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5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61E39-1694-4703-A59C-D59853BB4918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FE435-2834-405D-9723-5722C346A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8DCAC8-FF7B-4996-919D-92C9412F2705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5B28B-64D8-443E-A4ED-650FBC58B4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D28AF-625A-415E-81B4-027777AE54DC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43D5E-DF24-4E57-B831-ECCE9BDC0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32318-271B-4AD3-BAA3-7855EFA0FEB1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34BA6-19AB-4EAC-80D3-6CE68C560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565B7-709C-4EAF-B498-9EFFAEF6E2B3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4CAC9-2C68-4C80-886E-557B304438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617BDE-9759-465F-8C53-ACF002F8B3EA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DA37-D601-4E4C-866A-C96192305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9B57A-D69D-46D7-B89B-711010BBBD84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516F-1767-4DDF-A173-D9F75B1CB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F1B279-458C-4FC4-8C72-6F5A31FD5F8E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A9973-72FA-4896-92AD-A1C6A0845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6A715-9A10-45C3-90A6-33EA41D1E214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846D-9926-414D-B54E-67D13EEB4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BB42B-3B43-4B08-823C-D2D287D4FB2D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6167B-AD8A-46F0-AEBB-83402D8B9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0BF21-438F-4E3E-ACE3-3D6BC7BD44E9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A8834-EB48-4393-A0D3-5123F7312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28CE0FA-8A66-455C-801E-2C027EE3625E}" type="datetime1">
              <a:rPr lang="en-US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3060F14-6A4F-4E39-969E-8677D41C20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 smtClean="0"/>
              <a:t>Handling </a:t>
            </a:r>
            <a:r>
              <a:rPr lang="en-US" dirty="0" smtClean="0"/>
              <a:t>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Closing a file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3276600"/>
          </a:xfrm>
        </p:spPr>
        <p:txBody>
          <a:bodyPr/>
          <a:lstStyle/>
          <a:p>
            <a:pPr eaLnBrk="1" hangingPunct="1"/>
            <a:r>
              <a:rPr lang="en-US" smtClean="0"/>
              <a:t>File must be closed as soon as all operations on it completed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Ensures </a:t>
            </a:r>
          </a:p>
          <a:p>
            <a:pPr lvl="1" eaLnBrk="1" hangingPunct="1"/>
            <a:r>
              <a:rPr lang="en-US" smtClean="0"/>
              <a:t>All outstanding information associated with file flushed out from buffers</a:t>
            </a:r>
          </a:p>
          <a:p>
            <a:pPr lvl="1" eaLnBrk="1" hangingPunct="1"/>
            <a:r>
              <a:rPr lang="en-US" smtClean="0"/>
              <a:t>All links to file broken</a:t>
            </a:r>
          </a:p>
          <a:p>
            <a:pPr lvl="1" eaLnBrk="1" hangingPunct="1"/>
            <a:r>
              <a:rPr lang="en-US" smtClean="0"/>
              <a:t>Accidental misuse of file prevented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If want to change mode of file, then first close and open again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a file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4868863"/>
            <a:ext cx="8229600" cy="865187"/>
          </a:xfrm>
        </p:spPr>
        <p:txBody>
          <a:bodyPr/>
          <a:lstStyle/>
          <a:p>
            <a:r>
              <a:rPr lang="en-US" smtClean="0"/>
              <a:t>pointer can be reused after closing 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981200" y="1152525"/>
            <a:ext cx="36004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charset="0"/>
              </a:rPr>
              <a:t>Syntax:    </a:t>
            </a:r>
            <a:r>
              <a:rPr lang="en-US" sz="2000" b="1">
                <a:latin typeface="Calibri" charset="0"/>
              </a:rPr>
              <a:t>fclose</a:t>
            </a:r>
            <a:r>
              <a:rPr lang="en-US" sz="2000">
                <a:latin typeface="Calibri" charset="0"/>
              </a:rPr>
              <a:t>(file_pointer);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Example: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FILE *p1, *p2;</a:t>
            </a:r>
          </a:p>
          <a:p>
            <a:r>
              <a:rPr lang="en-US" sz="2000">
                <a:latin typeface="Calibri" charset="0"/>
              </a:rPr>
              <a:t>p1 = fopen(“INPUT.txt”, “r”);</a:t>
            </a:r>
          </a:p>
          <a:p>
            <a:r>
              <a:rPr lang="en-US" sz="2000">
                <a:latin typeface="Calibri" charset="0"/>
              </a:rPr>
              <a:t>p2 =fopen(“OUTPUT.txt”, “w”);</a:t>
            </a:r>
          </a:p>
          <a:p>
            <a:r>
              <a:rPr lang="en-US" sz="2000">
                <a:latin typeface="Calibri" charset="0"/>
              </a:rPr>
              <a:t>……..</a:t>
            </a:r>
          </a:p>
          <a:p>
            <a:r>
              <a:rPr lang="en-US" sz="2000">
                <a:latin typeface="Calibri" charset="0"/>
              </a:rPr>
              <a:t>……..</a:t>
            </a:r>
          </a:p>
          <a:p>
            <a:r>
              <a:rPr lang="en-US" sz="2000">
                <a:latin typeface="Calibri" charset="0"/>
              </a:rPr>
              <a:t>fclose(p1); </a:t>
            </a:r>
          </a:p>
          <a:p>
            <a:r>
              <a:rPr lang="en-US" sz="2000">
                <a:latin typeface="Calibri" charset="0"/>
              </a:rPr>
              <a:t>fclose(p2);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 operations on files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3743325"/>
          </a:xfrm>
        </p:spPr>
        <p:txBody>
          <a:bodyPr/>
          <a:lstStyle/>
          <a:p>
            <a:pPr eaLnBrk="1" hangingPunct="1"/>
            <a:r>
              <a:rPr lang="en-US" dirty="0" smtClean="0"/>
              <a:t>C provides several different functions for reading/writing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getc</a:t>
            </a:r>
            <a:r>
              <a:rPr lang="en-US" dirty="0" smtClean="0"/>
              <a:t>() – </a:t>
            </a:r>
            <a:r>
              <a:rPr lang="en-US" dirty="0" smtClean="0"/>
              <a:t>reads </a:t>
            </a:r>
            <a:r>
              <a:rPr lang="en-US" dirty="0" smtClean="0"/>
              <a:t>a </a:t>
            </a:r>
            <a:r>
              <a:rPr lang="en-US" dirty="0" smtClean="0"/>
              <a:t>character from a file</a:t>
            </a:r>
            <a:endParaRPr lang="en-US" dirty="0" smtClean="0"/>
          </a:p>
          <a:p>
            <a:pPr eaLnBrk="1" hangingPunct="1"/>
            <a:r>
              <a:rPr lang="en-US" dirty="0" err="1" smtClean="0"/>
              <a:t>putc</a:t>
            </a:r>
            <a:r>
              <a:rPr lang="en-US" dirty="0" smtClean="0"/>
              <a:t>() – </a:t>
            </a:r>
            <a:r>
              <a:rPr lang="en-US" dirty="0" smtClean="0"/>
              <a:t>writes </a:t>
            </a:r>
            <a:r>
              <a:rPr lang="en-US" dirty="0" smtClean="0"/>
              <a:t>a </a:t>
            </a:r>
            <a:r>
              <a:rPr lang="en-US" dirty="0" smtClean="0"/>
              <a:t>character to a file</a:t>
            </a:r>
            <a:endParaRPr lang="en-US" dirty="0" smtClean="0"/>
          </a:p>
          <a:p>
            <a:pPr eaLnBrk="1" hangingPunct="1"/>
            <a:r>
              <a:rPr lang="en-US" dirty="0" err="1" smtClean="0"/>
              <a:t>fprintf</a:t>
            </a:r>
            <a:r>
              <a:rPr lang="en-US" dirty="0" smtClean="0"/>
              <a:t>() – </a:t>
            </a:r>
            <a:r>
              <a:rPr lang="en-US" dirty="0" smtClean="0"/>
              <a:t>writes a </a:t>
            </a:r>
            <a:r>
              <a:rPr lang="en-US" dirty="0" smtClean="0"/>
              <a:t>set of data values </a:t>
            </a:r>
            <a:r>
              <a:rPr lang="en-US" dirty="0" smtClean="0"/>
              <a:t>to a file</a:t>
            </a:r>
            <a:endParaRPr lang="en-US" dirty="0" smtClean="0"/>
          </a:p>
          <a:p>
            <a:pPr eaLnBrk="1" hangingPunct="1"/>
            <a:r>
              <a:rPr lang="en-US" dirty="0" err="1" smtClean="0"/>
              <a:t>fscanf</a:t>
            </a:r>
            <a:r>
              <a:rPr lang="en-US" dirty="0" smtClean="0"/>
              <a:t>() – </a:t>
            </a:r>
            <a:r>
              <a:rPr lang="en-US" dirty="0" smtClean="0"/>
              <a:t>reads a </a:t>
            </a:r>
            <a:r>
              <a:rPr lang="en-US" dirty="0" smtClean="0"/>
              <a:t>set of data </a:t>
            </a:r>
            <a:r>
              <a:rPr lang="en-US" dirty="0" smtClean="0"/>
              <a:t>values from a file</a:t>
            </a:r>
            <a:endParaRPr lang="en-US" dirty="0" smtClean="0"/>
          </a:p>
          <a:p>
            <a:pPr eaLnBrk="1" hangingPunct="1"/>
            <a:r>
              <a:rPr lang="en-US" dirty="0" err="1" smtClean="0"/>
              <a:t>getw</a:t>
            </a:r>
            <a:r>
              <a:rPr lang="en-US" dirty="0" smtClean="0"/>
              <a:t>() – </a:t>
            </a:r>
            <a:r>
              <a:rPr lang="en-US" dirty="0" smtClean="0"/>
              <a:t>reads an integer from a file</a:t>
            </a:r>
            <a:endParaRPr lang="en-US" dirty="0" smtClean="0"/>
          </a:p>
          <a:p>
            <a:pPr eaLnBrk="1" hangingPunct="1"/>
            <a:r>
              <a:rPr lang="en-US" dirty="0" err="1" smtClean="0"/>
              <a:t>putw</a:t>
            </a:r>
            <a:r>
              <a:rPr lang="en-US" dirty="0" smtClean="0"/>
              <a:t>() – </a:t>
            </a:r>
            <a:r>
              <a:rPr lang="en-US" dirty="0" smtClean="0"/>
              <a:t>writes an integer to a file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getc() and putc()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/>
            <a:r>
              <a:rPr lang="en-US" smtClean="0"/>
              <a:t>handle one character at a time like getchar() and putchar()</a:t>
            </a:r>
          </a:p>
          <a:p>
            <a:pPr eaLnBrk="1" hangingPunct="1"/>
            <a:r>
              <a:rPr lang="en-US" smtClean="0"/>
              <a:t>syntax:  putc(c,fp1);</a:t>
            </a:r>
          </a:p>
          <a:p>
            <a:pPr lvl="1" eaLnBrk="1" hangingPunct="1"/>
            <a:r>
              <a:rPr lang="en-US" smtClean="0"/>
              <a:t>c : a character variable</a:t>
            </a:r>
          </a:p>
          <a:p>
            <a:pPr lvl="1" eaLnBrk="1" hangingPunct="1"/>
            <a:r>
              <a:rPr lang="en-US" smtClean="0"/>
              <a:t>fp1 : pointer to file opened with mode </a:t>
            </a:r>
            <a:r>
              <a:rPr lang="en-US" b="1" smtClean="0"/>
              <a:t>w</a:t>
            </a:r>
          </a:p>
          <a:p>
            <a:pPr eaLnBrk="1" hangingPunct="1"/>
            <a:r>
              <a:rPr lang="en-US" smtClean="0"/>
              <a:t>syntax: c = getc(fp2);</a:t>
            </a:r>
          </a:p>
          <a:p>
            <a:pPr lvl="1" eaLnBrk="1" hangingPunct="1"/>
            <a:r>
              <a:rPr lang="en-US" smtClean="0"/>
              <a:t>c : a character variable</a:t>
            </a:r>
          </a:p>
          <a:p>
            <a:pPr lvl="1" eaLnBrk="1" hangingPunct="1"/>
            <a:r>
              <a:rPr lang="en-US" smtClean="0"/>
              <a:t>fp2 : pointer to file opened with mode </a:t>
            </a:r>
            <a:r>
              <a:rPr lang="en-US" b="1" smtClean="0"/>
              <a:t>r</a:t>
            </a:r>
          </a:p>
          <a:p>
            <a:pPr eaLnBrk="1" hangingPunct="1"/>
            <a:r>
              <a:rPr lang="en-US" smtClean="0"/>
              <a:t>file pointer moves by one character position after every getc() and putc()</a:t>
            </a:r>
          </a:p>
          <a:p>
            <a:pPr eaLnBrk="1" hangingPunct="1"/>
            <a:r>
              <a:rPr lang="en-US" smtClean="0"/>
              <a:t>getc() returns end-of-file marker EOF when file end reached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/>
              <a:t>Program to read/write using getc/putc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57200" y="908050"/>
            <a:ext cx="82296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charset="0"/>
              </a:rPr>
              <a:t>#include &lt;</a:t>
            </a:r>
            <a:r>
              <a:rPr lang="en-US" sz="2000" dirty="0" err="1">
                <a:latin typeface="Calibri" charset="0"/>
              </a:rPr>
              <a:t>stdio.h</a:t>
            </a:r>
            <a:r>
              <a:rPr lang="en-US" sz="2000" dirty="0">
                <a:latin typeface="Calibri" charset="0"/>
              </a:rPr>
              <a:t>&gt;</a:t>
            </a:r>
          </a:p>
          <a:p>
            <a:r>
              <a:rPr lang="en-US" sz="2000" dirty="0">
                <a:latin typeface="Calibri" charset="0"/>
              </a:rPr>
              <a:t>main()</a:t>
            </a:r>
          </a:p>
          <a:p>
            <a:r>
              <a:rPr lang="en-US" sz="2000" dirty="0">
                <a:latin typeface="Calibri" charset="0"/>
              </a:rPr>
              <a:t>{	FILE *</a:t>
            </a:r>
            <a:r>
              <a:rPr lang="en-US" sz="2000" dirty="0" smtClean="0">
                <a:latin typeface="Calibri" charset="0"/>
              </a:rPr>
              <a:t>f1</a:t>
            </a:r>
            <a:r>
              <a:rPr lang="en-US" sz="2000" dirty="0">
                <a:latin typeface="Calibri" charset="0"/>
              </a:rPr>
              <a:t>;</a:t>
            </a:r>
          </a:p>
          <a:p>
            <a:r>
              <a:rPr lang="en-US" sz="2000" dirty="0">
                <a:latin typeface="Calibri" charset="0"/>
              </a:rPr>
              <a:t>	char c;</a:t>
            </a:r>
          </a:p>
          <a:p>
            <a:r>
              <a:rPr lang="en-US" sz="2000" dirty="0">
                <a:latin typeface="Calibri" charset="0"/>
              </a:rPr>
              <a:t>	f1= </a:t>
            </a:r>
            <a:r>
              <a:rPr lang="en-US" sz="2000" dirty="0" err="1">
                <a:latin typeface="Calibri" charset="0"/>
              </a:rPr>
              <a:t>fopen</a:t>
            </a:r>
            <a:r>
              <a:rPr lang="en-US" sz="2000" dirty="0">
                <a:latin typeface="Calibri" charset="0"/>
              </a:rPr>
              <a:t>(“INPUT”, “w”); 	</a:t>
            </a:r>
            <a:r>
              <a:rPr lang="en-US" sz="2000" dirty="0">
                <a:solidFill>
                  <a:schemeClr val="accent2"/>
                </a:solidFill>
              </a:rPr>
              <a:t>/* open file for writing */</a:t>
            </a:r>
          </a:p>
          <a:p>
            <a:r>
              <a:rPr lang="en-US" sz="2000" dirty="0">
                <a:latin typeface="Calibri" charset="0"/>
              </a:rPr>
              <a:t>	</a:t>
            </a:r>
          </a:p>
          <a:p>
            <a:r>
              <a:rPr lang="en-US" sz="2000" dirty="0">
                <a:latin typeface="Calibri" charset="0"/>
              </a:rPr>
              <a:t>	while((c=</a:t>
            </a:r>
            <a:r>
              <a:rPr lang="en-US" sz="2000" dirty="0" err="1">
                <a:latin typeface="Calibri" charset="0"/>
              </a:rPr>
              <a:t>getchar</a:t>
            </a:r>
            <a:r>
              <a:rPr lang="en-US" sz="2000" dirty="0">
                <a:latin typeface="Calibri" charset="0"/>
              </a:rPr>
              <a:t>()) != EOF) 	</a:t>
            </a:r>
            <a:r>
              <a:rPr lang="en-US" sz="2000" dirty="0">
                <a:solidFill>
                  <a:schemeClr val="accent2"/>
                </a:solidFill>
              </a:rPr>
              <a:t>/*get char from keyboard until CTL-Z*/</a:t>
            </a:r>
          </a:p>
          <a:p>
            <a:r>
              <a:rPr lang="en-US" sz="2000" dirty="0">
                <a:latin typeface="Calibri" charset="0"/>
              </a:rPr>
              <a:t>		</a:t>
            </a:r>
            <a:r>
              <a:rPr lang="en-US" sz="2000" dirty="0" err="1">
                <a:latin typeface="Calibri" charset="0"/>
              </a:rPr>
              <a:t>putc</a:t>
            </a:r>
            <a:r>
              <a:rPr lang="en-US" sz="2000" dirty="0">
                <a:latin typeface="Calibri" charset="0"/>
              </a:rPr>
              <a:t>(c,f1); 				</a:t>
            </a:r>
            <a:r>
              <a:rPr lang="en-US" sz="2000" dirty="0">
                <a:solidFill>
                  <a:schemeClr val="accent2"/>
                </a:solidFill>
                <a:latin typeface="Calibri" charset="0"/>
              </a:rPr>
              <a:t>/*write a character to INPUT */</a:t>
            </a:r>
          </a:p>
          <a:p>
            <a:r>
              <a:rPr lang="en-US" sz="2000" dirty="0">
                <a:latin typeface="Calibri" charset="0"/>
              </a:rPr>
              <a:t>	</a:t>
            </a:r>
          </a:p>
          <a:p>
            <a:r>
              <a:rPr lang="en-US" sz="2000" dirty="0">
                <a:latin typeface="Calibri" charset="0"/>
              </a:rPr>
              <a:t>	</a:t>
            </a:r>
            <a:r>
              <a:rPr lang="en-US" sz="2000" dirty="0" err="1">
                <a:latin typeface="Calibri" charset="0"/>
              </a:rPr>
              <a:t>fclose</a:t>
            </a:r>
            <a:r>
              <a:rPr lang="en-US" sz="2000" dirty="0">
                <a:latin typeface="Calibri" charset="0"/>
              </a:rPr>
              <a:t>(f1); 	 				</a:t>
            </a:r>
            <a:r>
              <a:rPr lang="en-US" sz="2000" dirty="0">
                <a:solidFill>
                  <a:schemeClr val="accent2"/>
                </a:solidFill>
              </a:rPr>
              <a:t>/* close INPUT */</a:t>
            </a:r>
            <a:endParaRPr lang="en-US" sz="2000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	f1=</a:t>
            </a:r>
            <a:r>
              <a:rPr lang="en-US" sz="2000" dirty="0" err="1">
                <a:latin typeface="Calibri" charset="0"/>
              </a:rPr>
              <a:t>fopen</a:t>
            </a:r>
            <a:r>
              <a:rPr lang="en-US" sz="2000" dirty="0">
                <a:latin typeface="Calibri" charset="0"/>
              </a:rPr>
              <a:t>(“INPUT”, “r”); 		</a:t>
            </a:r>
            <a:r>
              <a:rPr lang="en-US" sz="2000" dirty="0">
                <a:solidFill>
                  <a:schemeClr val="accent2"/>
                </a:solidFill>
                <a:latin typeface="Calibri" charset="0"/>
              </a:rPr>
              <a:t>/* reopen file */</a:t>
            </a:r>
          </a:p>
          <a:p>
            <a:r>
              <a:rPr lang="en-US" sz="2000" dirty="0">
                <a:latin typeface="Calibri" charset="0"/>
              </a:rPr>
              <a:t>	</a:t>
            </a:r>
          </a:p>
          <a:p>
            <a:r>
              <a:rPr lang="en-US" sz="2000" dirty="0">
                <a:latin typeface="Calibri" charset="0"/>
              </a:rPr>
              <a:t>	while((c=</a:t>
            </a:r>
            <a:r>
              <a:rPr lang="en-US" sz="2000" dirty="0" err="1">
                <a:latin typeface="Calibri" charset="0"/>
              </a:rPr>
              <a:t>getc</a:t>
            </a:r>
            <a:r>
              <a:rPr lang="en-US" sz="2000" dirty="0">
                <a:latin typeface="Calibri" charset="0"/>
              </a:rPr>
              <a:t>(f1))!=EOF) 	</a:t>
            </a:r>
            <a:r>
              <a:rPr lang="en-US" sz="2000" dirty="0">
                <a:solidFill>
                  <a:schemeClr val="accent2"/>
                </a:solidFill>
                <a:latin typeface="Calibri" charset="0"/>
              </a:rPr>
              <a:t>/*read character from file INPUT*/</a:t>
            </a:r>
          </a:p>
          <a:p>
            <a:r>
              <a:rPr lang="en-US" sz="2000" dirty="0">
                <a:latin typeface="Calibri" charset="0"/>
              </a:rPr>
              <a:t>		</a:t>
            </a:r>
            <a:r>
              <a:rPr lang="en-US" sz="2000" dirty="0" err="1">
                <a:latin typeface="Calibri" charset="0"/>
              </a:rPr>
              <a:t>printf</a:t>
            </a:r>
            <a:r>
              <a:rPr lang="en-US" sz="2000" dirty="0">
                <a:latin typeface="Calibri" charset="0"/>
              </a:rPr>
              <a:t>(“%c”, c);			</a:t>
            </a:r>
            <a:r>
              <a:rPr lang="en-US" sz="2000" dirty="0">
                <a:solidFill>
                  <a:schemeClr val="accent2"/>
                </a:solidFill>
                <a:latin typeface="Calibri" charset="0"/>
              </a:rPr>
              <a:t>/* print character to screen */</a:t>
            </a:r>
          </a:p>
          <a:p>
            <a:r>
              <a:rPr lang="en-US" sz="2000" dirty="0">
                <a:latin typeface="Calibri" charset="0"/>
              </a:rPr>
              <a:t>	</a:t>
            </a:r>
          </a:p>
          <a:p>
            <a:r>
              <a:rPr lang="en-US" sz="2000" dirty="0">
                <a:latin typeface="Calibri" charset="0"/>
              </a:rPr>
              <a:t>	</a:t>
            </a:r>
            <a:r>
              <a:rPr lang="en-US" sz="2000" dirty="0" err="1">
                <a:latin typeface="Calibri" charset="0"/>
              </a:rPr>
              <a:t>fclose</a:t>
            </a:r>
            <a:r>
              <a:rPr lang="en-US" sz="2000" dirty="0">
                <a:latin typeface="Calibri" charset="0"/>
              </a:rPr>
              <a:t>(f1);</a:t>
            </a:r>
          </a:p>
          <a:p>
            <a:r>
              <a:rPr lang="en-US" sz="2000" dirty="0">
                <a:latin typeface="Calibri" charset="0"/>
              </a:rPr>
              <a:t>} /*end main */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</p:spPr>
        <p:txBody>
          <a:bodyPr/>
          <a:lstStyle/>
          <a:p>
            <a:pPr eaLnBrk="1" hangingPunct="1"/>
            <a:r>
              <a:rPr lang="en-US" smtClean="0"/>
              <a:t>fscanf() and fprintf()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38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similar to scanf() and printf()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 addition provide file-pointer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given the following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file-pointer f1 (points to file opened in write mode)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file-pointer f2 (points to file opened in read mode)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integer variable 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float variable f</a:t>
            </a:r>
          </a:p>
          <a:p>
            <a:r>
              <a:rPr lang="en-US" smtClean="0"/>
              <a:t>Example:</a:t>
            </a:r>
          </a:p>
          <a:p>
            <a:pPr>
              <a:buFont typeface="Arial" charset="0"/>
              <a:buNone/>
            </a:pPr>
            <a:r>
              <a:rPr lang="en-US" sz="1800" smtClean="0"/>
              <a:t>			fprintf(f1, “%d %f\n”, i, f);</a:t>
            </a:r>
          </a:p>
          <a:p>
            <a:pPr>
              <a:buFont typeface="Arial" charset="0"/>
              <a:buNone/>
            </a:pPr>
            <a:r>
              <a:rPr lang="en-US" sz="1800" smtClean="0"/>
              <a:t>			fprintf(stdout, “%f \n”, f);  	</a:t>
            </a:r>
            <a:r>
              <a:rPr lang="en-US" sz="1800" smtClean="0">
                <a:solidFill>
                  <a:schemeClr val="accent2"/>
                </a:solidFill>
              </a:rPr>
              <a:t>/*</a:t>
            </a:r>
            <a:r>
              <a:rPr lang="en-US" sz="1800" b="1" smtClean="0">
                <a:solidFill>
                  <a:schemeClr val="accent2"/>
                </a:solidFill>
              </a:rPr>
              <a:t>note:</a:t>
            </a:r>
            <a:r>
              <a:rPr lang="en-US" sz="1800" smtClean="0">
                <a:solidFill>
                  <a:schemeClr val="accent2"/>
                </a:solidFill>
              </a:rPr>
              <a:t> stdout refers to screen */</a:t>
            </a:r>
          </a:p>
          <a:p>
            <a:pPr>
              <a:buFont typeface="Arial" charset="0"/>
              <a:buNone/>
            </a:pPr>
            <a:r>
              <a:rPr lang="en-US" sz="1800" smtClean="0"/>
              <a:t>			fscanf(f2, “%d %f”, &amp;i, &amp;f);</a:t>
            </a:r>
          </a:p>
          <a:p>
            <a:r>
              <a:rPr lang="en-US" smtClean="0"/>
              <a:t>fscanf returns EOF when end-of-file reached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getw() and putw()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10088"/>
          </a:xfrm>
        </p:spPr>
        <p:txBody>
          <a:bodyPr/>
          <a:lstStyle/>
          <a:p>
            <a:pPr eaLnBrk="1" hangingPunct="1"/>
            <a:r>
              <a:rPr lang="en-US" dirty="0" smtClean="0"/>
              <a:t>handle one integer at a time</a:t>
            </a:r>
          </a:p>
          <a:p>
            <a:pPr eaLnBrk="1" hangingPunct="1"/>
            <a:r>
              <a:rPr lang="en-US" dirty="0" smtClean="0"/>
              <a:t>syntax:  </a:t>
            </a:r>
            <a:r>
              <a:rPr lang="en-US" dirty="0" err="1" smtClean="0"/>
              <a:t>putw</a:t>
            </a:r>
            <a:r>
              <a:rPr lang="en-US" dirty="0" smtClean="0"/>
              <a:t>(i,fp1);</a:t>
            </a:r>
          </a:p>
          <a:p>
            <a:pPr lvl="1" eaLnBrk="1" hangingPunct="1"/>
            <a:r>
              <a:rPr lang="en-US" dirty="0" err="1" smtClean="0"/>
              <a:t>i</a:t>
            </a:r>
            <a:r>
              <a:rPr lang="en-US" dirty="0" smtClean="0"/>
              <a:t> : an integer variable</a:t>
            </a:r>
          </a:p>
          <a:p>
            <a:pPr lvl="1" eaLnBrk="1" hangingPunct="1"/>
            <a:r>
              <a:rPr lang="en-US" dirty="0" smtClean="0"/>
              <a:t>fp1 : pointer to file </a:t>
            </a:r>
            <a:r>
              <a:rPr lang="en-US" dirty="0" smtClean="0"/>
              <a:t>opened </a:t>
            </a:r>
            <a:r>
              <a:rPr lang="en-US" dirty="0" smtClean="0"/>
              <a:t>with mode </a:t>
            </a:r>
            <a:r>
              <a:rPr lang="en-US" b="1" dirty="0" smtClean="0"/>
              <a:t>w</a:t>
            </a:r>
          </a:p>
          <a:p>
            <a:pPr eaLnBrk="1" hangingPunct="1"/>
            <a:r>
              <a:rPr lang="en-US" dirty="0" smtClean="0"/>
              <a:t>syntax: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getw</a:t>
            </a:r>
            <a:r>
              <a:rPr lang="en-US" dirty="0" smtClean="0"/>
              <a:t>(fp2);</a:t>
            </a:r>
          </a:p>
          <a:p>
            <a:pPr lvl="1" eaLnBrk="1" hangingPunct="1"/>
            <a:r>
              <a:rPr lang="en-US" dirty="0" err="1" smtClean="0"/>
              <a:t>i</a:t>
            </a:r>
            <a:r>
              <a:rPr lang="en-US" dirty="0" smtClean="0"/>
              <a:t> : an integer variable</a:t>
            </a:r>
          </a:p>
          <a:p>
            <a:pPr lvl="1" eaLnBrk="1" hangingPunct="1"/>
            <a:r>
              <a:rPr lang="en-US" dirty="0" smtClean="0"/>
              <a:t>fp2 : pointer to file opened with mode </a:t>
            </a:r>
            <a:r>
              <a:rPr lang="en-US" b="1" dirty="0" smtClean="0"/>
              <a:t>r</a:t>
            </a:r>
          </a:p>
          <a:p>
            <a:pPr eaLnBrk="1" hangingPunct="1"/>
            <a:r>
              <a:rPr lang="en-US" dirty="0" smtClean="0"/>
              <a:t>file pointer moves by one integer position, data stored in binary format native to local system</a:t>
            </a:r>
          </a:p>
          <a:p>
            <a:pPr eaLnBrk="1" hangingPunct="1"/>
            <a:r>
              <a:rPr lang="en-US" dirty="0" err="1" smtClean="0"/>
              <a:t>getw</a:t>
            </a:r>
            <a:r>
              <a:rPr lang="en-US" dirty="0" smtClean="0"/>
              <a:t>() returns end-of-file marker EOF when file end reached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C program using getw, putw,fscanf, fprintf</a:t>
            </a:r>
          </a:p>
        </p:txBody>
      </p:sp>
      <p:sp>
        <p:nvSpPr>
          <p:cNvPr id="38917" name="Rectangle 5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5451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main()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i,sum1=0;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FILE *f1;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/* open files 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f1 = </a:t>
            </a:r>
            <a:r>
              <a:rPr lang="en-US" sz="2000" dirty="0" err="1" smtClean="0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int_data.bin","w</a:t>
            </a:r>
            <a:r>
              <a:rPr lang="en-US" sz="2000" dirty="0" smtClean="0"/>
              <a:t>");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/* write integers to files in binary and text format*/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=10;i&lt;15;i++) 	</a:t>
            </a:r>
            <a:r>
              <a:rPr lang="en-US" sz="2000" dirty="0" err="1" smtClean="0"/>
              <a:t>putw</a:t>
            </a:r>
            <a:r>
              <a:rPr lang="en-US" sz="2000" dirty="0" smtClean="0"/>
              <a:t>(i,f1);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fclose</a:t>
            </a:r>
            <a:r>
              <a:rPr lang="en-US" sz="2000" dirty="0" smtClean="0"/>
              <a:t>(f1);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f1 = </a:t>
            </a:r>
            <a:r>
              <a:rPr lang="en-US" sz="2000" dirty="0" err="1" smtClean="0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int_data.bin","r</a:t>
            </a:r>
            <a:r>
              <a:rPr lang="en-US" sz="2000" dirty="0" smtClean="0"/>
              <a:t>");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while((</a:t>
            </a:r>
            <a:r>
              <a:rPr lang="en-US" sz="2000" dirty="0" err="1" smtClean="0"/>
              <a:t>i</a:t>
            </a:r>
            <a:r>
              <a:rPr lang="en-US" sz="2000" dirty="0" smtClean="0"/>
              <a:t>=</a:t>
            </a:r>
            <a:r>
              <a:rPr lang="en-US" sz="2000" dirty="0" err="1" smtClean="0"/>
              <a:t>getw</a:t>
            </a:r>
            <a:r>
              <a:rPr lang="en-US" sz="2000" dirty="0" smtClean="0"/>
              <a:t>(f1))!=EOF)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{   sum1+=</a:t>
            </a:r>
            <a:r>
              <a:rPr lang="en-US" sz="2000" dirty="0" err="1" smtClean="0"/>
              <a:t>i</a:t>
            </a:r>
            <a:r>
              <a:rPr lang="en-US" sz="2000" dirty="0" smtClean="0"/>
              <a:t>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("binary file: </a:t>
            </a:r>
            <a:r>
              <a:rPr lang="en-US" sz="2000" dirty="0" err="1" smtClean="0"/>
              <a:t>i</a:t>
            </a:r>
            <a:r>
              <a:rPr lang="en-US" sz="2000" dirty="0" smtClean="0"/>
              <a:t>=%d\</a:t>
            </a:r>
            <a:r>
              <a:rPr lang="en-US" sz="2000" dirty="0" err="1" smtClean="0"/>
              <a:t>n",i</a:t>
            </a:r>
            <a:r>
              <a:rPr lang="en-US" sz="2000" dirty="0" smtClean="0"/>
              <a:t>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} </a:t>
            </a:r>
            <a:r>
              <a:rPr lang="en-US" sz="2000" dirty="0" smtClean="0">
                <a:solidFill>
                  <a:schemeClr val="accent2"/>
                </a:solidFill>
              </a:rPr>
              <a:t>/* end while </a:t>
            </a:r>
            <a:r>
              <a:rPr lang="en-US" sz="2000" dirty="0" err="1" smtClean="0">
                <a:solidFill>
                  <a:schemeClr val="accent2"/>
                </a:solidFill>
              </a:rPr>
              <a:t>getw</a:t>
            </a:r>
            <a:r>
              <a:rPr lang="en-US" sz="2000" dirty="0" smtClean="0">
                <a:solidFill>
                  <a:schemeClr val="accent2"/>
                </a:solidFill>
              </a:rPr>
              <a:t> 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("binary sum=%d,sum1);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fclose</a:t>
            </a:r>
            <a:r>
              <a:rPr lang="en-US" sz="2000" dirty="0" smtClean="0"/>
              <a:t>(f1);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38918" name="Rectangle 6"/>
          <p:cNvSpPr>
            <a:spLocks noGrp="1"/>
          </p:cNvSpPr>
          <p:nvPr>
            <p:ph type="body" sz="half" idx="2"/>
          </p:nvPr>
        </p:nvSpPr>
        <p:spPr>
          <a:xfrm>
            <a:off x="4716463" y="1052513"/>
            <a:ext cx="4181475" cy="53038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main()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{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sum2=0;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FILE *f2;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/* open files 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f2 = </a:t>
            </a:r>
            <a:r>
              <a:rPr lang="en-US" sz="2000" dirty="0" err="1" smtClean="0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int_data.txt","w</a:t>
            </a:r>
            <a:r>
              <a:rPr lang="en-US" sz="2000" dirty="0" smtClean="0"/>
              <a:t>");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/* write integers to files in binary and text format*/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=10;i&lt;15;i++) </a:t>
            </a:r>
            <a:r>
              <a:rPr lang="en-US" sz="2000" dirty="0" err="1" smtClean="0"/>
              <a:t>fprintf</a:t>
            </a:r>
            <a:r>
              <a:rPr lang="en-US" sz="2000" dirty="0" smtClean="0"/>
              <a:t>(f2</a:t>
            </a:r>
            <a:r>
              <a:rPr lang="en-US" sz="2000" dirty="0" smtClean="0"/>
              <a:t>,"%d\</a:t>
            </a:r>
            <a:r>
              <a:rPr lang="en-US" sz="2000" dirty="0" err="1" smtClean="0"/>
              <a:t>n",i</a:t>
            </a:r>
            <a:r>
              <a:rPr lang="en-US" sz="2000" dirty="0" smtClean="0"/>
              <a:t>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fclose</a:t>
            </a:r>
            <a:r>
              <a:rPr lang="en-US" sz="2000" dirty="0" smtClean="0"/>
              <a:t>(f2);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f2 = </a:t>
            </a:r>
            <a:r>
              <a:rPr lang="en-US" sz="2000" dirty="0" err="1" smtClean="0"/>
              <a:t>fopen</a:t>
            </a:r>
            <a:r>
              <a:rPr lang="en-US" sz="2000" dirty="0" smtClean="0"/>
              <a:t>("</a:t>
            </a:r>
            <a:r>
              <a:rPr lang="en-US" sz="2000" dirty="0" err="1" smtClean="0"/>
              <a:t>int_data.txt","r</a:t>
            </a:r>
            <a:r>
              <a:rPr lang="en-US" sz="2000" dirty="0" smtClean="0"/>
              <a:t>");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while(</a:t>
            </a:r>
            <a:r>
              <a:rPr lang="en-US" sz="2000" dirty="0" err="1" smtClean="0"/>
              <a:t>fscanf</a:t>
            </a:r>
            <a:r>
              <a:rPr lang="en-US" sz="2000" dirty="0" smtClean="0"/>
              <a:t>(f2,"%</a:t>
            </a:r>
            <a:r>
              <a:rPr lang="en-US" sz="2000" dirty="0" err="1" smtClean="0"/>
              <a:t>d",&amp;i</a:t>
            </a:r>
            <a:r>
              <a:rPr lang="en-US" sz="2000" dirty="0" smtClean="0"/>
              <a:t>)!=EOF)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{ sum2+=</a:t>
            </a:r>
            <a:r>
              <a:rPr lang="en-US" sz="2000" dirty="0" err="1" smtClean="0"/>
              <a:t>i</a:t>
            </a:r>
            <a:r>
              <a:rPr lang="en-US" sz="2000" dirty="0" smtClean="0"/>
              <a:t>;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("text file: </a:t>
            </a:r>
            <a:r>
              <a:rPr lang="en-US" sz="2000" dirty="0" err="1" smtClean="0"/>
              <a:t>i</a:t>
            </a:r>
            <a:r>
              <a:rPr lang="en-US" sz="2000" dirty="0" smtClean="0"/>
              <a:t>=%d\</a:t>
            </a:r>
            <a:r>
              <a:rPr lang="en-US" sz="2000" dirty="0" err="1" smtClean="0"/>
              <a:t>n",i</a:t>
            </a:r>
            <a:r>
              <a:rPr lang="en-US" sz="2000" dirty="0" smtClean="0"/>
              <a:t>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} </a:t>
            </a:r>
            <a:r>
              <a:rPr lang="en-US" sz="2000" dirty="0" smtClean="0">
                <a:solidFill>
                  <a:schemeClr val="accent2"/>
                </a:solidFill>
              </a:rPr>
              <a:t>/*end while </a:t>
            </a:r>
            <a:r>
              <a:rPr lang="en-US" sz="2000" dirty="0" err="1" smtClean="0">
                <a:solidFill>
                  <a:schemeClr val="accent2"/>
                </a:solidFill>
              </a:rPr>
              <a:t>fscanf</a:t>
            </a:r>
            <a:r>
              <a:rPr lang="en-US" sz="2000" dirty="0" smtClean="0">
                <a:solidFill>
                  <a:schemeClr val="accent2"/>
                </a:solidFill>
              </a:rPr>
              <a:t>*/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("text sum=%d\n",sum2);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fclose</a:t>
            </a:r>
            <a:r>
              <a:rPr lang="en-US" sz="2000" dirty="0" smtClean="0"/>
              <a:t>(f2);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23850" y="1052513"/>
            <a:ext cx="4171950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716463" y="1052513"/>
            <a:ext cx="4181475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Errors that occur during I/O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errors that occur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trying to read beyond end-of-file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trying to use a file that has not been opened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perform operation on file not permitted by ‘fopen’ mode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open file with invalid filename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write to write-protected file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/>
              <a:t>Error handling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86400"/>
          </a:xfrm>
        </p:spPr>
        <p:txBody>
          <a:bodyPr/>
          <a:lstStyle/>
          <a:p>
            <a:pPr eaLnBrk="1" hangingPunct="1"/>
            <a:r>
              <a:rPr lang="en-US" smtClean="0"/>
              <a:t>given file-pointer, check if EOF reached, errors while handling file, problems opening file etc.</a:t>
            </a:r>
          </a:p>
          <a:p>
            <a:pPr eaLnBrk="1" hangingPunct="1"/>
            <a:r>
              <a:rPr lang="en-US" smtClean="0"/>
              <a:t>check if EOF reached: feof()</a:t>
            </a:r>
          </a:p>
          <a:p>
            <a:pPr eaLnBrk="1" hangingPunct="1"/>
            <a:r>
              <a:rPr lang="en-US" smtClean="0"/>
              <a:t>feof() takes file-pointer as input, returns nonzero if all data read and zero otherwise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		</a:t>
            </a:r>
            <a:r>
              <a:rPr lang="en-US" sz="2000" smtClean="0"/>
              <a:t>if(feof(fp))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					printf(“End of data\n”);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ferror() takes file-pointer as input, returns nonzero integer if error detected  else returns zero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		</a:t>
            </a:r>
            <a:r>
              <a:rPr lang="en-US" sz="2000" smtClean="0"/>
              <a:t>if(ferror(fp) !=0)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					printf(“An error has occurred\n”);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oriented Input/Output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oriented – use terminal (keyboard/screen)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scanf(“%d”,&amp;i) – read data from keyboard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printf(“%d”,i) – print data to monitor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Suitable for small volumes of data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Data lost when program terminated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while opening file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file cannot be opened then fopen returns a NULL pointer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practice to check if pointer is NULL before proceeding</a:t>
            </a:r>
          </a:p>
          <a:p>
            <a:pPr eaLnBrk="1" hangingPunct="1"/>
            <a:endParaRPr lang="en-US" smtClean="0"/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 		fp = fopen(“input.dat”, “r”);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	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	if (fp == NULL)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		printf(“File could not be opened \n ”);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err="1" smtClean="0">
                <a:latin typeface="Lucida Console" pitchFamily="49" charset="0"/>
              </a:rPr>
              <a:t>fwrite</a:t>
            </a:r>
            <a:endParaRPr lang="en-US" dirty="0" smtClean="0">
              <a:latin typeface="Lucida Console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/>
              <a:t>Transfer bytes from a location in memory to a file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Lucida Console" pitchFamily="49" charset="0"/>
              </a:rPr>
              <a:t>fread</a:t>
            </a:r>
            <a:endParaRPr lang="en-US" dirty="0" smtClean="0">
              <a:latin typeface="Lucida Console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/>
              <a:t>Transfer bytes from a file to a location in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800" dirty="0" err="1" smtClean="0">
                <a:latin typeface="Lucida Console" pitchFamily="49" charset="0"/>
              </a:rPr>
              <a:t>fwrite</a:t>
            </a:r>
            <a:r>
              <a:rPr lang="en-US" sz="1800" dirty="0" smtClean="0">
                <a:latin typeface="Lucida Console" pitchFamily="49" charset="0"/>
              </a:rPr>
              <a:t>( &amp;number, </a:t>
            </a:r>
            <a:r>
              <a:rPr lang="en-US" sz="1800" dirty="0" err="1" smtClean="0">
                <a:latin typeface="Lucida Console" pitchFamily="49" charset="0"/>
              </a:rPr>
              <a:t>sizeof</a:t>
            </a:r>
            <a:r>
              <a:rPr lang="en-US" sz="1800" dirty="0" smtClean="0">
                <a:latin typeface="Lucida Console" pitchFamily="49" charset="0"/>
              </a:rPr>
              <a:t>( 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), 1, </a:t>
            </a:r>
            <a:r>
              <a:rPr lang="en-US" sz="1800" dirty="0" err="1" smtClean="0">
                <a:latin typeface="Lucida Console" pitchFamily="49" charset="0"/>
              </a:rPr>
              <a:t>myPtr</a:t>
            </a:r>
            <a:r>
              <a:rPr lang="en-US" sz="1800" dirty="0" smtClean="0">
                <a:latin typeface="Lucida Console" pitchFamily="49" charset="0"/>
              </a:rPr>
              <a:t> );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Lucida Console" pitchFamily="49" charset="0"/>
              </a:rPr>
              <a:t>&amp;number</a:t>
            </a:r>
            <a:r>
              <a:rPr lang="en-US" dirty="0" smtClean="0"/>
              <a:t> – Location to transfer bytes from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Lucida Console" pitchFamily="49" charset="0"/>
              </a:rPr>
              <a:t>sizeof</a:t>
            </a:r>
            <a:r>
              <a:rPr lang="en-US" sz="1800" dirty="0" smtClean="0">
                <a:latin typeface="Lucida Console" pitchFamily="49" charset="0"/>
              </a:rPr>
              <a:t>( 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)</a:t>
            </a:r>
            <a:r>
              <a:rPr lang="en-US" dirty="0" smtClean="0"/>
              <a:t> – Number of bytes to transfer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Lucida Console" pitchFamily="49" charset="0"/>
              </a:rPr>
              <a:t>1</a:t>
            </a:r>
            <a:r>
              <a:rPr lang="en-US" dirty="0" smtClean="0"/>
              <a:t> – For arrays, number of elements to transfer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In this case, "one element" of an array is being transferred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Lucida Console" pitchFamily="49" charset="0"/>
              </a:rPr>
              <a:t>myPtr</a:t>
            </a:r>
            <a:r>
              <a:rPr lang="en-US" dirty="0" smtClean="0"/>
              <a:t> – File to transfer to or from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sz="2600" dirty="0" err="1" smtClean="0">
                <a:latin typeface="Lucida Console" pitchFamily="49" charset="0"/>
              </a:rPr>
              <a:t>struct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>
              <a:buNone/>
            </a:pPr>
            <a:r>
              <a:rPr lang="en-US" sz="1800" dirty="0" err="1" smtClean="0">
                <a:latin typeface="Lucida Console" pitchFamily="49" charset="0"/>
              </a:rPr>
              <a:t>fwrite</a:t>
            </a:r>
            <a:r>
              <a:rPr lang="en-US" sz="1800" dirty="0" smtClean="0">
                <a:latin typeface="Lucida Console" pitchFamily="49" charset="0"/>
              </a:rPr>
              <a:t>( &amp;</a:t>
            </a:r>
            <a:r>
              <a:rPr lang="en-US" sz="1800" dirty="0" err="1" smtClean="0">
                <a:latin typeface="Lucida Console" pitchFamily="49" charset="0"/>
              </a:rPr>
              <a:t>myObject</a:t>
            </a:r>
            <a:r>
              <a:rPr lang="en-US" sz="1800" dirty="0" smtClean="0">
                <a:latin typeface="Lucida Console" pitchFamily="49" charset="0"/>
              </a:rPr>
              <a:t>, </a:t>
            </a:r>
            <a:r>
              <a:rPr lang="en-US" sz="1800" dirty="0" err="1" smtClean="0">
                <a:latin typeface="Lucida Console" pitchFamily="49" charset="0"/>
              </a:rPr>
              <a:t>sizeof</a:t>
            </a:r>
            <a:r>
              <a:rPr lang="en-US" sz="1800" dirty="0" smtClean="0">
                <a:latin typeface="Lucida Console" pitchFamily="49" charset="0"/>
              </a:rPr>
              <a:t> (</a:t>
            </a: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</a:rPr>
              <a:t>myStruct</a:t>
            </a:r>
            <a:r>
              <a:rPr lang="en-US" sz="1800" dirty="0" smtClean="0">
                <a:latin typeface="Lucida Console" pitchFamily="49" charset="0"/>
              </a:rPr>
              <a:t>), 1, </a:t>
            </a:r>
            <a:r>
              <a:rPr lang="en-US" sz="1800" dirty="0" err="1" smtClean="0">
                <a:latin typeface="Lucida Console" pitchFamily="49" charset="0"/>
              </a:rPr>
              <a:t>myPtr</a:t>
            </a:r>
            <a:r>
              <a:rPr lang="en-US" sz="1800" dirty="0" smtClean="0">
                <a:latin typeface="Lucida Console" pitchFamily="49" charset="0"/>
              </a:rPr>
              <a:t> );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sizeof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returns size in bytes of object in parentheses</a:t>
            </a:r>
          </a:p>
          <a:p>
            <a:r>
              <a:rPr lang="en-US" dirty="0" smtClean="0"/>
              <a:t>To write several array elements</a:t>
            </a:r>
          </a:p>
          <a:p>
            <a:pPr lvl="1"/>
            <a:r>
              <a:rPr lang="en-US" dirty="0" smtClean="0"/>
              <a:t>Pointer to array as first argument</a:t>
            </a:r>
          </a:p>
          <a:p>
            <a:pPr lvl="1"/>
            <a:r>
              <a:rPr lang="en-US" dirty="0" smtClean="0"/>
              <a:t>Number of elements to write as third argument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latin typeface="Lucida Console" pitchFamily="49" charset="0"/>
              </a:rPr>
              <a:t>fseek</a:t>
            </a:r>
            <a:endParaRPr lang="en-US" sz="2600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Sets file position pointer to a specific position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fseek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i="1" dirty="0" smtClean="0"/>
              <a:t>pointer, offset, </a:t>
            </a:r>
            <a:r>
              <a:rPr lang="en-US" i="1" dirty="0" err="1" smtClean="0"/>
              <a:t>symbolic_constant</a:t>
            </a:r>
            <a:r>
              <a:rPr lang="en-US" dirty="0" smtClean="0">
                <a:latin typeface="Lucida Console" pitchFamily="49" charset="0"/>
              </a:rPr>
              <a:t> );</a:t>
            </a:r>
          </a:p>
          <a:p>
            <a:pPr lvl="2"/>
            <a:r>
              <a:rPr lang="en-US" i="1" dirty="0" smtClean="0"/>
              <a:t>pointer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pointer to file</a:t>
            </a:r>
          </a:p>
          <a:p>
            <a:pPr lvl="2"/>
            <a:r>
              <a:rPr lang="en-US" i="1" dirty="0" smtClean="0"/>
              <a:t>offset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file position pointer (0 is first location)</a:t>
            </a:r>
          </a:p>
          <a:p>
            <a:pPr lvl="2"/>
            <a:r>
              <a:rPr lang="en-US" i="1" dirty="0" err="1" smtClean="0"/>
              <a:t>symbolic_constant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specifies where in file we are reading from</a:t>
            </a:r>
          </a:p>
          <a:p>
            <a:pPr lvl="2"/>
            <a:r>
              <a:rPr lang="en-US" sz="1800" dirty="0" smtClean="0">
                <a:latin typeface="Lucida Console" pitchFamily="49" charset="0"/>
              </a:rPr>
              <a:t>SEEK_SET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seek starts at beginning of file</a:t>
            </a:r>
          </a:p>
          <a:p>
            <a:pPr lvl="2"/>
            <a:r>
              <a:rPr lang="en-US" sz="1800" dirty="0" smtClean="0">
                <a:latin typeface="Lucida Console" pitchFamily="49" charset="0"/>
              </a:rPr>
              <a:t>SEEK_CUR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seek starts at current location in file</a:t>
            </a:r>
          </a:p>
          <a:p>
            <a:pPr lvl="2"/>
            <a:r>
              <a:rPr lang="en-US" sz="1800" dirty="0" smtClean="0">
                <a:latin typeface="Lucida Console" pitchFamily="49" charset="0"/>
              </a:rPr>
              <a:t>SEEK_END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seek starts at end of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latin typeface="Lucida Console" pitchFamily="49" charset="0"/>
              </a:rPr>
              <a:t>fread</a:t>
            </a:r>
            <a:endParaRPr lang="en-US" sz="2600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Reads a specified number of bytes from a file into memory</a:t>
            </a:r>
          </a:p>
          <a:p>
            <a:pPr lvl="2">
              <a:buNone/>
            </a:pPr>
            <a:r>
              <a:rPr lang="en-US" sz="1800" dirty="0" err="1" smtClean="0">
                <a:latin typeface="Lucida Console" pitchFamily="49" charset="0"/>
              </a:rPr>
              <a:t>fread</a:t>
            </a:r>
            <a:r>
              <a:rPr lang="en-US" sz="1800" dirty="0" smtClean="0">
                <a:latin typeface="Lucida Console" pitchFamily="49" charset="0"/>
              </a:rPr>
              <a:t>( &amp;client, </a:t>
            </a:r>
            <a:r>
              <a:rPr lang="en-US" sz="1800" dirty="0" err="1" smtClean="0">
                <a:latin typeface="Lucida Console" pitchFamily="49" charset="0"/>
              </a:rPr>
              <a:t>sizeof</a:t>
            </a:r>
            <a:r>
              <a:rPr lang="en-US" sz="1800" dirty="0" smtClean="0">
                <a:latin typeface="Lucida Console" pitchFamily="49" charset="0"/>
              </a:rPr>
              <a:t> (</a:t>
            </a: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</a:rPr>
              <a:t>clientData</a:t>
            </a:r>
            <a:r>
              <a:rPr lang="en-US" sz="1800" dirty="0" smtClean="0">
                <a:latin typeface="Lucida Console" pitchFamily="49" charset="0"/>
              </a:rPr>
              <a:t>), 1, </a:t>
            </a:r>
            <a:r>
              <a:rPr lang="en-US" sz="1800" dirty="0" err="1" smtClean="0">
                <a:latin typeface="Lucida Console" pitchFamily="49" charset="0"/>
              </a:rPr>
              <a:t>myPtr</a:t>
            </a:r>
            <a:r>
              <a:rPr lang="en-US" sz="1800" dirty="0" smtClean="0">
                <a:latin typeface="Lucida Console" pitchFamily="49" charset="0"/>
              </a:rPr>
              <a:t> );</a:t>
            </a:r>
          </a:p>
          <a:p>
            <a:pPr lvl="1"/>
            <a:r>
              <a:rPr lang="en-US" dirty="0" smtClean="0"/>
              <a:t>Can read several fixed-size array elements</a:t>
            </a:r>
          </a:p>
          <a:p>
            <a:pPr lvl="2"/>
            <a:r>
              <a:rPr lang="en-US" dirty="0" smtClean="0"/>
              <a:t>Provide pointer to array</a:t>
            </a:r>
          </a:p>
          <a:p>
            <a:pPr lvl="2"/>
            <a:r>
              <a:rPr lang="en-US" dirty="0" smtClean="0"/>
              <a:t>Indicate number of elements to read</a:t>
            </a:r>
          </a:p>
          <a:p>
            <a:pPr lvl="1"/>
            <a:r>
              <a:rPr lang="en-US" dirty="0" smtClean="0"/>
              <a:t>To read multiple elements, specify in third argument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access to files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jump to a given position (byte number) in a file without reading all the previous data?</a:t>
            </a:r>
          </a:p>
          <a:p>
            <a:r>
              <a:rPr lang="en-US" dirty="0" err="1" smtClean="0"/>
              <a:t>fseek</a:t>
            </a:r>
            <a:r>
              <a:rPr lang="en-US" dirty="0" smtClean="0"/>
              <a:t> (file-pointer, offset, position);</a:t>
            </a:r>
          </a:p>
          <a:p>
            <a:r>
              <a:rPr lang="en-US" dirty="0" smtClean="0"/>
              <a:t>position: 0 (beginning), 1 (current), 2 (end)</a:t>
            </a:r>
          </a:p>
          <a:p>
            <a:r>
              <a:rPr lang="en-US" dirty="0" smtClean="0"/>
              <a:t>offset: number of locations to move from position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Example:   </a:t>
            </a:r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,-m, 1); /* move back by m bytes from current 								position */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fseek</a:t>
            </a:r>
            <a:r>
              <a:rPr lang="en-US" dirty="0" smtClean="0"/>
              <a:t>(fp,m,0); /* move to (m+1)</a:t>
            </a:r>
            <a:r>
              <a:rPr lang="en-US" dirty="0" err="1" smtClean="0"/>
              <a:t>th</a:t>
            </a:r>
            <a:r>
              <a:rPr lang="en-US" dirty="0" smtClean="0"/>
              <a:t> byte in file */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			     </a:t>
            </a:r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-10, 2); /* what is this? */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r>
              <a:rPr lang="en-US" dirty="0" err="1" smtClean="0"/>
              <a:t>ftell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 returns current byte position in file</a:t>
            </a:r>
          </a:p>
          <a:p>
            <a:r>
              <a:rPr lang="en-US" dirty="0" smtClean="0"/>
              <a:t>rewind(</a:t>
            </a:r>
            <a:r>
              <a:rPr lang="en-US" dirty="0" err="1" smtClean="0"/>
              <a:t>fp</a:t>
            </a:r>
            <a:r>
              <a:rPr lang="en-US" dirty="0" smtClean="0"/>
              <a:t>) resets position to start of file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line arguments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give input to C program from command line</a:t>
            </a:r>
          </a:p>
          <a:p>
            <a:pPr>
              <a:buFont typeface="Arial" charset="0"/>
              <a:buNone/>
            </a:pPr>
            <a:r>
              <a:rPr lang="en-US" dirty="0" smtClean="0"/>
              <a:t>					E.g.  &gt;  </a:t>
            </a:r>
            <a:r>
              <a:rPr lang="en-US" dirty="0" smtClean="0"/>
              <a:t>prog.exe  </a:t>
            </a:r>
            <a:r>
              <a:rPr lang="en-US" dirty="0" smtClean="0"/>
              <a:t>10 name1 name2 ….</a:t>
            </a:r>
          </a:p>
          <a:p>
            <a:r>
              <a:rPr lang="en-US" dirty="0" smtClean="0"/>
              <a:t>how to use these arguments?</a:t>
            </a:r>
          </a:p>
          <a:p>
            <a:pPr lvl="2">
              <a:buFont typeface="Arial" charset="0"/>
              <a:buNone/>
            </a:pPr>
            <a:r>
              <a:rPr lang="en-US" dirty="0" smtClean="0"/>
              <a:t>     main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 )</a:t>
            </a:r>
          </a:p>
          <a:p>
            <a:r>
              <a:rPr lang="en-US" dirty="0" err="1" smtClean="0"/>
              <a:t>argc</a:t>
            </a:r>
            <a:r>
              <a:rPr lang="en-US" dirty="0" smtClean="0"/>
              <a:t> – gives a count of number of arguments (including program name) 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argv</a:t>
            </a:r>
            <a:r>
              <a:rPr lang="en-US" dirty="0" smtClean="0"/>
              <a:t>[] defines an array of pointers to character (or array of strings)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[0] – program name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[1] to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argc</a:t>
            </a:r>
            <a:r>
              <a:rPr lang="en-US" dirty="0" smtClean="0"/>
              <a:t> -1] give the other arguments as strings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mtClean="0"/>
              <a:t>Example args.c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229600" cy="2819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smtClean="0"/>
              <a:t>$ cc args.c -o args.out</a:t>
            </a:r>
          </a:p>
          <a:p>
            <a:pPr>
              <a:buFont typeface="Arial" charset="0"/>
              <a:buNone/>
            </a:pPr>
            <a:r>
              <a:rPr lang="en-US" sz="1800" smtClean="0"/>
              <a:t>$ ./args.out 2  join leave 6</a:t>
            </a:r>
          </a:p>
          <a:p>
            <a:pPr>
              <a:buFont typeface="Arial" charset="0"/>
              <a:buNone/>
            </a:pPr>
            <a:r>
              <a:rPr lang="en-US" sz="1800" smtClean="0"/>
              <a:t>6</a:t>
            </a:r>
          </a:p>
          <a:p>
            <a:pPr>
              <a:buFont typeface="Arial" charset="0"/>
              <a:buNone/>
            </a:pPr>
            <a:r>
              <a:rPr lang="en-US" sz="1800" smtClean="0"/>
              <a:t>leave</a:t>
            </a:r>
          </a:p>
          <a:p>
            <a:pPr>
              <a:buFont typeface="Arial" charset="0"/>
              <a:buNone/>
            </a:pPr>
            <a:r>
              <a:rPr lang="en-US" sz="1800" smtClean="0"/>
              <a:t>join</a:t>
            </a:r>
          </a:p>
          <a:p>
            <a:pPr>
              <a:buFont typeface="Arial" charset="0"/>
              <a:buNone/>
            </a:pPr>
            <a:r>
              <a:rPr lang="en-US" sz="1800" smtClean="0"/>
              <a:t>2</a:t>
            </a:r>
          </a:p>
          <a:p>
            <a:pPr>
              <a:buFont typeface="Arial" charset="0"/>
              <a:buNone/>
            </a:pPr>
            <a:r>
              <a:rPr lang="en-US" sz="1800" smtClean="0"/>
              <a:t>./args.out</a:t>
            </a:r>
          </a:p>
          <a:p>
            <a:pPr>
              <a:buFont typeface="Arial" charset="0"/>
              <a:buNone/>
            </a:pPr>
            <a:r>
              <a:rPr lang="en-US" sz="1800" smtClean="0"/>
              <a:t>$</a:t>
            </a:r>
            <a:r>
              <a:rPr lang="en-US" smtClean="0"/>
              <a:t> 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524000" y="990600"/>
            <a:ext cx="63246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/>
              <a:t>main(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argc,char</a:t>
            </a:r>
            <a:r>
              <a:rPr lang="en-US" sz="1600" dirty="0"/>
              <a:t> *</a:t>
            </a:r>
            <a:r>
              <a:rPr lang="en-US" sz="1600" dirty="0" err="1"/>
              <a:t>argv</a:t>
            </a:r>
            <a:r>
              <a:rPr lang="en-US" sz="1600" dirty="0"/>
              <a:t>[])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while(</a:t>
            </a:r>
            <a:r>
              <a:rPr lang="en-US" sz="1600" dirty="0" err="1"/>
              <a:t>argc</a:t>
            </a:r>
            <a:r>
              <a:rPr lang="en-US" sz="1600" dirty="0"/>
              <a:t>&gt;0)      /* print out all arguments in reverse order*/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("%s\</a:t>
            </a:r>
            <a:r>
              <a:rPr lang="en-US" sz="1600" dirty="0" err="1"/>
              <a:t>n",argv</a:t>
            </a:r>
            <a:r>
              <a:rPr lang="en-US" sz="1600" dirty="0"/>
              <a:t>[argc-1]);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argc</a:t>
            </a:r>
            <a:r>
              <a:rPr lang="en-US" sz="1600" dirty="0"/>
              <a:t>--;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Real-life applications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 data volumes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E.g. physical </a:t>
            </a:r>
            <a:r>
              <a:rPr lang="en-US" dirty="0" smtClean="0"/>
              <a:t>experiments, </a:t>
            </a:r>
            <a:r>
              <a:rPr lang="en-US" dirty="0" smtClean="0"/>
              <a:t>human genome, population records etc.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Need for flexible approach to store/retrieve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Concept of </a:t>
            </a:r>
            <a:r>
              <a:rPr lang="en-US" i="1" dirty="0" smtClean="0"/>
              <a:t>files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– place on disc where group of related data is stored</a:t>
            </a:r>
          </a:p>
          <a:p>
            <a:pPr lvl="1" eaLnBrk="1" hangingPunct="1"/>
            <a:r>
              <a:rPr lang="en-US" smtClean="0"/>
              <a:t>E.g. your C programs, executables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High-level programming languages support file operations</a:t>
            </a:r>
          </a:p>
          <a:p>
            <a:pPr lvl="1" eaLnBrk="1" hangingPunct="1"/>
            <a:r>
              <a:rPr lang="en-US" smtClean="0"/>
              <a:t>Naming</a:t>
            </a:r>
          </a:p>
          <a:p>
            <a:pPr lvl="1" eaLnBrk="1" hangingPunct="1"/>
            <a:r>
              <a:rPr lang="en-US" smtClean="0"/>
              <a:t>Opening</a:t>
            </a:r>
          </a:p>
          <a:p>
            <a:pPr lvl="1" eaLnBrk="1" hangingPunct="1"/>
            <a:r>
              <a:rPr lang="en-US" smtClean="0"/>
              <a:t>Reading</a:t>
            </a:r>
          </a:p>
          <a:p>
            <a:pPr lvl="1" eaLnBrk="1" hangingPunct="1"/>
            <a:r>
              <a:rPr lang="en-US" smtClean="0"/>
              <a:t>Writing</a:t>
            </a:r>
          </a:p>
          <a:p>
            <a:pPr lvl="1" eaLnBrk="1" hangingPunct="1"/>
            <a:r>
              <a:rPr lang="en-US" smtClean="0"/>
              <a:t>Closing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and opening file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store data file in secondary memory (disc) must specify to OS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Filename (e.g. sort.c, input.data)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Data structure (e.g. FILE)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Purpose (e.g. reading, writing, appending)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Filename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of characters that make up a valid filename for OS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May contain two parts</a:t>
            </a:r>
          </a:p>
          <a:p>
            <a:pPr lvl="1" eaLnBrk="1" hangingPunct="1"/>
            <a:r>
              <a:rPr lang="en-US" smtClean="0"/>
              <a:t>Primary</a:t>
            </a:r>
          </a:p>
          <a:p>
            <a:pPr lvl="1" eaLnBrk="1" hangingPunct="1"/>
            <a:r>
              <a:rPr lang="en-US" smtClean="0"/>
              <a:t>Optional period with extension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Examples: a.out, prog.c, temp, text.out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format for opening file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180878"/>
            <a:ext cx="8229600" cy="4344466"/>
          </a:xfrm>
        </p:spPr>
        <p:txBody>
          <a:bodyPr/>
          <a:lstStyle/>
          <a:p>
            <a:pPr eaLnBrk="1" hangingPunct="1"/>
            <a:r>
              <a:rPr lang="en-US" dirty="0" err="1" smtClean="0"/>
              <a:t>fp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Points to a special structure named FILE (through </a:t>
            </a:r>
            <a:r>
              <a:rPr lang="en-US" dirty="0" err="1" smtClean="0"/>
              <a:t>typedef</a:t>
            </a:r>
            <a:r>
              <a:rPr lang="en-US" dirty="0" smtClean="0"/>
              <a:t>) defined in the I/O library.</a:t>
            </a:r>
          </a:p>
          <a:p>
            <a:pPr lvl="1" eaLnBrk="1" hangingPunct="1"/>
            <a:r>
              <a:rPr lang="en-US" dirty="0" smtClean="0"/>
              <a:t>contains </a:t>
            </a:r>
            <a:r>
              <a:rPr lang="en-US" dirty="0" smtClean="0"/>
              <a:t>all information about file</a:t>
            </a:r>
          </a:p>
          <a:p>
            <a:pPr lvl="1" eaLnBrk="1" hangingPunct="1"/>
            <a:r>
              <a:rPr lang="en-US" dirty="0" smtClean="0"/>
              <a:t>Communication link between system and </a:t>
            </a:r>
            <a:r>
              <a:rPr lang="en-US" dirty="0" smtClean="0"/>
              <a:t>program</a:t>
            </a:r>
          </a:p>
          <a:p>
            <a:pPr lvl="1" eaLnBrk="1" hangingPunct="1"/>
            <a:r>
              <a:rPr lang="en-US" dirty="0" smtClean="0"/>
              <a:t>We do not access the members of FILE directly. We use different functions to access it. </a:t>
            </a:r>
            <a:endParaRPr lang="en-US" dirty="0" smtClean="0"/>
          </a:p>
          <a:p>
            <a:pPr eaLnBrk="1" hangingPunct="1"/>
            <a:r>
              <a:rPr lang="en-US" dirty="0" smtClean="0"/>
              <a:t>Mode can be</a:t>
            </a:r>
          </a:p>
          <a:p>
            <a:pPr lvl="1" eaLnBrk="1" hangingPunct="1"/>
            <a:r>
              <a:rPr lang="en-US" b="1" dirty="0" smtClean="0"/>
              <a:t>r </a:t>
            </a:r>
            <a:r>
              <a:rPr lang="en-US" dirty="0" smtClean="0"/>
              <a:t> open file for reading only</a:t>
            </a:r>
          </a:p>
          <a:p>
            <a:pPr lvl="1" eaLnBrk="1" hangingPunct="1"/>
            <a:r>
              <a:rPr lang="en-US" b="1" dirty="0" smtClean="0"/>
              <a:t>w </a:t>
            </a:r>
            <a:r>
              <a:rPr lang="en-US" dirty="0" smtClean="0"/>
              <a:t>open file for writing only</a:t>
            </a:r>
          </a:p>
          <a:p>
            <a:pPr lvl="1" eaLnBrk="1" hangingPunct="1"/>
            <a:r>
              <a:rPr lang="en-US" b="1" dirty="0" smtClean="0"/>
              <a:t>a </a:t>
            </a:r>
            <a:r>
              <a:rPr lang="en-US" dirty="0" smtClean="0"/>
              <a:t>open file for appending (adding) data</a:t>
            </a:r>
            <a:endParaRPr lang="en-US" b="1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85800" y="980728"/>
            <a:ext cx="57483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</a:rPr>
              <a:t> FILE *</a:t>
            </a:r>
            <a:r>
              <a:rPr lang="en-US" dirty="0" err="1">
                <a:latin typeface="Calibri" charset="0"/>
              </a:rPr>
              <a:t>fp</a:t>
            </a:r>
            <a:r>
              <a:rPr lang="en-US" dirty="0">
                <a:latin typeface="Calibri" charset="0"/>
              </a:rPr>
              <a:t>;  /*variable </a:t>
            </a:r>
            <a:r>
              <a:rPr lang="en-US" dirty="0" err="1">
                <a:latin typeface="Calibri" charset="0"/>
              </a:rPr>
              <a:t>fp</a:t>
            </a:r>
            <a:r>
              <a:rPr lang="en-US" dirty="0">
                <a:latin typeface="Calibri" charset="0"/>
              </a:rPr>
              <a:t> is pointer to type FILE*/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err="1">
                <a:latin typeface="Calibri" charset="0"/>
              </a:rPr>
              <a:t>fp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fopen</a:t>
            </a:r>
            <a:r>
              <a:rPr lang="en-US" dirty="0">
                <a:latin typeface="Calibri" charset="0"/>
              </a:rPr>
              <a:t>(“</a:t>
            </a:r>
            <a:r>
              <a:rPr lang="en-US" i="1" dirty="0">
                <a:latin typeface="Calibri" charset="0"/>
              </a:rPr>
              <a:t>filename</a:t>
            </a:r>
            <a:r>
              <a:rPr lang="en-US" dirty="0">
                <a:latin typeface="Calibri" charset="0"/>
              </a:rPr>
              <a:t>”, “</a:t>
            </a:r>
            <a:r>
              <a:rPr lang="en-US" i="1" dirty="0">
                <a:latin typeface="Calibri" charset="0"/>
              </a:rPr>
              <a:t>mode</a:t>
            </a:r>
            <a:r>
              <a:rPr lang="en-US" dirty="0">
                <a:latin typeface="Calibri" charset="0"/>
              </a:rPr>
              <a:t>”); </a:t>
            </a:r>
          </a:p>
          <a:p>
            <a:r>
              <a:rPr lang="en-US" dirty="0">
                <a:latin typeface="Calibri" charset="0"/>
              </a:rPr>
              <a:t>/*opens file with name </a:t>
            </a:r>
            <a:r>
              <a:rPr lang="en-US" i="1" dirty="0">
                <a:latin typeface="Calibri" charset="0"/>
              </a:rPr>
              <a:t>filename </a:t>
            </a:r>
            <a:r>
              <a:rPr lang="en-US" dirty="0">
                <a:latin typeface="Calibri" charset="0"/>
              </a:rPr>
              <a:t>, assigns identifier to </a:t>
            </a:r>
            <a:r>
              <a:rPr lang="en-US" dirty="0" err="1">
                <a:latin typeface="Calibri" charset="0"/>
              </a:rPr>
              <a:t>fp</a:t>
            </a:r>
            <a:r>
              <a:rPr lang="en-US" dirty="0">
                <a:latin typeface="Calibri" charset="0"/>
              </a:rPr>
              <a:t> */</a:t>
            </a:r>
            <a:endParaRPr lang="en-US" i="1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modes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w: Writing </a:t>
            </a:r>
            <a:r>
              <a:rPr lang="en-US" dirty="0" smtClean="0"/>
              <a:t>mode </a:t>
            </a:r>
          </a:p>
          <a:p>
            <a:pPr lvl="1" eaLnBrk="1" hangingPunct="1"/>
            <a:r>
              <a:rPr lang="en-US" dirty="0" smtClean="0"/>
              <a:t>if file already exists then </a:t>
            </a:r>
            <a:r>
              <a:rPr lang="en-US" i="1" dirty="0" smtClean="0"/>
              <a:t>contents are deleted</a:t>
            </a:r>
            <a:r>
              <a:rPr lang="en-US" dirty="0" smtClean="0"/>
              <a:t>,</a:t>
            </a:r>
          </a:p>
          <a:p>
            <a:pPr lvl="1" eaLnBrk="1" hangingPunct="1"/>
            <a:r>
              <a:rPr lang="en-US" dirty="0" smtClean="0"/>
              <a:t>else new file with specified name created</a:t>
            </a:r>
          </a:p>
          <a:p>
            <a:pPr eaLnBrk="1" hangingPunct="1"/>
            <a:r>
              <a:rPr lang="en-US" dirty="0" smtClean="0"/>
              <a:t>a: Appending </a:t>
            </a:r>
            <a:r>
              <a:rPr lang="en-US" dirty="0" smtClean="0"/>
              <a:t>mode </a:t>
            </a:r>
          </a:p>
          <a:p>
            <a:pPr lvl="1" eaLnBrk="1" hangingPunct="1"/>
            <a:r>
              <a:rPr lang="en-US" dirty="0" smtClean="0"/>
              <a:t>if file already exists then file opened with contents safe</a:t>
            </a:r>
          </a:p>
          <a:p>
            <a:pPr lvl="1" eaLnBrk="1" hangingPunct="1"/>
            <a:r>
              <a:rPr lang="en-US" dirty="0" smtClean="0"/>
              <a:t>else new file created</a:t>
            </a:r>
          </a:p>
          <a:p>
            <a:pPr eaLnBrk="1" hangingPunct="1"/>
            <a:r>
              <a:rPr lang="en-US" dirty="0" smtClean="0"/>
              <a:t>r</a:t>
            </a:r>
            <a:r>
              <a:rPr lang="en-US" dirty="0" smtClean="0"/>
              <a:t>: Reading </a:t>
            </a:r>
            <a:r>
              <a:rPr lang="en-US" dirty="0" smtClean="0"/>
              <a:t>mode</a:t>
            </a:r>
          </a:p>
          <a:p>
            <a:pPr lvl="1" eaLnBrk="1" hangingPunct="1"/>
            <a:r>
              <a:rPr lang="en-US" dirty="0" smtClean="0"/>
              <a:t>if file already exists then opened with contents safe</a:t>
            </a:r>
          </a:p>
          <a:p>
            <a:pPr lvl="1" eaLnBrk="1" hangingPunct="1"/>
            <a:r>
              <a:rPr lang="en-US" dirty="0" smtClean="0"/>
              <a:t>else error occurs.  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286000" y="5105400"/>
            <a:ext cx="3006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FILE *p1, *p2;</a:t>
            </a:r>
          </a:p>
          <a:p>
            <a:r>
              <a:rPr lang="en-US">
                <a:latin typeface="Calibri" charset="0"/>
              </a:rPr>
              <a:t>p1 = fopen(“data”,”r”);</a:t>
            </a:r>
          </a:p>
          <a:p>
            <a:r>
              <a:rPr lang="en-US">
                <a:latin typeface="Calibri" charset="0"/>
              </a:rPr>
              <a:t>p2= fopen(“results”, w”);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r+  open to beginning for both </a:t>
            </a:r>
            <a:r>
              <a:rPr lang="en-US" dirty="0" smtClean="0"/>
              <a:t>reading and writing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w+  same as w except both for reading and writing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a+   same as ‘a’ except both for reading and writing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1467</Words>
  <Application>Microsoft Office PowerPoint</Application>
  <PresentationFormat>On-screen Show (4:3)</PresentationFormat>
  <Paragraphs>309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ＭＳ Ｐゴシック</vt:lpstr>
      <vt:lpstr>Calibri</vt:lpstr>
      <vt:lpstr>Office Theme</vt:lpstr>
      <vt:lpstr>File Handling in C</vt:lpstr>
      <vt:lpstr>Console oriented Input/Output</vt:lpstr>
      <vt:lpstr>Real-life applications</vt:lpstr>
      <vt:lpstr>Files</vt:lpstr>
      <vt:lpstr>Defining and opening file</vt:lpstr>
      <vt:lpstr>Filename</vt:lpstr>
      <vt:lpstr>General format for opening file</vt:lpstr>
      <vt:lpstr>Different modes</vt:lpstr>
      <vt:lpstr>Additional modes</vt:lpstr>
      <vt:lpstr>Closing a file</vt:lpstr>
      <vt:lpstr>Closing a file</vt:lpstr>
      <vt:lpstr>Input/Output operations on files</vt:lpstr>
      <vt:lpstr>getc() and putc()</vt:lpstr>
      <vt:lpstr>Program to read/write using getc/putc</vt:lpstr>
      <vt:lpstr>fscanf() and fprintf()</vt:lpstr>
      <vt:lpstr>getw() and putw()</vt:lpstr>
      <vt:lpstr>C program using getw, putw,fscanf, fprintf</vt:lpstr>
      <vt:lpstr>Errors that occur during I/O</vt:lpstr>
      <vt:lpstr>Error handling</vt:lpstr>
      <vt:lpstr>Error while opening file</vt:lpstr>
      <vt:lpstr>Unformatted I/O Functions</vt:lpstr>
      <vt:lpstr>Unformatted I/O Functions</vt:lpstr>
      <vt:lpstr>Unformatted I/O</vt:lpstr>
      <vt:lpstr>Slide 24</vt:lpstr>
      <vt:lpstr>Random access to files</vt:lpstr>
      <vt:lpstr>Command line arguments</vt:lpstr>
      <vt:lpstr>Example args.c</vt:lpstr>
    </vt:vector>
  </TitlesOfParts>
  <Company>``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in C</dc:title>
  <dc:creator>Vinay Ribeiro</dc:creator>
  <cp:lastModifiedBy>samsung</cp:lastModifiedBy>
  <cp:revision>73</cp:revision>
  <dcterms:created xsi:type="dcterms:W3CDTF">2009-10-21T04:26:48Z</dcterms:created>
  <dcterms:modified xsi:type="dcterms:W3CDTF">2013-05-24T17:14:04Z</dcterms:modified>
</cp:coreProperties>
</file>