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79" r:id="rId2"/>
    <p:sldId id="280" r:id="rId3"/>
    <p:sldId id="282" r:id="rId4"/>
    <p:sldId id="283" r:id="rId5"/>
    <p:sldId id="285" r:id="rId6"/>
    <p:sldId id="286" r:id="rId7"/>
    <p:sldId id="259" r:id="rId8"/>
    <p:sldId id="260" r:id="rId9"/>
    <p:sldId id="261" r:id="rId10"/>
    <p:sldId id="287" r:id="rId11"/>
    <p:sldId id="288" r:id="rId12"/>
    <p:sldId id="289" r:id="rId13"/>
    <p:sldId id="291" r:id="rId14"/>
    <p:sldId id="292" r:id="rId15"/>
    <p:sldId id="293" r:id="rId16"/>
    <p:sldId id="290" r:id="rId17"/>
    <p:sldId id="294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17" autoAdjust="0"/>
    <p:restoredTop sz="94660"/>
  </p:normalViewPr>
  <p:slideViewPr>
    <p:cSldViewPr>
      <p:cViewPr varScale="1">
        <p:scale>
          <a:sx n="63" d="100"/>
          <a:sy n="63" d="100"/>
        </p:scale>
        <p:origin x="-102" y="-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BA910E9-F0B4-41BD-A0CB-3F3B17F64A7E}" type="datetimeFigureOut">
              <a:rPr lang="en-US"/>
              <a:pPr>
                <a:defRPr/>
              </a:pPr>
              <a:t>10/8/2012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B6212935-5804-4E1F-BFB9-A93B3822AC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F0CB00-4CDD-4D00-9D2B-155F33F7CA88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25EAA34-8DA3-406B-B236-CE47C2B71F59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400" smtClean="0"/>
              <a:t>break;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terminates loop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execution continues with the first statement following the loop</a:t>
            </a:r>
          </a:p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97D5889-9E21-473A-8208-30736788D74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400" smtClean="0"/>
              <a:t>break;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terminates loop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execution continues with the first statement following the loop</a:t>
            </a:r>
          </a:p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7CB75DF-EE85-4E16-87E2-42AB0E06783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B31E698-C9DE-47AB-8A34-3FA6CA1C867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BEA7BCC-5A73-408C-AD48-17CCF30BFBC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82B6562-E971-4A6D-B5A4-7764BC5B16D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US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742C7CA-89A6-4CE2-BC05-B5F02C62FE9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7AC4EB0-233E-4CF4-8945-123C5755E50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US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B7FA18D-807B-496F-968F-A99E061CB9F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smtClean="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400" smtClean="0"/>
              <a:t>break;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terminates loop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execution continues with the first statement following the loop</a:t>
            </a:r>
          </a:p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8FA26A9-AAA4-495C-8C03-8FF0207D238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400" smtClean="0"/>
              <a:t>break;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terminates loop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execution continues with the first statement following the loop</a:t>
            </a:r>
          </a:p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3FA9EF9-EAE1-465C-90CC-11861FD98F8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400" smtClean="0"/>
              <a:t>break;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terminates loop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execution continues with the first statement following the loop</a:t>
            </a:r>
          </a:p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E5619DB-D43F-4EF5-A1DF-EFD4B88223C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400" smtClean="0"/>
              <a:t>break;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terminates loop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execution continues with the first statement following the loop</a:t>
            </a:r>
          </a:p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4AEB916-86C2-4E53-BCA6-852A7538794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400" smtClean="0"/>
              <a:t>break;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terminates loop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execution continues with the first statement following the loop</a:t>
            </a:r>
          </a:p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DB041BB-7FA9-4AF0-863F-85D8D8A2D7C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D77335F-0F5E-4287-8C06-93C267914E9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4B11C95-F50E-4D85-A2C4-E0E1BE449EE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D16BBE-5255-4ADC-B621-DE2B69A6C4CD}" type="datetimeFigureOut">
              <a:rPr lang="en-US"/>
              <a:pPr>
                <a:defRPr/>
              </a:pPr>
              <a:t>10/8/2012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AE0EE-4B6C-43BB-A27F-11860EB907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91DE5D-2A32-4C30-A4A1-827AA197CD55}" type="datetimeFigureOut">
              <a:rPr lang="en-US"/>
              <a:pPr>
                <a:defRPr/>
              </a:pPr>
              <a:t>10/8/2012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231790-BC15-40D7-B434-D599EB02C0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B634ED-DC70-45F8-8851-8BA3EA233AF8}" type="datetimeFigureOut">
              <a:rPr lang="en-US"/>
              <a:pPr>
                <a:defRPr/>
              </a:pPr>
              <a:t>10/8/2012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494711-465D-406C-B270-E7F018CF43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97F23F-1D08-4B6A-AD1E-1F438A52B1C0}" type="datetimeFigureOut">
              <a:rPr lang="en-US"/>
              <a:pPr>
                <a:defRPr/>
              </a:pPr>
              <a:t>10/8/2012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5FF134-0B51-4349-AC65-AAAD696960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FB16E5-7235-402F-9C93-1E5D248DB853}" type="datetimeFigureOut">
              <a:rPr lang="en-US"/>
              <a:pPr>
                <a:defRPr/>
              </a:pPr>
              <a:t>10/8/2012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152C63-025B-4F1A-B5BB-BC8529F5BD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1777B3-36D3-42EF-99A0-E2A2B223B1EA}" type="datetimeFigureOut">
              <a:rPr lang="en-US"/>
              <a:pPr>
                <a:defRPr/>
              </a:pPr>
              <a:t>10/8/2012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C10034-E6BF-4E3E-9A1A-7A434E7C12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0868E5-BC01-4CA0-8C9F-0548F8913306}" type="datetimeFigureOut">
              <a:rPr lang="en-US"/>
              <a:pPr>
                <a:defRPr/>
              </a:pPr>
              <a:t>10/8/2012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5C976F-446E-4683-B108-7B4FBC4EEF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5D5C9A-EA1F-428E-9CC0-B8949A53E234}" type="datetimeFigureOut">
              <a:rPr lang="en-US"/>
              <a:pPr>
                <a:defRPr/>
              </a:pPr>
              <a:t>10/8/2012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D5B64D-7ADE-468A-9D61-D2FCE8B5A2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940A25-1740-4DE1-A58A-A24DA844F5AD}" type="datetimeFigureOut">
              <a:rPr lang="en-US"/>
              <a:pPr>
                <a:defRPr/>
              </a:pPr>
              <a:t>10/8/2012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14292C-3566-45E0-BB86-D21EDF73F4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B4C608-9462-4FB7-82F7-E74D8ADDC072}" type="datetimeFigureOut">
              <a:rPr lang="en-US"/>
              <a:pPr>
                <a:defRPr/>
              </a:pPr>
              <a:t>10/8/2012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75A29B-84B8-42DF-A283-447F77A779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163E89-BB58-4733-840A-32BE753FCD3E}" type="datetimeFigureOut">
              <a:rPr lang="en-US"/>
              <a:pPr>
                <a:defRPr/>
              </a:pPr>
              <a:t>10/8/2012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FFA9F5-95B1-467C-823A-61DCF88E2A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0566461-5D6A-442E-A6CF-D67B5698DF16}" type="datetimeFigureOut">
              <a:rPr lang="en-US"/>
              <a:pPr>
                <a:defRPr/>
              </a:pPr>
              <a:t>10/8/2012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D50FBAD-B89C-422E-B45F-A2E9D54A65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002060"/>
                </a:solidFill>
              </a:rPr>
              <a:t>Lecture 9</a:t>
            </a:r>
          </a:p>
          <a:p>
            <a:pPr eaLnBrk="1" hangingPunct="1"/>
            <a:r>
              <a:rPr lang="en-US" dirty="0" smtClean="0">
                <a:solidFill>
                  <a:srgbClr val="002060"/>
                </a:solidFill>
              </a:rPr>
              <a:t>Loop : </a:t>
            </a:r>
            <a:r>
              <a:rPr lang="en-US" dirty="0" smtClean="0">
                <a:solidFill>
                  <a:srgbClr val="002060"/>
                </a:solidFill>
              </a:rPr>
              <a:t>break</a:t>
            </a:r>
            <a:r>
              <a:rPr lang="en-US" dirty="0" smtClean="0">
                <a:solidFill>
                  <a:srgbClr val="002060"/>
                </a:solidFill>
              </a:rPr>
              <a:t>, continue and exit</a:t>
            </a:r>
          </a:p>
        </p:txBody>
      </p:sp>
      <p:sp>
        <p:nvSpPr>
          <p:cNvPr id="2051" name="Title 1"/>
          <p:cNvSpPr>
            <a:spLocks noGrp="1"/>
          </p:cNvSpPr>
          <p:nvPr>
            <p:ph type="ctrTitle"/>
          </p:nvPr>
        </p:nvSpPr>
        <p:spPr>
          <a:xfrm>
            <a:off x="685800" y="1066800"/>
            <a:ext cx="7772400" cy="253365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rgbClr val="002060"/>
                </a:solidFill>
              </a:rPr>
              <a:t>CSE- 105</a:t>
            </a:r>
            <a:r>
              <a:rPr lang="en-US" sz="6000" smtClean="0">
                <a:solidFill>
                  <a:srgbClr val="002060"/>
                </a:solidFill>
              </a:rPr>
              <a:t/>
            </a:r>
            <a:br>
              <a:rPr lang="en-US" sz="6000" smtClean="0">
                <a:solidFill>
                  <a:srgbClr val="002060"/>
                </a:solidFill>
              </a:rPr>
            </a:br>
            <a:r>
              <a:rPr lang="en-US" smtClean="0">
                <a:solidFill>
                  <a:srgbClr val="002060"/>
                </a:solidFill>
              </a:rPr>
              <a:t>Structure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8E7C5C"/>
                </a:solidFill>
              </a:rPr>
              <a:t>goto statement </a:t>
            </a:r>
          </a:p>
        </p:txBody>
      </p:sp>
      <p:pic>
        <p:nvPicPr>
          <p:cNvPr id="1126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524000"/>
            <a:ext cx="4449763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943600" y="2976563"/>
            <a:ext cx="2590800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>
                <a:solidFill>
                  <a:srgbClr val="FF0000"/>
                </a:solidFill>
              </a:rPr>
              <a:t>If the condition is true goto label Z</a:t>
            </a:r>
          </a:p>
        </p:txBody>
      </p:sp>
      <p:cxnSp>
        <p:nvCxnSpPr>
          <p:cNvPr id="9" name="Straight Connector 8"/>
          <p:cNvCxnSpPr/>
          <p:nvPr/>
        </p:nvCxnSpPr>
        <p:spPr>
          <a:xfrm flipH="1" flipV="1">
            <a:off x="5562600" y="2971800"/>
            <a:ext cx="104775" cy="1233488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11272" idx="3"/>
          </p:cNvCxnSpPr>
          <p:nvPr/>
        </p:nvCxnSpPr>
        <p:spPr>
          <a:xfrm flipH="1">
            <a:off x="1306513" y="2971800"/>
            <a:ext cx="4256087" cy="33338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7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71600" y="4191000"/>
            <a:ext cx="2133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72" name="TextBox 18"/>
          <p:cNvSpPr txBox="1">
            <a:spLocks noChangeArrowheads="1"/>
          </p:cNvSpPr>
          <p:nvPr/>
        </p:nvSpPr>
        <p:spPr bwMode="auto">
          <a:xfrm>
            <a:off x="696913" y="2774950"/>
            <a:ext cx="609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solidFill>
                  <a:srgbClr val="FF0000"/>
                </a:solidFill>
              </a:rPr>
              <a:t>Z :</a:t>
            </a:r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2819400" y="4191000"/>
            <a:ext cx="2819400" cy="15240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58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86400" y="4343400"/>
            <a:ext cx="35052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7588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486400" y="4343400"/>
            <a:ext cx="36576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7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7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8E7C5C"/>
                </a:solidFill>
              </a:rPr>
              <a:t>goto statement </a:t>
            </a:r>
          </a:p>
        </p:txBody>
      </p:sp>
      <p:pic>
        <p:nvPicPr>
          <p:cNvPr id="1229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524000"/>
            <a:ext cx="4449763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114800" y="2057400"/>
            <a:ext cx="5029200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>
                <a:solidFill>
                  <a:srgbClr val="FF0000"/>
                </a:solidFill>
              </a:rPr>
              <a:t>If the condition is true goto label Z, </a:t>
            </a:r>
          </a:p>
          <a:p>
            <a:pPr>
              <a:lnSpc>
                <a:spcPct val="80000"/>
              </a:lnSpc>
            </a:pPr>
            <a:r>
              <a:rPr lang="en-US" sz="2400">
                <a:solidFill>
                  <a:srgbClr val="FF0000"/>
                </a:solidFill>
              </a:rPr>
              <a:t>Which is now actually out of loop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165600" y="4368800"/>
            <a:ext cx="0" cy="68580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1143000" y="5067300"/>
            <a:ext cx="3048000" cy="33338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9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71600" y="4191000"/>
            <a:ext cx="2133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6" name="TextBox 18"/>
          <p:cNvSpPr txBox="1">
            <a:spLocks noChangeArrowheads="1"/>
          </p:cNvSpPr>
          <p:nvPr/>
        </p:nvSpPr>
        <p:spPr bwMode="auto">
          <a:xfrm>
            <a:off x="660400" y="4902200"/>
            <a:ext cx="609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solidFill>
                  <a:srgbClr val="FF0000"/>
                </a:solidFill>
              </a:rPr>
              <a:t>Z :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2819400" y="4343400"/>
            <a:ext cx="13716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58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86400" y="4343400"/>
            <a:ext cx="36576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486400" y="4343400"/>
            <a:ext cx="36576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7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7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8E7C5C"/>
                </a:solidFill>
              </a:rPr>
              <a:t>Exercise 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1534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Design the following code using goto and if-else only, i.e., </a:t>
            </a:r>
            <a:r>
              <a:rPr lang="en-US" sz="2400" smtClean="0">
                <a:solidFill>
                  <a:srgbClr val="FF0000"/>
                </a:solidFill>
              </a:rPr>
              <a:t>no while or for loop </a:t>
            </a:r>
            <a:endParaRPr lang="en-US" sz="2000" smtClean="0">
              <a:solidFill>
                <a:srgbClr val="FF0000"/>
              </a:solidFill>
            </a:endParaRPr>
          </a:p>
        </p:txBody>
      </p:sp>
      <p:pic>
        <p:nvPicPr>
          <p:cNvPr id="6963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2971800"/>
            <a:ext cx="42672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2286000"/>
            <a:ext cx="396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6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6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8E7C5C"/>
                </a:solidFill>
              </a:rPr>
              <a:t>Exercise 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1534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Design the following code using goto and if-else only, i.e., </a:t>
            </a:r>
            <a:r>
              <a:rPr lang="en-US" sz="2400" smtClean="0">
                <a:solidFill>
                  <a:srgbClr val="FF0000"/>
                </a:solidFill>
              </a:rPr>
              <a:t>no while or for loop </a:t>
            </a:r>
            <a:endParaRPr lang="en-US" sz="2000" smtClean="0">
              <a:solidFill>
                <a:srgbClr val="FF0000"/>
              </a:solidFill>
            </a:endParaRPr>
          </a:p>
        </p:txBody>
      </p:sp>
      <p:pic>
        <p:nvPicPr>
          <p:cNvPr id="14340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2286000"/>
            <a:ext cx="396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1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29200" y="2247900"/>
            <a:ext cx="3962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8E7C5C"/>
                </a:solidFill>
              </a:rPr>
              <a:t>Exercise 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1534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Design the following code using goto and if-else only, i.e., </a:t>
            </a:r>
            <a:r>
              <a:rPr lang="en-US" sz="2400" smtClean="0">
                <a:solidFill>
                  <a:srgbClr val="FF0000"/>
                </a:solidFill>
              </a:rPr>
              <a:t>no while or for loop </a:t>
            </a:r>
            <a:endParaRPr lang="en-US" sz="2000" smtClean="0">
              <a:solidFill>
                <a:srgbClr val="FF0000"/>
              </a:solidFill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2819400"/>
            <a:ext cx="42672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5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29200" y="2247900"/>
            <a:ext cx="3962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8E7C5C"/>
                </a:solidFill>
              </a:rPr>
              <a:t>Exercise 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36700"/>
            <a:ext cx="81534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What will be the output now ?</a:t>
            </a:r>
            <a:endParaRPr lang="en-US" sz="2000" smtClean="0">
              <a:solidFill>
                <a:srgbClr val="FF0000"/>
              </a:solidFill>
            </a:endParaRPr>
          </a:p>
        </p:txBody>
      </p:sp>
      <p:pic>
        <p:nvPicPr>
          <p:cNvPr id="1638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2209800"/>
            <a:ext cx="4086225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9" name="TextBox 8"/>
          <p:cNvSpPr txBox="1">
            <a:spLocks noChangeArrowheads="1"/>
          </p:cNvSpPr>
          <p:nvPr/>
        </p:nvSpPr>
        <p:spPr bwMode="auto">
          <a:xfrm>
            <a:off x="4876800" y="5334000"/>
            <a:ext cx="457200" cy="369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Z:</a:t>
            </a:r>
          </a:p>
        </p:txBody>
      </p:sp>
      <p:pic>
        <p:nvPicPr>
          <p:cNvPr id="7066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4038600"/>
            <a:ext cx="441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6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6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8E7C5C"/>
                </a:solidFill>
              </a:rPr>
              <a:t>Cautions 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524000"/>
            <a:ext cx="73152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Avoid goto as much as possible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Reduce Programme readability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 use COMMENTS, if goto is extremely required </a:t>
            </a:r>
          </a:p>
          <a:p>
            <a:pPr lvl="2" eaLnBrk="1" hangingPunct="1">
              <a:lnSpc>
                <a:spcPct val="90000"/>
              </a:lnSpc>
              <a:buFont typeface="Arial" charset="0"/>
              <a:buNone/>
            </a:pPr>
            <a:r>
              <a:rPr lang="en-US" sz="2800" b="1" smtClean="0">
                <a:solidFill>
                  <a:srgbClr val="FF0000"/>
                </a:solidFill>
              </a:rPr>
              <a:t>//  or /**/</a:t>
            </a:r>
          </a:p>
          <a:p>
            <a:pPr lvl="2" eaLnBrk="1" hangingPunct="1">
              <a:lnSpc>
                <a:spcPct val="90000"/>
              </a:lnSpc>
              <a:buFont typeface="Arial" charset="0"/>
              <a:buNone/>
            </a:pPr>
            <a:endParaRPr lang="en-US" sz="2800" b="1" smtClean="0">
              <a:solidFill>
                <a:srgbClr val="FF0000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For the termination you can also use exit() functions</a:t>
            </a:r>
          </a:p>
          <a:p>
            <a:pPr lvl="1" eaLnBrk="1" hangingPunct="1">
              <a:lnSpc>
                <a:spcPct val="90000"/>
              </a:lnSpc>
              <a:buFont typeface="Arial" charset="0"/>
              <a:buNone/>
            </a:pPr>
            <a:r>
              <a:rPr lang="en-US" sz="2000" smtClean="0"/>
              <a:t>      which requires a  #include&lt;stdlib.h&gt; </a:t>
            </a:r>
          </a:p>
          <a:p>
            <a:pPr lvl="1" eaLnBrk="1" hangingPunct="1">
              <a:lnSpc>
                <a:spcPct val="90000"/>
              </a:lnSpc>
              <a:buFont typeface="Arial" charset="0"/>
              <a:buNone/>
            </a:pPr>
            <a:r>
              <a:rPr lang="en-US" sz="2000" smtClean="0"/>
              <a:t>     exit(0) </a:t>
            </a:r>
            <a:r>
              <a:rPr lang="en-US" sz="2000" smtClean="0">
                <a:sym typeface="Wingdings" pitchFamily="2" charset="2"/>
              </a:rPr>
              <a:t></a:t>
            </a:r>
            <a:r>
              <a:rPr lang="en-US" sz="2000" smtClean="0"/>
              <a:t> normal programme terminations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7" dur="5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500" fill="hold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2" dur="500" fill="hold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7" dur="500" fill="hold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8E7C5C"/>
                </a:solidFill>
              </a:rPr>
              <a:t>Summary </a:t>
            </a:r>
          </a:p>
        </p:txBody>
      </p:sp>
      <p:sp>
        <p:nvSpPr>
          <p:cNvPr id="18435" name="Content Placeholder 3"/>
          <p:cNvSpPr>
            <a:spLocks noGrp="1"/>
          </p:cNvSpPr>
          <p:nvPr>
            <p:ph idx="1"/>
          </p:nvPr>
        </p:nvSpPr>
        <p:spPr>
          <a:xfrm>
            <a:off x="457200" y="1295400"/>
            <a:ext cx="7696200" cy="4830763"/>
          </a:xfrm>
        </p:spPr>
        <p:txBody>
          <a:bodyPr/>
          <a:lstStyle/>
          <a:p>
            <a:pPr eaLnBrk="1" hangingPunct="1"/>
            <a:r>
              <a:rPr lang="en-US" dirty="0" smtClean="0"/>
              <a:t>It will end our loop lectures.</a:t>
            </a:r>
          </a:p>
          <a:p>
            <a:pPr eaLnBrk="1" hangingPunct="1"/>
            <a:r>
              <a:rPr lang="en-US" dirty="0" smtClean="0"/>
              <a:t>There will two labs on it  lab 4 and 5.</a:t>
            </a:r>
          </a:p>
          <a:p>
            <a:pPr eaLnBrk="1" hangingPunct="1"/>
            <a:r>
              <a:rPr lang="en-US" dirty="0" smtClean="0"/>
              <a:t>However you can’t solve any problem in the up-</a:t>
            </a:r>
            <a:r>
              <a:rPr lang="en-US" dirty="0" err="1" smtClean="0"/>
              <a:t>comming</a:t>
            </a:r>
            <a:r>
              <a:rPr lang="en-US" dirty="0" smtClean="0"/>
              <a:t> labs (Lab 3-11) without loop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8E7C5C"/>
                </a:solidFill>
              </a:rPr>
              <a:t>Loop</a:t>
            </a:r>
          </a:p>
        </p:txBody>
      </p:sp>
      <p:pic>
        <p:nvPicPr>
          <p:cNvPr id="307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524000"/>
            <a:ext cx="4449763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4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83150" y="1676400"/>
            <a:ext cx="4260850" cy="220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4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76800" y="1676400"/>
            <a:ext cx="42672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8E7C5C"/>
                </a:solidFill>
              </a:rPr>
              <a:t>break statement</a:t>
            </a:r>
          </a:p>
        </p:txBody>
      </p:sp>
      <p:pic>
        <p:nvPicPr>
          <p:cNvPr id="409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524000"/>
            <a:ext cx="4449763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28800" y="4191000"/>
            <a:ext cx="2057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800600" y="1905000"/>
            <a:ext cx="4343400" cy="112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>
                <a:solidFill>
                  <a:srgbClr val="0066FF"/>
                </a:solidFill>
              </a:rPr>
              <a:t>break;</a:t>
            </a:r>
          </a:p>
          <a:p>
            <a:pPr lvl="1">
              <a:lnSpc>
                <a:spcPct val="80000"/>
              </a:lnSpc>
            </a:pPr>
            <a:r>
              <a:rPr lang="en-US" sz="2000">
                <a:solidFill>
                  <a:srgbClr val="0066FF"/>
                </a:solidFill>
              </a:rPr>
              <a:t>terminates loop</a:t>
            </a:r>
          </a:p>
          <a:p>
            <a:pPr lvl="1">
              <a:lnSpc>
                <a:spcPct val="80000"/>
              </a:lnSpc>
            </a:pPr>
            <a:r>
              <a:rPr lang="en-US" sz="2000">
                <a:solidFill>
                  <a:srgbClr val="0066FF"/>
                </a:solidFill>
              </a:rPr>
              <a:t>execution continues with the first statement following the loop</a:t>
            </a:r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838200" y="4254500"/>
            <a:ext cx="4114800" cy="850900"/>
            <a:chOff x="838200" y="4254500"/>
            <a:chExt cx="4114800" cy="850900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3200400" y="4267200"/>
              <a:ext cx="1752600" cy="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921250" y="4254500"/>
              <a:ext cx="0" cy="83820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990600" y="5105400"/>
              <a:ext cx="3962400" cy="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H="1">
              <a:off x="838200" y="5105400"/>
              <a:ext cx="152400" cy="0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5105400" y="4419600"/>
            <a:ext cx="3429000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>
                <a:solidFill>
                  <a:srgbClr val="FF0000"/>
                </a:solidFill>
              </a:rPr>
              <a:t>If the condition is true </a:t>
            </a:r>
          </a:p>
          <a:p>
            <a:pPr>
              <a:lnSpc>
                <a:spcPct val="80000"/>
              </a:lnSpc>
            </a:pPr>
            <a:r>
              <a:rPr lang="en-US" sz="2400">
                <a:solidFill>
                  <a:srgbClr val="FF0000"/>
                </a:solidFill>
              </a:rPr>
              <a:t>Jump out of the loop</a:t>
            </a:r>
            <a:endParaRPr lang="en-US" sz="2000">
              <a:solidFill>
                <a:srgbClr val="FF0000"/>
              </a:solidFill>
            </a:endParaRPr>
          </a:p>
        </p:txBody>
      </p:sp>
      <p:pic>
        <p:nvPicPr>
          <p:cNvPr id="6349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29200" y="3000375"/>
            <a:ext cx="4016375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3493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29200" y="3048000"/>
            <a:ext cx="4114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8E7C5C"/>
                </a:solidFill>
              </a:rPr>
              <a:t>break statement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00" y="4191000"/>
            <a:ext cx="2057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124" name="Group 31"/>
          <p:cNvGrpSpPr>
            <a:grpSpLocks/>
          </p:cNvGrpSpPr>
          <p:nvPr/>
        </p:nvGrpSpPr>
        <p:grpSpPr bwMode="auto">
          <a:xfrm>
            <a:off x="609600" y="1524000"/>
            <a:ext cx="4525963" cy="4953000"/>
            <a:chOff x="609600" y="1524000"/>
            <a:chExt cx="4525846" cy="4953000"/>
          </a:xfrm>
        </p:grpSpPr>
        <p:pic>
          <p:nvPicPr>
            <p:cNvPr id="5128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85800" y="1524000"/>
              <a:ext cx="4449646" cy="4953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129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09600" y="3920196"/>
              <a:ext cx="3810000" cy="13376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64516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648200" y="2743200"/>
            <a:ext cx="4495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2" name="Straight Arrow Connector 21"/>
          <p:cNvCxnSpPr/>
          <p:nvPr/>
        </p:nvCxnSpPr>
        <p:spPr>
          <a:xfrm flipH="1" flipV="1">
            <a:off x="3733800" y="4724400"/>
            <a:ext cx="1676400" cy="152400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5410200" y="4648200"/>
            <a:ext cx="37338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sz="3200" b="1">
                <a:solidFill>
                  <a:srgbClr val="FF0000"/>
                </a:solidFill>
              </a:rPr>
              <a:t>sum +=  x;</a:t>
            </a:r>
            <a:r>
              <a:rPr lang="en-US" sz="2400">
                <a:solidFill>
                  <a:srgbClr val="FF0000"/>
                </a:solidFill>
              </a:rPr>
              <a:t> </a:t>
            </a:r>
          </a:p>
          <a:p>
            <a:pPr>
              <a:lnSpc>
                <a:spcPct val="80000"/>
              </a:lnSpc>
            </a:pPr>
            <a:r>
              <a:rPr lang="en-US" sz="2400">
                <a:solidFill>
                  <a:srgbClr val="FF0000"/>
                </a:solidFill>
              </a:rPr>
              <a:t>will never execute, WHY?</a:t>
            </a:r>
            <a:endParaRPr lang="en-US" sz="20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8E7C5C"/>
                </a:solidFill>
              </a:rPr>
              <a:t>continue statement</a:t>
            </a:r>
          </a:p>
        </p:txBody>
      </p:sp>
      <p:pic>
        <p:nvPicPr>
          <p:cNvPr id="614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524000"/>
            <a:ext cx="4449763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28800" y="4191000"/>
            <a:ext cx="2057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800600" y="1905000"/>
            <a:ext cx="4343400" cy="112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>
                <a:solidFill>
                  <a:srgbClr val="0066FF"/>
                </a:solidFill>
              </a:rPr>
              <a:t>continue;</a:t>
            </a:r>
          </a:p>
          <a:p>
            <a:pPr lvl="1">
              <a:lnSpc>
                <a:spcPct val="80000"/>
              </a:lnSpc>
            </a:pPr>
            <a:r>
              <a:rPr lang="en-US" sz="2000">
                <a:solidFill>
                  <a:srgbClr val="0066FF"/>
                </a:solidFill>
              </a:rPr>
              <a:t>forces next iteration of the loop, skipping any remaining statements in the loop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6400800" y="3276600"/>
            <a:ext cx="2590800" cy="97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>
                <a:solidFill>
                  <a:srgbClr val="FF0000"/>
                </a:solidFill>
              </a:rPr>
              <a:t>If the condition is true go to the next iteration</a:t>
            </a:r>
          </a:p>
        </p:txBody>
      </p:sp>
      <p:pic>
        <p:nvPicPr>
          <p:cNvPr id="6151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76400" y="4184650"/>
            <a:ext cx="2286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23"/>
          <p:cNvGrpSpPr>
            <a:grpSpLocks/>
          </p:cNvGrpSpPr>
          <p:nvPr/>
        </p:nvGrpSpPr>
        <p:grpSpPr bwMode="auto">
          <a:xfrm flipV="1">
            <a:off x="3657600" y="3276600"/>
            <a:ext cx="2438400" cy="990600"/>
            <a:chOff x="-2362200" y="4170608"/>
            <a:chExt cx="7315200" cy="934792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-2362200" y="4170608"/>
              <a:ext cx="7315200" cy="95876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4919664" y="4254500"/>
              <a:ext cx="0" cy="838916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990600" y="5105400"/>
              <a:ext cx="3962400" cy="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838200" y="5105400"/>
              <a:ext cx="152400" cy="0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/>
          <p:cNvSpPr/>
          <p:nvPr/>
        </p:nvSpPr>
        <p:spPr>
          <a:xfrm>
            <a:off x="1752600" y="4419600"/>
            <a:ext cx="1752600" cy="4572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314950" y="2447925"/>
            <a:ext cx="2667000" cy="5334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65539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105400" y="4724400"/>
            <a:ext cx="40386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5540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105400" y="4724400"/>
            <a:ext cx="40386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5541" name="Picture 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105400" y="4724400"/>
            <a:ext cx="40386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5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5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5" grpId="0"/>
      <p:bldP spid="22" grpId="0" animBg="1"/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8E7C5C"/>
                </a:solidFill>
              </a:rPr>
              <a:t>continue statement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00" y="4191000"/>
            <a:ext cx="2057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172" name="Group 31"/>
          <p:cNvGrpSpPr>
            <a:grpSpLocks/>
          </p:cNvGrpSpPr>
          <p:nvPr/>
        </p:nvGrpSpPr>
        <p:grpSpPr bwMode="auto">
          <a:xfrm>
            <a:off x="609600" y="1524000"/>
            <a:ext cx="4525963" cy="4953000"/>
            <a:chOff x="609600" y="1524000"/>
            <a:chExt cx="4525846" cy="4953000"/>
          </a:xfrm>
        </p:grpSpPr>
        <p:pic>
          <p:nvPicPr>
            <p:cNvPr id="7178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85800" y="1524000"/>
              <a:ext cx="4449646" cy="4953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179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09600" y="3920196"/>
              <a:ext cx="3810000" cy="13376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5410200" y="4648200"/>
            <a:ext cx="373380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sz="3200" b="1">
                <a:solidFill>
                  <a:srgbClr val="FF0000"/>
                </a:solidFill>
              </a:rPr>
              <a:t>sum +=  x;</a:t>
            </a:r>
            <a:r>
              <a:rPr lang="en-US" sz="2400">
                <a:solidFill>
                  <a:srgbClr val="FF0000"/>
                </a:solidFill>
              </a:rPr>
              <a:t> </a:t>
            </a:r>
          </a:p>
          <a:p>
            <a:pPr>
              <a:lnSpc>
                <a:spcPct val="80000"/>
              </a:lnSpc>
            </a:pPr>
            <a:r>
              <a:rPr lang="en-US" sz="2400">
                <a:solidFill>
                  <a:srgbClr val="FF0000"/>
                </a:solidFill>
              </a:rPr>
              <a:t>Also never execute here, WHY?</a:t>
            </a:r>
            <a:endParaRPr lang="en-US" sz="2000">
              <a:solidFill>
                <a:srgbClr val="FF0000"/>
              </a:solidFill>
            </a:endParaRPr>
          </a:p>
        </p:txBody>
      </p:sp>
      <p:pic>
        <p:nvPicPr>
          <p:cNvPr id="7174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76400" y="4238625"/>
            <a:ext cx="2286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Straight Arrow Connector 10"/>
          <p:cNvCxnSpPr/>
          <p:nvPr/>
        </p:nvCxnSpPr>
        <p:spPr>
          <a:xfrm flipH="1" flipV="1">
            <a:off x="3733800" y="4724400"/>
            <a:ext cx="1676400" cy="152400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986338" y="1752600"/>
            <a:ext cx="4157662" cy="21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6563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000625" y="1768475"/>
            <a:ext cx="4143375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6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6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8E7C5C"/>
                </a:solidFill>
              </a:rPr>
              <a:t>Example: A man walks 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905000"/>
            <a:ext cx="47244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Suppose a man (say, A) stands at (0, 0) and waits for user to give him the direction and distance to go.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User may enter N E W S for north, east, west, south, and any value for distance.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When user enters 0 as direction, stop and print out the location where the man stopped</a:t>
            </a:r>
          </a:p>
        </p:txBody>
      </p:sp>
      <p:grpSp>
        <p:nvGrpSpPr>
          <p:cNvPr id="8196" name="Group 10"/>
          <p:cNvGrpSpPr>
            <a:grpSpLocks/>
          </p:cNvGrpSpPr>
          <p:nvPr/>
        </p:nvGrpSpPr>
        <p:grpSpPr bwMode="auto">
          <a:xfrm>
            <a:off x="5651500" y="2057400"/>
            <a:ext cx="3492500" cy="3186113"/>
            <a:chOff x="3560" y="1296"/>
            <a:chExt cx="2200" cy="2007"/>
          </a:xfrm>
        </p:grpSpPr>
        <p:sp>
          <p:nvSpPr>
            <p:cNvPr id="8202" name="Line 4"/>
            <p:cNvSpPr>
              <a:spLocks noChangeShapeType="1"/>
            </p:cNvSpPr>
            <p:nvPr/>
          </p:nvSpPr>
          <p:spPr bwMode="auto">
            <a:xfrm>
              <a:off x="4560" y="1488"/>
              <a:ext cx="0" cy="15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03" name="Line 5"/>
            <p:cNvSpPr>
              <a:spLocks noChangeShapeType="1"/>
            </p:cNvSpPr>
            <p:nvPr/>
          </p:nvSpPr>
          <p:spPr bwMode="auto">
            <a:xfrm>
              <a:off x="3792" y="2352"/>
              <a:ext cx="16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04" name="Text Box 6"/>
            <p:cNvSpPr txBox="1">
              <a:spLocks noChangeArrowheads="1"/>
            </p:cNvSpPr>
            <p:nvPr/>
          </p:nvSpPr>
          <p:spPr bwMode="auto">
            <a:xfrm>
              <a:off x="4464" y="1296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Georgia" pitchFamily="18" charset="0"/>
                </a:rPr>
                <a:t>N</a:t>
              </a:r>
            </a:p>
          </p:txBody>
        </p:sp>
        <p:sp>
          <p:nvSpPr>
            <p:cNvPr id="8205" name="Text Box 7"/>
            <p:cNvSpPr txBox="1">
              <a:spLocks noChangeArrowheads="1"/>
            </p:cNvSpPr>
            <p:nvPr/>
          </p:nvSpPr>
          <p:spPr bwMode="auto">
            <a:xfrm>
              <a:off x="5424" y="2208"/>
              <a:ext cx="3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Georgia" pitchFamily="18" charset="0"/>
                </a:rPr>
                <a:t>E</a:t>
              </a:r>
            </a:p>
          </p:txBody>
        </p:sp>
        <p:sp>
          <p:nvSpPr>
            <p:cNvPr id="8206" name="Text Box 8"/>
            <p:cNvSpPr txBox="1">
              <a:spLocks noChangeArrowheads="1"/>
            </p:cNvSpPr>
            <p:nvPr/>
          </p:nvSpPr>
          <p:spPr bwMode="auto">
            <a:xfrm>
              <a:off x="4368" y="3072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Georgia" pitchFamily="18" charset="0"/>
                </a:rPr>
                <a:t>S</a:t>
              </a:r>
            </a:p>
          </p:txBody>
        </p:sp>
        <p:sp>
          <p:nvSpPr>
            <p:cNvPr id="8207" name="Text Box 9"/>
            <p:cNvSpPr txBox="1">
              <a:spLocks noChangeArrowheads="1"/>
            </p:cNvSpPr>
            <p:nvPr/>
          </p:nvSpPr>
          <p:spPr bwMode="auto">
            <a:xfrm>
              <a:off x="3560" y="2248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Georgia" pitchFamily="18" charset="0"/>
                </a:rPr>
                <a:t>W</a:t>
              </a:r>
            </a:p>
          </p:txBody>
        </p:sp>
      </p:grpSp>
      <p:sp>
        <p:nvSpPr>
          <p:cNvPr id="10245" name="Line 12"/>
          <p:cNvSpPr>
            <a:spLocks noChangeShapeType="1"/>
          </p:cNvSpPr>
          <p:nvPr/>
        </p:nvSpPr>
        <p:spPr bwMode="auto">
          <a:xfrm flipV="1">
            <a:off x="7239000" y="3124200"/>
            <a:ext cx="0" cy="609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246" name="Line 13"/>
          <p:cNvSpPr>
            <a:spLocks noChangeShapeType="1"/>
          </p:cNvSpPr>
          <p:nvPr/>
        </p:nvSpPr>
        <p:spPr bwMode="auto">
          <a:xfrm flipV="1">
            <a:off x="7620000" y="2514600"/>
            <a:ext cx="0" cy="609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247" name="Line 14"/>
          <p:cNvSpPr>
            <a:spLocks noChangeShapeType="1"/>
          </p:cNvSpPr>
          <p:nvPr/>
        </p:nvSpPr>
        <p:spPr bwMode="auto">
          <a:xfrm flipH="1" flipV="1">
            <a:off x="6781800" y="2590800"/>
            <a:ext cx="762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248" name="Line 15"/>
          <p:cNvSpPr>
            <a:spLocks noChangeShapeType="1"/>
          </p:cNvSpPr>
          <p:nvPr/>
        </p:nvSpPr>
        <p:spPr bwMode="auto">
          <a:xfrm flipV="1">
            <a:off x="7239000" y="3124200"/>
            <a:ext cx="381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249" name="Line 16"/>
          <p:cNvSpPr>
            <a:spLocks noChangeShapeType="1"/>
          </p:cNvSpPr>
          <p:nvPr/>
        </p:nvSpPr>
        <p:spPr bwMode="auto">
          <a:xfrm>
            <a:off x="6781800" y="2590800"/>
            <a:ext cx="0" cy="1447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5" grpId="0" animBg="1"/>
      <p:bldP spid="10246" grpId="0" animBg="1"/>
      <p:bldP spid="10247" grpId="0" animBg="1"/>
      <p:bldP spid="10248" grpId="0" animBg="1"/>
      <p:bldP spid="1024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ChangeArrowheads="1"/>
          </p:cNvSpPr>
          <p:nvPr/>
        </p:nvSpPr>
        <p:spPr bwMode="auto">
          <a:xfrm>
            <a:off x="76200" y="228600"/>
            <a:ext cx="8458200" cy="64785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Georgia" pitchFamily="18" charset="0"/>
              </a:rPr>
              <a:t>   </a:t>
            </a:r>
            <a:r>
              <a:rPr lang="en-US" sz="1600">
                <a:latin typeface="Georgia" pitchFamily="18" charset="0"/>
              </a:rPr>
              <a:t>float x=0, y=0; </a:t>
            </a:r>
          </a:p>
          <a:p>
            <a:r>
              <a:rPr lang="en-US" sz="1600">
                <a:latin typeface="Georgia" pitchFamily="18" charset="0"/>
              </a:rPr>
              <a:t>    char direction;</a:t>
            </a:r>
          </a:p>
          <a:p>
            <a:r>
              <a:rPr lang="en-US" sz="1600">
                <a:latin typeface="Georgia" pitchFamily="18" charset="0"/>
              </a:rPr>
              <a:t>    float mile;    </a:t>
            </a:r>
          </a:p>
          <a:p>
            <a:r>
              <a:rPr lang="en-US" sz="1600">
                <a:latin typeface="Georgia" pitchFamily="18" charset="0"/>
              </a:rPr>
              <a:t>    while (1) {</a:t>
            </a:r>
          </a:p>
          <a:p>
            <a:r>
              <a:rPr lang="en-US" sz="1600">
                <a:latin typeface="Georgia" pitchFamily="18" charset="0"/>
              </a:rPr>
              <a:t>          printf("Please input the direction as N,S,E,W (0 to exit): "); </a:t>
            </a:r>
          </a:p>
          <a:p>
            <a:r>
              <a:rPr lang="en-US" sz="1600">
                <a:latin typeface="Georgia" pitchFamily="18" charset="0"/>
              </a:rPr>
              <a:t>          scanf("%c", &amp;direction);          fflush(stdin);</a:t>
            </a:r>
          </a:p>
          <a:p>
            <a:r>
              <a:rPr lang="en-US" sz="1600">
                <a:latin typeface="Georgia" pitchFamily="18" charset="0"/>
              </a:rPr>
              <a:t>          if (direction=='0'){  /*stop input, get out of the loop */</a:t>
            </a:r>
          </a:p>
          <a:p>
            <a:r>
              <a:rPr lang="en-US" sz="1600">
                <a:latin typeface="Georgia" pitchFamily="18" charset="0"/>
              </a:rPr>
              <a:t>             </a:t>
            </a:r>
            <a:r>
              <a:rPr lang="en-US" sz="1600" b="1">
                <a:solidFill>
                  <a:srgbClr val="FF0000"/>
                </a:solidFill>
                <a:latin typeface="Georgia" pitchFamily="18" charset="0"/>
              </a:rPr>
              <a:t>break;</a:t>
            </a:r>
          </a:p>
          <a:p>
            <a:r>
              <a:rPr lang="en-US" sz="1600">
                <a:latin typeface="Georgia" pitchFamily="18" charset="0"/>
              </a:rPr>
              <a:t>          }    </a:t>
            </a:r>
          </a:p>
          <a:p>
            <a:r>
              <a:rPr lang="en-US" sz="1600">
                <a:latin typeface="Georgia" pitchFamily="18" charset="0"/>
              </a:rPr>
              <a:t>          if (direction!='N' &amp;&amp; direction!='S' &amp;&amp; direction!='E' &amp;&amp; direction!='W') {</a:t>
            </a:r>
          </a:p>
          <a:p>
            <a:r>
              <a:rPr lang="en-US" sz="1600">
                <a:latin typeface="Georgia" pitchFamily="18" charset="0"/>
              </a:rPr>
              <a:t>             printf("Invalid direction, re-enter \n");</a:t>
            </a:r>
          </a:p>
          <a:p>
            <a:r>
              <a:rPr lang="en-US" sz="1600">
                <a:latin typeface="Georgia" pitchFamily="18" charset="0"/>
              </a:rPr>
              <a:t>             </a:t>
            </a:r>
            <a:r>
              <a:rPr lang="en-US" sz="1600" b="1">
                <a:solidFill>
                  <a:srgbClr val="002060"/>
                </a:solidFill>
                <a:latin typeface="Georgia" pitchFamily="18" charset="0"/>
              </a:rPr>
              <a:t>continue;</a:t>
            </a:r>
          </a:p>
          <a:p>
            <a:r>
              <a:rPr lang="en-US" sz="1600">
                <a:latin typeface="Georgia" pitchFamily="18" charset="0"/>
              </a:rPr>
              <a:t>          }        </a:t>
            </a:r>
          </a:p>
          <a:p>
            <a:r>
              <a:rPr lang="en-US" sz="1600">
                <a:latin typeface="Georgia" pitchFamily="18" charset="0"/>
              </a:rPr>
              <a:t>          printf("Please input the mile in %c direction: ", direction);</a:t>
            </a:r>
          </a:p>
          <a:p>
            <a:r>
              <a:rPr lang="en-US" sz="1600">
                <a:latin typeface="Georgia" pitchFamily="18" charset="0"/>
              </a:rPr>
              <a:t>          scanf ("%f",&amp;mile);    fflush(stdin);</a:t>
            </a:r>
          </a:p>
          <a:p>
            <a:r>
              <a:rPr lang="en-US" sz="1600">
                <a:latin typeface="Georgia" pitchFamily="18" charset="0"/>
              </a:rPr>
              <a:t>          if (direction == 'N'){		/*in north, compute the y*/</a:t>
            </a:r>
          </a:p>
          <a:p>
            <a:r>
              <a:rPr lang="en-US" sz="1600">
                <a:latin typeface="Georgia" pitchFamily="18" charset="0"/>
              </a:rPr>
              <a:t>             y+=mile;                     </a:t>
            </a:r>
          </a:p>
          <a:p>
            <a:r>
              <a:rPr lang="en-US" sz="1600">
                <a:latin typeface="Georgia" pitchFamily="18" charset="0"/>
              </a:rPr>
              <a:t>          } else if (direction == 'E'){	/*in east, compute the x*/</a:t>
            </a:r>
          </a:p>
          <a:p>
            <a:r>
              <a:rPr lang="en-US" sz="1600">
                <a:latin typeface="Georgia" pitchFamily="18" charset="0"/>
              </a:rPr>
              <a:t>             x+=mile;                   </a:t>
            </a:r>
          </a:p>
          <a:p>
            <a:r>
              <a:rPr lang="en-US" sz="1600">
                <a:latin typeface="Georgia" pitchFamily="18" charset="0"/>
              </a:rPr>
              <a:t>          } else if (direction == 'W'){	/*in west, compute the x*/</a:t>
            </a:r>
          </a:p>
          <a:p>
            <a:r>
              <a:rPr lang="en-US" sz="1600">
                <a:latin typeface="Georgia" pitchFamily="18" charset="0"/>
              </a:rPr>
              <a:t>             x-=mile;</a:t>
            </a:r>
          </a:p>
          <a:p>
            <a:r>
              <a:rPr lang="en-US" sz="1600">
                <a:latin typeface="Georgia" pitchFamily="18" charset="0"/>
              </a:rPr>
              <a:t>          } else if (direction == 'S'){	/*in south, compute the y*/</a:t>
            </a:r>
          </a:p>
          <a:p>
            <a:r>
              <a:rPr lang="en-US" sz="1600">
                <a:latin typeface="Georgia" pitchFamily="18" charset="0"/>
              </a:rPr>
              <a:t>             y-=mile;</a:t>
            </a:r>
          </a:p>
          <a:p>
            <a:r>
              <a:rPr lang="en-US" sz="1600">
                <a:latin typeface="Georgia" pitchFamily="18" charset="0"/>
              </a:rPr>
              <a:t>          }</a:t>
            </a:r>
          </a:p>
          <a:p>
            <a:r>
              <a:rPr lang="en-US" sz="1600">
                <a:latin typeface="Georgia" pitchFamily="18" charset="0"/>
              </a:rPr>
              <a:t>    }</a:t>
            </a:r>
          </a:p>
          <a:p>
            <a:r>
              <a:rPr lang="en-US" sz="1600">
                <a:latin typeface="Georgia" pitchFamily="18" charset="0"/>
              </a:rPr>
              <a:t>    printf("\nCurrent position of A: (%4.2f,%4.2f)\n",x,y); 	/* output A's location */</a:t>
            </a:r>
          </a:p>
        </p:txBody>
      </p:sp>
      <p:sp>
        <p:nvSpPr>
          <p:cNvPr id="247814" name="Freeform 6"/>
          <p:cNvSpPr>
            <a:spLocks/>
          </p:cNvSpPr>
          <p:nvPr/>
        </p:nvSpPr>
        <p:spPr bwMode="auto">
          <a:xfrm>
            <a:off x="127000" y="1828800"/>
            <a:ext cx="635000" cy="4800600"/>
          </a:xfrm>
          <a:custGeom>
            <a:avLst/>
            <a:gdLst>
              <a:gd name="T0" fmla="*/ 2147483647 w 544"/>
              <a:gd name="T1" fmla="*/ 2147483647 h 3160"/>
              <a:gd name="T2" fmla="*/ 2147483647 w 544"/>
              <a:gd name="T3" fmla="*/ 2147483647 h 3160"/>
              <a:gd name="T4" fmla="*/ 2147483647 w 544"/>
              <a:gd name="T5" fmla="*/ 2147483647 h 3160"/>
              <a:gd name="T6" fmla="*/ 2147483647 w 544"/>
              <a:gd name="T7" fmla="*/ 2147483647 h 3160"/>
              <a:gd name="T8" fmla="*/ 0 60000 65536"/>
              <a:gd name="T9" fmla="*/ 0 60000 65536"/>
              <a:gd name="T10" fmla="*/ 0 60000 65536"/>
              <a:gd name="T11" fmla="*/ 0 60000 65536"/>
              <a:gd name="T12" fmla="*/ 0 w 544"/>
              <a:gd name="T13" fmla="*/ 0 h 3160"/>
              <a:gd name="T14" fmla="*/ 544 w 544"/>
              <a:gd name="T15" fmla="*/ 3160 h 31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44" h="3160">
                <a:moveTo>
                  <a:pt x="544" y="264"/>
                </a:moveTo>
                <a:cubicBezTo>
                  <a:pt x="444" y="132"/>
                  <a:pt x="344" y="0"/>
                  <a:pt x="256" y="408"/>
                </a:cubicBezTo>
                <a:cubicBezTo>
                  <a:pt x="168" y="816"/>
                  <a:pt x="32" y="2264"/>
                  <a:pt x="16" y="2712"/>
                </a:cubicBezTo>
                <a:cubicBezTo>
                  <a:pt x="0" y="3160"/>
                  <a:pt x="80" y="3128"/>
                  <a:pt x="160" y="3096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7815" name="Freeform 7"/>
          <p:cNvSpPr>
            <a:spLocks/>
          </p:cNvSpPr>
          <p:nvPr/>
        </p:nvSpPr>
        <p:spPr bwMode="auto">
          <a:xfrm>
            <a:off x="1524000" y="990600"/>
            <a:ext cx="6832600" cy="2362200"/>
          </a:xfrm>
          <a:custGeom>
            <a:avLst/>
            <a:gdLst>
              <a:gd name="T0" fmla="*/ 2147483647 w 4256"/>
              <a:gd name="T1" fmla="*/ 2147483647 h 1560"/>
              <a:gd name="T2" fmla="*/ 2147483647 w 4256"/>
              <a:gd name="T3" fmla="*/ 2147483647 h 1560"/>
              <a:gd name="T4" fmla="*/ 2147483647 w 4256"/>
              <a:gd name="T5" fmla="*/ 2147483647 h 1560"/>
              <a:gd name="T6" fmla="*/ 2147483647 w 4256"/>
              <a:gd name="T7" fmla="*/ 2147483647 h 1560"/>
              <a:gd name="T8" fmla="*/ 0 w 4256"/>
              <a:gd name="T9" fmla="*/ 2147483647 h 15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56"/>
              <a:gd name="T16" fmla="*/ 0 h 1560"/>
              <a:gd name="T17" fmla="*/ 4256 w 4256"/>
              <a:gd name="T18" fmla="*/ 1560 h 15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56" h="1560">
                <a:moveTo>
                  <a:pt x="384" y="1376"/>
                </a:moveTo>
                <a:cubicBezTo>
                  <a:pt x="1712" y="1468"/>
                  <a:pt x="3040" y="1560"/>
                  <a:pt x="3648" y="1424"/>
                </a:cubicBezTo>
                <a:cubicBezTo>
                  <a:pt x="4256" y="1288"/>
                  <a:pt x="4064" y="784"/>
                  <a:pt x="4032" y="560"/>
                </a:cubicBezTo>
                <a:cubicBezTo>
                  <a:pt x="4000" y="336"/>
                  <a:pt x="4128" y="160"/>
                  <a:pt x="3456" y="80"/>
                </a:cubicBezTo>
                <a:cubicBezTo>
                  <a:pt x="2784" y="0"/>
                  <a:pt x="1392" y="40"/>
                  <a:pt x="0" y="80"/>
                </a:cubicBezTo>
              </a:path>
            </a:pathLst>
          </a:custGeom>
          <a:noFill/>
          <a:ln w="38100">
            <a:solidFill>
              <a:srgbClr val="00206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7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47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814" grpId="0" animBg="1"/>
      <p:bldP spid="2478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8E7C5C"/>
                </a:solidFill>
              </a:rPr>
              <a:t>Example: what will be the output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2017713"/>
            <a:ext cx="7772400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int main()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  int a, b, c;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  a=5;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  while(a &gt; 2)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    for (b = a ; b &lt; 2 * a ; b++ 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         c = a + b;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         if (c &lt; 8) continue;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         if (c &gt; 11) break;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         printf( “a = %d   b = %d    c = %d \n”, a, b, c);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    } /* end of for-loop */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    a--;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  } /* end of while loop */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}</a:t>
            </a:r>
          </a:p>
        </p:txBody>
      </p:sp>
      <p:sp>
        <p:nvSpPr>
          <p:cNvPr id="289799" name="Rectangle 7"/>
          <p:cNvSpPr>
            <a:spLocks noChangeArrowheads="1"/>
          </p:cNvSpPr>
          <p:nvPr/>
        </p:nvSpPr>
        <p:spPr bwMode="auto">
          <a:xfrm>
            <a:off x="6096000" y="2209800"/>
            <a:ext cx="3124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>
                <a:solidFill>
                  <a:schemeClr val="hlink"/>
                </a:solidFill>
                <a:latin typeface="Georgia" pitchFamily="18" charset="0"/>
              </a:rPr>
              <a:t>a = 5   b = 5    c = 10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0" y="2513013"/>
            <a:ext cx="4572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>
                <a:solidFill>
                  <a:schemeClr val="hlink"/>
                </a:solidFill>
                <a:latin typeface="Georgia" pitchFamily="18" charset="0"/>
              </a:rPr>
              <a:t>a = 5   b = 6    c = 11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0" y="3200400"/>
            <a:ext cx="4572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>
                <a:solidFill>
                  <a:schemeClr val="hlink"/>
                </a:solidFill>
                <a:latin typeface="Georgia" pitchFamily="18" charset="0"/>
              </a:rPr>
              <a:t>a = 4   b = 4    c = 8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96000" y="3429000"/>
            <a:ext cx="4572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>
                <a:solidFill>
                  <a:schemeClr val="hlink"/>
                </a:solidFill>
                <a:latin typeface="Georgia" pitchFamily="18" charset="0"/>
              </a:rPr>
              <a:t>a = 4   b = 5    c = 9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067425" y="4003675"/>
            <a:ext cx="45720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>
                <a:solidFill>
                  <a:schemeClr val="hlink"/>
                </a:solidFill>
                <a:latin typeface="Georgia" pitchFamily="18" charset="0"/>
              </a:rPr>
              <a:t>a = 4   b = 6    c = 10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062663" y="4246563"/>
            <a:ext cx="45720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>
                <a:solidFill>
                  <a:schemeClr val="hlink"/>
                </a:solidFill>
                <a:latin typeface="Georgia" pitchFamily="18" charset="0"/>
              </a:rPr>
              <a:t>a = 4   b = 7    c = 11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054725" y="4811713"/>
            <a:ext cx="20986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>
                <a:solidFill>
                  <a:schemeClr val="hlink"/>
                </a:solidFill>
                <a:latin typeface="Georgia" pitchFamily="18" charset="0"/>
              </a:rPr>
              <a:t>a = 3   b = 5    c = 8</a:t>
            </a:r>
            <a:endParaRPr lang="en-US">
              <a:solidFill>
                <a:schemeClr val="hlink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799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116</TotalTime>
  <Words>765</Words>
  <Application>Microsoft Office PowerPoint</Application>
  <PresentationFormat>On-screen Show (4:3)</PresentationFormat>
  <Paragraphs>143</Paragraphs>
  <Slides>17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CSE- 105 Structure Programming</vt:lpstr>
      <vt:lpstr>Loop</vt:lpstr>
      <vt:lpstr>break statement</vt:lpstr>
      <vt:lpstr>break statement</vt:lpstr>
      <vt:lpstr>continue statement</vt:lpstr>
      <vt:lpstr>continue statement</vt:lpstr>
      <vt:lpstr>Example: A man walks </vt:lpstr>
      <vt:lpstr>Slide 8</vt:lpstr>
      <vt:lpstr>Example: what will be the output</vt:lpstr>
      <vt:lpstr>goto statement </vt:lpstr>
      <vt:lpstr>goto statement </vt:lpstr>
      <vt:lpstr>Exercise </vt:lpstr>
      <vt:lpstr>Exercise </vt:lpstr>
      <vt:lpstr>Exercise </vt:lpstr>
      <vt:lpstr>Exercise </vt:lpstr>
      <vt:lpstr>Cautions </vt:lpstr>
      <vt:lpstr>Summary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break statement</dc:title>
  <dc:creator>disha</dc:creator>
  <cp:lastModifiedBy>disha</cp:lastModifiedBy>
  <cp:revision>34</cp:revision>
  <dcterms:created xsi:type="dcterms:W3CDTF">2012-10-01T15:37:53Z</dcterms:created>
  <dcterms:modified xsi:type="dcterms:W3CDTF">2012-10-08T15:11:39Z</dcterms:modified>
</cp:coreProperties>
</file>