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40" r:id="rId2"/>
    <p:sldId id="264" r:id="rId3"/>
    <p:sldId id="262" r:id="rId4"/>
    <p:sldId id="275" r:id="rId5"/>
    <p:sldId id="345" r:id="rId6"/>
    <p:sldId id="265" r:id="rId7"/>
    <p:sldId id="267" r:id="rId8"/>
    <p:sldId id="268" r:id="rId9"/>
    <p:sldId id="346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281" r:id="rId20"/>
    <p:sldId id="348" r:id="rId21"/>
    <p:sldId id="350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7" r:id="rId40"/>
    <p:sldId id="343" r:id="rId41"/>
    <p:sldId id="303" r:id="rId42"/>
    <p:sldId id="300" r:id="rId43"/>
    <p:sldId id="301" r:id="rId44"/>
    <p:sldId id="351" r:id="rId45"/>
    <p:sldId id="35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92" autoAdjust="0"/>
  </p:normalViewPr>
  <p:slideViewPr>
    <p:cSldViewPr>
      <p:cViewPr>
        <p:scale>
          <a:sx n="66" d="100"/>
          <a:sy n="66" d="100"/>
        </p:scale>
        <p:origin x="-129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6C24-8E80-497F-8BB1-6924038DD0E2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207B-0416-430E-B2B4-BD200A803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05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B079-D7F3-4B1A-8751-F58D1B69F61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19E0-D64E-409E-BC55-A5F1A11673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86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dec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19E0-D64E-409E-BC55-A5F1A11673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94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42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06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76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17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7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8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07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6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20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1463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28600"/>
            <a:ext cx="8153400" cy="990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828800"/>
            <a:ext cx="8229600" cy="243840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86800" y="6519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B8E745-D5B8-4E66-9909-52A8601126AA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8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89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0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514600"/>
            <a:ext cx="54864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mic Sans MS" pitchFamily="66" charset="0"/>
              </a:rPr>
              <a:t>HUFFMAN </a:t>
            </a:r>
            <a:r>
              <a:rPr lang="en-US" sz="4400" b="1" dirty="0" smtClean="0">
                <a:latin typeface="Comic Sans MS" pitchFamily="66" charset="0"/>
              </a:rPr>
              <a:t>CODING</a:t>
            </a:r>
            <a:endParaRPr lang="en-US" sz="4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19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6166913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95600" y="1828800"/>
            <a:ext cx="513121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BIG TEXT AAAA  BBB TT!!!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206" y="3124200"/>
            <a:ext cx="2895394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Frequency of I ,G,E,X are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lower and same. We pick I and G because they came first in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29812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- 02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503385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67600" y="1905000"/>
            <a:ext cx="1066800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mic Sans MS" pitchFamily="66" charset="0"/>
              </a:rPr>
              <a:t>Available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2359223"/>
            <a:ext cx="1066800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mic Sans MS" pitchFamily="66" charset="0"/>
              </a:rPr>
              <a:t>Working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816423"/>
            <a:ext cx="1066800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mic Sans MS" pitchFamily="66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- 03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7277655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- 04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9595300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- 05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8264844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- 06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1836987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- 07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7656369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- 08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0266799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2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Build A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Final Tree</a:t>
            </a:r>
          </a:p>
          <a:p>
            <a:pPr marL="0" indent="0">
              <a:buNone/>
            </a:pPr>
            <a:r>
              <a:rPr lang="en-US" dirty="0" smtClean="0"/>
              <a:t>Left Child : 0</a:t>
            </a:r>
          </a:p>
          <a:p>
            <a:pPr marL="0" indent="0">
              <a:buNone/>
            </a:pPr>
            <a:r>
              <a:rPr lang="en-US" dirty="0" smtClean="0"/>
              <a:t>Right Child : 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631826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297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24202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8565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0408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059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77944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2131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374606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10000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497277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76475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136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34084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961166" y="5026086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4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STRING AFTER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STRING: A BIG TEXT AAAA  BBB TT!!!</a:t>
            </a:r>
          </a:p>
          <a:p>
            <a:r>
              <a:rPr lang="en-US" dirty="0" smtClean="0"/>
              <a:t>Not Encoded : 25*8=200 bits</a:t>
            </a:r>
          </a:p>
          <a:p>
            <a:r>
              <a:rPr lang="en-US" dirty="0" smtClean="0"/>
              <a:t>Encoded : 73 bits</a:t>
            </a:r>
          </a:p>
          <a:p>
            <a:r>
              <a:rPr lang="en-US" dirty="0" smtClean="0"/>
              <a:t>Save Memory : </a:t>
            </a:r>
            <a:r>
              <a:rPr lang="en-US" dirty="0"/>
              <a:t>(200-73)/</a:t>
            </a:r>
            <a:r>
              <a:rPr lang="en-US" dirty="0" smtClean="0"/>
              <a:t>200*10=63.5</a:t>
            </a:r>
            <a:r>
              <a:rPr lang="en-US" dirty="0"/>
              <a:t>%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3990989"/>
              </p:ext>
            </p:extLst>
          </p:nvPr>
        </p:nvGraphicFramePr>
        <p:xfrm>
          <a:off x="533401" y="3581400"/>
          <a:ext cx="5867399" cy="3067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394"/>
                <a:gridCol w="1166205"/>
                <a:gridCol w="838200"/>
                <a:gridCol w="1267870"/>
                <a:gridCol w="1627730"/>
              </a:tblGrid>
              <a:tr h="3037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BIT LENGTH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 *BIT LENGTH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51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SP(SPACE)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274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0" y="3992940"/>
            <a:ext cx="1981200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Encoded String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1011010000000000111011000100001101111101010101101001001011011011001001001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5867400" y="2209800"/>
                <a:ext cx="3124200" cy="8382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/>
                        </a:rPr>
                        <m:t>𝑺</m:t>
                      </m:r>
                      <m:r>
                        <a:rPr lang="en-US" sz="1200" b="1" i="1" smtClean="0">
                          <a:latin typeface="Cambria Math"/>
                        </a:rPr>
                        <m:t>.</m:t>
                      </m:r>
                      <m:r>
                        <a:rPr lang="en-US" sz="1200" b="1" i="1" smtClean="0">
                          <a:latin typeface="Cambria Math"/>
                        </a:rPr>
                        <m:t>𝑴</m:t>
                      </m:r>
                      <m:r>
                        <a:rPr lang="en-US" sz="1200" b="1" i="1" smtClean="0">
                          <a:latin typeface="Cambria Math"/>
                        </a:rPr>
                        <m:t>.  = 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/>
                            </a:rPr>
                            <m:t>𝒓𝒆𝒂𝒍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𝒆𝒏𝒄𝒐𝒅𝒆𝒅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𝒃𝒊𝒕</m:t>
                          </m:r>
                        </m:num>
                        <m:den>
                          <m:r>
                            <a:rPr lang="en-US" sz="1200" b="1" i="1" smtClean="0">
                              <a:latin typeface="Cambria Math"/>
                            </a:rPr>
                            <m:t>𝒓𝒆𝒂𝒍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200" b="1" i="1" smtClean="0">
                              <a:latin typeface="Cambria Math"/>
                            </a:rPr>
                            <m:t>𝒃𝒊𝒕</m:t>
                          </m:r>
                        </m:den>
                      </m:f>
                      <m:r>
                        <a:rPr lang="en-US" sz="1200" b="1" i="1" smtClean="0">
                          <a:latin typeface="Cambria Math"/>
                        </a:rPr>
                        <m:t> </m:t>
                      </m:r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𝟏𝟎𝟎</m:t>
                      </m:r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%</m:t>
                      </m:r>
                    </m:oMath>
                  </m:oMathPara>
                </a14:m>
                <a:endParaRPr lang="en-US" sz="1200" b="1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09800"/>
                <a:ext cx="31242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799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OUR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Yekramin</a:t>
            </a:r>
            <a:r>
              <a:rPr lang="en-US" sz="3200" dirty="0"/>
              <a:t> </a:t>
            </a:r>
            <a:r>
              <a:rPr lang="en-US" sz="3200" dirty="0" err="1"/>
              <a:t>Akter</a:t>
            </a:r>
            <a:r>
              <a:rPr lang="en-US" sz="3200" dirty="0"/>
              <a:t> </a:t>
            </a:r>
            <a:r>
              <a:rPr lang="en-US" sz="3200" dirty="0" err="1"/>
              <a:t>Turna</a:t>
            </a:r>
            <a:endParaRPr lang="en-US" sz="32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2013-1-60-051</a:t>
            </a:r>
          </a:p>
          <a:p>
            <a:pPr marL="0" indent="0" algn="ctr">
              <a:buNone/>
            </a:pPr>
            <a:r>
              <a:rPr lang="en-US" sz="3200" dirty="0" err="1"/>
              <a:t>Khadiza</a:t>
            </a:r>
            <a:r>
              <a:rPr lang="en-US" sz="3200" dirty="0"/>
              <a:t> </a:t>
            </a:r>
            <a:r>
              <a:rPr lang="en-US" sz="3200" dirty="0" err="1" smtClean="0"/>
              <a:t>Rahman</a:t>
            </a:r>
            <a:endParaRPr lang="en-US" sz="3200" dirty="0"/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2013-1-60-028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Tanjida</a:t>
            </a:r>
            <a:r>
              <a:rPr lang="en-US" sz="3200" dirty="0" smtClean="0"/>
              <a:t> </a:t>
            </a:r>
            <a:r>
              <a:rPr lang="en-US" sz="3200" dirty="0" err="1" smtClean="0"/>
              <a:t>Hossain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2013-1-60-045</a:t>
            </a:r>
          </a:p>
          <a:p>
            <a:pPr marL="0" indent="0" algn="ctr">
              <a:buNone/>
            </a:pPr>
            <a:r>
              <a:rPr lang="en-US" sz="3200" dirty="0" err="1"/>
              <a:t>Nasif</a:t>
            </a:r>
            <a:r>
              <a:rPr lang="en-US" sz="3200" dirty="0"/>
              <a:t> Ahmed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2013-1-60-052</a:t>
            </a:r>
          </a:p>
          <a:p>
            <a:pPr marL="0" indent="0" algn="ctr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1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Pseudocode of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Create a leaf node for each symbol and add it to the priority queue.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While there is more than one node in the queue: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Remove the two nodes of highest priority (lowest frequency) from the queue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Create a new internal node with these two nodes as children and with probability equal to the sum of the two nodes' probabilities.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Add the new node to the queue.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remaining node is the root node and the tree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8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Rules of 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bits </a:t>
            </a:r>
            <a:r>
              <a:rPr lang="en-US" dirty="0" smtClean="0"/>
              <a:t>from input </a:t>
            </a:r>
            <a:r>
              <a:rPr lang="en-US" dirty="0"/>
              <a:t>stream </a:t>
            </a:r>
            <a:r>
              <a:rPr lang="en-US" dirty="0" smtClean="0"/>
              <a:t>and </a:t>
            </a:r>
            <a:r>
              <a:rPr lang="en-US" dirty="0"/>
              <a:t>traverse the tree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root.</a:t>
            </a:r>
          </a:p>
          <a:p>
            <a:r>
              <a:rPr lang="en-US" dirty="0" smtClean="0"/>
              <a:t>Take </a:t>
            </a:r>
            <a:r>
              <a:rPr lang="en-US" dirty="0"/>
              <a:t>the left </a:t>
            </a:r>
            <a:r>
              <a:rPr lang="en-US" dirty="0" smtClean="0"/>
              <a:t>path for </a:t>
            </a:r>
            <a:r>
              <a:rPr lang="en-US" dirty="0"/>
              <a:t>0 and the right </a:t>
            </a:r>
            <a:r>
              <a:rPr lang="en-US" dirty="0" smtClean="0"/>
              <a:t>path for 1.</a:t>
            </a:r>
          </a:p>
          <a:p>
            <a:r>
              <a:rPr lang="en-US" dirty="0" smtClean="0"/>
              <a:t> If </a:t>
            </a:r>
            <a:r>
              <a:rPr lang="en-US" dirty="0"/>
              <a:t>hit a </a:t>
            </a:r>
            <a:r>
              <a:rPr lang="en-US" dirty="0" smtClean="0"/>
              <a:t>leaf , read the node value and show it.</a:t>
            </a:r>
          </a:p>
        </p:txBody>
      </p:sp>
    </p:spTree>
    <p:extLst>
      <p:ext uri="{BB962C8B-B14F-4D97-AF65-F5344CB8AC3E}">
        <p14:creationId xmlns:p14="http://schemas.microsoft.com/office/powerpoint/2010/main" xmlns="" val="4693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>
                <a:solidFill>
                  <a:schemeClr val="accent6"/>
                </a:solidFill>
              </a:rPr>
              <a:t>10</a:t>
            </a:r>
            <a:r>
              <a:rPr lang="en-US" dirty="0" smtClean="0"/>
              <a:t>110100000000001110110001000011011111010101011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141583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</a:t>
            </a:r>
            <a:r>
              <a:rPr lang="en-US" dirty="0" smtClean="0"/>
              <a:t>:10</a:t>
            </a:r>
            <a:r>
              <a:rPr lang="en-US" dirty="0" smtClean="0">
                <a:solidFill>
                  <a:schemeClr val="accent6"/>
                </a:solidFill>
              </a:rPr>
              <a:t>11</a:t>
            </a:r>
            <a:r>
              <a:rPr lang="en-US" dirty="0" smtClean="0"/>
              <a:t>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183903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</a:t>
            </a:r>
            <a:r>
              <a:rPr lang="en-US" dirty="0" smtClean="0">
                <a:solidFill>
                  <a:schemeClr val="accent6"/>
                </a:solidFill>
              </a:rPr>
              <a:t>010</a:t>
            </a:r>
            <a:r>
              <a:rPr lang="en-US" dirty="0" smtClean="0"/>
              <a:t>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06986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Encoded String :1011010</a:t>
            </a:r>
            <a:r>
              <a:rPr lang="en-US" dirty="0" smtClean="0">
                <a:solidFill>
                  <a:schemeClr val="accent6"/>
                </a:solidFill>
              </a:rPr>
              <a:t>00000</a:t>
            </a:r>
            <a:r>
              <a:rPr lang="en-US" dirty="0" smtClean="0"/>
              <a:t>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15963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</a:t>
            </a:r>
            <a:r>
              <a:rPr lang="en-US" dirty="0" smtClean="0">
                <a:solidFill>
                  <a:schemeClr val="accent6"/>
                </a:solidFill>
              </a:rPr>
              <a:t>00001</a:t>
            </a:r>
            <a:r>
              <a:rPr lang="en-US" dirty="0" smtClean="0"/>
              <a:t>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33916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</a:t>
            </a:r>
            <a:r>
              <a:rPr lang="en-US" dirty="0" smtClean="0">
                <a:solidFill>
                  <a:schemeClr val="accent6"/>
                </a:solidFill>
              </a:rPr>
              <a:t>11</a:t>
            </a:r>
            <a:r>
              <a:rPr lang="en-US" dirty="0" smtClean="0"/>
              <a:t>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76235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</a:t>
            </a:r>
            <a:r>
              <a:rPr lang="en-US" dirty="0" smtClean="0">
                <a:solidFill>
                  <a:schemeClr val="accent6"/>
                </a:solidFill>
              </a:rPr>
              <a:t>011</a:t>
            </a:r>
            <a:r>
              <a:rPr lang="en-US" dirty="0" smtClean="0"/>
              <a:t>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91624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</a:t>
            </a:r>
            <a:r>
              <a:rPr lang="en-US" dirty="0" smtClean="0">
                <a:solidFill>
                  <a:schemeClr val="accent6"/>
                </a:solidFill>
              </a:rPr>
              <a:t>00010</a:t>
            </a:r>
            <a:r>
              <a:rPr lang="en-US" dirty="0" smtClean="0"/>
              <a:t>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299319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Huffman </a:t>
            </a:r>
            <a:r>
              <a:rPr lang="en-US" dirty="0"/>
              <a:t>Coding and </a:t>
            </a:r>
            <a:r>
              <a:rPr lang="en-US" dirty="0" smtClean="0"/>
              <a:t>it’s Application</a:t>
            </a:r>
            <a:endParaRPr lang="en-US" dirty="0"/>
          </a:p>
          <a:p>
            <a:r>
              <a:rPr lang="en-US" dirty="0" smtClean="0"/>
              <a:t>Build Huffman Tree</a:t>
            </a:r>
          </a:p>
          <a:p>
            <a:r>
              <a:rPr lang="en-US" dirty="0" smtClean="0"/>
              <a:t>Encoding and Decoding</a:t>
            </a:r>
            <a:endParaRPr lang="en-US" dirty="0"/>
          </a:p>
          <a:p>
            <a:r>
              <a:rPr lang="en-US" dirty="0"/>
              <a:t>Pros and </a:t>
            </a:r>
            <a:r>
              <a:rPr lang="en-US" dirty="0" smtClean="0"/>
              <a:t>Cons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</a:t>
            </a:r>
            <a:r>
              <a:rPr lang="en-US" dirty="0" smtClean="0">
                <a:solidFill>
                  <a:schemeClr val="accent6"/>
                </a:solidFill>
              </a:rPr>
              <a:t>00011</a:t>
            </a:r>
            <a:r>
              <a:rPr lang="en-US" dirty="0" smtClean="0"/>
              <a:t>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23684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</a:t>
            </a:r>
            <a:r>
              <a:rPr lang="en-US" dirty="0" smtClean="0">
                <a:solidFill>
                  <a:schemeClr val="accent6"/>
                </a:solidFill>
              </a:rPr>
              <a:t>011</a:t>
            </a:r>
            <a:r>
              <a:rPr lang="en-US" dirty="0" smtClean="0"/>
              <a:t>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390736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</a:t>
            </a:r>
            <a:r>
              <a:rPr lang="en-US" dirty="0" smtClean="0">
                <a:solidFill>
                  <a:schemeClr val="accent6"/>
                </a:solidFill>
              </a:rPr>
              <a:t>11</a:t>
            </a:r>
            <a:r>
              <a:rPr lang="en-US" dirty="0" smtClean="0"/>
              <a:t>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373698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1011010000000000111011000100001101111</a:t>
            </a:r>
            <a:r>
              <a:rPr lang="en-US" dirty="0" smtClean="0">
                <a:solidFill>
                  <a:schemeClr val="accent6"/>
                </a:solidFill>
              </a:rPr>
              <a:t>10101010</a:t>
            </a:r>
            <a:r>
              <a:rPr lang="en-US" dirty="0" smtClean="0"/>
              <a:t>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455772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28649" y="5475982"/>
            <a:ext cx="999033" cy="10772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itchFamily="66" charset="0"/>
              </a:rPr>
              <a:t>10 – A</a:t>
            </a:r>
          </a:p>
          <a:p>
            <a:r>
              <a:rPr lang="en-US" sz="1600" b="1" dirty="0">
                <a:solidFill>
                  <a:schemeClr val="bg1"/>
                </a:solidFill>
                <a:latin typeface="Comic Sans MS" pitchFamily="66" charset="0"/>
              </a:rPr>
              <a:t>10 – A</a:t>
            </a:r>
          </a:p>
          <a:p>
            <a:r>
              <a:rPr lang="en-US" sz="1600" b="1" dirty="0">
                <a:solidFill>
                  <a:schemeClr val="bg1"/>
                </a:solidFill>
                <a:latin typeface="Comic Sans MS" pitchFamily="66" charset="0"/>
              </a:rPr>
              <a:t>10 – A</a:t>
            </a:r>
          </a:p>
          <a:p>
            <a:r>
              <a:rPr lang="en-US" sz="1600" b="1" dirty="0">
                <a:solidFill>
                  <a:schemeClr val="bg1"/>
                </a:solidFill>
                <a:latin typeface="Comic Sans MS" pitchFamily="66" charset="0"/>
              </a:rPr>
              <a:t>10 – </a:t>
            </a:r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101101000000000011101100010000110111110101010</a:t>
            </a:r>
            <a:r>
              <a:rPr lang="en-US" dirty="0" smtClean="0">
                <a:solidFill>
                  <a:schemeClr val="accent6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498091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Encoded String :10110100000000001110110001000011011111010101011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010010010</a:t>
            </a:r>
            <a:r>
              <a:rPr lang="en-US" dirty="0" smtClean="0"/>
              <a:t>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544258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</a:t>
            </a:r>
            <a:r>
              <a:rPr lang="en-US" dirty="0" smtClean="0">
                <a:solidFill>
                  <a:schemeClr val="accent6"/>
                </a:solidFill>
              </a:rPr>
              <a:t>11</a:t>
            </a:r>
            <a:r>
              <a:rPr lang="en-US" dirty="0" smtClean="0"/>
              <a:t>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09660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</a:t>
            </a:r>
            <a:r>
              <a:rPr lang="en-US" dirty="0" smtClean="0">
                <a:solidFill>
                  <a:schemeClr val="accent6"/>
                </a:solidFill>
              </a:rPr>
              <a:t>011011</a:t>
            </a:r>
            <a:r>
              <a:rPr lang="en-US" dirty="0" smtClean="0"/>
              <a:t>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40438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A[SP]BIG[SP]TEXT[SP]AAAA[SP]BBBB[SP]TT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:</a:t>
            </a:r>
            <a:r>
              <a:rPr lang="en-US" dirty="0" smtClean="0"/>
              <a:t>10110100000000001110110001000011011111010101011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</a:t>
            </a:r>
            <a:r>
              <a:rPr lang="en-US" dirty="0" smtClean="0">
                <a:solidFill>
                  <a:schemeClr val="accent6"/>
                </a:solidFill>
              </a:rPr>
              <a:t>001001001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0600" y="6172200"/>
            <a:ext cx="640438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: A[SP]BIG[SP]TEXT[SP]AAAA[SP]BBBB[SP]TT!!!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0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Encoded String </a:t>
            </a:r>
            <a:r>
              <a:rPr lang="en-US" dirty="0" smtClean="0"/>
              <a:t>:10110100000000001110110001000011011111010101011</a:t>
            </a:r>
          </a:p>
          <a:p>
            <a:pPr marL="0" indent="0">
              <a:buNone/>
            </a:pPr>
            <a:r>
              <a:rPr lang="en-US" dirty="0" smtClean="0"/>
              <a:t>01001001011011011001001001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84566" y="54183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05470" y="4842842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91317" y="5154145"/>
            <a:ext cx="332610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623927" y="5154145"/>
            <a:ext cx="361356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417611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84208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153390"/>
            <a:ext cx="32817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153390"/>
            <a:ext cx="365788" cy="2642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 noChangeAspect="1"/>
            <a:stCxn id="6" idx="0"/>
            <a:endCxn id="16" idx="2"/>
          </p:cNvCxnSpPr>
          <p:nvPr/>
        </p:nvCxnSpPr>
        <p:spPr>
          <a:xfrm flipV="1">
            <a:off x="1623927" y="4572000"/>
            <a:ext cx="710414" cy="27084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16" idx="2"/>
          </p:cNvCxnSpPr>
          <p:nvPr/>
        </p:nvCxnSpPr>
        <p:spPr>
          <a:xfrm flipH="1" flipV="1">
            <a:off x="2334341" y="4572000"/>
            <a:ext cx="656754" cy="2700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015884" y="426069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17" name="Straight Connector 16"/>
          <p:cNvCxnSpPr>
            <a:cxnSpLocks noChangeAspect="1"/>
            <a:stCxn id="16" idx="0"/>
            <a:endCxn id="19" idx="2"/>
          </p:cNvCxnSpPr>
          <p:nvPr/>
        </p:nvCxnSpPr>
        <p:spPr>
          <a:xfrm flipV="1">
            <a:off x="2334341" y="3995911"/>
            <a:ext cx="636571" cy="26478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20" idx="0"/>
            <a:endCxn id="19" idx="2"/>
          </p:cNvCxnSpPr>
          <p:nvPr/>
        </p:nvCxnSpPr>
        <p:spPr>
          <a:xfrm flipH="1" flipV="1">
            <a:off x="2970912" y="3995911"/>
            <a:ext cx="690771" cy="22209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Rectangle 18"/>
          <p:cNvSpPr>
            <a:spLocks noChangeAspect="1"/>
          </p:cNvSpPr>
          <p:nvPr/>
        </p:nvSpPr>
        <p:spPr>
          <a:xfrm>
            <a:off x="2652455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60966" y="4218007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cxnSpLocks noChangeAspect="1"/>
            <a:stCxn id="19" idx="0"/>
            <a:endCxn id="23" idx="2"/>
          </p:cNvCxnSpPr>
          <p:nvPr/>
        </p:nvCxnSpPr>
        <p:spPr>
          <a:xfrm flipV="1">
            <a:off x="2970912" y="3224689"/>
            <a:ext cx="1280546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cxnSpLocks noChangeAspect="1"/>
            <a:stCxn id="27" idx="0"/>
            <a:endCxn id="23" idx="2"/>
          </p:cNvCxnSpPr>
          <p:nvPr/>
        </p:nvCxnSpPr>
        <p:spPr>
          <a:xfrm flipH="1" flipV="1">
            <a:off x="4251458" y="3224689"/>
            <a:ext cx="1158823" cy="4599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3933001" y="2913386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cxnSpLocks noChangeAspect="1"/>
            <a:stCxn id="23" idx="0"/>
            <a:endCxn id="26" idx="2"/>
          </p:cNvCxnSpPr>
          <p:nvPr/>
        </p:nvCxnSpPr>
        <p:spPr>
          <a:xfrm flipV="1">
            <a:off x="4251458" y="2520406"/>
            <a:ext cx="1182648" cy="3929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 noChangeAspect="1"/>
            <a:stCxn id="28" idx="0"/>
            <a:endCxn id="26" idx="2"/>
          </p:cNvCxnSpPr>
          <p:nvPr/>
        </p:nvCxnSpPr>
        <p:spPr>
          <a:xfrm flipH="1" flipV="1">
            <a:off x="5434106" y="2520406"/>
            <a:ext cx="2098244" cy="116420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5115649" y="2209103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5091824" y="3684608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213893" y="3684607"/>
            <a:ext cx="636914" cy="31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724400" y="4251318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486400" y="4237495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34200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28166" y="4199166"/>
            <a:ext cx="601434" cy="6014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</a:t>
            </a:r>
          </a:p>
        </p:txBody>
      </p:sp>
      <p:cxnSp>
        <p:nvCxnSpPr>
          <p:cNvPr id="33" name="Straight Connector 32"/>
          <p:cNvCxnSpPr>
            <a:cxnSpLocks noChangeAspect="1"/>
            <a:stCxn id="28" idx="2"/>
            <a:endCxn id="31" idx="0"/>
          </p:cNvCxnSpPr>
          <p:nvPr/>
        </p:nvCxnSpPr>
        <p:spPr>
          <a:xfrm flipH="1">
            <a:off x="7234917" y="3995910"/>
            <a:ext cx="2974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cxnSpLocks noChangeAspect="1"/>
            <a:stCxn id="28" idx="2"/>
            <a:endCxn id="32" idx="0"/>
          </p:cNvCxnSpPr>
          <p:nvPr/>
        </p:nvCxnSpPr>
        <p:spPr>
          <a:xfrm>
            <a:off x="7532350" y="3995910"/>
            <a:ext cx="396533" cy="203256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27" idx="2"/>
            <a:endCxn id="29" idx="0"/>
          </p:cNvCxnSpPr>
          <p:nvPr/>
        </p:nvCxnSpPr>
        <p:spPr>
          <a:xfrm flipH="1">
            <a:off x="5025117" y="3995911"/>
            <a:ext cx="385164" cy="25540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 noChangeAspect="1"/>
            <a:stCxn id="27" idx="2"/>
            <a:endCxn id="30" idx="0"/>
          </p:cNvCxnSpPr>
          <p:nvPr/>
        </p:nvCxnSpPr>
        <p:spPr>
          <a:xfrm>
            <a:off x="5410281" y="3995911"/>
            <a:ext cx="376836" cy="24158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572000" y="2373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298453" y="2699705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4900281" y="39320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2443921" y="51163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3251269" y="3135171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2290595" y="38549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40915" y="509681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665516" y="4450109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934200" y="388550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5686412" y="3854947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3288050" y="504827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3316800" y="3840259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764045" y="3189171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686616" y="441634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860050" y="3779444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3962" y="5466149"/>
            <a:ext cx="350608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 BIG TEXT AAAA BBB TT!!!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1916450" y="5117068"/>
            <a:ext cx="3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4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Huffman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use to compress data.</a:t>
            </a:r>
          </a:p>
          <a:p>
            <a:r>
              <a:rPr lang="en-US" dirty="0" smtClean="0"/>
              <a:t>Algorithm </a:t>
            </a:r>
            <a:r>
              <a:rPr lang="en-US" dirty="0"/>
              <a:t>developed by David A. </a:t>
            </a:r>
            <a:r>
              <a:rPr lang="en-US" dirty="0" smtClean="0"/>
              <a:t>Huffman in 1952</a:t>
            </a:r>
          </a:p>
          <a:p>
            <a:r>
              <a:rPr lang="en-US" dirty="0"/>
              <a:t>Optimal prefix code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ossless </a:t>
            </a:r>
            <a:r>
              <a:rPr lang="en-US" dirty="0"/>
              <a:t>data compression. </a:t>
            </a:r>
            <a:endParaRPr lang="en-US" dirty="0" smtClean="0"/>
          </a:p>
          <a:p>
            <a:r>
              <a:rPr lang="en-US" dirty="0" smtClean="0"/>
              <a:t>Time Complexity </a:t>
            </a:r>
            <a:r>
              <a:rPr lang="en-US" i="1" dirty="0" smtClean="0"/>
              <a:t>O(n </a:t>
            </a:r>
            <a:r>
              <a:rPr lang="en-US" i="1" dirty="0"/>
              <a:t>log n</a:t>
            </a:r>
            <a:r>
              <a:rPr lang="en-US" i="1" dirty="0" smtClean="0"/>
              <a:t>) </a:t>
            </a:r>
            <a:r>
              <a:rPr lang="en-US" dirty="0" smtClean="0"/>
              <a:t>where n is total symbols</a:t>
            </a:r>
            <a:endParaRPr lang="en-US" dirty="0"/>
          </a:p>
          <a:p>
            <a:r>
              <a:rPr lang="en-US" dirty="0" smtClean="0"/>
              <a:t>Compression ratio 3:1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17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Practical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not practical to create a Huffman encoding for a single short string, such as ABRACADABRA</a:t>
            </a:r>
          </a:p>
          <a:p>
            <a:r>
              <a:rPr lang="en-US" dirty="0"/>
              <a:t>To decode it, </a:t>
            </a:r>
            <a:r>
              <a:rPr lang="en-US" dirty="0" smtClean="0"/>
              <a:t>code table (tree) is needed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we </a:t>
            </a:r>
            <a:r>
              <a:rPr lang="en-US" dirty="0"/>
              <a:t>include the code table in the entire message, the whole thing is bigger than just the ASCII message</a:t>
            </a:r>
          </a:p>
          <a:p>
            <a:r>
              <a:rPr lang="en-US" dirty="0" smtClean="0"/>
              <a:t>It is </a:t>
            </a:r>
            <a:r>
              <a:rPr lang="en-US" dirty="0"/>
              <a:t>practical </a:t>
            </a:r>
            <a:r>
              <a:rPr lang="en-US" dirty="0" smtClean="0"/>
              <a:t>if, The </a:t>
            </a:r>
            <a:r>
              <a:rPr lang="en-US" dirty="0"/>
              <a:t>encoded string is large relative to the code </a:t>
            </a: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8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Huffman Tree </a:t>
            </a:r>
            <a:r>
              <a:rPr lang="en-US" dirty="0" smtClean="0"/>
              <a:t>in </a:t>
            </a:r>
            <a:r>
              <a:rPr lang="en-US" dirty="0"/>
              <a:t>Worst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STRING: ARE YOU JOKING?</a:t>
            </a:r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7219" y="572316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sz="1600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91185" y="572316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312089" y="514764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7" name="Straight Connector 6"/>
          <p:cNvCxnSpPr>
            <a:cxnSpLocks noChangeAspect="1"/>
            <a:stCxn id="4" idx="0"/>
            <a:endCxn id="6" idx="2"/>
          </p:cNvCxnSpPr>
          <p:nvPr/>
        </p:nvCxnSpPr>
        <p:spPr>
          <a:xfrm flipV="1">
            <a:off x="1266770" y="5426683"/>
            <a:ext cx="330772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 noChangeAspect="1"/>
            <a:stCxn id="5" idx="0"/>
            <a:endCxn id="6" idx="2"/>
          </p:cNvCxnSpPr>
          <p:nvPr/>
        </p:nvCxnSpPr>
        <p:spPr>
          <a:xfrm flipH="1" flipV="1">
            <a:off x="1597542" y="5426683"/>
            <a:ext cx="363194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657332" y="571040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endParaRPr lang="en-US" sz="1600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51298" y="5710406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</a:t>
            </a:r>
            <a:endParaRPr lang="en-US" sz="1600" dirty="0" smtClean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967770" y="513488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926883" y="5413923"/>
            <a:ext cx="326340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3253223" y="5413923"/>
            <a:ext cx="367626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4390443" y="5710699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</a:t>
            </a:r>
            <a:endParaRPr lang="en-US" sz="1600" dirty="0" smtClean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084409" y="5710699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</a:t>
            </a:r>
            <a:endParaRPr lang="en-US" sz="1600" dirty="0" smtClean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705313" y="5140890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7" name="Straight Connector 16"/>
          <p:cNvCxnSpPr>
            <a:cxnSpLocks noChangeAspect="1"/>
            <a:stCxn id="14" idx="0"/>
            <a:endCxn id="16" idx="2"/>
          </p:cNvCxnSpPr>
          <p:nvPr/>
        </p:nvCxnSpPr>
        <p:spPr>
          <a:xfrm flipV="1">
            <a:off x="4659994" y="5419930"/>
            <a:ext cx="330772" cy="2907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cxnSpLocks noChangeAspect="1"/>
            <a:stCxn id="15" idx="0"/>
            <a:endCxn id="16" idx="2"/>
          </p:cNvCxnSpPr>
          <p:nvPr/>
        </p:nvCxnSpPr>
        <p:spPr>
          <a:xfrm flipH="1" flipV="1">
            <a:off x="4990766" y="5419930"/>
            <a:ext cx="363194" cy="2907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943600" y="5709944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637566" y="5709944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280503" y="5134421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22" name="Straight Connector 21"/>
          <p:cNvCxnSpPr>
            <a:cxnSpLocks noChangeAspect="1"/>
            <a:stCxn id="19" idx="0"/>
            <a:endCxn id="21" idx="2"/>
          </p:cNvCxnSpPr>
          <p:nvPr/>
        </p:nvCxnSpPr>
        <p:spPr>
          <a:xfrm flipV="1">
            <a:off x="6213151" y="5413461"/>
            <a:ext cx="352805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cxnSpLocks noChangeAspect="1"/>
            <a:stCxn id="20" idx="0"/>
            <a:endCxn id="21" idx="2"/>
          </p:cNvCxnSpPr>
          <p:nvPr/>
        </p:nvCxnSpPr>
        <p:spPr>
          <a:xfrm flipH="1" flipV="1">
            <a:off x="6565956" y="5413461"/>
            <a:ext cx="341161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225132" y="5709298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919098" y="5709298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  <a:endParaRPr lang="en-US" sz="16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7540002" y="513377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27" name="Straight Connector 26"/>
          <p:cNvCxnSpPr>
            <a:cxnSpLocks noChangeAspect="1"/>
            <a:stCxn id="24" idx="0"/>
            <a:endCxn id="26" idx="2"/>
          </p:cNvCxnSpPr>
          <p:nvPr/>
        </p:nvCxnSpPr>
        <p:spPr>
          <a:xfrm flipV="1">
            <a:off x="7494683" y="5412815"/>
            <a:ext cx="330772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cxnSpLocks noChangeAspect="1"/>
            <a:stCxn id="25" idx="0"/>
            <a:endCxn id="26" idx="2"/>
          </p:cNvCxnSpPr>
          <p:nvPr/>
        </p:nvCxnSpPr>
        <p:spPr>
          <a:xfrm flipH="1" flipV="1">
            <a:off x="7825455" y="5412815"/>
            <a:ext cx="363194" cy="2964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1706746" y="4559534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30" name="Straight Connector 29"/>
          <p:cNvCxnSpPr>
            <a:cxnSpLocks noChangeAspect="1"/>
            <a:stCxn id="6" idx="0"/>
            <a:endCxn id="29" idx="2"/>
          </p:cNvCxnSpPr>
          <p:nvPr/>
        </p:nvCxnSpPr>
        <p:spPr>
          <a:xfrm flipV="1">
            <a:off x="1597542" y="4838574"/>
            <a:ext cx="394657" cy="30906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 noChangeAspect="1"/>
            <a:stCxn id="32" idx="0"/>
            <a:endCxn id="29" idx="2"/>
          </p:cNvCxnSpPr>
          <p:nvPr/>
        </p:nvCxnSpPr>
        <p:spPr>
          <a:xfrm flipH="1" flipV="1">
            <a:off x="1992199" y="4838574"/>
            <a:ext cx="405250" cy="30344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2127898" y="5142021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</a:t>
            </a:r>
            <a:endParaRPr lang="en-US" sz="1600" dirty="0" smtClean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359248" y="4559534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34" name="Straight Connector 33"/>
          <p:cNvCxnSpPr>
            <a:cxnSpLocks noChangeAspect="1"/>
            <a:stCxn id="11" idx="0"/>
            <a:endCxn id="33" idx="2"/>
          </p:cNvCxnSpPr>
          <p:nvPr/>
        </p:nvCxnSpPr>
        <p:spPr>
          <a:xfrm flipV="1">
            <a:off x="3253223" y="4838574"/>
            <a:ext cx="391478" cy="29630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cxnSpLocks noChangeAspect="1"/>
            <a:stCxn id="36" idx="0"/>
            <a:endCxn id="33" idx="2"/>
          </p:cNvCxnSpPr>
          <p:nvPr/>
        </p:nvCxnSpPr>
        <p:spPr>
          <a:xfrm flipH="1" flipV="1">
            <a:off x="3644701" y="4838574"/>
            <a:ext cx="399991" cy="254821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3775141" y="5093395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44675" y="453779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38" name="Straight Connector 37"/>
          <p:cNvCxnSpPr>
            <a:cxnSpLocks noChangeAspect="1"/>
            <a:stCxn id="16" idx="0"/>
            <a:endCxn id="37" idx="2"/>
          </p:cNvCxnSpPr>
          <p:nvPr/>
        </p:nvCxnSpPr>
        <p:spPr>
          <a:xfrm flipV="1">
            <a:off x="4990766" y="4816833"/>
            <a:ext cx="339362" cy="32405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 noChangeAspect="1"/>
            <a:stCxn id="40" idx="0"/>
            <a:endCxn id="37" idx="2"/>
          </p:cNvCxnSpPr>
          <p:nvPr/>
        </p:nvCxnSpPr>
        <p:spPr>
          <a:xfrm flipH="1" flipV="1">
            <a:off x="5330128" y="4816833"/>
            <a:ext cx="467164" cy="28856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7741" y="5105400"/>
            <a:ext cx="539102" cy="5391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6844132" y="4526023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42" name="Straight Connector 41"/>
          <p:cNvCxnSpPr>
            <a:cxnSpLocks noChangeAspect="1"/>
            <a:stCxn id="21" idx="0"/>
            <a:endCxn id="41" idx="2"/>
          </p:cNvCxnSpPr>
          <p:nvPr/>
        </p:nvCxnSpPr>
        <p:spPr>
          <a:xfrm flipV="1">
            <a:off x="6565956" y="4805063"/>
            <a:ext cx="563629" cy="3293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cxnSpLocks noChangeAspect="1"/>
            <a:stCxn id="26" idx="0"/>
            <a:endCxn id="41" idx="2"/>
          </p:cNvCxnSpPr>
          <p:nvPr/>
        </p:nvCxnSpPr>
        <p:spPr>
          <a:xfrm flipH="1" flipV="1">
            <a:off x="7129585" y="4805063"/>
            <a:ext cx="695870" cy="32871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4" name="Rectangle 43"/>
          <p:cNvSpPr>
            <a:spLocks noChangeAspect="1"/>
          </p:cNvSpPr>
          <p:nvPr/>
        </p:nvSpPr>
        <p:spPr>
          <a:xfrm>
            <a:off x="2521048" y="3909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cxnSp>
        <p:nvCxnSpPr>
          <p:cNvPr id="45" name="Straight Connector 44"/>
          <p:cNvCxnSpPr>
            <a:cxnSpLocks noChangeAspect="1"/>
            <a:stCxn id="29" idx="0"/>
            <a:endCxn id="44" idx="2"/>
          </p:cNvCxnSpPr>
          <p:nvPr/>
        </p:nvCxnSpPr>
        <p:spPr>
          <a:xfrm flipV="1">
            <a:off x="1992199" y="4188395"/>
            <a:ext cx="814302" cy="37113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cxnSpLocks noChangeAspect="1"/>
            <a:stCxn id="33" idx="0"/>
            <a:endCxn id="44" idx="2"/>
          </p:cNvCxnSpPr>
          <p:nvPr/>
        </p:nvCxnSpPr>
        <p:spPr>
          <a:xfrm flipH="1" flipV="1">
            <a:off x="2806501" y="4188395"/>
            <a:ext cx="838200" cy="37113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47" name="Rectangle 46"/>
          <p:cNvSpPr>
            <a:spLocks noChangeAspect="1"/>
          </p:cNvSpPr>
          <p:nvPr/>
        </p:nvSpPr>
        <p:spPr>
          <a:xfrm>
            <a:off x="5915904" y="3909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48" name="Straight Connector 47"/>
          <p:cNvCxnSpPr>
            <a:cxnSpLocks noChangeAspect="1"/>
            <a:stCxn id="37" idx="0"/>
          </p:cNvCxnSpPr>
          <p:nvPr/>
        </p:nvCxnSpPr>
        <p:spPr>
          <a:xfrm flipV="1">
            <a:off x="5330128" y="4188395"/>
            <a:ext cx="842072" cy="349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cxnSpLocks noChangeAspect="1"/>
            <a:stCxn id="41" idx="0"/>
            <a:endCxn id="47" idx="2"/>
          </p:cNvCxnSpPr>
          <p:nvPr/>
        </p:nvCxnSpPr>
        <p:spPr>
          <a:xfrm flipH="1" flipV="1">
            <a:off x="6201357" y="4188395"/>
            <a:ext cx="928228" cy="33762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4267029" y="3147355"/>
            <a:ext cx="570906" cy="27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51" name="Straight Connector 50"/>
          <p:cNvCxnSpPr>
            <a:cxnSpLocks noChangeAspect="1"/>
            <a:stCxn id="44" idx="0"/>
            <a:endCxn id="50" idx="2"/>
          </p:cNvCxnSpPr>
          <p:nvPr/>
        </p:nvCxnSpPr>
        <p:spPr>
          <a:xfrm flipV="1">
            <a:off x="2806501" y="3426395"/>
            <a:ext cx="1745981" cy="48296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 noChangeAspect="1"/>
            <a:stCxn id="47" idx="0"/>
            <a:endCxn id="50" idx="2"/>
          </p:cNvCxnSpPr>
          <p:nvPr/>
        </p:nvCxnSpPr>
        <p:spPr>
          <a:xfrm flipH="1" flipV="1">
            <a:off x="4552482" y="3426395"/>
            <a:ext cx="1648875" cy="48296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650313"/>
              </p:ext>
            </p:extLst>
          </p:nvPr>
        </p:nvGraphicFramePr>
        <p:xfrm>
          <a:off x="412184" y="2405674"/>
          <a:ext cx="5814432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</a:tblGrid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</a:tr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81000" y="3011269"/>
            <a:ext cx="1976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Char        : 15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Char :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>
            <a:spLocks noChangeAspect="1"/>
          </p:cNvSpPr>
          <p:nvPr/>
        </p:nvSpPr>
        <p:spPr>
          <a:xfrm>
            <a:off x="5113140" y="331957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0" name="TextBox 79"/>
          <p:cNvSpPr txBox="1">
            <a:spLocks noChangeAspect="1"/>
          </p:cNvSpPr>
          <p:nvPr/>
        </p:nvSpPr>
        <p:spPr>
          <a:xfrm>
            <a:off x="3407397" y="331957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1" name="TextBox 80"/>
          <p:cNvSpPr txBox="1">
            <a:spLocks noChangeAspect="1"/>
          </p:cNvSpPr>
          <p:nvPr/>
        </p:nvSpPr>
        <p:spPr>
          <a:xfrm>
            <a:off x="4513770" y="53538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2" name="TextBox 81"/>
          <p:cNvSpPr txBox="1">
            <a:spLocks noChangeAspect="1"/>
          </p:cNvSpPr>
          <p:nvPr/>
        </p:nvSpPr>
        <p:spPr>
          <a:xfrm>
            <a:off x="2657332" y="53228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3" name="TextBox 82"/>
          <p:cNvSpPr txBox="1">
            <a:spLocks noChangeAspect="1"/>
          </p:cNvSpPr>
          <p:nvPr/>
        </p:nvSpPr>
        <p:spPr>
          <a:xfrm>
            <a:off x="3004891" y="4722710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4" name="TextBox 83"/>
          <p:cNvSpPr txBox="1">
            <a:spLocks noChangeAspect="1"/>
          </p:cNvSpPr>
          <p:nvPr/>
        </p:nvSpPr>
        <p:spPr>
          <a:xfrm>
            <a:off x="990600" y="53902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5" name="TextBox 84"/>
          <p:cNvSpPr txBox="1">
            <a:spLocks noChangeAspect="1"/>
          </p:cNvSpPr>
          <p:nvPr/>
        </p:nvSpPr>
        <p:spPr>
          <a:xfrm>
            <a:off x="2016433" y="4190202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6" name="TextBox 85"/>
          <p:cNvSpPr txBox="1">
            <a:spLocks noChangeAspect="1"/>
          </p:cNvSpPr>
          <p:nvPr/>
        </p:nvSpPr>
        <p:spPr>
          <a:xfrm>
            <a:off x="1449885" y="47487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7" name="TextBox 86"/>
          <p:cNvSpPr txBox="1">
            <a:spLocks noChangeAspect="1"/>
          </p:cNvSpPr>
          <p:nvPr/>
        </p:nvSpPr>
        <p:spPr>
          <a:xfrm>
            <a:off x="6781800" y="528716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8" name="TextBox 87"/>
          <p:cNvSpPr txBox="1">
            <a:spLocks noChangeAspect="1"/>
          </p:cNvSpPr>
          <p:nvPr/>
        </p:nvSpPr>
        <p:spPr>
          <a:xfrm>
            <a:off x="5559621" y="46872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9" name="TextBox 88"/>
          <p:cNvSpPr txBox="1">
            <a:spLocks noChangeAspect="1"/>
          </p:cNvSpPr>
          <p:nvPr/>
        </p:nvSpPr>
        <p:spPr>
          <a:xfrm>
            <a:off x="8116846" y="532284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>
            <a:spLocks noChangeAspect="1"/>
          </p:cNvSpPr>
          <p:nvPr/>
        </p:nvSpPr>
        <p:spPr>
          <a:xfrm>
            <a:off x="7572691" y="467731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1" name="TextBox 90"/>
          <p:cNvSpPr txBox="1">
            <a:spLocks noChangeAspect="1"/>
          </p:cNvSpPr>
          <p:nvPr/>
        </p:nvSpPr>
        <p:spPr>
          <a:xfrm>
            <a:off x="2189804" y="474215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>
            <a:spLocks noChangeAspect="1"/>
          </p:cNvSpPr>
          <p:nvPr/>
        </p:nvSpPr>
        <p:spPr>
          <a:xfrm>
            <a:off x="3854787" y="4687237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3" name="TextBox 92"/>
          <p:cNvSpPr txBox="1">
            <a:spLocks noChangeAspect="1"/>
          </p:cNvSpPr>
          <p:nvPr/>
        </p:nvSpPr>
        <p:spPr>
          <a:xfrm>
            <a:off x="5181158" y="535383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4" name="TextBox 93"/>
          <p:cNvSpPr txBox="1">
            <a:spLocks noChangeAspect="1"/>
          </p:cNvSpPr>
          <p:nvPr/>
        </p:nvSpPr>
        <p:spPr>
          <a:xfrm>
            <a:off x="3503115" y="53456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5" name="TextBox 94"/>
          <p:cNvSpPr txBox="1">
            <a:spLocks noChangeAspect="1"/>
          </p:cNvSpPr>
          <p:nvPr/>
        </p:nvSpPr>
        <p:spPr>
          <a:xfrm>
            <a:off x="6722198" y="4048875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6" name="TextBox 95"/>
          <p:cNvSpPr txBox="1">
            <a:spLocks noChangeAspect="1"/>
          </p:cNvSpPr>
          <p:nvPr/>
        </p:nvSpPr>
        <p:spPr>
          <a:xfrm>
            <a:off x="1826715" y="54218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7" name="TextBox 96"/>
          <p:cNvSpPr txBox="1">
            <a:spLocks noChangeAspect="1"/>
          </p:cNvSpPr>
          <p:nvPr/>
        </p:nvSpPr>
        <p:spPr>
          <a:xfrm>
            <a:off x="3311572" y="4053364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7348459" y="539025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99" name="TextBox 98"/>
          <p:cNvSpPr txBox="1">
            <a:spLocks noChangeAspect="1"/>
          </p:cNvSpPr>
          <p:nvPr/>
        </p:nvSpPr>
        <p:spPr>
          <a:xfrm>
            <a:off x="6062436" y="535624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00" name="TextBox 99"/>
          <p:cNvSpPr txBox="1">
            <a:spLocks noChangeAspect="1"/>
          </p:cNvSpPr>
          <p:nvPr/>
        </p:nvSpPr>
        <p:spPr>
          <a:xfrm>
            <a:off x="6445521" y="4724063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01" name="TextBox 100"/>
          <p:cNvSpPr txBox="1">
            <a:spLocks noChangeAspect="1"/>
          </p:cNvSpPr>
          <p:nvPr/>
        </p:nvSpPr>
        <p:spPr>
          <a:xfrm>
            <a:off x="4798515" y="481226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02" name="TextBox 101"/>
          <p:cNvSpPr txBox="1">
            <a:spLocks noChangeAspect="1"/>
          </p:cNvSpPr>
          <p:nvPr/>
        </p:nvSpPr>
        <p:spPr>
          <a:xfrm>
            <a:off x="5431968" y="4063288"/>
            <a:ext cx="3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04890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STRING : </a:t>
            </a:r>
            <a:r>
              <a:rPr lang="en-US" sz="1800" dirty="0"/>
              <a:t>STRING: ARE YOU JOKING?</a:t>
            </a:r>
          </a:p>
          <a:p>
            <a:r>
              <a:rPr lang="en-US" sz="1800" dirty="0" smtClean="0"/>
              <a:t>Not Encoded </a:t>
            </a:r>
            <a:r>
              <a:rPr lang="en-US" sz="1800" dirty="0"/>
              <a:t>: 15*8=120 </a:t>
            </a:r>
            <a:r>
              <a:rPr lang="en-US" sz="1800" dirty="0" smtClean="0"/>
              <a:t>bits</a:t>
            </a:r>
            <a:endParaRPr lang="en-US" sz="1800" dirty="0"/>
          </a:p>
          <a:p>
            <a:r>
              <a:rPr lang="en-US" sz="1800" dirty="0" smtClean="0"/>
              <a:t>Encoded : </a:t>
            </a:r>
            <a:r>
              <a:rPr lang="en-US" sz="1800" dirty="0"/>
              <a:t>55 </a:t>
            </a:r>
            <a:r>
              <a:rPr lang="en-US" sz="1800" dirty="0" smtClean="0"/>
              <a:t>bits</a:t>
            </a:r>
            <a:endParaRPr lang="en-US" sz="1800" dirty="0"/>
          </a:p>
          <a:p>
            <a:r>
              <a:rPr lang="en-US" sz="1800" dirty="0"/>
              <a:t>Save </a:t>
            </a:r>
            <a:r>
              <a:rPr lang="en-US" sz="1800" dirty="0" smtClean="0"/>
              <a:t>Memory : 54.1</a:t>
            </a:r>
            <a:r>
              <a:rPr lang="en-US" sz="1800" dirty="0"/>
              <a:t>%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0770275"/>
              </p:ext>
            </p:extLst>
          </p:nvPr>
        </p:nvGraphicFramePr>
        <p:xfrm>
          <a:off x="5105400" y="1752600"/>
          <a:ext cx="3810000" cy="466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762000"/>
                <a:gridCol w="762000"/>
                <a:gridCol w="762000"/>
                <a:gridCol w="838200"/>
              </a:tblGrid>
              <a:tr h="432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BIT LENGTH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 *</a:t>
                      </a:r>
                    </a:p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BIT LENGTH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SP(SPACE)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609600" y="4038600"/>
                <a:ext cx="3505200" cy="8382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𝑺</m:t>
                      </m:r>
                      <m:r>
                        <a:rPr lang="en-US" sz="1400" b="1" i="1" smtClean="0">
                          <a:latin typeface="Cambria Math"/>
                        </a:rPr>
                        <m:t>.</m:t>
                      </m:r>
                      <m:r>
                        <a:rPr lang="en-US" sz="1400" b="1" i="1" smtClean="0">
                          <a:latin typeface="Cambria Math"/>
                        </a:rPr>
                        <m:t>𝑴</m:t>
                      </m:r>
                      <m:r>
                        <a:rPr lang="en-US" sz="1400" b="1" i="1" smtClean="0">
                          <a:latin typeface="Cambria Math"/>
                        </a:rPr>
                        <m:t>.  = </m:t>
                      </m:r>
                      <m:f>
                        <m:f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</a:rPr>
                            <m:t>𝒓𝒆𝒂𝒍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𝒆𝒏𝒄𝒐𝒅𝒆𝒅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𝒃𝒊𝒕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</a:rPr>
                            <m:t>𝒓𝒆𝒂𝒍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𝒃𝒊𝒕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𝟏𝟎𝟎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%</m:t>
                      </m:r>
                    </m:oMath>
                  </m:oMathPara>
                </a14:m>
                <a:endParaRPr lang="en-US" sz="1400" b="1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38600"/>
                <a:ext cx="35052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9600" y="5257800"/>
            <a:ext cx="350520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Repeated Symbol More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Save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Huffman coding is a technique used to compress files for transmission</a:t>
            </a:r>
          </a:p>
          <a:p>
            <a:r>
              <a:rPr lang="en-US" dirty="0"/>
              <a:t>Uses statistical coding</a:t>
            </a:r>
          </a:p>
          <a:p>
            <a:r>
              <a:rPr lang="en-US" dirty="0"/>
              <a:t>more frequently used symbols have shorter code words</a:t>
            </a:r>
          </a:p>
          <a:p>
            <a:r>
              <a:rPr lang="en-US" dirty="0"/>
              <a:t>Works well for text and fax transmissions</a:t>
            </a:r>
          </a:p>
          <a:p>
            <a:r>
              <a:rPr lang="en-US" dirty="0"/>
              <a:t>An application that uses several data structures</a:t>
            </a:r>
          </a:p>
          <a:p>
            <a:r>
              <a:rPr lang="en-US" dirty="0" smtClean="0"/>
              <a:t>There </a:t>
            </a:r>
            <a:r>
              <a:rPr lang="en-US" dirty="0"/>
              <a:t>is no better symbol code for a source than the Huffman </a:t>
            </a:r>
            <a:r>
              <a:rPr lang="en-US" dirty="0" smtClean="0"/>
              <a:t>code</a:t>
            </a:r>
          </a:p>
          <a:p>
            <a:r>
              <a:rPr lang="en-US"/>
              <a:t>The Huffman tree must be sent with the compressed information to enable the receiver decode the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omic Sans MS" pitchFamily="66" charset="0"/>
              </a:rPr>
              <a:t>Any Question? </a:t>
            </a:r>
            <a:endParaRPr lang="en-US" sz="6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omic Sans MS" pitchFamily="66" charset="0"/>
              </a:rPr>
              <a:t>Thank You </a:t>
            </a:r>
            <a:endParaRPr lang="en-US" sz="6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4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We Compress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data more memory needed to store</a:t>
            </a:r>
          </a:p>
          <a:p>
            <a:r>
              <a:rPr lang="en-US" dirty="0" smtClean="0"/>
              <a:t>More data more time needed to transfer</a:t>
            </a:r>
          </a:p>
          <a:p>
            <a:r>
              <a:rPr lang="en-US" dirty="0" smtClean="0"/>
              <a:t>More data more power consume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3886200"/>
            <a:ext cx="4038600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 Memory, Time and Power are valuable, That’s why we want to compress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2981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Data compression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File </a:t>
            </a:r>
            <a:r>
              <a:rPr lang="en-US" dirty="0" smtClean="0"/>
              <a:t>compression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3"/>
                </a:solidFill>
              </a:rPr>
              <a:t>.txt format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3"/>
                </a:solidFill>
              </a:rPr>
              <a:t>.mp3 format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3"/>
                </a:solidFill>
              </a:rPr>
              <a:t>.zip format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3"/>
                </a:solidFill>
              </a:rPr>
              <a:t>.rar format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0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 STRING WITHOUT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STRING: A BIG TEXT AAAA  BBB TT!!!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3971386"/>
              </p:ext>
            </p:extLst>
          </p:nvPr>
        </p:nvGraphicFramePr>
        <p:xfrm>
          <a:off x="838200" y="2438400"/>
          <a:ext cx="3429000" cy="35814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05000"/>
                <a:gridCol w="1524000"/>
              </a:tblGrid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SP(SPACE)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2590800"/>
            <a:ext cx="32530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Each Char need 8 bits memory</a:t>
            </a:r>
          </a:p>
          <a:p>
            <a:r>
              <a:rPr lang="en-US" dirty="0"/>
              <a:t>Total Char = 25</a:t>
            </a:r>
          </a:p>
          <a:p>
            <a:r>
              <a:rPr lang="en-US" dirty="0"/>
              <a:t>Total Memory = 25 * 8 = </a:t>
            </a:r>
            <a:r>
              <a:rPr lang="en-US" dirty="0" smtClean="0"/>
              <a:t>200 </a:t>
            </a:r>
            <a:r>
              <a:rPr lang="en-US" dirty="0"/>
              <a:t>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2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Huffman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Huffman Encoding we have to build a Huffman Tree based on character </a:t>
            </a:r>
            <a:r>
              <a:rPr lang="en-US" dirty="0" smtClean="0"/>
              <a:t>frequencies</a:t>
            </a:r>
          </a:p>
          <a:p>
            <a:r>
              <a:rPr lang="en-US" dirty="0"/>
              <a:t>This Tree will be used to encode and decode </a:t>
            </a:r>
            <a:r>
              <a:rPr lang="en-US" dirty="0" smtClean="0"/>
              <a:t>messages</a:t>
            </a:r>
            <a:endParaRPr lang="en-US" dirty="0"/>
          </a:p>
          <a:p>
            <a:r>
              <a:rPr lang="en-US" dirty="0" smtClean="0"/>
              <a:t>Less-frequent </a:t>
            </a:r>
            <a:r>
              <a:rPr lang="en-US" dirty="0"/>
              <a:t>characters have longer codes</a:t>
            </a:r>
          </a:p>
          <a:p>
            <a:r>
              <a:rPr lang="en-US" dirty="0"/>
              <a:t>No code can be a prefix of another </a:t>
            </a:r>
            <a:r>
              <a:rPr lang="en-US" dirty="0" smtClean="0"/>
              <a:t>code</a:t>
            </a:r>
          </a:p>
          <a:p>
            <a:r>
              <a:rPr lang="en-US" dirty="0"/>
              <a:t>Code word lengths are no longer fixed like ASCII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Huffman Tree is complete binary tree.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2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Rules of Huffman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node with two lower weight (in terms of frequency) of char or tree.</a:t>
            </a:r>
          </a:p>
          <a:p>
            <a:r>
              <a:rPr lang="en-US" dirty="0" smtClean="0"/>
              <a:t>New node weight will be sum of other two weight.</a:t>
            </a:r>
          </a:p>
          <a:p>
            <a:r>
              <a:rPr lang="en-US" dirty="0" smtClean="0"/>
              <a:t>Higher weight will be left child and lower one right.</a:t>
            </a:r>
          </a:p>
          <a:p>
            <a:r>
              <a:rPr lang="en-US" dirty="0" smtClean="0"/>
              <a:t>If weight are same we can take with our choice. Here we take which will came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86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>
            <a:solidFill>
              <a:schemeClr val="accent3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themeBlank</Template>
  <TotalTime>1418</TotalTime>
  <Words>2091</Words>
  <Application>Microsoft Office PowerPoint</Application>
  <PresentationFormat>On-screen Show (4:3)</PresentationFormat>
  <Paragraphs>1350</Paragraphs>
  <Slides>45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</dc:creator>
  <cp:lastModifiedBy>2012-2-60-056</cp:lastModifiedBy>
  <cp:revision>258</cp:revision>
  <dcterms:created xsi:type="dcterms:W3CDTF">2014-11-03T14:25:00Z</dcterms:created>
  <dcterms:modified xsi:type="dcterms:W3CDTF">2014-11-09T10:41:19Z</dcterms:modified>
</cp:coreProperties>
</file>