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34B2F-7B38-E843-A19F-167532244C3A}" type="datetimeFigureOut">
              <a:rPr lang="en-US" smtClean="0"/>
              <a:pPr/>
              <a:t>12/1/11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E857A-248B-D342-903A-5A2DDA1DC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12/1/11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12/1/11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12/1/11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12/1/11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12/1/11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12/1/11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7410-AAF8-DE42-877D-39C4C28840A2}" type="datetimeFigureOut">
              <a:rPr lang="en-US" smtClean="0"/>
              <a:pPr/>
              <a:t>12/1/11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22C:19 Discrete Math</a:t>
            </a:r>
            <a:br>
              <a:rPr lang="en-US" dirty="0" smtClean="0"/>
            </a:br>
            <a:r>
              <a:rPr lang="en-US" b="1" dirty="0" smtClean="0"/>
              <a:t>Trees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Fall 2011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Sukumar Ghosh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as 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29519" y="2110154"/>
            <a:ext cx="103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4468" y="3407967"/>
            <a:ext cx="136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subdirectory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93350" y="3407967"/>
            <a:ext cx="136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subdirectory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44393" y="3407967"/>
            <a:ext cx="136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subdirectory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19794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79024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3873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29394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29519" y="4583140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57876" y="4550874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5613" y="4550874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93350" y="4583140"/>
            <a:ext cx="47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712411" y="1995575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64811" y="3293388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56034" y="3293388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83833" y="3293388"/>
            <a:ext cx="1583559" cy="611086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79025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257877" y="4606476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5614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93351" y="4606476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34248" y="4606476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29519" y="4583140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29395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08489" y="4550874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19" idx="3"/>
            <a:endCxn id="21" idx="0"/>
          </p:cNvCxnSpPr>
          <p:nvPr/>
        </p:nvCxnSpPr>
        <p:spPr>
          <a:xfrm rot="5400000">
            <a:off x="3007957" y="2357027"/>
            <a:ext cx="776218" cy="1096504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5"/>
            <a:endCxn id="22" idx="0"/>
          </p:cNvCxnSpPr>
          <p:nvPr/>
        </p:nvCxnSpPr>
        <p:spPr>
          <a:xfrm rot="16200000" flipH="1">
            <a:off x="5431729" y="2149504"/>
            <a:ext cx="776218" cy="151155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173372" y="2962570"/>
            <a:ext cx="661640" cy="158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3" idx="0"/>
          </p:cNvCxnSpPr>
          <p:nvPr/>
        </p:nvCxnSpPr>
        <p:spPr>
          <a:xfrm rot="10800000" flipV="1">
            <a:off x="1516361" y="3806922"/>
            <a:ext cx="758706" cy="74395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6" idx="0"/>
          </p:cNvCxnSpPr>
          <p:nvPr/>
        </p:nvCxnSpPr>
        <p:spPr>
          <a:xfrm rot="5400000">
            <a:off x="2214410" y="4035889"/>
            <a:ext cx="646400" cy="38357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35" idx="0"/>
          </p:cNvCxnSpPr>
          <p:nvPr/>
        </p:nvCxnSpPr>
        <p:spPr>
          <a:xfrm rot="5400000">
            <a:off x="2762199" y="4109007"/>
            <a:ext cx="646400" cy="23733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062324" y="4141273"/>
            <a:ext cx="646400" cy="23733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5926154" y="4141273"/>
            <a:ext cx="646400" cy="23733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4591541" y="4136808"/>
            <a:ext cx="702001" cy="237336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6" idx="0"/>
          </p:cNvCxnSpPr>
          <p:nvPr/>
        </p:nvCxnSpPr>
        <p:spPr>
          <a:xfrm rot="16200000" flipH="1">
            <a:off x="6961633" y="4017295"/>
            <a:ext cx="702002" cy="36515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6295504" y="4161252"/>
            <a:ext cx="669736" cy="10951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371191" y="5225917"/>
            <a:ext cx="2905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Computer File System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3517850" y="4038005"/>
            <a:ext cx="734268" cy="356002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469646" y="4615406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3469647" y="4583140"/>
            <a:ext cx="474671" cy="401598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279025" y="5887994"/>
            <a:ext cx="740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tree is a ternary (3-ary) tree, since each non-leaf node has three children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27106" y="2005124"/>
            <a:ext cx="79793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Each non-leaf node has </a:t>
            </a:r>
            <a:r>
              <a:rPr lang="en-US" sz="2400" i="1" dirty="0" smtClean="0">
                <a:solidFill>
                  <a:srgbClr val="0000FF"/>
                </a:solidFill>
              </a:rPr>
              <a:t>up to 2 children</a:t>
            </a:r>
            <a:r>
              <a:rPr lang="en-US" sz="2400" dirty="0" smtClean="0"/>
              <a:t>. If every non-leaf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node has exactly two nodes, then it becomes a </a:t>
            </a:r>
            <a:r>
              <a:rPr lang="en-US" sz="2400" b="1" dirty="0" smtClean="0">
                <a:solidFill>
                  <a:srgbClr val="0000FF"/>
                </a:solidFill>
              </a:rPr>
              <a:t>full binary tree 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7106" y="3437355"/>
            <a:ext cx="7688974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Question.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How many edges does a </a:t>
            </a:r>
            <a:r>
              <a:rPr lang="en-US" sz="2400" b="1" dirty="0" smtClean="0">
                <a:solidFill>
                  <a:srgbClr val="0000FF"/>
                </a:solidFill>
              </a:rPr>
              <a:t>full binary tree with </a:t>
            </a:r>
            <a:r>
              <a:rPr lang="en-US" sz="2400" b="1" dirty="0" err="1" smtClean="0">
                <a:solidFill>
                  <a:srgbClr val="0000FF"/>
                </a:solidFill>
              </a:rPr>
              <a:t>n</a:t>
            </a:r>
            <a:r>
              <a:rPr lang="en-US" sz="2400" b="1" dirty="0" smtClean="0">
                <a:solidFill>
                  <a:srgbClr val="0000FF"/>
                </a:solidFill>
              </a:rPr>
              <a:t> nodes </a:t>
            </a:r>
            <a:r>
              <a:rPr lang="en-US" sz="2400" dirty="0" smtClean="0"/>
              <a:t>have?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How many edges does a </a:t>
            </a:r>
            <a:r>
              <a:rPr lang="en-US" sz="2400" b="1" dirty="0" smtClean="0">
                <a:solidFill>
                  <a:srgbClr val="0000FF"/>
                </a:solidFill>
              </a:rPr>
              <a:t>full </a:t>
            </a:r>
            <a:r>
              <a:rPr lang="en-US" sz="2400" b="1" dirty="0" err="1" smtClean="0">
                <a:solidFill>
                  <a:srgbClr val="0000FF"/>
                </a:solidFill>
              </a:rPr>
              <a:t>m-ary</a:t>
            </a:r>
            <a:r>
              <a:rPr lang="en-US" sz="2400" b="1" dirty="0" smtClean="0">
                <a:solidFill>
                  <a:srgbClr val="0000FF"/>
                </a:solidFill>
              </a:rPr>
              <a:t> tree with </a:t>
            </a:r>
            <a:r>
              <a:rPr lang="en-US" sz="2400" b="1" dirty="0" err="1" smtClean="0">
                <a:solidFill>
                  <a:srgbClr val="0000FF"/>
                </a:solidFill>
              </a:rPr>
              <a:t>n</a:t>
            </a:r>
            <a:r>
              <a:rPr lang="en-US" sz="2400" b="1" dirty="0" smtClean="0">
                <a:solidFill>
                  <a:srgbClr val="0000FF"/>
                </a:solidFill>
              </a:rPr>
              <a:t> nodes </a:t>
            </a:r>
            <a:r>
              <a:rPr lang="en-US" sz="2400" dirty="0" smtClean="0"/>
              <a:t>have?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093" y="1842804"/>
            <a:ext cx="2540000" cy="2120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3093" y="4382627"/>
            <a:ext cx="2877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binary search tree of size 9 </a:t>
            </a:r>
          </a:p>
          <a:p>
            <a:pPr algn="ctr"/>
            <a:r>
              <a:rPr lang="en-US" dirty="0" smtClean="0"/>
              <a:t>and depth 3, with root 8 and </a:t>
            </a:r>
          </a:p>
          <a:p>
            <a:pPr algn="ctr"/>
            <a:r>
              <a:rPr lang="en-US" dirty="0" smtClean="0"/>
              <a:t>leaves 1, 4, 7 and 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75529" y="1842804"/>
            <a:ext cx="4519186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Ordered binary tree. For any non-leaf node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The left </a:t>
            </a:r>
            <a:r>
              <a:rPr lang="en-US" dirty="0" err="1" smtClean="0">
                <a:solidFill>
                  <a:srgbClr val="0000FF"/>
                </a:solidFill>
              </a:rPr>
              <a:t>subtree</a:t>
            </a:r>
            <a:r>
              <a:rPr lang="en-US" dirty="0" smtClean="0">
                <a:solidFill>
                  <a:srgbClr val="0000FF"/>
                </a:solidFill>
              </a:rPr>
              <a:t> contains the lower keys.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The right </a:t>
            </a:r>
            <a:r>
              <a:rPr lang="en-US" dirty="0" err="1" smtClean="0">
                <a:solidFill>
                  <a:srgbClr val="0000FF"/>
                </a:solidFill>
              </a:rPr>
              <a:t>subtree</a:t>
            </a:r>
            <a:r>
              <a:rPr lang="en-US" dirty="0" smtClean="0">
                <a:solidFill>
                  <a:srgbClr val="0000FF"/>
                </a:solidFill>
              </a:rPr>
              <a:t> contains the higher keys.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How can you search an item? How many steps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Does each search take?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7189" y="1814159"/>
            <a:ext cx="75663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the problem of coding the letters of the English </a:t>
            </a:r>
          </a:p>
          <a:p>
            <a:r>
              <a:rPr lang="en-US" sz="2400" dirty="0" smtClean="0"/>
              <a:t>alphabet using bit-strings. One easy solution is to use</a:t>
            </a:r>
          </a:p>
          <a:p>
            <a:r>
              <a:rPr lang="en-US" sz="2400" dirty="0" smtClean="0"/>
              <a:t>5 bits for each letter (2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 &gt; 26). Another such example is</a:t>
            </a:r>
          </a:p>
          <a:p>
            <a:r>
              <a:rPr lang="en-US" sz="2400" dirty="0" smtClean="0"/>
              <a:t>The ASCII code. These are static codes, and do not make</a:t>
            </a:r>
          </a:p>
          <a:p>
            <a:r>
              <a:rPr lang="en-US" sz="2400" dirty="0" smtClean="0"/>
              <a:t>use of the frequency of usage of the letters to reduce the </a:t>
            </a:r>
          </a:p>
          <a:p>
            <a:r>
              <a:rPr lang="en-US" sz="2400" dirty="0" smtClean="0"/>
              <a:t>size of the bit string. </a:t>
            </a:r>
          </a:p>
          <a:p>
            <a:endParaRPr lang="en-US" sz="2400" dirty="0" smtClean="0"/>
          </a:p>
          <a:p>
            <a:r>
              <a:rPr lang="en-US" sz="2400" dirty="0" smtClean="0"/>
              <a:t>One method of reducing the size of the bit pattern is to use </a:t>
            </a:r>
          </a:p>
          <a:p>
            <a:r>
              <a:rPr lang="en-US" sz="2400" dirty="0" smtClean="0"/>
              <a:t>prefix codes.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Prefix codes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2414306" y="2371732"/>
            <a:ext cx="3026782" cy="232031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261474" y="2066231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178140" y="3229627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719806" y="2647929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246074" y="4539217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787741" y="3937310"/>
            <a:ext cx="553797" cy="45833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13720" y="2519037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14006" y="3100735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30386" y="3727258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2370" y="4964122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98320" y="4964122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39987" y="4362215"/>
            <a:ext cx="190972" cy="1623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14201" y="2519037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09206" y="3100735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04978" y="370491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78262" y="4339869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23372" y="5045282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6864" y="5189451"/>
            <a:ext cx="2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19104" y="2091057"/>
            <a:ext cx="336808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typical English texts, </a:t>
            </a:r>
            <a:r>
              <a:rPr lang="en-US" dirty="0" err="1" smtClean="0"/>
              <a:t>e</a:t>
            </a:r>
            <a:r>
              <a:rPr lang="en-US" dirty="0" smtClean="0"/>
              <a:t> is</a:t>
            </a:r>
          </a:p>
          <a:p>
            <a:r>
              <a:rPr lang="en-US" dirty="0" smtClean="0"/>
              <a:t>most frequent, and then come</a:t>
            </a:r>
          </a:p>
          <a:p>
            <a:r>
              <a:rPr lang="en-US" dirty="0" smtClean="0"/>
              <a:t>a, </a:t>
            </a:r>
            <a:r>
              <a:rPr lang="en-US" dirty="0" err="1" smtClean="0"/>
              <a:t>l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dirty="0" smtClean="0"/>
              <a:t> … Using the prefix tree,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e</a:t>
            </a:r>
            <a:r>
              <a:rPr lang="en-US" dirty="0" smtClean="0">
                <a:solidFill>
                  <a:srgbClr val="0000FF"/>
                </a:solidFill>
              </a:rPr>
              <a:t> = 0, a = 10, </a:t>
            </a:r>
            <a:r>
              <a:rPr lang="en-US" dirty="0" err="1" smtClean="0">
                <a:solidFill>
                  <a:srgbClr val="0000FF"/>
                </a:solidFill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= 110,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= 1110 </a:t>
            </a:r>
            <a:r>
              <a:rPr lang="en-US" dirty="0" smtClean="0"/>
              <a:t>etc</a:t>
            </a:r>
          </a:p>
          <a:p>
            <a:endParaRPr lang="en-US" dirty="0" smtClean="0"/>
          </a:p>
          <a:p>
            <a:r>
              <a:rPr lang="en-US" dirty="0" smtClean="0"/>
              <a:t>Such techniques are popular for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data compression </a:t>
            </a:r>
            <a:r>
              <a:rPr lang="en-US" dirty="0" smtClean="0"/>
              <a:t>purposes. The</a:t>
            </a:r>
          </a:p>
          <a:p>
            <a:r>
              <a:rPr lang="en-US" dirty="0" smtClean="0"/>
              <a:t>resulting code is a variable-length</a:t>
            </a:r>
          </a:p>
          <a:p>
            <a:r>
              <a:rPr lang="en-US" dirty="0" smtClean="0"/>
              <a:t>code.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96569" y="20280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75042" y="21497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29102" y="257229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92146" y="3263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50479" y="388957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37026" y="44433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84643" y="388957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019698" y="31007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53769" y="24852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48819" y="45245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codes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52035" y="1825181"/>
            <a:ext cx="675272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Another data compression technique first developed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By David Huffman when he was a graduate student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at MIT in 1951. (see pp. </a:t>
            </a:r>
            <a:r>
              <a:rPr lang="en-US" sz="2400" dirty="0" smtClean="0"/>
              <a:t>763-764 </a:t>
            </a:r>
            <a:r>
              <a:rPr lang="en-US" sz="2400" dirty="0" smtClean="0"/>
              <a:t>of the textbook)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trees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52035" y="1825181"/>
            <a:ext cx="613401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How to </a:t>
            </a:r>
            <a:r>
              <a:rPr lang="en-US" sz="2400" dirty="0" smtClean="0"/>
              <a:t>visualize the moves in a game as a tree?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How does Deep Blue play chess?</a:t>
            </a:r>
            <a:endParaRPr lang="en-US" sz="2400" smtClean="0"/>
          </a:p>
          <a:p>
            <a:pPr>
              <a:lnSpc>
                <a:spcPct val="150000"/>
              </a:lnSpc>
            </a:pPr>
            <a:endParaRPr lang="en-US" sz="240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We will discuss this in the class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tree?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1778482"/>
            <a:ext cx="6007100" cy="364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Rooted tree: recursive definition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06" y="1980752"/>
            <a:ext cx="5422900" cy="229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020" y="4279452"/>
            <a:ext cx="6134100" cy="143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Rooted tree terminology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02" y="1417638"/>
            <a:ext cx="4556127" cy="229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36" y="3716338"/>
            <a:ext cx="4005512" cy="2359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Rooted tree terminology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9600"/>
            <a:ext cx="4025943" cy="309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43" y="1879601"/>
            <a:ext cx="4203657" cy="30988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720216" y="2966391"/>
            <a:ext cx="1497540" cy="2012010"/>
          </a:xfrm>
          <a:prstGeom prst="ellipse">
            <a:avLst/>
          </a:prstGeom>
          <a:noFill/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1772405" y="5423382"/>
            <a:ext cx="1260588" cy="612648"/>
          </a:xfrm>
          <a:prstGeom prst="wedgeRoundRectCallout">
            <a:avLst>
              <a:gd name="adj1" fmla="val 57363"/>
              <a:gd name="adj2" fmla="val -141696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A </a:t>
            </a:r>
            <a:r>
              <a:rPr lang="en-US" dirty="0" err="1" smtClean="0">
                <a:solidFill>
                  <a:srgbClr val="660066"/>
                </a:solidFill>
              </a:rPr>
              <a:t>subtree</a:t>
            </a:r>
            <a:endParaRPr lang="en-US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Rooted tree terminology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56" y="1781729"/>
            <a:ext cx="6168664" cy="3248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properties of trees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42891" y="5241966"/>
            <a:ext cx="143229" cy="1814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82" y="1838593"/>
            <a:ext cx="7023274" cy="3403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properties of trees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1759" y="1417638"/>
            <a:ext cx="74385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Every tree is a bipartite graph. Every tree is a planar graph.</a:t>
            </a:r>
          </a:p>
          <a:p>
            <a:endParaRPr lang="en-US" sz="2400" dirty="0" smtClean="0"/>
          </a:p>
          <a:p>
            <a:r>
              <a:rPr lang="en-US" sz="2400" dirty="0" smtClean="0"/>
              <a:t>Every connected graph G admits a </a:t>
            </a:r>
            <a:r>
              <a:rPr lang="en-US" sz="2400" dirty="0" smtClean="0">
                <a:solidFill>
                  <a:srgbClr val="FF0000"/>
                </a:solidFill>
              </a:rPr>
              <a:t>spanning tree</a:t>
            </a:r>
            <a:r>
              <a:rPr lang="en-US" sz="2400" dirty="0" smtClean="0"/>
              <a:t>, which is a tree that contains every vertex of G and whose edges are edges of G.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53" y="3658232"/>
            <a:ext cx="2794000" cy="279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96691" y="4700733"/>
            <a:ext cx="319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spanning trees exist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as models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47" y="1417638"/>
            <a:ext cx="6421576" cy="43434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39593" y="5761090"/>
            <a:ext cx="293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Domain Name System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490</Words>
  <Application>Microsoft Macintosh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22C:19 Discrete Math Trees</vt:lpstr>
      <vt:lpstr>What is a tree?</vt:lpstr>
      <vt:lpstr>Rooted tree: recursive definition</vt:lpstr>
      <vt:lpstr>Rooted tree terminology</vt:lpstr>
      <vt:lpstr>Rooted tree terminology</vt:lpstr>
      <vt:lpstr>Rooted tree terminology</vt:lpstr>
      <vt:lpstr>Important properties of trees</vt:lpstr>
      <vt:lpstr>Important properties of trees</vt:lpstr>
      <vt:lpstr>Trees as models</vt:lpstr>
      <vt:lpstr>Trees as models</vt:lpstr>
      <vt:lpstr>Binary tree</vt:lpstr>
      <vt:lpstr>Binary search tree</vt:lpstr>
      <vt:lpstr>Huffman coding</vt:lpstr>
      <vt:lpstr>Prefix codes</vt:lpstr>
      <vt:lpstr>Huffman codes</vt:lpstr>
      <vt:lpstr>Game trees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22C:19 Discrete Math</dc:title>
  <dc:creator>Sukumar Ghosh</dc:creator>
  <cp:lastModifiedBy>Sukumar Ghosh</cp:lastModifiedBy>
  <cp:revision>212</cp:revision>
  <dcterms:created xsi:type="dcterms:W3CDTF">2011-12-02T01:52:15Z</dcterms:created>
  <dcterms:modified xsi:type="dcterms:W3CDTF">2011-12-02T01:59:55Z</dcterms:modified>
</cp:coreProperties>
</file>