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80" r:id="rId4"/>
    <p:sldId id="281" r:id="rId5"/>
    <p:sldId id="282" r:id="rId6"/>
    <p:sldId id="283" r:id="rId7"/>
    <p:sldId id="284" r:id="rId8"/>
    <p:sldId id="285" r:id="rId9"/>
    <p:sldId id="286" r:id="rId10"/>
    <p:sldId id="288" r:id="rId11"/>
    <p:sldId id="287"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860" autoAdjust="0"/>
  </p:normalViewPr>
  <p:slideViewPr>
    <p:cSldViewPr>
      <p:cViewPr varScale="1">
        <p:scale>
          <a:sx n="69" d="100"/>
          <a:sy n="69" d="100"/>
        </p:scale>
        <p:origin x="-55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30EE8-6094-4A12-B1FE-F367EE233A5E}" type="datetimeFigureOut">
              <a:rPr lang="zh-CN" altLang="en-US" smtClean="0"/>
              <a:pPr/>
              <a:t>2010-1-12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B7E55-8F6A-47F5-A5D9-B543C5731C4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Complete binary tree: </a:t>
            </a:r>
            <a:r>
              <a:rPr lang="en-US" dirty="0" smtClean="0"/>
              <a:t>all levels of the tree, except possibly the last one (deepest) are fully filled, and, if the last level of the tree is not complete, the nodes of that level are filled from left to right.</a:t>
            </a:r>
          </a:p>
          <a:p>
            <a:endParaRPr lang="zh-CN" altLang="en-US" dirty="0"/>
          </a:p>
        </p:txBody>
      </p:sp>
      <p:sp>
        <p:nvSpPr>
          <p:cNvPr id="4" name="Slide Number Placeholder 3"/>
          <p:cNvSpPr>
            <a:spLocks noGrp="1"/>
          </p:cNvSpPr>
          <p:nvPr>
            <p:ph type="sldNum" sz="quarter" idx="10"/>
          </p:nvPr>
        </p:nvSpPr>
        <p:spPr/>
        <p:txBody>
          <a:bodyPr/>
          <a:lstStyle/>
          <a:p>
            <a:fld id="{35FB7E55-8F6A-47F5-A5D9-B543C5731C48}"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ltLang="zh-CN"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ltLang="zh-CN"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1/12/2010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1/12/2010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514600"/>
            <a:ext cx="4114800" cy="1676400"/>
          </a:xfrm>
        </p:spPr>
        <p:txBody>
          <a:bodyPr>
            <a:normAutofit/>
          </a:bodyPr>
          <a:lstStyle/>
          <a:p>
            <a:r>
              <a:rPr lang="en-US" altLang="zh-CN" dirty="0" smtClean="0"/>
              <a:t>Huffman Code</a:t>
            </a:r>
            <a:br>
              <a:rPr lang="en-US" altLang="zh-CN" dirty="0" smtClean="0"/>
            </a:br>
            <a:r>
              <a:rPr lang="en-US" altLang="zh-CN" dirty="0" smtClean="0"/>
              <a:t>             &amp; Heaps</a:t>
            </a:r>
            <a:endParaRPr lang="zh-CN" altLang="en-US" dirty="0"/>
          </a:p>
        </p:txBody>
      </p:sp>
      <p:sp>
        <p:nvSpPr>
          <p:cNvPr id="6" name="Subtitle 2"/>
          <p:cNvSpPr>
            <a:spLocks noGrp="1"/>
          </p:cNvSpPr>
          <p:nvPr>
            <p:ph type="subTitle" idx="1"/>
          </p:nvPr>
        </p:nvSpPr>
        <p:spPr>
          <a:xfrm>
            <a:off x="609600" y="4748784"/>
            <a:ext cx="8077200" cy="1499616"/>
          </a:xfrm>
        </p:spPr>
        <p:txBody>
          <a:bodyPr>
            <a:normAutofit/>
          </a:bodyPr>
          <a:lstStyle/>
          <a:p>
            <a:r>
              <a:rPr lang="en-US" altLang="zh-CN" sz="2400" dirty="0" smtClean="0"/>
              <a:t>Min Chen</a:t>
            </a:r>
          </a:p>
          <a:p>
            <a:r>
              <a:rPr lang="en-US" altLang="zh-CN" dirty="0" smtClean="0"/>
              <a:t>School of Computer Science and Engineering </a:t>
            </a:r>
          </a:p>
          <a:p>
            <a:r>
              <a:rPr lang="en-US" altLang="zh-CN" dirty="0" smtClean="0"/>
              <a:t>Seoul National University</a:t>
            </a:r>
            <a:endParaRPr lang="zh-CN" altLang="en-US" dirty="0"/>
          </a:p>
        </p:txBody>
      </p:sp>
      <p:sp>
        <p:nvSpPr>
          <p:cNvPr id="4" name="TextBox 3"/>
          <p:cNvSpPr txBox="1"/>
          <p:nvPr/>
        </p:nvSpPr>
        <p:spPr>
          <a:xfrm>
            <a:off x="685800" y="914400"/>
            <a:ext cx="4505977" cy="584775"/>
          </a:xfrm>
          <a:prstGeom prst="rect">
            <a:avLst/>
          </a:prstGeom>
          <a:noFill/>
        </p:spPr>
        <p:txBody>
          <a:bodyPr wrap="none" rtlCol="0">
            <a:spAutoFit/>
          </a:bodyPr>
          <a:lstStyle/>
          <a:p>
            <a:r>
              <a:rPr lang="en-US" altLang="zh-CN" sz="3200" dirty="0" smtClean="0"/>
              <a:t>Data Structure: </a:t>
            </a:r>
            <a:r>
              <a:rPr lang="en-US" altLang="zh-CN" sz="3200" smtClean="0"/>
              <a:t>Chapter </a:t>
            </a:r>
            <a:r>
              <a:rPr lang="en-US" altLang="zh-CN" sz="3200" smtClean="0"/>
              <a:t>9</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600" dirty="0" smtClean="0"/>
              <a:t>Insertion of Complete Binary Min-Heap</a:t>
            </a:r>
            <a:endParaRPr lang="zh-CN" altLang="en-US" sz="3600" dirty="0"/>
          </a:p>
        </p:txBody>
      </p:sp>
      <p:sp>
        <p:nvSpPr>
          <p:cNvPr id="3" name="Content Placeholder 2"/>
          <p:cNvSpPr>
            <a:spLocks noGrp="1"/>
          </p:cNvSpPr>
          <p:nvPr>
            <p:ph idx="1"/>
          </p:nvPr>
        </p:nvSpPr>
        <p:spPr/>
        <p:txBody>
          <a:bodyPr/>
          <a:lstStyle/>
          <a:p>
            <a:r>
              <a:rPr lang="en-US" altLang="zh-CN" dirty="0" smtClean="0"/>
              <a:t>Add the value </a:t>
            </a:r>
            <a:r>
              <a:rPr lang="en-US" altLang="zh-CN" dirty="0" smtClean="0">
                <a:latin typeface="Arial Unicode MS" pitchFamily="34" charset="-122"/>
                <a:ea typeface="Arial Unicode MS" pitchFamily="34" charset="-122"/>
                <a:cs typeface="Arial Unicode MS" pitchFamily="34" charset="-122"/>
              </a:rPr>
              <a:t>1</a:t>
            </a:r>
            <a:endParaRPr lang="zh-CN" altLang="en-US" dirty="0">
              <a:latin typeface="Arial Unicode MS" pitchFamily="34" charset="-122"/>
              <a:ea typeface="Arial Unicode MS" pitchFamily="34" charset="-122"/>
              <a:cs typeface="Arial Unicode MS" pitchFamily="34" charset="-122"/>
            </a:endParaRPr>
          </a:p>
        </p:txBody>
      </p:sp>
      <p:sp>
        <p:nvSpPr>
          <p:cNvPr id="25" name="Oval 24"/>
          <p:cNvSpPr/>
          <p:nvPr/>
        </p:nvSpPr>
        <p:spPr>
          <a:xfrm>
            <a:off x="46482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2</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26" name="Oval 25"/>
          <p:cNvSpPr/>
          <p:nvPr/>
        </p:nvSpPr>
        <p:spPr>
          <a:xfrm>
            <a:off x="32766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5</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27" name="Oval 26"/>
          <p:cNvSpPr/>
          <p:nvPr/>
        </p:nvSpPr>
        <p:spPr>
          <a:xfrm>
            <a:off x="59436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3</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28" name="Oval 27"/>
          <p:cNvSpPr/>
          <p:nvPr/>
        </p:nvSpPr>
        <p:spPr>
          <a:xfrm>
            <a:off x="23622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9</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29" name="Oval 28"/>
          <p:cNvSpPr/>
          <p:nvPr/>
        </p:nvSpPr>
        <p:spPr>
          <a:xfrm>
            <a:off x="41910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6</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30" name="Oval 29"/>
          <p:cNvSpPr/>
          <p:nvPr/>
        </p:nvSpPr>
        <p:spPr>
          <a:xfrm>
            <a:off x="18288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17</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31" name="Oval 30"/>
          <p:cNvSpPr/>
          <p:nvPr/>
        </p:nvSpPr>
        <p:spPr>
          <a:xfrm>
            <a:off x="28956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10</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32" name="Oval 31"/>
          <p:cNvSpPr/>
          <p:nvPr/>
        </p:nvSpPr>
        <p:spPr>
          <a:xfrm>
            <a:off x="36576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8</a:t>
            </a:r>
          </a:p>
        </p:txBody>
      </p:sp>
      <p:sp>
        <p:nvSpPr>
          <p:cNvPr id="33" name="Oval 32"/>
          <p:cNvSpPr/>
          <p:nvPr/>
        </p:nvSpPr>
        <p:spPr>
          <a:xfrm>
            <a:off x="53340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11</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34" name="Oval 33"/>
          <p:cNvSpPr/>
          <p:nvPr/>
        </p:nvSpPr>
        <p:spPr>
          <a:xfrm>
            <a:off x="65532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4</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cxnSp>
        <p:nvCxnSpPr>
          <p:cNvPr id="35" name="Straight Connector 34"/>
          <p:cNvCxnSpPr>
            <a:stCxn id="25" idx="3"/>
            <a:endCxn id="26" idx="7"/>
          </p:cNvCxnSpPr>
          <p:nvPr/>
        </p:nvCxnSpPr>
        <p:spPr>
          <a:xfrm rot="5400000">
            <a:off x="4009745" y="2561945"/>
            <a:ext cx="362510" cy="10483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a:stCxn id="25" idx="5"/>
            <a:endCxn id="27" idx="1"/>
          </p:cNvCxnSpPr>
          <p:nvPr/>
        </p:nvCxnSpPr>
        <p:spPr>
          <a:xfrm rot="16200000" flipH="1">
            <a:off x="5343245" y="2600045"/>
            <a:ext cx="362510" cy="972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26" idx="3"/>
            <a:endCxn id="28" idx="7"/>
          </p:cNvCxnSpPr>
          <p:nvPr/>
        </p:nvCxnSpPr>
        <p:spPr>
          <a:xfrm rot="5400000">
            <a:off x="2828645" y="3514445"/>
            <a:ext cx="438710" cy="591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a:stCxn id="26" idx="5"/>
            <a:endCxn id="29" idx="1"/>
          </p:cNvCxnSpPr>
          <p:nvPr/>
        </p:nvCxnSpPr>
        <p:spPr>
          <a:xfrm rot="16200000" flipH="1">
            <a:off x="3743045" y="3514445"/>
            <a:ext cx="438710" cy="591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a:stCxn id="27" idx="3"/>
            <a:endCxn id="33" idx="7"/>
          </p:cNvCxnSpPr>
          <p:nvPr/>
        </p:nvCxnSpPr>
        <p:spPr>
          <a:xfrm rot="5400000">
            <a:off x="5648045" y="3666845"/>
            <a:ext cx="438710" cy="28631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a:stCxn id="27" idx="5"/>
            <a:endCxn id="34" idx="1"/>
          </p:cNvCxnSpPr>
          <p:nvPr/>
        </p:nvCxnSpPr>
        <p:spPr>
          <a:xfrm rot="16200000" flipH="1">
            <a:off x="6257645" y="3666845"/>
            <a:ext cx="438710" cy="286310"/>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p:cNvCxnSpPr>
            <a:stCxn id="28" idx="3"/>
            <a:endCxn id="30" idx="7"/>
          </p:cNvCxnSpPr>
          <p:nvPr/>
        </p:nvCxnSpPr>
        <p:spPr>
          <a:xfrm rot="5400000">
            <a:off x="1990445" y="4581245"/>
            <a:ext cx="667310" cy="210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p:cNvCxnSpPr>
            <a:stCxn id="31" idx="1"/>
            <a:endCxn id="28" idx="5"/>
          </p:cNvCxnSpPr>
          <p:nvPr/>
        </p:nvCxnSpPr>
        <p:spPr>
          <a:xfrm rot="16200000" flipV="1">
            <a:off x="2523845" y="4581245"/>
            <a:ext cx="667310" cy="210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p:cNvCxnSpPr>
            <a:stCxn id="32" idx="7"/>
            <a:endCxn id="29" idx="3"/>
          </p:cNvCxnSpPr>
          <p:nvPr/>
        </p:nvCxnSpPr>
        <p:spPr>
          <a:xfrm rot="5400000" flipH="1" flipV="1">
            <a:off x="3819245" y="4581245"/>
            <a:ext cx="667310" cy="210110"/>
          </a:xfrm>
          <a:prstGeom prst="line">
            <a:avLst/>
          </a:prstGeom>
        </p:spPr>
        <p:style>
          <a:lnRef idx="3">
            <a:schemeClr val="accent1"/>
          </a:lnRef>
          <a:fillRef idx="0">
            <a:schemeClr val="accent1"/>
          </a:fillRef>
          <a:effectRef idx="2">
            <a:schemeClr val="accent1"/>
          </a:effectRef>
          <a:fontRef idx="minor">
            <a:schemeClr val="tx1"/>
          </a:fontRef>
        </p:style>
      </p:cxnSp>
      <p:sp>
        <p:nvSpPr>
          <p:cNvPr id="44" name="Oval 43"/>
          <p:cNvSpPr/>
          <p:nvPr/>
        </p:nvSpPr>
        <p:spPr>
          <a:xfrm>
            <a:off x="4724400" y="494375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cxnSp>
        <p:nvCxnSpPr>
          <p:cNvPr id="45" name="Straight Connector 44"/>
          <p:cNvCxnSpPr>
            <a:stCxn id="44" idx="1"/>
            <a:endCxn id="29" idx="5"/>
          </p:cNvCxnSpPr>
          <p:nvPr/>
        </p:nvCxnSpPr>
        <p:spPr>
          <a:xfrm rot="16200000" flipV="1">
            <a:off x="4357268" y="4576623"/>
            <a:ext cx="658065" cy="210110"/>
          </a:xfrm>
          <a:prstGeom prst="line">
            <a:avLst/>
          </a:prstGeom>
        </p:spPr>
        <p:style>
          <a:lnRef idx="3">
            <a:schemeClr val="accent1"/>
          </a:lnRef>
          <a:fillRef idx="0">
            <a:schemeClr val="accent1"/>
          </a:fillRef>
          <a:effectRef idx="2">
            <a:schemeClr val="accent1"/>
          </a:effectRef>
          <a:fontRef idx="minor">
            <a:schemeClr val="tx1"/>
          </a:fontRef>
        </p:style>
      </p:cxnSp>
      <p:sp>
        <p:nvSpPr>
          <p:cNvPr id="47" name="Oval 46"/>
          <p:cNvSpPr/>
          <p:nvPr/>
        </p:nvSpPr>
        <p:spPr>
          <a:xfrm rot="20463705">
            <a:off x="3937905" y="3445545"/>
            <a:ext cx="1447800" cy="24384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Oval 47"/>
          <p:cNvSpPr/>
          <p:nvPr/>
        </p:nvSpPr>
        <p:spPr>
          <a:xfrm>
            <a:off x="47244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6</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49" name="Oval 48"/>
          <p:cNvSpPr/>
          <p:nvPr/>
        </p:nvSpPr>
        <p:spPr>
          <a:xfrm>
            <a:off x="41910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cxnSp>
        <p:nvCxnSpPr>
          <p:cNvPr id="50" name="Straight Connector 49"/>
          <p:cNvCxnSpPr>
            <a:stCxn id="48" idx="1"/>
            <a:endCxn id="49" idx="5"/>
          </p:cNvCxnSpPr>
          <p:nvPr/>
        </p:nvCxnSpPr>
        <p:spPr>
          <a:xfrm rot="16200000" flipV="1">
            <a:off x="4352645" y="4581245"/>
            <a:ext cx="667310" cy="210110"/>
          </a:xfrm>
          <a:prstGeom prst="line">
            <a:avLst/>
          </a:prstGeom>
        </p:spPr>
        <p:style>
          <a:lnRef idx="3">
            <a:schemeClr val="accent1"/>
          </a:lnRef>
          <a:fillRef idx="0">
            <a:schemeClr val="accent1"/>
          </a:fillRef>
          <a:effectRef idx="2">
            <a:schemeClr val="accent1"/>
          </a:effectRef>
          <a:fontRef idx="minor">
            <a:schemeClr val="tx1"/>
          </a:fontRef>
        </p:style>
      </p:cxnSp>
      <p:sp>
        <p:nvSpPr>
          <p:cNvPr id="53" name="Oval 52"/>
          <p:cNvSpPr/>
          <p:nvPr/>
        </p:nvSpPr>
        <p:spPr>
          <a:xfrm rot="18980664">
            <a:off x="3308484" y="2601019"/>
            <a:ext cx="1447800" cy="24384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Oval 53"/>
          <p:cNvSpPr/>
          <p:nvPr/>
        </p:nvSpPr>
        <p:spPr>
          <a:xfrm>
            <a:off x="32766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cxnSp>
        <p:nvCxnSpPr>
          <p:cNvPr id="55" name="Straight Connector 54"/>
          <p:cNvCxnSpPr>
            <a:stCxn id="54" idx="5"/>
          </p:cNvCxnSpPr>
          <p:nvPr/>
        </p:nvCxnSpPr>
        <p:spPr>
          <a:xfrm rot="16200000" flipH="1">
            <a:off x="3743045" y="3514445"/>
            <a:ext cx="438710" cy="591110"/>
          </a:xfrm>
          <a:prstGeom prst="line">
            <a:avLst/>
          </a:prstGeom>
        </p:spPr>
        <p:style>
          <a:lnRef idx="3">
            <a:schemeClr val="accent1"/>
          </a:lnRef>
          <a:fillRef idx="0">
            <a:schemeClr val="accent1"/>
          </a:fillRef>
          <a:effectRef idx="2">
            <a:schemeClr val="accent1"/>
          </a:effectRef>
          <a:fontRef idx="minor">
            <a:schemeClr val="tx1"/>
          </a:fontRef>
        </p:style>
      </p:cxnSp>
      <p:sp>
        <p:nvSpPr>
          <p:cNvPr id="56" name="Oval 55"/>
          <p:cNvSpPr/>
          <p:nvPr/>
        </p:nvSpPr>
        <p:spPr>
          <a:xfrm>
            <a:off x="41910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5</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57" name="Oval 56"/>
          <p:cNvSpPr/>
          <p:nvPr/>
        </p:nvSpPr>
        <p:spPr>
          <a:xfrm rot="3757761">
            <a:off x="3423178" y="1844618"/>
            <a:ext cx="1447800" cy="24384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Oval 57"/>
          <p:cNvSpPr/>
          <p:nvPr/>
        </p:nvSpPr>
        <p:spPr>
          <a:xfrm>
            <a:off x="4638955" y="250535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cxnSp>
        <p:nvCxnSpPr>
          <p:cNvPr id="59" name="Straight Connector 58"/>
          <p:cNvCxnSpPr>
            <a:stCxn id="58" idx="3"/>
          </p:cNvCxnSpPr>
          <p:nvPr/>
        </p:nvCxnSpPr>
        <p:spPr>
          <a:xfrm rot="5400000">
            <a:off x="4000500" y="2552700"/>
            <a:ext cx="362510" cy="1048310"/>
          </a:xfrm>
          <a:prstGeom prst="line">
            <a:avLst/>
          </a:prstGeom>
        </p:spPr>
        <p:style>
          <a:lnRef idx="3">
            <a:schemeClr val="accent1"/>
          </a:lnRef>
          <a:fillRef idx="0">
            <a:schemeClr val="accent1"/>
          </a:fillRef>
          <a:effectRef idx="2">
            <a:schemeClr val="accent1"/>
          </a:effectRef>
          <a:fontRef idx="minor">
            <a:schemeClr val="tx1"/>
          </a:fontRef>
        </p:style>
      </p:cxnSp>
      <p:sp>
        <p:nvSpPr>
          <p:cNvPr id="60" name="Oval 59"/>
          <p:cNvSpPr/>
          <p:nvPr/>
        </p:nvSpPr>
        <p:spPr>
          <a:xfrm>
            <a:off x="3267355" y="319115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2</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checkerboard(across)">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checkerboard(across)">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1" nodeType="clickEffect">
                                  <p:stCondLst>
                                    <p:cond delay="0"/>
                                  </p:stCondLst>
                                  <p:childTnLst>
                                    <p:animEffect transition="out" filter="checkerboard(across)">
                                      <p:cBhvr>
                                        <p:cTn id="19" dur="500"/>
                                        <p:tgtEl>
                                          <p:spTgt spid="44"/>
                                        </p:tgtEl>
                                      </p:cBhvr>
                                    </p:animEffect>
                                    <p:set>
                                      <p:cBhvr>
                                        <p:cTn id="20" dur="1" fill="hold">
                                          <p:stCondLst>
                                            <p:cond delay="499"/>
                                          </p:stCondLst>
                                        </p:cTn>
                                        <p:tgtEl>
                                          <p:spTgt spid="44"/>
                                        </p:tgtEl>
                                        <p:attrNameLst>
                                          <p:attrName>style.visibility</p:attrName>
                                        </p:attrNameLst>
                                      </p:cBhvr>
                                      <p:to>
                                        <p:strVal val="hidden"/>
                                      </p:to>
                                    </p:set>
                                  </p:childTnLst>
                                </p:cTn>
                              </p:par>
                              <p:par>
                                <p:cTn id="21" presetID="5" presetClass="exit" presetSubtype="10" fill="hold" nodeType="withEffect">
                                  <p:stCondLst>
                                    <p:cond delay="0"/>
                                  </p:stCondLst>
                                  <p:childTnLst>
                                    <p:animEffect transition="out" filter="checkerboard(across)">
                                      <p:cBhvr>
                                        <p:cTn id="22" dur="500"/>
                                        <p:tgtEl>
                                          <p:spTgt spid="45"/>
                                        </p:tgtEl>
                                      </p:cBhvr>
                                    </p:animEffect>
                                    <p:set>
                                      <p:cBhvr>
                                        <p:cTn id="23" dur="1" fill="hold">
                                          <p:stCondLst>
                                            <p:cond delay="499"/>
                                          </p:stCondLst>
                                        </p:cTn>
                                        <p:tgtEl>
                                          <p:spTgt spid="45"/>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1"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heckerboard(across)">
                                      <p:cBhvr>
                                        <p:cTn id="31" dur="500"/>
                                        <p:tgtEl>
                                          <p:spTgt spid="49"/>
                                        </p:tgtEl>
                                      </p:cBhvr>
                                    </p:animEffect>
                                  </p:childTnLst>
                                </p:cTn>
                              </p:par>
                              <p:par>
                                <p:cTn id="32" presetID="5" presetClass="entr" presetSubtype="1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checkerboard(across)">
                                      <p:cBhvr>
                                        <p:cTn id="34" dur="500"/>
                                        <p:tgtEl>
                                          <p:spTgt spid="50"/>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checkerboard(across)">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47"/>
                                        </p:tgtEl>
                                      </p:cBhvr>
                                    </p:animEffect>
                                    <p:set>
                                      <p:cBhvr>
                                        <p:cTn id="42" dur="1" fill="hold">
                                          <p:stCondLst>
                                            <p:cond delay="499"/>
                                          </p:stCondLst>
                                        </p:cTn>
                                        <p:tgtEl>
                                          <p:spTgt spid="4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checkerboard(across)">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grpId="2" nodeType="clickEffect">
                                  <p:stCondLst>
                                    <p:cond delay="0"/>
                                  </p:stCondLst>
                                  <p:childTnLst>
                                    <p:animEffect transition="out" filter="checkerboard(across)">
                                      <p:cBhvr>
                                        <p:cTn id="51" dur="500"/>
                                        <p:tgtEl>
                                          <p:spTgt spid="49"/>
                                        </p:tgtEl>
                                      </p:cBhvr>
                                    </p:animEffect>
                                    <p:set>
                                      <p:cBhvr>
                                        <p:cTn id="52" dur="1" fill="hold">
                                          <p:stCondLst>
                                            <p:cond delay="499"/>
                                          </p:stCondLst>
                                        </p:cTn>
                                        <p:tgtEl>
                                          <p:spTgt spid="49"/>
                                        </p:tgtEl>
                                        <p:attrNameLst>
                                          <p:attrName>style.visibility</p:attrName>
                                        </p:attrNameLst>
                                      </p:cBhvr>
                                      <p:to>
                                        <p:strVal val="hidden"/>
                                      </p:to>
                                    </p:set>
                                  </p:childTnLst>
                                </p:cTn>
                              </p:par>
                              <p:par>
                                <p:cTn id="53" presetID="5" presetClass="exit" presetSubtype="10" fill="hold" nodeType="withEffect">
                                  <p:stCondLst>
                                    <p:cond delay="0"/>
                                  </p:stCondLst>
                                  <p:childTnLst>
                                    <p:animEffect transition="out" filter="checkerboard(across)">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5" presetClass="exit" presetSubtype="10" fill="hold" grpId="0" nodeType="withEffect">
                                  <p:stCondLst>
                                    <p:cond delay="0"/>
                                  </p:stCondLst>
                                  <p:childTnLst>
                                    <p:animEffect transition="out" filter="checkerboard(across)">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checkerboard(across)">
                                      <p:cBhvr>
                                        <p:cTn id="63" dur="500"/>
                                        <p:tgtEl>
                                          <p:spTgt spid="56"/>
                                        </p:tgtEl>
                                      </p:cBhvr>
                                    </p:animEffect>
                                  </p:childTnLst>
                                </p:cTn>
                              </p:par>
                              <p:par>
                                <p:cTn id="64" presetID="5" presetClass="entr" presetSubtype="1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checkerboard(across)">
                                      <p:cBhvr>
                                        <p:cTn id="66" dur="500"/>
                                        <p:tgtEl>
                                          <p:spTgt spid="55"/>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checkerboard(across)">
                                      <p:cBhvr>
                                        <p:cTn id="69" dur="500"/>
                                        <p:tgtEl>
                                          <p:spTgt spid="54"/>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xit" presetSubtype="10" fill="hold" grpId="1" nodeType="clickEffect">
                                  <p:stCondLst>
                                    <p:cond delay="0"/>
                                  </p:stCondLst>
                                  <p:childTnLst>
                                    <p:animEffect transition="out" filter="checkerboard(across)">
                                      <p:cBhvr>
                                        <p:cTn id="73" dur="500"/>
                                        <p:tgtEl>
                                          <p:spTgt spid="53"/>
                                        </p:tgtEl>
                                      </p:cBhvr>
                                    </p:animEffect>
                                    <p:set>
                                      <p:cBhvr>
                                        <p:cTn id="74" dur="1" fill="hold">
                                          <p:stCondLst>
                                            <p:cond delay="499"/>
                                          </p:stCondLst>
                                        </p:cTn>
                                        <p:tgtEl>
                                          <p:spTgt spid="5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checkerboard(across)">
                                      <p:cBhvr>
                                        <p:cTn id="79" dur="500"/>
                                        <p:tgtEl>
                                          <p:spTgt spid="57"/>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xit" presetSubtype="10" fill="hold" grpId="1" nodeType="clickEffect">
                                  <p:stCondLst>
                                    <p:cond delay="0"/>
                                  </p:stCondLst>
                                  <p:childTnLst>
                                    <p:animEffect transition="out" filter="checkerboard(across)">
                                      <p:cBhvr>
                                        <p:cTn id="83" dur="500"/>
                                        <p:tgtEl>
                                          <p:spTgt spid="54"/>
                                        </p:tgtEl>
                                      </p:cBhvr>
                                    </p:animEffect>
                                    <p:set>
                                      <p:cBhvr>
                                        <p:cTn id="84" dur="1" fill="hold">
                                          <p:stCondLst>
                                            <p:cond delay="499"/>
                                          </p:stCondLst>
                                        </p:cTn>
                                        <p:tgtEl>
                                          <p:spTgt spid="54"/>
                                        </p:tgtEl>
                                        <p:attrNameLst>
                                          <p:attrName>style.visibility</p:attrName>
                                        </p:attrNameLst>
                                      </p:cBhvr>
                                      <p:to>
                                        <p:strVal val="hidden"/>
                                      </p:to>
                                    </p:set>
                                  </p:childTnLst>
                                </p:cTn>
                              </p:par>
                              <p:par>
                                <p:cTn id="85" presetID="5" presetClass="exit" presetSubtype="10" fill="hold" nodeType="withEffect">
                                  <p:stCondLst>
                                    <p:cond delay="0"/>
                                  </p:stCondLst>
                                  <p:childTnLst>
                                    <p:animEffect transition="out" filter="checkerboard(across)">
                                      <p:cBhvr>
                                        <p:cTn id="86" dur="500"/>
                                        <p:tgtEl>
                                          <p:spTgt spid="35"/>
                                        </p:tgtEl>
                                      </p:cBhvr>
                                    </p:animEffect>
                                    <p:set>
                                      <p:cBhvr>
                                        <p:cTn id="87" dur="1" fill="hold">
                                          <p:stCondLst>
                                            <p:cond delay="499"/>
                                          </p:stCondLst>
                                        </p:cTn>
                                        <p:tgtEl>
                                          <p:spTgt spid="35"/>
                                        </p:tgtEl>
                                        <p:attrNameLst>
                                          <p:attrName>style.visibility</p:attrName>
                                        </p:attrNameLst>
                                      </p:cBhvr>
                                      <p:to>
                                        <p:strVal val="hidden"/>
                                      </p:to>
                                    </p:set>
                                  </p:childTnLst>
                                </p:cTn>
                              </p:par>
                              <p:par>
                                <p:cTn id="88" presetID="5" presetClass="exit" presetSubtype="10" fill="hold" grpId="0" nodeType="withEffect">
                                  <p:stCondLst>
                                    <p:cond delay="0"/>
                                  </p:stCondLst>
                                  <p:childTnLst>
                                    <p:animEffect transition="out" filter="checkerboard(across)">
                                      <p:cBhvr>
                                        <p:cTn id="89" dur="500"/>
                                        <p:tgtEl>
                                          <p:spTgt spid="25"/>
                                        </p:tgtEl>
                                      </p:cBhvr>
                                    </p:animEffect>
                                    <p:set>
                                      <p:cBhvr>
                                        <p:cTn id="90" dur="1" fill="hold">
                                          <p:stCondLst>
                                            <p:cond delay="499"/>
                                          </p:stCondLst>
                                        </p:cTn>
                                        <p:tgtEl>
                                          <p:spTgt spid="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checkerboard(across)">
                                      <p:cBhvr>
                                        <p:cTn id="95" dur="500"/>
                                        <p:tgtEl>
                                          <p:spTgt spid="58"/>
                                        </p:tgtEl>
                                      </p:cBhvr>
                                    </p:animEffect>
                                  </p:childTnLst>
                                </p:cTn>
                              </p:par>
                              <p:par>
                                <p:cTn id="96" presetID="5" presetClass="entr" presetSubtype="10" fill="hold" nodeType="with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checkerboard(across)">
                                      <p:cBhvr>
                                        <p:cTn id="98" dur="500"/>
                                        <p:tgtEl>
                                          <p:spTgt spid="59"/>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checkerboard(across)">
                                      <p:cBhvr>
                                        <p:cTn id="101" dur="500"/>
                                        <p:tgtEl>
                                          <p:spTgt spid="60"/>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xit" presetSubtype="10" fill="hold" grpId="1" nodeType="clickEffect">
                                  <p:stCondLst>
                                    <p:cond delay="0"/>
                                  </p:stCondLst>
                                  <p:childTnLst>
                                    <p:animEffect transition="out" filter="checkerboard(across)">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44" grpId="0" animBg="1"/>
      <p:bldP spid="44" grpId="1" animBg="1"/>
      <p:bldP spid="47" grpId="0" animBg="1"/>
      <p:bldP spid="47" grpId="1" animBg="1"/>
      <p:bldP spid="48" grpId="0" animBg="1"/>
      <p:bldP spid="49" grpId="1" animBg="1"/>
      <p:bldP spid="49" grpId="2" animBg="1"/>
      <p:bldP spid="53" grpId="0" animBg="1"/>
      <p:bldP spid="53" grpId="1" animBg="1"/>
      <p:bldP spid="54" grpId="0" animBg="1"/>
      <p:bldP spid="54" grpId="1" animBg="1"/>
      <p:bldP spid="56" grpId="0" animBg="1"/>
      <p:bldP spid="57" grpId="0" animBg="1"/>
      <p:bldP spid="57" grpId="1" animBg="1"/>
      <p:bldP spid="58" grpId="0" animBg="1"/>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Running Time Comparison</a:t>
            </a:r>
            <a:endParaRPr lang="zh-CN" altLang="en-US" dirty="0"/>
          </a:p>
        </p:txBody>
      </p:sp>
      <p:graphicFrame>
        <p:nvGraphicFramePr>
          <p:cNvPr id="4" name="Content Placeholder 3"/>
          <p:cNvGraphicFramePr>
            <a:graphicFrameLocks noGrp="1"/>
          </p:cNvGraphicFramePr>
          <p:nvPr>
            <p:ph idx="1"/>
          </p:nvPr>
        </p:nvGraphicFramePr>
        <p:xfrm>
          <a:off x="685800" y="2433320"/>
          <a:ext cx="7848600" cy="3053080"/>
        </p:xfrm>
        <a:graphic>
          <a:graphicData uri="http://schemas.openxmlformats.org/drawingml/2006/table">
            <a:tbl>
              <a:tblPr firstRow="1" bandRow="1">
                <a:tableStyleId>{69CF1AB2-1976-4502-BF36-3FF5EA218861}</a:tableStyleId>
              </a:tblPr>
              <a:tblGrid>
                <a:gridCol w="1962150"/>
                <a:gridCol w="1962150"/>
                <a:gridCol w="1962150"/>
                <a:gridCol w="1962150"/>
              </a:tblGrid>
              <a:tr h="370840">
                <a:tc>
                  <a:txBody>
                    <a:bodyPr/>
                    <a:lstStyle/>
                    <a:p>
                      <a:pPr algn="ctr"/>
                      <a:endParaRPr lang="zh-CN" altLang="en-US" sz="2400" dirty="0"/>
                    </a:p>
                  </a:txBody>
                  <a:tcPr>
                    <a:solidFill>
                      <a:schemeClr val="accent1">
                        <a:lumMod val="75000"/>
                      </a:schemeClr>
                    </a:solidFill>
                  </a:tcPr>
                </a:tc>
                <a:tc>
                  <a:txBody>
                    <a:bodyPr/>
                    <a:lstStyle/>
                    <a:p>
                      <a:pPr algn="ctr"/>
                      <a:r>
                        <a:rPr lang="en-US" altLang="zh-CN" sz="2400" dirty="0" smtClean="0">
                          <a:solidFill>
                            <a:schemeClr val="bg1"/>
                          </a:solidFill>
                        </a:rPr>
                        <a:t>Binary Heap</a:t>
                      </a:r>
                      <a:endParaRPr lang="zh-CN" altLang="en-US" sz="2400" dirty="0">
                        <a:solidFill>
                          <a:schemeClr val="bg1"/>
                        </a:solidFill>
                      </a:endParaRPr>
                    </a:p>
                  </a:txBody>
                  <a:tcPr>
                    <a:solidFill>
                      <a:schemeClr val="accent1">
                        <a:lumMod val="75000"/>
                      </a:schemeClr>
                    </a:solidFill>
                  </a:tcPr>
                </a:tc>
                <a:tc>
                  <a:txBody>
                    <a:bodyPr/>
                    <a:lstStyle/>
                    <a:p>
                      <a:pPr algn="ctr"/>
                      <a:r>
                        <a:rPr lang="en-US" altLang="zh-CN" sz="2400" dirty="0" smtClean="0">
                          <a:solidFill>
                            <a:schemeClr val="bg1"/>
                          </a:solidFill>
                        </a:rPr>
                        <a:t>Sorted List</a:t>
                      </a:r>
                      <a:endParaRPr lang="zh-CN" altLang="en-US" sz="2400" dirty="0">
                        <a:solidFill>
                          <a:schemeClr val="bg1"/>
                        </a:solidFill>
                      </a:endParaRPr>
                    </a:p>
                  </a:txBody>
                  <a:tcPr>
                    <a:solidFill>
                      <a:schemeClr val="accent1">
                        <a:lumMod val="75000"/>
                      </a:schemeClr>
                    </a:solidFill>
                  </a:tcPr>
                </a:tc>
                <a:tc>
                  <a:txBody>
                    <a:bodyPr/>
                    <a:lstStyle/>
                    <a:p>
                      <a:pPr algn="ctr"/>
                      <a:r>
                        <a:rPr lang="en-US" altLang="zh-CN" sz="2400" dirty="0" smtClean="0">
                          <a:solidFill>
                            <a:schemeClr val="bg1"/>
                          </a:solidFill>
                        </a:rPr>
                        <a:t>Unsorted List</a:t>
                      </a:r>
                      <a:endParaRPr lang="zh-CN" altLang="en-US" sz="2400" dirty="0">
                        <a:solidFill>
                          <a:schemeClr val="bg1"/>
                        </a:solidFill>
                      </a:endParaRPr>
                    </a:p>
                  </a:txBody>
                  <a:tcPr>
                    <a:solidFill>
                      <a:schemeClr val="accent1">
                        <a:lumMod val="75000"/>
                      </a:schemeClr>
                    </a:solidFill>
                  </a:tcPr>
                </a:tc>
              </a:tr>
              <a:tr h="370840">
                <a:tc>
                  <a:txBody>
                    <a:bodyPr/>
                    <a:lstStyle/>
                    <a:p>
                      <a:pPr algn="ctr"/>
                      <a:r>
                        <a:rPr lang="en-US" altLang="zh-CN" dirty="0" smtClean="0"/>
                        <a:t>min()</a:t>
                      </a:r>
                      <a:endParaRPr lang="zh-CN" altLang="en-US" dirty="0"/>
                    </a:p>
                  </a:txBody>
                  <a:tcPr>
                    <a:solidFill>
                      <a:schemeClr val="accent5">
                        <a:lumMod val="20000"/>
                        <a:lumOff val="80000"/>
                      </a:schemeClr>
                    </a:solidFill>
                  </a:tcPr>
                </a:tc>
                <a:tc>
                  <a:txBody>
                    <a:bodyPr/>
                    <a:lstStyle/>
                    <a:p>
                      <a:pPr algn="ctr"/>
                      <a:r>
                        <a:rPr lang="en-US" altLang="zh-CN" dirty="0" smtClean="0"/>
                        <a:t>O(1)</a:t>
                      </a:r>
                      <a:endParaRPr lang="zh-CN" altLang="en-US" dirty="0"/>
                    </a:p>
                  </a:txBody>
                  <a:tcPr>
                    <a:solidFill>
                      <a:schemeClr val="bg1"/>
                    </a:solidFill>
                  </a:tcPr>
                </a:tc>
                <a:tc>
                  <a:txBody>
                    <a:bodyPr/>
                    <a:lstStyle/>
                    <a:p>
                      <a:pPr algn="ctr"/>
                      <a:r>
                        <a:rPr lang="en-US" altLang="zh-CN" dirty="0" smtClean="0"/>
                        <a:t>O(1)</a:t>
                      </a:r>
                      <a:endParaRPr lang="zh-CN" altLang="en-US" dirty="0"/>
                    </a:p>
                  </a:txBody>
                  <a:tcPr>
                    <a:solidFill>
                      <a:schemeClr val="bg1"/>
                    </a:solidFill>
                  </a:tcPr>
                </a:tc>
                <a:tc>
                  <a:txBody>
                    <a:bodyPr/>
                    <a:lstStyle/>
                    <a:p>
                      <a:pPr algn="ctr"/>
                      <a:r>
                        <a:rPr lang="en-US" altLang="zh-CN" dirty="0" smtClean="0"/>
                        <a:t>O(n)</a:t>
                      </a:r>
                      <a:endParaRPr lang="zh-CN" altLang="en-US" dirty="0"/>
                    </a:p>
                  </a:txBody>
                  <a:tcPr>
                    <a:solidFill>
                      <a:schemeClr val="bg1"/>
                    </a:solidFill>
                  </a:tcPr>
                </a:tc>
              </a:tr>
              <a:tr h="370840">
                <a:tc>
                  <a:txBody>
                    <a:bodyPr/>
                    <a:lstStyle/>
                    <a:p>
                      <a:pPr algn="ctr"/>
                      <a:r>
                        <a:rPr lang="en-US" altLang="zh-CN" dirty="0" smtClean="0"/>
                        <a:t>Insert()</a:t>
                      </a:r>
                      <a:endParaRPr lang="zh-CN" altLang="en-US" dirty="0"/>
                    </a:p>
                  </a:txBody>
                  <a:tcPr>
                    <a:solidFill>
                      <a:schemeClr val="accent5">
                        <a:lumMod val="20000"/>
                        <a:lumOff val="80000"/>
                      </a:schemeClr>
                    </a:solidFill>
                  </a:tcPr>
                </a:tc>
                <a:tc>
                  <a:txBody>
                    <a:bodyPr/>
                    <a:lstStyle/>
                    <a:p>
                      <a:pPr algn="ctr"/>
                      <a:endParaRPr lang="zh-CN" altLang="en-US" dirty="0"/>
                    </a:p>
                  </a:txBody>
                  <a:tcPr>
                    <a:solidFill>
                      <a:schemeClr val="accent5">
                        <a:lumMod val="20000"/>
                        <a:lumOff val="80000"/>
                      </a:schemeClr>
                    </a:solidFill>
                  </a:tcPr>
                </a:tc>
                <a:tc>
                  <a:txBody>
                    <a:bodyPr/>
                    <a:lstStyle/>
                    <a:p>
                      <a:pPr algn="ctr"/>
                      <a:endParaRPr lang="zh-CN" altLang="en-US" dirty="0"/>
                    </a:p>
                  </a:txBody>
                  <a:tcPr>
                    <a:solidFill>
                      <a:schemeClr val="accent5">
                        <a:lumMod val="20000"/>
                        <a:lumOff val="80000"/>
                      </a:schemeClr>
                    </a:solidFill>
                  </a:tcPr>
                </a:tc>
                <a:tc>
                  <a:txBody>
                    <a:bodyPr/>
                    <a:lstStyle/>
                    <a:p>
                      <a:pPr algn="ctr"/>
                      <a:endParaRPr lang="zh-CN" altLang="en-US" dirty="0"/>
                    </a:p>
                  </a:txBody>
                  <a:tcPr>
                    <a:solidFill>
                      <a:schemeClr val="accent5">
                        <a:lumMod val="20000"/>
                        <a:lumOff val="80000"/>
                      </a:schemeClr>
                    </a:solidFill>
                  </a:tcPr>
                </a:tc>
              </a:tr>
              <a:tr h="370840">
                <a:tc>
                  <a:txBody>
                    <a:bodyPr/>
                    <a:lstStyle/>
                    <a:p>
                      <a:pPr algn="ctr"/>
                      <a:r>
                        <a:rPr lang="en-US" altLang="zh-CN" dirty="0" smtClean="0"/>
                        <a:t>Worst-case</a:t>
                      </a:r>
                      <a:endParaRPr lang="zh-CN" altLang="en-US" dirty="0"/>
                    </a:p>
                  </a:txBody>
                  <a:tcP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O(log</a:t>
                      </a:r>
                      <a:r>
                        <a:rPr lang="en-US" altLang="zh-CN" baseline="0" dirty="0" smtClean="0"/>
                        <a:t> n</a:t>
                      </a:r>
                      <a:r>
                        <a:rPr lang="en-US" altLang="zh-CN" dirty="0" smtClean="0"/>
                        <a:t>)</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O(n)</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r>
              <a:tr h="370840">
                <a:tc>
                  <a:txBody>
                    <a:bodyPr/>
                    <a:lstStyle/>
                    <a:p>
                      <a:pPr algn="ctr"/>
                      <a:r>
                        <a:rPr lang="en-US" altLang="zh-CN" dirty="0" smtClean="0"/>
                        <a:t>Best-case</a:t>
                      </a:r>
                      <a:endParaRPr lang="zh-CN" altLang="en-US" dirty="0"/>
                    </a:p>
                  </a:txBody>
                  <a:tcP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r>
              <a:tr h="370840">
                <a:tc>
                  <a:txBody>
                    <a:bodyPr/>
                    <a:lstStyle/>
                    <a:p>
                      <a:pPr algn="ctr"/>
                      <a:r>
                        <a:rPr lang="en-US" altLang="zh-CN" dirty="0" err="1" smtClean="0"/>
                        <a:t>removeMin</a:t>
                      </a:r>
                      <a:r>
                        <a:rPr lang="en-US" altLang="zh-CN" dirty="0" smtClean="0"/>
                        <a:t>()</a:t>
                      </a:r>
                      <a:endParaRPr lang="zh-CN" altLang="en-US" dirty="0"/>
                    </a:p>
                  </a:txBody>
                  <a:tcPr>
                    <a:solidFill>
                      <a:schemeClr val="accent5">
                        <a:lumMod val="20000"/>
                        <a:lumOff val="80000"/>
                      </a:schemeClr>
                    </a:solidFill>
                  </a:tcPr>
                </a:tc>
                <a:tc>
                  <a:txBody>
                    <a:bodyPr/>
                    <a:lstStyle/>
                    <a:p>
                      <a:pPr algn="ctr"/>
                      <a:endParaRPr lang="zh-CN" altLang="en-US" dirty="0"/>
                    </a:p>
                  </a:txBody>
                  <a:tcP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solidFill>
                      <a:schemeClr val="accent5">
                        <a:lumMod val="20000"/>
                        <a:lumOff val="80000"/>
                      </a:schemeClr>
                    </a:solidFill>
                  </a:tcPr>
                </a:tc>
                <a:tc>
                  <a:txBody>
                    <a:bodyPr/>
                    <a:lstStyle/>
                    <a:p>
                      <a:pPr algn="ctr"/>
                      <a:endParaRPr lang="zh-CN" altLang="en-US" dirty="0"/>
                    </a:p>
                  </a:txBody>
                  <a:tcPr>
                    <a:solidFill>
                      <a:schemeClr val="accent5">
                        <a:lumMod val="20000"/>
                        <a:lumOff val="80000"/>
                      </a:schemeClr>
                    </a:solidFill>
                  </a:tcPr>
                </a:tc>
              </a:tr>
              <a:tr h="370840">
                <a:tc>
                  <a:txBody>
                    <a:bodyPr/>
                    <a:lstStyle/>
                    <a:p>
                      <a:pPr algn="ctr"/>
                      <a:r>
                        <a:rPr lang="en-US" altLang="zh-CN" dirty="0" smtClean="0"/>
                        <a:t>Worst-case</a:t>
                      </a:r>
                      <a:endParaRPr lang="zh-CN" altLang="en-US" dirty="0"/>
                    </a:p>
                  </a:txBody>
                  <a:tcP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O(log</a:t>
                      </a:r>
                      <a:r>
                        <a:rPr lang="en-US" altLang="zh-CN" baseline="0" dirty="0" smtClean="0"/>
                        <a:t> n</a:t>
                      </a:r>
                      <a:r>
                        <a:rPr lang="en-US" altLang="zh-CN" dirty="0" smtClean="0"/>
                        <a:t>)</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O(n)</a:t>
                      </a:r>
                      <a:endParaRPr lang="zh-CN" altLang="en-US" dirty="0" smtClean="0"/>
                    </a:p>
                  </a:txBody>
                  <a:tcPr>
                    <a:solidFill>
                      <a:schemeClr val="bg1"/>
                    </a:solidFill>
                  </a:tcPr>
                </a:tc>
              </a:tr>
              <a:tr h="370840">
                <a:tc>
                  <a:txBody>
                    <a:bodyPr/>
                    <a:lstStyle/>
                    <a:p>
                      <a:pPr algn="ctr"/>
                      <a:r>
                        <a:rPr lang="en-US" altLang="zh-CN" dirty="0" smtClean="0"/>
                        <a:t>Best-case</a:t>
                      </a:r>
                      <a:endParaRPr lang="zh-CN" altLang="en-US" dirty="0"/>
                    </a:p>
                  </a:txBody>
                  <a:tcP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O(1)</a:t>
                      </a:r>
                      <a:endParaRPr lang="zh-CN" altLang="en-US" dirty="0" smtClean="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O(n)</a:t>
                      </a:r>
                      <a:endParaRPr lang="zh-CN" altLang="en-US" dirty="0" smtClean="0"/>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938272"/>
            <a:ext cx="3200400" cy="1252728"/>
          </a:xfrm>
        </p:spPr>
        <p:txBody>
          <a:bodyPr/>
          <a:lstStyle/>
          <a:p>
            <a:r>
              <a:rPr lang="en-US" altLang="zh-CN" dirty="0" smtClean="0"/>
              <a:t>Thank you!</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Content</a:t>
            </a:r>
            <a:endParaRPr lang="zh-CN" altLang="en-US" dirty="0"/>
          </a:p>
        </p:txBody>
      </p:sp>
      <p:sp>
        <p:nvSpPr>
          <p:cNvPr id="3" name="Content Placeholder 2"/>
          <p:cNvSpPr>
            <a:spLocks noGrp="1"/>
          </p:cNvSpPr>
          <p:nvPr>
            <p:ph idx="1"/>
          </p:nvPr>
        </p:nvSpPr>
        <p:spPr/>
        <p:txBody>
          <a:bodyPr>
            <a:normAutofit/>
          </a:bodyPr>
          <a:lstStyle/>
          <a:p>
            <a:r>
              <a:rPr lang="en-US" altLang="zh-CN" dirty="0" smtClean="0"/>
              <a:t>Huffman Code</a:t>
            </a:r>
          </a:p>
          <a:p>
            <a:pPr lvl="1"/>
            <a:r>
              <a:rPr lang="en-US" altLang="zh-CN" dirty="0" smtClean="0"/>
              <a:t>Fixed Length Coding and Variable Length Coding</a:t>
            </a:r>
          </a:p>
          <a:p>
            <a:pPr lvl="1"/>
            <a:r>
              <a:rPr lang="en-US" altLang="zh-CN" dirty="0" smtClean="0"/>
              <a:t>Principle of Huffman Coding</a:t>
            </a:r>
          </a:p>
          <a:p>
            <a:pPr lvl="1"/>
            <a:r>
              <a:rPr lang="en-US" altLang="zh-CN" dirty="0" smtClean="0"/>
              <a:t>Huffman Tree</a:t>
            </a:r>
          </a:p>
          <a:p>
            <a:r>
              <a:rPr lang="en-US" altLang="zh-CN" dirty="0" smtClean="0"/>
              <a:t>Definition of Heaps</a:t>
            </a:r>
          </a:p>
          <a:p>
            <a:r>
              <a:rPr lang="en-US" altLang="zh-CN" dirty="0" smtClean="0"/>
              <a:t>Complete Binary Heap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Huffman Code</a:t>
            </a:r>
            <a:endParaRPr lang="zh-CN" altLang="en-US" dirty="0"/>
          </a:p>
        </p:txBody>
      </p:sp>
      <p:sp>
        <p:nvSpPr>
          <p:cNvPr id="39" name="Content Placeholder 2"/>
          <p:cNvSpPr>
            <a:spLocks noGrp="1"/>
          </p:cNvSpPr>
          <p:nvPr>
            <p:ph idx="1"/>
          </p:nvPr>
        </p:nvSpPr>
        <p:spPr>
          <a:xfrm>
            <a:off x="457200" y="1524000"/>
            <a:ext cx="8229600" cy="4854209"/>
          </a:xfrm>
        </p:spPr>
        <p:txBody>
          <a:bodyPr>
            <a:normAutofit/>
          </a:bodyPr>
          <a:lstStyle/>
          <a:p>
            <a:r>
              <a:rPr lang="en-US" altLang="zh-CN" sz="2800" dirty="0" smtClean="0"/>
              <a:t>Fixed Length Coding and Variable Length Coding</a:t>
            </a:r>
          </a:p>
          <a:p>
            <a:endParaRPr lang="en-US" altLang="zh-CN" sz="2800" dirty="0" smtClean="0"/>
          </a:p>
          <a:p>
            <a:endParaRPr lang="en-US" altLang="zh-CN" sz="2800" dirty="0" smtClean="0"/>
          </a:p>
          <a:p>
            <a:endParaRPr lang="en-US" altLang="zh-CN" sz="2800" dirty="0" smtClean="0"/>
          </a:p>
          <a:p>
            <a:endParaRPr lang="en-US" altLang="zh-CN" sz="2800" dirty="0" smtClean="0"/>
          </a:p>
          <a:p>
            <a:pPr>
              <a:buNone/>
            </a:pPr>
            <a:endParaRPr lang="en-US" altLang="zh-CN" sz="2800" dirty="0" smtClean="0"/>
          </a:p>
          <a:p>
            <a:r>
              <a:rPr lang="en-US" altLang="zh-CN" sz="2800" dirty="0" smtClean="0"/>
              <a:t>Decoding</a:t>
            </a:r>
          </a:p>
          <a:p>
            <a:pPr lvl="1"/>
            <a:r>
              <a:rPr lang="en-US" altLang="zh-CN" sz="2400" dirty="0" smtClean="0"/>
              <a:t>Fixed Length: </a:t>
            </a:r>
            <a:r>
              <a:rPr lang="en-US" altLang="zh-CN" sz="2400" dirty="0" smtClean="0">
                <a:solidFill>
                  <a:srgbClr val="FF0000"/>
                </a:solidFill>
              </a:rPr>
              <a:t>010</a:t>
            </a:r>
            <a:r>
              <a:rPr lang="en-US" altLang="zh-CN" sz="2400" dirty="0" smtClean="0">
                <a:solidFill>
                  <a:srgbClr val="0070C0"/>
                </a:solidFill>
              </a:rPr>
              <a:t>100</a:t>
            </a:r>
            <a:r>
              <a:rPr lang="en-US" altLang="zh-CN" sz="2400" dirty="0" smtClean="0">
                <a:solidFill>
                  <a:srgbClr val="FF0000"/>
                </a:solidFill>
              </a:rPr>
              <a:t>000</a:t>
            </a:r>
            <a:r>
              <a:rPr lang="en-US" altLang="zh-CN" sz="2400" dirty="0" smtClean="0">
                <a:solidFill>
                  <a:srgbClr val="0070C0"/>
                </a:solidFill>
              </a:rPr>
              <a:t>011</a:t>
            </a:r>
            <a:r>
              <a:rPr lang="en-US" altLang="zh-CN" sz="2400" dirty="0" smtClean="0">
                <a:solidFill>
                  <a:srgbClr val="FF0000"/>
                </a:solidFill>
              </a:rPr>
              <a:t>001</a:t>
            </a:r>
            <a:r>
              <a:rPr lang="en-US" altLang="zh-CN" sz="2400" dirty="0" smtClean="0">
                <a:solidFill>
                  <a:srgbClr val="0070C0"/>
                </a:solidFill>
              </a:rPr>
              <a:t>101</a:t>
            </a:r>
            <a:r>
              <a:rPr lang="en-US" altLang="zh-CN" sz="2400" dirty="0" smtClean="0">
                <a:solidFill>
                  <a:srgbClr val="FF0000"/>
                </a:solidFill>
              </a:rPr>
              <a:t>011</a:t>
            </a:r>
            <a:r>
              <a:rPr lang="en-US" altLang="zh-CN" sz="2400" dirty="0" smtClean="0">
                <a:solidFill>
                  <a:srgbClr val="0070C0"/>
                </a:solidFill>
              </a:rPr>
              <a:t>000</a:t>
            </a:r>
          </a:p>
          <a:p>
            <a:pPr lvl="2">
              <a:buNone/>
            </a:pPr>
            <a:r>
              <a:rPr lang="en-US" altLang="zh-CN" sz="2000" dirty="0" smtClean="0"/>
              <a:t>		                </a:t>
            </a:r>
            <a:r>
              <a:rPr lang="en-US" altLang="zh-CN" sz="2000" dirty="0" smtClean="0">
                <a:solidFill>
                  <a:srgbClr val="FF0000"/>
                </a:solidFill>
              </a:rPr>
              <a:t>a3</a:t>
            </a:r>
            <a:r>
              <a:rPr lang="en-US" altLang="zh-CN" sz="2000" dirty="0" smtClean="0"/>
              <a:t>   </a:t>
            </a:r>
            <a:r>
              <a:rPr lang="en-US" altLang="zh-CN" sz="2000" dirty="0" smtClean="0">
                <a:solidFill>
                  <a:srgbClr val="0070C0"/>
                </a:solidFill>
              </a:rPr>
              <a:t>a5</a:t>
            </a:r>
            <a:r>
              <a:rPr lang="en-US" altLang="zh-CN" sz="2000" dirty="0" smtClean="0"/>
              <a:t>     </a:t>
            </a:r>
            <a:r>
              <a:rPr lang="en-US" altLang="zh-CN" sz="2000" dirty="0" smtClean="0">
                <a:solidFill>
                  <a:srgbClr val="FF0000"/>
                </a:solidFill>
              </a:rPr>
              <a:t>a1</a:t>
            </a:r>
            <a:r>
              <a:rPr lang="en-US" altLang="zh-CN" sz="2000" dirty="0" smtClean="0"/>
              <a:t>    </a:t>
            </a:r>
            <a:r>
              <a:rPr lang="en-US" altLang="zh-CN" sz="2000" dirty="0" smtClean="0">
                <a:solidFill>
                  <a:srgbClr val="0070C0"/>
                </a:solidFill>
              </a:rPr>
              <a:t>a4</a:t>
            </a:r>
            <a:r>
              <a:rPr lang="en-US" altLang="zh-CN" sz="2000" dirty="0" smtClean="0"/>
              <a:t>   </a:t>
            </a:r>
            <a:r>
              <a:rPr lang="en-US" altLang="zh-CN" sz="2000" dirty="0" smtClean="0">
                <a:solidFill>
                  <a:srgbClr val="FF0000"/>
                </a:solidFill>
              </a:rPr>
              <a:t>a2</a:t>
            </a:r>
            <a:r>
              <a:rPr lang="en-US" altLang="zh-CN" sz="2000" dirty="0" smtClean="0"/>
              <a:t>     </a:t>
            </a:r>
            <a:r>
              <a:rPr lang="en-US" altLang="zh-CN" sz="2000" dirty="0" smtClean="0">
                <a:solidFill>
                  <a:srgbClr val="0070C0"/>
                </a:solidFill>
              </a:rPr>
              <a:t>a6</a:t>
            </a:r>
            <a:r>
              <a:rPr lang="en-US" altLang="zh-CN" sz="2000" dirty="0" smtClean="0"/>
              <a:t>   </a:t>
            </a:r>
            <a:r>
              <a:rPr lang="en-US" altLang="zh-CN" sz="2000" dirty="0" smtClean="0">
                <a:solidFill>
                  <a:srgbClr val="FF0000"/>
                </a:solidFill>
              </a:rPr>
              <a:t>a4</a:t>
            </a:r>
            <a:r>
              <a:rPr lang="en-US" altLang="zh-CN" sz="2000" dirty="0" smtClean="0"/>
              <a:t>    </a:t>
            </a:r>
            <a:r>
              <a:rPr lang="en-US" altLang="zh-CN" sz="2000" dirty="0" smtClean="0">
                <a:solidFill>
                  <a:srgbClr val="0070C0"/>
                </a:solidFill>
              </a:rPr>
              <a:t>a1</a:t>
            </a:r>
          </a:p>
          <a:p>
            <a:pPr lvl="1"/>
            <a:r>
              <a:rPr lang="en-US" altLang="zh-CN" sz="2400" dirty="0" smtClean="0"/>
              <a:t>Variable Length: </a:t>
            </a:r>
            <a:r>
              <a:rPr lang="en-US" altLang="zh-CN" sz="2400" dirty="0" smtClean="0">
                <a:solidFill>
                  <a:srgbClr val="FF0000"/>
                </a:solidFill>
              </a:rPr>
              <a:t>000</a:t>
            </a:r>
            <a:r>
              <a:rPr lang="en-US" altLang="zh-CN" sz="2400" dirty="0" smtClean="0">
                <a:solidFill>
                  <a:srgbClr val="0070C0"/>
                </a:solidFill>
              </a:rPr>
              <a:t>10</a:t>
            </a:r>
            <a:r>
              <a:rPr lang="en-US" altLang="zh-CN" sz="2400" dirty="0" smtClean="0">
                <a:solidFill>
                  <a:srgbClr val="FF0000"/>
                </a:solidFill>
              </a:rPr>
              <a:t>010</a:t>
            </a:r>
            <a:r>
              <a:rPr lang="en-US" altLang="zh-CN" sz="2400" dirty="0" smtClean="0">
                <a:solidFill>
                  <a:srgbClr val="0070C0"/>
                </a:solidFill>
              </a:rPr>
              <a:t>001</a:t>
            </a:r>
            <a:r>
              <a:rPr lang="en-US" altLang="zh-CN" sz="2400" dirty="0" smtClean="0">
                <a:solidFill>
                  <a:srgbClr val="FF0000"/>
                </a:solidFill>
              </a:rPr>
              <a:t>011</a:t>
            </a:r>
            <a:r>
              <a:rPr lang="en-US" altLang="zh-CN" sz="2400" dirty="0" smtClean="0">
                <a:solidFill>
                  <a:srgbClr val="0070C0"/>
                </a:solidFill>
              </a:rPr>
              <a:t>11</a:t>
            </a:r>
            <a:r>
              <a:rPr lang="en-US" altLang="zh-CN" sz="2400" dirty="0" smtClean="0">
                <a:solidFill>
                  <a:srgbClr val="FF0000"/>
                </a:solidFill>
              </a:rPr>
              <a:t>001</a:t>
            </a:r>
            <a:r>
              <a:rPr lang="en-US" altLang="zh-CN" sz="2400" dirty="0" smtClean="0">
                <a:solidFill>
                  <a:srgbClr val="0070C0"/>
                </a:solidFill>
              </a:rPr>
              <a:t>010</a:t>
            </a:r>
            <a:endParaRPr lang="en-US" altLang="zh-CN" sz="1600" dirty="0" smtClean="0">
              <a:solidFill>
                <a:srgbClr val="0070C0"/>
              </a:solidFill>
            </a:endParaRPr>
          </a:p>
          <a:p>
            <a:pPr lvl="1">
              <a:buNone/>
            </a:pPr>
            <a:r>
              <a:rPr lang="en-US" altLang="zh-CN" sz="2000" dirty="0" smtClean="0"/>
              <a:t>                                                  </a:t>
            </a:r>
            <a:r>
              <a:rPr lang="en-US" altLang="zh-CN" sz="2000" dirty="0" smtClean="0">
                <a:solidFill>
                  <a:srgbClr val="FF0000"/>
                </a:solidFill>
              </a:rPr>
              <a:t>a3</a:t>
            </a:r>
            <a:r>
              <a:rPr lang="en-US" altLang="zh-CN" sz="2000" dirty="0" smtClean="0"/>
              <a:t>   </a:t>
            </a:r>
            <a:r>
              <a:rPr lang="en-US" altLang="zh-CN" sz="2000" dirty="0" smtClean="0">
                <a:solidFill>
                  <a:srgbClr val="0070C0"/>
                </a:solidFill>
              </a:rPr>
              <a:t>a5</a:t>
            </a:r>
            <a:r>
              <a:rPr lang="en-US" altLang="zh-CN" sz="2000" dirty="0" smtClean="0"/>
              <a:t>   </a:t>
            </a:r>
            <a:r>
              <a:rPr lang="en-US" altLang="zh-CN" sz="2000" dirty="0" smtClean="0">
                <a:solidFill>
                  <a:srgbClr val="FF0000"/>
                </a:solidFill>
              </a:rPr>
              <a:t>a1</a:t>
            </a:r>
            <a:r>
              <a:rPr lang="en-US" altLang="zh-CN" sz="2000" dirty="0" smtClean="0"/>
              <a:t>   </a:t>
            </a:r>
            <a:r>
              <a:rPr lang="en-US" altLang="zh-CN" sz="2000" dirty="0" smtClean="0">
                <a:solidFill>
                  <a:srgbClr val="0070C0"/>
                </a:solidFill>
              </a:rPr>
              <a:t>a4</a:t>
            </a:r>
            <a:r>
              <a:rPr lang="en-US" altLang="zh-CN" sz="2000" dirty="0" smtClean="0"/>
              <a:t>   </a:t>
            </a:r>
            <a:r>
              <a:rPr lang="en-US" altLang="zh-CN" sz="2000" dirty="0" smtClean="0">
                <a:solidFill>
                  <a:srgbClr val="FF0000"/>
                </a:solidFill>
              </a:rPr>
              <a:t>a2</a:t>
            </a:r>
            <a:r>
              <a:rPr lang="en-US" altLang="zh-CN" sz="2000" dirty="0" smtClean="0"/>
              <a:t>  </a:t>
            </a:r>
            <a:r>
              <a:rPr lang="en-US" altLang="zh-CN" sz="2000" dirty="0" smtClean="0">
                <a:solidFill>
                  <a:srgbClr val="0070C0"/>
                </a:solidFill>
              </a:rPr>
              <a:t>a6</a:t>
            </a:r>
            <a:r>
              <a:rPr lang="en-US" altLang="zh-CN" sz="2000" dirty="0" smtClean="0"/>
              <a:t>   </a:t>
            </a:r>
            <a:r>
              <a:rPr lang="en-US" altLang="zh-CN" sz="2000" dirty="0" smtClean="0">
                <a:solidFill>
                  <a:srgbClr val="FF0000"/>
                </a:solidFill>
              </a:rPr>
              <a:t>a4</a:t>
            </a:r>
            <a:r>
              <a:rPr lang="en-US" altLang="zh-CN" sz="2000" dirty="0" smtClean="0"/>
              <a:t>    </a:t>
            </a:r>
            <a:r>
              <a:rPr lang="en-US" altLang="zh-CN" sz="2000" dirty="0" smtClean="0">
                <a:solidFill>
                  <a:srgbClr val="0070C0"/>
                </a:solidFill>
              </a:rPr>
              <a:t>a1    </a:t>
            </a:r>
          </a:p>
        </p:txBody>
      </p:sp>
      <p:graphicFrame>
        <p:nvGraphicFramePr>
          <p:cNvPr id="18" name="Table 17"/>
          <p:cNvGraphicFramePr>
            <a:graphicFrameLocks noGrp="1"/>
          </p:cNvGraphicFramePr>
          <p:nvPr/>
        </p:nvGraphicFramePr>
        <p:xfrm>
          <a:off x="1524000" y="2057400"/>
          <a:ext cx="6172200" cy="2133600"/>
        </p:xfrm>
        <a:graphic>
          <a:graphicData uri="http://schemas.openxmlformats.org/drawingml/2006/table">
            <a:tbl>
              <a:tblPr firstRow="1" bandRow="1">
                <a:tableStyleId>{5C22544A-7EE6-4342-B048-85BDC9FD1C3A}</a:tableStyleId>
              </a:tblPr>
              <a:tblGrid>
                <a:gridCol w="2057400"/>
                <a:gridCol w="2057400"/>
                <a:gridCol w="2057400"/>
              </a:tblGrid>
              <a:tr h="185057">
                <a:tc>
                  <a:txBody>
                    <a:bodyPr/>
                    <a:lstStyle/>
                    <a:p>
                      <a:pPr algn="ctr"/>
                      <a:r>
                        <a:rPr lang="en-US" altLang="zh-CN" sz="1400" dirty="0" smtClean="0"/>
                        <a:t>Symbols</a:t>
                      </a:r>
                      <a:endParaRPr lang="zh-CN" altLang="en-US" sz="1400" dirty="0"/>
                    </a:p>
                  </a:txBody>
                  <a:tcPr/>
                </a:tc>
                <a:tc>
                  <a:txBody>
                    <a:bodyPr/>
                    <a:lstStyle/>
                    <a:p>
                      <a:pPr algn="ctr"/>
                      <a:r>
                        <a:rPr lang="en-US" altLang="zh-CN" sz="1400" dirty="0" smtClean="0"/>
                        <a:t>Fixed Length</a:t>
                      </a:r>
                      <a:endParaRPr lang="zh-CN" altLang="en-US" sz="1400" dirty="0"/>
                    </a:p>
                  </a:txBody>
                  <a:tcPr/>
                </a:tc>
                <a:tc>
                  <a:txBody>
                    <a:bodyPr/>
                    <a:lstStyle/>
                    <a:p>
                      <a:pPr algn="ctr"/>
                      <a:r>
                        <a:rPr lang="en-US" altLang="zh-CN" sz="1400" dirty="0" smtClean="0"/>
                        <a:t>Variable Length</a:t>
                      </a:r>
                      <a:endParaRPr lang="zh-CN" altLang="en-US" sz="1400" dirty="0"/>
                    </a:p>
                  </a:txBody>
                  <a:tcPr/>
                </a:tc>
              </a:tr>
              <a:tr h="185057">
                <a:tc>
                  <a:txBody>
                    <a:bodyPr/>
                    <a:lstStyle/>
                    <a:p>
                      <a:pPr algn="ctr"/>
                      <a:r>
                        <a:rPr lang="en-US" altLang="zh-CN" sz="1400" dirty="0" smtClean="0"/>
                        <a:t>a</a:t>
                      </a:r>
                      <a:r>
                        <a:rPr lang="en-US" altLang="zh-CN" sz="1050" dirty="0" smtClean="0"/>
                        <a:t>1</a:t>
                      </a:r>
                      <a:endParaRPr lang="zh-CN" altLang="en-US" sz="1400" dirty="0"/>
                    </a:p>
                  </a:txBody>
                  <a:tcPr/>
                </a:tc>
                <a:tc>
                  <a:txBody>
                    <a:bodyPr/>
                    <a:lstStyle/>
                    <a:p>
                      <a:pPr algn="ctr"/>
                      <a:r>
                        <a:rPr lang="en-US" altLang="zh-CN" sz="1400" dirty="0" smtClean="0"/>
                        <a:t>000</a:t>
                      </a:r>
                      <a:endParaRPr lang="zh-CN" altLang="en-US" sz="1400" dirty="0"/>
                    </a:p>
                  </a:txBody>
                  <a:tcPr/>
                </a:tc>
                <a:tc>
                  <a:txBody>
                    <a:bodyPr/>
                    <a:lstStyle/>
                    <a:p>
                      <a:pPr algn="ctr"/>
                      <a:r>
                        <a:rPr lang="en-US" altLang="zh-CN" sz="1400" dirty="0" smtClean="0"/>
                        <a:t>010</a:t>
                      </a:r>
                      <a:endParaRPr lang="zh-CN" altLang="en-US" sz="1400" dirty="0"/>
                    </a:p>
                  </a:txBody>
                  <a:tcPr/>
                </a:tc>
              </a:tr>
              <a:tr h="185057">
                <a:tc>
                  <a:txBody>
                    <a:bodyPr/>
                    <a:lstStyle/>
                    <a:p>
                      <a:pPr algn="ctr"/>
                      <a:r>
                        <a:rPr lang="en-US" altLang="zh-CN" sz="1400" dirty="0" smtClean="0"/>
                        <a:t>a</a:t>
                      </a:r>
                      <a:r>
                        <a:rPr lang="en-US" altLang="zh-CN" sz="1050" dirty="0" smtClean="0"/>
                        <a:t>2</a:t>
                      </a:r>
                      <a:endParaRPr lang="zh-CN" altLang="en-US" sz="1400" dirty="0"/>
                    </a:p>
                  </a:txBody>
                  <a:tcPr/>
                </a:tc>
                <a:tc>
                  <a:txBody>
                    <a:bodyPr/>
                    <a:lstStyle/>
                    <a:p>
                      <a:pPr algn="ctr"/>
                      <a:r>
                        <a:rPr lang="en-US" altLang="zh-CN" sz="1400" dirty="0" smtClean="0"/>
                        <a:t>001</a:t>
                      </a:r>
                      <a:endParaRPr lang="zh-CN" altLang="en-US" sz="1400" dirty="0"/>
                    </a:p>
                  </a:txBody>
                  <a:tcPr/>
                </a:tc>
                <a:tc>
                  <a:txBody>
                    <a:bodyPr/>
                    <a:lstStyle/>
                    <a:p>
                      <a:pPr algn="ctr"/>
                      <a:r>
                        <a:rPr lang="en-US" altLang="zh-CN" sz="1400" dirty="0" smtClean="0"/>
                        <a:t>011</a:t>
                      </a:r>
                      <a:endParaRPr lang="zh-CN" altLang="en-US" sz="1400" dirty="0"/>
                    </a:p>
                  </a:txBody>
                  <a:tcPr/>
                </a:tc>
              </a:tr>
              <a:tr h="185057">
                <a:tc>
                  <a:txBody>
                    <a:bodyPr/>
                    <a:lstStyle/>
                    <a:p>
                      <a:pPr algn="ctr"/>
                      <a:r>
                        <a:rPr lang="en-US" altLang="zh-CN" sz="1400" dirty="0" smtClean="0"/>
                        <a:t>a</a:t>
                      </a:r>
                      <a:r>
                        <a:rPr lang="en-US" altLang="zh-CN" sz="1050" dirty="0" smtClean="0"/>
                        <a:t>3</a:t>
                      </a:r>
                      <a:endParaRPr lang="zh-CN" altLang="en-US" sz="1400" dirty="0"/>
                    </a:p>
                  </a:txBody>
                  <a:tcPr/>
                </a:tc>
                <a:tc>
                  <a:txBody>
                    <a:bodyPr/>
                    <a:lstStyle/>
                    <a:p>
                      <a:pPr algn="ctr"/>
                      <a:r>
                        <a:rPr lang="en-US" altLang="zh-CN" sz="1400" dirty="0" smtClean="0"/>
                        <a:t>010</a:t>
                      </a:r>
                      <a:endParaRPr lang="zh-CN" altLang="en-US" sz="1400" dirty="0"/>
                    </a:p>
                  </a:txBody>
                  <a:tcPr/>
                </a:tc>
                <a:tc>
                  <a:txBody>
                    <a:bodyPr/>
                    <a:lstStyle/>
                    <a:p>
                      <a:pPr algn="ctr"/>
                      <a:r>
                        <a:rPr lang="en-US" altLang="zh-CN" sz="1400" dirty="0" smtClean="0"/>
                        <a:t>000</a:t>
                      </a:r>
                      <a:endParaRPr lang="zh-CN" altLang="en-US" sz="1400" dirty="0"/>
                    </a:p>
                  </a:txBody>
                  <a:tcPr/>
                </a:tc>
              </a:tr>
              <a:tr h="185057">
                <a:tc>
                  <a:txBody>
                    <a:bodyPr/>
                    <a:lstStyle/>
                    <a:p>
                      <a:pPr algn="ctr"/>
                      <a:r>
                        <a:rPr lang="en-US" altLang="zh-CN" sz="1400" dirty="0" smtClean="0"/>
                        <a:t>a</a:t>
                      </a:r>
                      <a:r>
                        <a:rPr lang="en-US" altLang="zh-CN" sz="1050" dirty="0" smtClean="0"/>
                        <a:t>4</a:t>
                      </a:r>
                      <a:endParaRPr lang="zh-CN" altLang="en-US" sz="1400" dirty="0"/>
                    </a:p>
                  </a:txBody>
                  <a:tcPr/>
                </a:tc>
                <a:tc>
                  <a:txBody>
                    <a:bodyPr/>
                    <a:lstStyle/>
                    <a:p>
                      <a:pPr algn="ctr"/>
                      <a:r>
                        <a:rPr lang="en-US" altLang="zh-CN" sz="1400" dirty="0" smtClean="0"/>
                        <a:t>011</a:t>
                      </a:r>
                      <a:endParaRPr lang="zh-CN" altLang="en-US" sz="1400" dirty="0"/>
                    </a:p>
                  </a:txBody>
                  <a:tcPr/>
                </a:tc>
                <a:tc>
                  <a:txBody>
                    <a:bodyPr/>
                    <a:lstStyle/>
                    <a:p>
                      <a:pPr algn="ctr"/>
                      <a:r>
                        <a:rPr lang="en-US" altLang="zh-CN" sz="1400" dirty="0" smtClean="0"/>
                        <a:t>001</a:t>
                      </a:r>
                      <a:endParaRPr lang="zh-CN" altLang="en-US" sz="1400" dirty="0"/>
                    </a:p>
                  </a:txBody>
                  <a:tcPr/>
                </a:tc>
              </a:tr>
              <a:tr h="185057">
                <a:tc>
                  <a:txBody>
                    <a:bodyPr/>
                    <a:lstStyle/>
                    <a:p>
                      <a:pPr algn="ctr"/>
                      <a:r>
                        <a:rPr lang="en-US" altLang="zh-CN" sz="1400" dirty="0" smtClean="0"/>
                        <a:t>a</a:t>
                      </a:r>
                      <a:r>
                        <a:rPr lang="en-US" altLang="zh-CN" sz="1050" dirty="0" smtClean="0"/>
                        <a:t>5</a:t>
                      </a:r>
                      <a:endParaRPr lang="zh-CN" altLang="en-US" sz="1400" dirty="0"/>
                    </a:p>
                  </a:txBody>
                  <a:tcPr/>
                </a:tc>
                <a:tc>
                  <a:txBody>
                    <a:bodyPr/>
                    <a:lstStyle/>
                    <a:p>
                      <a:pPr algn="ctr"/>
                      <a:r>
                        <a:rPr lang="en-US" altLang="zh-CN" sz="1400" dirty="0" smtClean="0"/>
                        <a:t>100</a:t>
                      </a:r>
                      <a:endParaRPr lang="zh-CN" altLang="en-US" sz="1400" dirty="0"/>
                    </a:p>
                  </a:txBody>
                  <a:tcPr/>
                </a:tc>
                <a:tc>
                  <a:txBody>
                    <a:bodyPr/>
                    <a:lstStyle/>
                    <a:p>
                      <a:pPr algn="ctr"/>
                      <a:r>
                        <a:rPr lang="en-US" altLang="zh-CN" sz="1400" dirty="0" smtClean="0"/>
                        <a:t>10</a:t>
                      </a:r>
                      <a:endParaRPr lang="zh-CN" altLang="en-US" sz="1400" dirty="0"/>
                    </a:p>
                  </a:txBody>
                  <a:tcPr/>
                </a:tc>
              </a:tr>
              <a:tr h="185057">
                <a:tc>
                  <a:txBody>
                    <a:bodyPr/>
                    <a:lstStyle/>
                    <a:p>
                      <a:pPr algn="ctr"/>
                      <a:r>
                        <a:rPr lang="en-US" altLang="zh-CN" sz="1400" dirty="0" smtClean="0"/>
                        <a:t>a</a:t>
                      </a:r>
                      <a:r>
                        <a:rPr lang="en-US" altLang="zh-CN" sz="1050" dirty="0" smtClean="0"/>
                        <a:t>6</a:t>
                      </a:r>
                      <a:endParaRPr lang="zh-CN" altLang="en-US" sz="1400" dirty="0"/>
                    </a:p>
                  </a:txBody>
                  <a:tcPr/>
                </a:tc>
                <a:tc>
                  <a:txBody>
                    <a:bodyPr/>
                    <a:lstStyle/>
                    <a:p>
                      <a:pPr algn="ctr"/>
                      <a:r>
                        <a:rPr lang="en-US" altLang="zh-CN" sz="1400" dirty="0" smtClean="0"/>
                        <a:t>101</a:t>
                      </a:r>
                      <a:endParaRPr lang="zh-CN" altLang="en-US" sz="1400" dirty="0"/>
                    </a:p>
                  </a:txBody>
                  <a:tcPr/>
                </a:tc>
                <a:tc>
                  <a:txBody>
                    <a:bodyPr/>
                    <a:lstStyle/>
                    <a:p>
                      <a:pPr algn="ctr"/>
                      <a:r>
                        <a:rPr lang="en-US" altLang="zh-CN" sz="1400" dirty="0" smtClean="0"/>
                        <a:t>11</a:t>
                      </a:r>
                      <a:endParaRPr lang="zh-CN" altLang="en-US" sz="14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Principle of Huffman Code</a:t>
            </a:r>
            <a:endParaRPr lang="zh-CN" altLang="en-US" dirty="0"/>
          </a:p>
        </p:txBody>
      </p:sp>
      <p:sp>
        <p:nvSpPr>
          <p:cNvPr id="3" name="Content Placeholder 2"/>
          <p:cNvSpPr>
            <a:spLocks noGrp="1"/>
          </p:cNvSpPr>
          <p:nvPr>
            <p:ph idx="1"/>
          </p:nvPr>
        </p:nvSpPr>
        <p:spPr/>
        <p:txBody>
          <a:bodyPr/>
          <a:lstStyle/>
          <a:p>
            <a:r>
              <a:rPr lang="en-US" altLang="zh-CN" dirty="0" smtClean="0"/>
              <a:t>Prefix-Free</a:t>
            </a:r>
          </a:p>
          <a:p>
            <a:pPr lvl="1"/>
            <a:r>
              <a:rPr lang="en-US" altLang="zh-CN" dirty="0" smtClean="0"/>
              <a:t>None of the code words are the </a:t>
            </a:r>
            <a:r>
              <a:rPr lang="en-US" altLang="zh-CN" dirty="0" err="1" smtClean="0"/>
              <a:t>refix</a:t>
            </a:r>
            <a:r>
              <a:rPr lang="en-US" altLang="zh-CN" dirty="0" smtClean="0"/>
              <a:t> of other code words</a:t>
            </a:r>
            <a:endParaRPr lang="zh-CN" altLang="en-US" dirty="0"/>
          </a:p>
        </p:txBody>
      </p:sp>
      <p:sp>
        <p:nvSpPr>
          <p:cNvPr id="4" name="TextBox 3"/>
          <p:cNvSpPr txBox="1"/>
          <p:nvPr/>
        </p:nvSpPr>
        <p:spPr>
          <a:xfrm>
            <a:off x="1143000" y="3289280"/>
            <a:ext cx="6705600" cy="3416320"/>
          </a:xfrm>
          <a:prstGeom prst="rect">
            <a:avLst/>
          </a:prstGeom>
          <a:noFill/>
        </p:spPr>
        <p:txBody>
          <a:bodyPr wrap="square" rtlCol="0">
            <a:spAutoFit/>
          </a:bodyPr>
          <a:lstStyle/>
          <a:p>
            <a:r>
              <a:rPr lang="en-US" altLang="zh-CN" sz="2400" dirty="0" smtClean="0">
                <a:latin typeface="Arial Unicode MS" pitchFamily="34" charset="-122"/>
                <a:ea typeface="Arial Unicode MS" pitchFamily="34" charset="-122"/>
                <a:cs typeface="Arial Unicode MS" pitchFamily="34" charset="-122"/>
              </a:rPr>
              <a:t>Not Prefix Free Example:</a:t>
            </a:r>
          </a:p>
          <a:p>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   	a1      01</a:t>
            </a:r>
          </a:p>
          <a:p>
            <a:r>
              <a:rPr lang="en-US" altLang="zh-CN" sz="2400" dirty="0" smtClean="0">
                <a:latin typeface="Arial Unicode MS" pitchFamily="34" charset="-122"/>
                <a:ea typeface="Arial Unicode MS" pitchFamily="34" charset="-122"/>
                <a:cs typeface="Arial Unicode MS" pitchFamily="34" charset="-122"/>
              </a:rPr>
              <a:t>  	a2      011</a:t>
            </a:r>
          </a:p>
          <a:p>
            <a:r>
              <a:rPr lang="en-US" altLang="zh-CN" sz="2400" dirty="0" smtClean="0">
                <a:latin typeface="Arial Unicode MS" pitchFamily="34" charset="-122"/>
                <a:ea typeface="Arial Unicode MS" pitchFamily="34" charset="-122"/>
                <a:cs typeface="Arial Unicode MS" pitchFamily="34" charset="-122"/>
              </a:rPr>
              <a:t>   	…</a:t>
            </a:r>
          </a:p>
          <a:p>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FF0000"/>
                </a:solidFill>
                <a:latin typeface="Arial Unicode MS" pitchFamily="34" charset="-122"/>
                <a:ea typeface="Arial Unicode MS" pitchFamily="34" charset="-122"/>
                <a:cs typeface="Arial Unicode MS" pitchFamily="34" charset="-122"/>
              </a:rPr>
              <a:t>	01</a:t>
            </a:r>
            <a:r>
              <a:rPr lang="en-US" altLang="zh-CN" sz="2400" dirty="0" smtClean="0">
                <a:latin typeface="Arial Unicode MS" pitchFamily="34" charset="-122"/>
                <a:ea typeface="Arial Unicode MS" pitchFamily="34" charset="-122"/>
                <a:cs typeface="Arial Unicode MS" pitchFamily="34" charset="-122"/>
              </a:rPr>
              <a:t>1011011     a1…</a:t>
            </a:r>
          </a:p>
          <a:p>
            <a:r>
              <a:rPr lang="en-US" altLang="zh-CN" sz="2400" dirty="0" smtClean="0">
                <a:solidFill>
                  <a:srgbClr val="0070C0"/>
                </a:solidFill>
                <a:latin typeface="Arial Unicode MS" pitchFamily="34" charset="-122"/>
                <a:ea typeface="Arial Unicode MS" pitchFamily="34" charset="-122"/>
                <a:cs typeface="Arial Unicode MS" pitchFamily="34" charset="-122"/>
              </a:rPr>
              <a:t>	011</a:t>
            </a:r>
            <a:r>
              <a:rPr lang="en-US" altLang="zh-CN" sz="2400" dirty="0" smtClean="0">
                <a:latin typeface="Arial Unicode MS" pitchFamily="34" charset="-122"/>
                <a:ea typeface="Arial Unicode MS" pitchFamily="34" charset="-122"/>
                <a:cs typeface="Arial Unicode MS" pitchFamily="34" charset="-122"/>
              </a:rPr>
              <a:t>011011     a2…</a:t>
            </a: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generate better code?</a:t>
            </a:r>
            <a:endParaRPr lang="zh-CN" altLang="en-US" dirty="0"/>
          </a:p>
        </p:txBody>
      </p:sp>
      <p:sp>
        <p:nvSpPr>
          <p:cNvPr id="3" name="Content Placeholder 2"/>
          <p:cNvSpPr>
            <a:spLocks noGrp="1"/>
          </p:cNvSpPr>
          <p:nvPr>
            <p:ph idx="1"/>
          </p:nvPr>
        </p:nvSpPr>
        <p:spPr>
          <a:xfrm>
            <a:off x="457200" y="1447800"/>
            <a:ext cx="8229600" cy="4625609"/>
          </a:xfrm>
        </p:spPr>
        <p:txBody>
          <a:bodyPr/>
          <a:lstStyle/>
          <a:p>
            <a:r>
              <a:rPr lang="en-US" altLang="zh-CN" dirty="0" smtClean="0"/>
              <a:t>Huffman code introduce a Huffman tree</a:t>
            </a:r>
            <a:endParaRPr lang="zh-CN" altLang="en-US" dirty="0"/>
          </a:p>
        </p:txBody>
      </p:sp>
      <p:graphicFrame>
        <p:nvGraphicFramePr>
          <p:cNvPr id="34" name="Table 33"/>
          <p:cNvGraphicFramePr>
            <a:graphicFrameLocks noGrp="1"/>
          </p:cNvGraphicFramePr>
          <p:nvPr/>
        </p:nvGraphicFramePr>
        <p:xfrm>
          <a:off x="762000" y="2214885"/>
          <a:ext cx="1524000" cy="4338315"/>
        </p:xfrm>
        <a:graphic>
          <a:graphicData uri="http://schemas.openxmlformats.org/drawingml/2006/table">
            <a:tbl>
              <a:tblPr firstRow="1" bandRow="1">
                <a:tableStyleId>{5940675A-B579-460E-94D1-54222C63F5DA}</a:tableStyleId>
              </a:tblPr>
              <a:tblGrid>
                <a:gridCol w="508000"/>
                <a:gridCol w="508000"/>
                <a:gridCol w="508000"/>
              </a:tblGrid>
              <a:tr h="255195">
                <a:tc>
                  <a:txBody>
                    <a:bodyPr/>
                    <a:lstStyle/>
                    <a:p>
                      <a:pPr algn="ctr"/>
                      <a:r>
                        <a:rPr lang="en-US" sz="1000" dirty="0"/>
                        <a:t>Char</a:t>
                      </a:r>
                    </a:p>
                  </a:txBody>
                  <a:tcPr anchor="ctr"/>
                </a:tc>
                <a:tc>
                  <a:txBody>
                    <a:bodyPr/>
                    <a:lstStyle/>
                    <a:p>
                      <a:pPr algn="ctr"/>
                      <a:r>
                        <a:rPr lang="en-US" sz="1000"/>
                        <a:t>Freq</a:t>
                      </a:r>
                    </a:p>
                  </a:txBody>
                  <a:tcPr anchor="ctr"/>
                </a:tc>
                <a:tc>
                  <a:txBody>
                    <a:bodyPr/>
                    <a:lstStyle/>
                    <a:p>
                      <a:pPr algn="ctr"/>
                      <a:r>
                        <a:rPr lang="en-US" sz="1000"/>
                        <a:t>Code</a:t>
                      </a:r>
                    </a:p>
                  </a:txBody>
                  <a:tcPr anchor="ctr"/>
                </a:tc>
              </a:tr>
              <a:tr h="255195">
                <a:tc>
                  <a:txBody>
                    <a:bodyPr/>
                    <a:lstStyle/>
                    <a:p>
                      <a:r>
                        <a:rPr lang="en-US" sz="1000"/>
                        <a:t>space</a:t>
                      </a:r>
                    </a:p>
                  </a:txBody>
                  <a:tcPr anchor="ctr"/>
                </a:tc>
                <a:tc>
                  <a:txBody>
                    <a:bodyPr/>
                    <a:lstStyle/>
                    <a:p>
                      <a:r>
                        <a:rPr lang="en-US" altLang="zh-CN" sz="1000"/>
                        <a:t>7</a:t>
                      </a:r>
                    </a:p>
                  </a:txBody>
                  <a:tcPr anchor="ctr"/>
                </a:tc>
                <a:tc>
                  <a:txBody>
                    <a:bodyPr/>
                    <a:lstStyle/>
                    <a:p>
                      <a:r>
                        <a:rPr lang="en-US" altLang="zh-CN" sz="1000"/>
                        <a:t>111</a:t>
                      </a:r>
                    </a:p>
                  </a:txBody>
                  <a:tcPr anchor="ctr"/>
                </a:tc>
              </a:tr>
              <a:tr h="255195">
                <a:tc>
                  <a:txBody>
                    <a:bodyPr/>
                    <a:lstStyle/>
                    <a:p>
                      <a:r>
                        <a:rPr lang="en-US" sz="1000"/>
                        <a:t>a</a:t>
                      </a:r>
                    </a:p>
                  </a:txBody>
                  <a:tcPr anchor="ctr"/>
                </a:tc>
                <a:tc>
                  <a:txBody>
                    <a:bodyPr/>
                    <a:lstStyle/>
                    <a:p>
                      <a:r>
                        <a:rPr lang="en-US" altLang="zh-CN" sz="1000"/>
                        <a:t>4</a:t>
                      </a:r>
                    </a:p>
                  </a:txBody>
                  <a:tcPr anchor="ctr"/>
                </a:tc>
                <a:tc>
                  <a:txBody>
                    <a:bodyPr/>
                    <a:lstStyle/>
                    <a:p>
                      <a:r>
                        <a:rPr lang="en-US" altLang="zh-CN" sz="1000"/>
                        <a:t>010</a:t>
                      </a:r>
                    </a:p>
                  </a:txBody>
                  <a:tcPr anchor="ctr"/>
                </a:tc>
              </a:tr>
              <a:tr h="255195">
                <a:tc>
                  <a:txBody>
                    <a:bodyPr/>
                    <a:lstStyle/>
                    <a:p>
                      <a:r>
                        <a:rPr lang="en-US" sz="1000"/>
                        <a:t>e</a:t>
                      </a:r>
                    </a:p>
                  </a:txBody>
                  <a:tcPr anchor="ctr"/>
                </a:tc>
                <a:tc>
                  <a:txBody>
                    <a:bodyPr/>
                    <a:lstStyle/>
                    <a:p>
                      <a:r>
                        <a:rPr lang="en-US" altLang="zh-CN" sz="1000"/>
                        <a:t>4</a:t>
                      </a:r>
                    </a:p>
                  </a:txBody>
                  <a:tcPr anchor="ctr"/>
                </a:tc>
                <a:tc>
                  <a:txBody>
                    <a:bodyPr/>
                    <a:lstStyle/>
                    <a:p>
                      <a:r>
                        <a:rPr lang="en-US" altLang="zh-CN" sz="1000"/>
                        <a:t>000</a:t>
                      </a:r>
                    </a:p>
                  </a:txBody>
                  <a:tcPr anchor="ctr"/>
                </a:tc>
              </a:tr>
              <a:tr h="255195">
                <a:tc>
                  <a:txBody>
                    <a:bodyPr/>
                    <a:lstStyle/>
                    <a:p>
                      <a:r>
                        <a:rPr lang="en-US" sz="1000"/>
                        <a:t>f</a:t>
                      </a:r>
                    </a:p>
                  </a:txBody>
                  <a:tcPr anchor="ctr"/>
                </a:tc>
                <a:tc>
                  <a:txBody>
                    <a:bodyPr/>
                    <a:lstStyle/>
                    <a:p>
                      <a:r>
                        <a:rPr lang="en-US" altLang="zh-CN" sz="1000"/>
                        <a:t>3</a:t>
                      </a:r>
                    </a:p>
                  </a:txBody>
                  <a:tcPr anchor="ctr"/>
                </a:tc>
                <a:tc>
                  <a:txBody>
                    <a:bodyPr/>
                    <a:lstStyle/>
                    <a:p>
                      <a:r>
                        <a:rPr lang="en-US" altLang="zh-CN" sz="1000" dirty="0"/>
                        <a:t>1101</a:t>
                      </a:r>
                    </a:p>
                  </a:txBody>
                  <a:tcPr anchor="ctr"/>
                </a:tc>
              </a:tr>
              <a:tr h="255195">
                <a:tc>
                  <a:txBody>
                    <a:bodyPr/>
                    <a:lstStyle/>
                    <a:p>
                      <a:r>
                        <a:rPr lang="en-US" sz="1000"/>
                        <a:t>h</a:t>
                      </a:r>
                    </a:p>
                  </a:txBody>
                  <a:tcPr anchor="ctr"/>
                </a:tc>
                <a:tc>
                  <a:txBody>
                    <a:bodyPr/>
                    <a:lstStyle/>
                    <a:p>
                      <a:r>
                        <a:rPr lang="en-US" altLang="zh-CN" sz="1000"/>
                        <a:t>2</a:t>
                      </a:r>
                    </a:p>
                  </a:txBody>
                  <a:tcPr anchor="ctr"/>
                </a:tc>
                <a:tc>
                  <a:txBody>
                    <a:bodyPr/>
                    <a:lstStyle/>
                    <a:p>
                      <a:r>
                        <a:rPr lang="en-US" altLang="zh-CN" sz="1000"/>
                        <a:t>1010</a:t>
                      </a:r>
                    </a:p>
                  </a:txBody>
                  <a:tcPr anchor="ctr"/>
                </a:tc>
              </a:tr>
              <a:tr h="255195">
                <a:tc>
                  <a:txBody>
                    <a:bodyPr/>
                    <a:lstStyle/>
                    <a:p>
                      <a:r>
                        <a:rPr lang="en-US" sz="1000"/>
                        <a:t>i</a:t>
                      </a:r>
                    </a:p>
                  </a:txBody>
                  <a:tcPr anchor="ctr"/>
                </a:tc>
                <a:tc>
                  <a:txBody>
                    <a:bodyPr/>
                    <a:lstStyle/>
                    <a:p>
                      <a:r>
                        <a:rPr lang="en-US" altLang="zh-CN" sz="1000"/>
                        <a:t>2</a:t>
                      </a:r>
                    </a:p>
                  </a:txBody>
                  <a:tcPr anchor="ctr"/>
                </a:tc>
                <a:tc>
                  <a:txBody>
                    <a:bodyPr/>
                    <a:lstStyle/>
                    <a:p>
                      <a:r>
                        <a:rPr lang="en-US" altLang="zh-CN" sz="1000"/>
                        <a:t>1000</a:t>
                      </a:r>
                    </a:p>
                  </a:txBody>
                  <a:tcPr anchor="ctr"/>
                </a:tc>
              </a:tr>
              <a:tr h="255195">
                <a:tc>
                  <a:txBody>
                    <a:bodyPr/>
                    <a:lstStyle/>
                    <a:p>
                      <a:r>
                        <a:rPr lang="en-US" sz="1000"/>
                        <a:t>m</a:t>
                      </a:r>
                    </a:p>
                  </a:txBody>
                  <a:tcPr anchor="ctr"/>
                </a:tc>
                <a:tc>
                  <a:txBody>
                    <a:bodyPr/>
                    <a:lstStyle/>
                    <a:p>
                      <a:r>
                        <a:rPr lang="en-US" altLang="zh-CN" sz="1000"/>
                        <a:t>2</a:t>
                      </a:r>
                    </a:p>
                  </a:txBody>
                  <a:tcPr anchor="ctr"/>
                </a:tc>
                <a:tc>
                  <a:txBody>
                    <a:bodyPr/>
                    <a:lstStyle/>
                    <a:p>
                      <a:r>
                        <a:rPr lang="en-US" altLang="zh-CN" sz="1000"/>
                        <a:t>0111</a:t>
                      </a:r>
                    </a:p>
                  </a:txBody>
                  <a:tcPr anchor="ctr"/>
                </a:tc>
              </a:tr>
              <a:tr h="255195">
                <a:tc>
                  <a:txBody>
                    <a:bodyPr/>
                    <a:lstStyle/>
                    <a:p>
                      <a:r>
                        <a:rPr lang="en-US" sz="1000"/>
                        <a:t>n</a:t>
                      </a:r>
                    </a:p>
                  </a:txBody>
                  <a:tcPr anchor="ctr"/>
                </a:tc>
                <a:tc>
                  <a:txBody>
                    <a:bodyPr/>
                    <a:lstStyle/>
                    <a:p>
                      <a:r>
                        <a:rPr lang="en-US" altLang="zh-CN" sz="1000"/>
                        <a:t>2</a:t>
                      </a:r>
                    </a:p>
                  </a:txBody>
                  <a:tcPr anchor="ctr"/>
                </a:tc>
                <a:tc>
                  <a:txBody>
                    <a:bodyPr/>
                    <a:lstStyle/>
                    <a:p>
                      <a:r>
                        <a:rPr lang="en-US" altLang="zh-CN" sz="1000"/>
                        <a:t>0010</a:t>
                      </a:r>
                    </a:p>
                  </a:txBody>
                  <a:tcPr anchor="ctr"/>
                </a:tc>
              </a:tr>
              <a:tr h="255195">
                <a:tc>
                  <a:txBody>
                    <a:bodyPr/>
                    <a:lstStyle/>
                    <a:p>
                      <a:r>
                        <a:rPr lang="en-US" sz="1000"/>
                        <a:t>s</a:t>
                      </a:r>
                    </a:p>
                  </a:txBody>
                  <a:tcPr anchor="ctr"/>
                </a:tc>
                <a:tc>
                  <a:txBody>
                    <a:bodyPr/>
                    <a:lstStyle/>
                    <a:p>
                      <a:r>
                        <a:rPr lang="en-US" altLang="zh-CN" sz="1000"/>
                        <a:t>2</a:t>
                      </a:r>
                    </a:p>
                  </a:txBody>
                  <a:tcPr anchor="ctr"/>
                </a:tc>
                <a:tc>
                  <a:txBody>
                    <a:bodyPr/>
                    <a:lstStyle/>
                    <a:p>
                      <a:r>
                        <a:rPr lang="en-US" altLang="zh-CN" sz="1000"/>
                        <a:t>1011</a:t>
                      </a:r>
                    </a:p>
                  </a:txBody>
                  <a:tcPr anchor="ctr"/>
                </a:tc>
              </a:tr>
              <a:tr h="255195">
                <a:tc>
                  <a:txBody>
                    <a:bodyPr/>
                    <a:lstStyle/>
                    <a:p>
                      <a:r>
                        <a:rPr lang="en-US" sz="1000"/>
                        <a:t>t</a:t>
                      </a:r>
                    </a:p>
                  </a:txBody>
                  <a:tcPr anchor="ctr"/>
                </a:tc>
                <a:tc>
                  <a:txBody>
                    <a:bodyPr/>
                    <a:lstStyle/>
                    <a:p>
                      <a:r>
                        <a:rPr lang="en-US" altLang="zh-CN" sz="1000"/>
                        <a:t>2</a:t>
                      </a:r>
                    </a:p>
                  </a:txBody>
                  <a:tcPr anchor="ctr"/>
                </a:tc>
                <a:tc>
                  <a:txBody>
                    <a:bodyPr/>
                    <a:lstStyle/>
                    <a:p>
                      <a:r>
                        <a:rPr lang="en-US" altLang="zh-CN" sz="1000"/>
                        <a:t>0110</a:t>
                      </a:r>
                    </a:p>
                  </a:txBody>
                  <a:tcPr anchor="ctr"/>
                </a:tc>
              </a:tr>
              <a:tr h="255195">
                <a:tc>
                  <a:txBody>
                    <a:bodyPr/>
                    <a:lstStyle/>
                    <a:p>
                      <a:r>
                        <a:rPr lang="en-US" sz="1000"/>
                        <a:t>l</a:t>
                      </a:r>
                    </a:p>
                  </a:txBody>
                  <a:tcPr anchor="ctr"/>
                </a:tc>
                <a:tc>
                  <a:txBody>
                    <a:bodyPr/>
                    <a:lstStyle/>
                    <a:p>
                      <a:r>
                        <a:rPr lang="en-US" altLang="zh-CN" sz="1000"/>
                        <a:t>1</a:t>
                      </a:r>
                    </a:p>
                  </a:txBody>
                  <a:tcPr anchor="ctr"/>
                </a:tc>
                <a:tc>
                  <a:txBody>
                    <a:bodyPr/>
                    <a:lstStyle/>
                    <a:p>
                      <a:r>
                        <a:rPr lang="en-US" altLang="zh-CN" sz="1000" dirty="0"/>
                        <a:t>11001</a:t>
                      </a:r>
                    </a:p>
                  </a:txBody>
                  <a:tcPr anchor="ctr"/>
                </a:tc>
              </a:tr>
              <a:tr h="255195">
                <a:tc>
                  <a:txBody>
                    <a:bodyPr/>
                    <a:lstStyle/>
                    <a:p>
                      <a:r>
                        <a:rPr lang="en-US" sz="1000"/>
                        <a:t>o</a:t>
                      </a:r>
                    </a:p>
                  </a:txBody>
                  <a:tcPr anchor="ctr"/>
                </a:tc>
                <a:tc>
                  <a:txBody>
                    <a:bodyPr/>
                    <a:lstStyle/>
                    <a:p>
                      <a:r>
                        <a:rPr lang="en-US" altLang="zh-CN" sz="1000"/>
                        <a:t>1</a:t>
                      </a:r>
                    </a:p>
                  </a:txBody>
                  <a:tcPr anchor="ctr"/>
                </a:tc>
                <a:tc>
                  <a:txBody>
                    <a:bodyPr/>
                    <a:lstStyle/>
                    <a:p>
                      <a:r>
                        <a:rPr lang="en-US" altLang="zh-CN" sz="1000"/>
                        <a:t>00110</a:t>
                      </a:r>
                    </a:p>
                  </a:txBody>
                  <a:tcPr anchor="ctr"/>
                </a:tc>
              </a:tr>
              <a:tr h="255195">
                <a:tc>
                  <a:txBody>
                    <a:bodyPr/>
                    <a:lstStyle/>
                    <a:p>
                      <a:r>
                        <a:rPr lang="en-US" sz="1000"/>
                        <a:t>p</a:t>
                      </a:r>
                    </a:p>
                  </a:txBody>
                  <a:tcPr anchor="ctr"/>
                </a:tc>
                <a:tc>
                  <a:txBody>
                    <a:bodyPr/>
                    <a:lstStyle/>
                    <a:p>
                      <a:r>
                        <a:rPr lang="en-US" altLang="zh-CN" sz="1000"/>
                        <a:t>1</a:t>
                      </a:r>
                    </a:p>
                  </a:txBody>
                  <a:tcPr anchor="ctr"/>
                </a:tc>
                <a:tc>
                  <a:txBody>
                    <a:bodyPr/>
                    <a:lstStyle/>
                    <a:p>
                      <a:r>
                        <a:rPr lang="en-US" altLang="zh-CN" sz="1000"/>
                        <a:t>10011</a:t>
                      </a:r>
                    </a:p>
                  </a:txBody>
                  <a:tcPr anchor="ctr"/>
                </a:tc>
              </a:tr>
              <a:tr h="255195">
                <a:tc>
                  <a:txBody>
                    <a:bodyPr/>
                    <a:lstStyle/>
                    <a:p>
                      <a:r>
                        <a:rPr lang="en-US" sz="1000"/>
                        <a:t>r</a:t>
                      </a:r>
                    </a:p>
                  </a:txBody>
                  <a:tcPr anchor="ctr"/>
                </a:tc>
                <a:tc>
                  <a:txBody>
                    <a:bodyPr/>
                    <a:lstStyle/>
                    <a:p>
                      <a:r>
                        <a:rPr lang="en-US" altLang="zh-CN" sz="1000"/>
                        <a:t>1</a:t>
                      </a:r>
                    </a:p>
                  </a:txBody>
                  <a:tcPr anchor="ctr"/>
                </a:tc>
                <a:tc>
                  <a:txBody>
                    <a:bodyPr/>
                    <a:lstStyle/>
                    <a:p>
                      <a:r>
                        <a:rPr lang="en-US" altLang="zh-CN" sz="1000"/>
                        <a:t>11000</a:t>
                      </a:r>
                    </a:p>
                  </a:txBody>
                  <a:tcPr anchor="ctr"/>
                </a:tc>
              </a:tr>
              <a:tr h="255195">
                <a:tc>
                  <a:txBody>
                    <a:bodyPr/>
                    <a:lstStyle/>
                    <a:p>
                      <a:r>
                        <a:rPr lang="en-US" sz="1000"/>
                        <a:t>u</a:t>
                      </a:r>
                    </a:p>
                  </a:txBody>
                  <a:tcPr anchor="ctr"/>
                </a:tc>
                <a:tc>
                  <a:txBody>
                    <a:bodyPr/>
                    <a:lstStyle/>
                    <a:p>
                      <a:r>
                        <a:rPr lang="en-US" altLang="zh-CN" sz="1000"/>
                        <a:t>1</a:t>
                      </a:r>
                    </a:p>
                  </a:txBody>
                  <a:tcPr anchor="ctr"/>
                </a:tc>
                <a:tc>
                  <a:txBody>
                    <a:bodyPr/>
                    <a:lstStyle/>
                    <a:p>
                      <a:r>
                        <a:rPr lang="en-US" altLang="zh-CN" sz="1000"/>
                        <a:t>00111</a:t>
                      </a:r>
                    </a:p>
                  </a:txBody>
                  <a:tcPr anchor="ctr"/>
                </a:tc>
              </a:tr>
              <a:tr h="255195">
                <a:tc>
                  <a:txBody>
                    <a:bodyPr/>
                    <a:lstStyle/>
                    <a:p>
                      <a:r>
                        <a:rPr lang="en-US" sz="1000"/>
                        <a:t>x</a:t>
                      </a:r>
                    </a:p>
                  </a:txBody>
                  <a:tcPr anchor="ctr"/>
                </a:tc>
                <a:tc>
                  <a:txBody>
                    <a:bodyPr/>
                    <a:lstStyle/>
                    <a:p>
                      <a:r>
                        <a:rPr lang="en-US" altLang="zh-CN" sz="1000" dirty="0"/>
                        <a:t>1</a:t>
                      </a:r>
                    </a:p>
                  </a:txBody>
                  <a:tcPr anchor="ctr"/>
                </a:tc>
                <a:tc>
                  <a:txBody>
                    <a:bodyPr/>
                    <a:lstStyle/>
                    <a:p>
                      <a:r>
                        <a:rPr lang="en-US" altLang="zh-CN" sz="1000" dirty="0"/>
                        <a:t>10010</a:t>
                      </a:r>
                    </a:p>
                  </a:txBody>
                  <a:tcPr anchor="ctr"/>
                </a:tc>
              </a:tr>
            </a:tbl>
          </a:graphicData>
        </a:graphic>
      </p:graphicFrame>
      <p:grpSp>
        <p:nvGrpSpPr>
          <p:cNvPr id="66" name="Group 65"/>
          <p:cNvGrpSpPr/>
          <p:nvPr/>
        </p:nvGrpSpPr>
        <p:grpSpPr>
          <a:xfrm>
            <a:off x="2514600" y="2428245"/>
            <a:ext cx="5953125" cy="3829050"/>
            <a:chOff x="2743200" y="2590800"/>
            <a:chExt cx="5953125" cy="3829050"/>
          </a:xfrm>
        </p:grpSpPr>
        <p:pic>
          <p:nvPicPr>
            <p:cNvPr id="25602" name="Picture 2" descr="C:\Documents and Settings\Administrator\桌面\625px-Huffman_tree_2.svg.png"/>
            <p:cNvPicPr>
              <a:picLocks noChangeAspect="1" noChangeArrowheads="1"/>
            </p:cNvPicPr>
            <p:nvPr/>
          </p:nvPicPr>
          <p:blipFill>
            <a:blip r:embed="rId2"/>
            <a:srcRect/>
            <a:stretch>
              <a:fillRect/>
            </a:stretch>
          </p:blipFill>
          <p:spPr bwMode="auto">
            <a:xfrm>
              <a:off x="2743200" y="2590800"/>
              <a:ext cx="5953125" cy="3829050"/>
            </a:xfrm>
            <a:prstGeom prst="rect">
              <a:avLst/>
            </a:prstGeom>
            <a:noFill/>
          </p:spPr>
        </p:pic>
        <p:sp>
          <p:nvSpPr>
            <p:cNvPr id="36" name="TextBox 35"/>
            <p:cNvSpPr txBox="1"/>
            <p:nvPr/>
          </p:nvSpPr>
          <p:spPr>
            <a:xfrm>
              <a:off x="4495800" y="2743200"/>
              <a:ext cx="303288" cy="369332"/>
            </a:xfrm>
            <a:prstGeom prst="rect">
              <a:avLst/>
            </a:prstGeom>
            <a:noFill/>
          </p:spPr>
          <p:txBody>
            <a:bodyPr wrap="none" rtlCol="0">
              <a:spAutoFit/>
            </a:bodyPr>
            <a:lstStyle/>
            <a:p>
              <a:r>
                <a:rPr lang="en-US" altLang="zh-CN" dirty="0" smtClean="0"/>
                <a:t>0</a:t>
              </a:r>
              <a:endParaRPr lang="zh-CN" altLang="en-US" dirty="0"/>
            </a:p>
          </p:txBody>
        </p:sp>
        <p:sp>
          <p:nvSpPr>
            <p:cNvPr id="37" name="TextBox 36"/>
            <p:cNvSpPr txBox="1"/>
            <p:nvPr/>
          </p:nvSpPr>
          <p:spPr>
            <a:xfrm>
              <a:off x="6264338" y="2754868"/>
              <a:ext cx="288862" cy="369332"/>
            </a:xfrm>
            <a:prstGeom prst="rect">
              <a:avLst/>
            </a:prstGeom>
            <a:noFill/>
          </p:spPr>
          <p:txBody>
            <a:bodyPr wrap="none" rtlCol="0">
              <a:spAutoFit/>
            </a:bodyPr>
            <a:lstStyle/>
            <a:p>
              <a:r>
                <a:rPr lang="en-US" altLang="zh-CN" dirty="0" smtClean="0"/>
                <a:t>1</a:t>
              </a:r>
              <a:endParaRPr lang="zh-CN" altLang="en-US" dirty="0"/>
            </a:p>
          </p:txBody>
        </p:sp>
        <p:sp>
          <p:nvSpPr>
            <p:cNvPr id="38" name="TextBox 37"/>
            <p:cNvSpPr txBox="1"/>
            <p:nvPr/>
          </p:nvSpPr>
          <p:spPr>
            <a:xfrm>
              <a:off x="3276600" y="3593068"/>
              <a:ext cx="303288" cy="369332"/>
            </a:xfrm>
            <a:prstGeom prst="rect">
              <a:avLst/>
            </a:prstGeom>
            <a:noFill/>
          </p:spPr>
          <p:txBody>
            <a:bodyPr wrap="none" rtlCol="0">
              <a:spAutoFit/>
            </a:bodyPr>
            <a:lstStyle/>
            <a:p>
              <a:r>
                <a:rPr lang="en-US" altLang="zh-CN" dirty="0" smtClean="0"/>
                <a:t>0</a:t>
              </a:r>
              <a:endParaRPr lang="zh-CN" altLang="en-US" dirty="0"/>
            </a:p>
          </p:txBody>
        </p:sp>
        <p:sp>
          <p:nvSpPr>
            <p:cNvPr id="39" name="TextBox 38"/>
            <p:cNvSpPr txBox="1"/>
            <p:nvPr/>
          </p:nvSpPr>
          <p:spPr>
            <a:xfrm>
              <a:off x="2897112" y="4278868"/>
              <a:ext cx="303288" cy="369332"/>
            </a:xfrm>
            <a:prstGeom prst="rect">
              <a:avLst/>
            </a:prstGeom>
            <a:noFill/>
          </p:spPr>
          <p:txBody>
            <a:bodyPr wrap="none" rtlCol="0">
              <a:spAutoFit/>
            </a:bodyPr>
            <a:lstStyle/>
            <a:p>
              <a:r>
                <a:rPr lang="en-US" altLang="zh-CN" dirty="0" smtClean="0"/>
                <a:t>0</a:t>
              </a:r>
              <a:endParaRPr lang="zh-CN" altLang="en-US" dirty="0"/>
            </a:p>
          </p:txBody>
        </p:sp>
        <p:sp>
          <p:nvSpPr>
            <p:cNvPr id="40" name="TextBox 39"/>
            <p:cNvSpPr txBox="1"/>
            <p:nvPr/>
          </p:nvSpPr>
          <p:spPr>
            <a:xfrm>
              <a:off x="3963912" y="4278868"/>
              <a:ext cx="303288" cy="369332"/>
            </a:xfrm>
            <a:prstGeom prst="rect">
              <a:avLst/>
            </a:prstGeom>
            <a:noFill/>
          </p:spPr>
          <p:txBody>
            <a:bodyPr wrap="none" rtlCol="0">
              <a:spAutoFit/>
            </a:bodyPr>
            <a:lstStyle/>
            <a:p>
              <a:r>
                <a:rPr lang="en-US" altLang="zh-CN" dirty="0" smtClean="0"/>
                <a:t>0</a:t>
              </a:r>
              <a:endParaRPr lang="zh-CN" altLang="en-US" dirty="0"/>
            </a:p>
          </p:txBody>
        </p:sp>
        <p:sp>
          <p:nvSpPr>
            <p:cNvPr id="41" name="TextBox 40"/>
            <p:cNvSpPr txBox="1"/>
            <p:nvPr/>
          </p:nvSpPr>
          <p:spPr>
            <a:xfrm>
              <a:off x="3124200" y="4964668"/>
              <a:ext cx="303288" cy="369332"/>
            </a:xfrm>
            <a:prstGeom prst="rect">
              <a:avLst/>
            </a:prstGeom>
            <a:noFill/>
          </p:spPr>
          <p:txBody>
            <a:bodyPr wrap="none" rtlCol="0">
              <a:spAutoFit/>
            </a:bodyPr>
            <a:lstStyle/>
            <a:p>
              <a:r>
                <a:rPr lang="en-US" altLang="zh-CN" dirty="0" smtClean="0"/>
                <a:t>0</a:t>
              </a:r>
              <a:endParaRPr lang="zh-CN" altLang="en-US" dirty="0"/>
            </a:p>
          </p:txBody>
        </p:sp>
        <p:sp>
          <p:nvSpPr>
            <p:cNvPr id="42" name="TextBox 41"/>
            <p:cNvSpPr txBox="1"/>
            <p:nvPr/>
          </p:nvSpPr>
          <p:spPr>
            <a:xfrm>
              <a:off x="3352800" y="5638800"/>
              <a:ext cx="303288" cy="369332"/>
            </a:xfrm>
            <a:prstGeom prst="rect">
              <a:avLst/>
            </a:prstGeom>
            <a:noFill/>
          </p:spPr>
          <p:txBody>
            <a:bodyPr wrap="none" rtlCol="0">
              <a:spAutoFit/>
            </a:bodyPr>
            <a:lstStyle/>
            <a:p>
              <a:r>
                <a:rPr lang="en-US" altLang="zh-CN" dirty="0" smtClean="0"/>
                <a:t>0</a:t>
              </a:r>
              <a:endParaRPr lang="zh-CN" altLang="en-US" dirty="0"/>
            </a:p>
          </p:txBody>
        </p:sp>
        <p:sp>
          <p:nvSpPr>
            <p:cNvPr id="43" name="TextBox 42"/>
            <p:cNvSpPr txBox="1"/>
            <p:nvPr/>
          </p:nvSpPr>
          <p:spPr>
            <a:xfrm>
              <a:off x="4191000" y="4964668"/>
              <a:ext cx="303288" cy="369332"/>
            </a:xfrm>
            <a:prstGeom prst="rect">
              <a:avLst/>
            </a:prstGeom>
            <a:noFill/>
          </p:spPr>
          <p:txBody>
            <a:bodyPr wrap="none" rtlCol="0">
              <a:spAutoFit/>
            </a:bodyPr>
            <a:lstStyle/>
            <a:p>
              <a:r>
                <a:rPr lang="en-US" altLang="zh-CN" dirty="0" smtClean="0"/>
                <a:t>0</a:t>
              </a:r>
              <a:endParaRPr lang="zh-CN" altLang="en-US" dirty="0"/>
            </a:p>
          </p:txBody>
        </p:sp>
        <p:sp>
          <p:nvSpPr>
            <p:cNvPr id="44" name="TextBox 43"/>
            <p:cNvSpPr txBox="1"/>
            <p:nvPr/>
          </p:nvSpPr>
          <p:spPr>
            <a:xfrm>
              <a:off x="6554712" y="3505200"/>
              <a:ext cx="303288" cy="369332"/>
            </a:xfrm>
            <a:prstGeom prst="rect">
              <a:avLst/>
            </a:prstGeom>
            <a:noFill/>
          </p:spPr>
          <p:txBody>
            <a:bodyPr wrap="none" rtlCol="0">
              <a:spAutoFit/>
            </a:bodyPr>
            <a:lstStyle/>
            <a:p>
              <a:r>
                <a:rPr lang="en-US" altLang="zh-CN" dirty="0" smtClean="0"/>
                <a:t>0</a:t>
              </a:r>
              <a:endParaRPr lang="zh-CN" altLang="en-US" dirty="0"/>
            </a:p>
          </p:txBody>
        </p:sp>
        <p:sp>
          <p:nvSpPr>
            <p:cNvPr id="45" name="TextBox 44"/>
            <p:cNvSpPr txBox="1"/>
            <p:nvPr/>
          </p:nvSpPr>
          <p:spPr>
            <a:xfrm>
              <a:off x="5792712" y="4278868"/>
              <a:ext cx="303288" cy="369332"/>
            </a:xfrm>
            <a:prstGeom prst="rect">
              <a:avLst/>
            </a:prstGeom>
            <a:noFill/>
          </p:spPr>
          <p:txBody>
            <a:bodyPr wrap="none" rtlCol="0">
              <a:spAutoFit/>
            </a:bodyPr>
            <a:lstStyle/>
            <a:p>
              <a:r>
                <a:rPr lang="en-US" altLang="zh-CN" dirty="0" smtClean="0"/>
                <a:t>0</a:t>
              </a:r>
              <a:endParaRPr lang="zh-CN" altLang="en-US" dirty="0"/>
            </a:p>
          </p:txBody>
        </p:sp>
        <p:sp>
          <p:nvSpPr>
            <p:cNvPr id="46" name="TextBox 45"/>
            <p:cNvSpPr txBox="1"/>
            <p:nvPr/>
          </p:nvSpPr>
          <p:spPr>
            <a:xfrm>
              <a:off x="5335512" y="4953000"/>
              <a:ext cx="303288" cy="369332"/>
            </a:xfrm>
            <a:prstGeom prst="rect">
              <a:avLst/>
            </a:prstGeom>
            <a:noFill/>
          </p:spPr>
          <p:txBody>
            <a:bodyPr wrap="none" rtlCol="0">
              <a:spAutoFit/>
            </a:bodyPr>
            <a:lstStyle/>
            <a:p>
              <a:r>
                <a:rPr lang="en-US" altLang="zh-CN" dirty="0" smtClean="0"/>
                <a:t>0</a:t>
              </a:r>
              <a:endParaRPr lang="zh-CN" altLang="en-US" dirty="0"/>
            </a:p>
          </p:txBody>
        </p:sp>
        <p:sp>
          <p:nvSpPr>
            <p:cNvPr id="47" name="TextBox 46"/>
            <p:cNvSpPr txBox="1"/>
            <p:nvPr/>
          </p:nvSpPr>
          <p:spPr>
            <a:xfrm>
              <a:off x="7773912" y="4278868"/>
              <a:ext cx="303288" cy="369332"/>
            </a:xfrm>
            <a:prstGeom prst="rect">
              <a:avLst/>
            </a:prstGeom>
            <a:noFill/>
          </p:spPr>
          <p:txBody>
            <a:bodyPr wrap="none" rtlCol="0">
              <a:spAutoFit/>
            </a:bodyPr>
            <a:lstStyle/>
            <a:p>
              <a:r>
                <a:rPr lang="en-US" altLang="zh-CN" dirty="0" smtClean="0"/>
                <a:t>0</a:t>
              </a:r>
              <a:endParaRPr lang="zh-CN" altLang="en-US" dirty="0"/>
            </a:p>
          </p:txBody>
        </p:sp>
        <p:sp>
          <p:nvSpPr>
            <p:cNvPr id="48" name="TextBox 47"/>
            <p:cNvSpPr txBox="1"/>
            <p:nvPr/>
          </p:nvSpPr>
          <p:spPr>
            <a:xfrm>
              <a:off x="7545312" y="4964668"/>
              <a:ext cx="303288" cy="369332"/>
            </a:xfrm>
            <a:prstGeom prst="rect">
              <a:avLst/>
            </a:prstGeom>
            <a:noFill/>
          </p:spPr>
          <p:txBody>
            <a:bodyPr wrap="none" rtlCol="0">
              <a:spAutoFit/>
            </a:bodyPr>
            <a:lstStyle/>
            <a:p>
              <a:r>
                <a:rPr lang="en-US" altLang="zh-CN" dirty="0" smtClean="0"/>
                <a:t>0</a:t>
              </a:r>
              <a:endParaRPr lang="zh-CN" altLang="en-US" dirty="0"/>
            </a:p>
          </p:txBody>
        </p:sp>
        <p:sp>
          <p:nvSpPr>
            <p:cNvPr id="49" name="TextBox 48"/>
            <p:cNvSpPr txBox="1"/>
            <p:nvPr/>
          </p:nvSpPr>
          <p:spPr>
            <a:xfrm>
              <a:off x="5640312" y="5650468"/>
              <a:ext cx="303288" cy="369332"/>
            </a:xfrm>
            <a:prstGeom prst="rect">
              <a:avLst/>
            </a:prstGeom>
            <a:noFill/>
          </p:spPr>
          <p:txBody>
            <a:bodyPr wrap="none" rtlCol="0">
              <a:spAutoFit/>
            </a:bodyPr>
            <a:lstStyle/>
            <a:p>
              <a:r>
                <a:rPr lang="en-US" altLang="zh-CN" dirty="0" smtClean="0"/>
                <a:t>0</a:t>
              </a:r>
              <a:endParaRPr lang="zh-CN" altLang="en-US" dirty="0"/>
            </a:p>
          </p:txBody>
        </p:sp>
        <p:sp>
          <p:nvSpPr>
            <p:cNvPr id="50" name="TextBox 49"/>
            <p:cNvSpPr txBox="1"/>
            <p:nvPr/>
          </p:nvSpPr>
          <p:spPr>
            <a:xfrm>
              <a:off x="6478512" y="4953000"/>
              <a:ext cx="303288" cy="369332"/>
            </a:xfrm>
            <a:prstGeom prst="rect">
              <a:avLst/>
            </a:prstGeom>
            <a:noFill/>
          </p:spPr>
          <p:txBody>
            <a:bodyPr wrap="none" rtlCol="0">
              <a:spAutoFit/>
            </a:bodyPr>
            <a:lstStyle/>
            <a:p>
              <a:r>
                <a:rPr lang="en-US" altLang="zh-CN" dirty="0" smtClean="0"/>
                <a:t>0</a:t>
              </a:r>
              <a:endParaRPr lang="zh-CN" altLang="en-US" dirty="0"/>
            </a:p>
          </p:txBody>
        </p:sp>
        <p:sp>
          <p:nvSpPr>
            <p:cNvPr id="51" name="TextBox 50"/>
            <p:cNvSpPr txBox="1"/>
            <p:nvPr/>
          </p:nvSpPr>
          <p:spPr>
            <a:xfrm>
              <a:off x="7316712" y="5650468"/>
              <a:ext cx="303288" cy="369332"/>
            </a:xfrm>
            <a:prstGeom prst="rect">
              <a:avLst/>
            </a:prstGeom>
            <a:noFill/>
          </p:spPr>
          <p:txBody>
            <a:bodyPr wrap="none" rtlCol="0">
              <a:spAutoFit/>
            </a:bodyPr>
            <a:lstStyle/>
            <a:p>
              <a:r>
                <a:rPr lang="en-US" altLang="zh-CN" dirty="0" smtClean="0"/>
                <a:t>0</a:t>
              </a:r>
              <a:endParaRPr lang="zh-CN" altLang="en-US" dirty="0"/>
            </a:p>
          </p:txBody>
        </p:sp>
        <p:sp>
          <p:nvSpPr>
            <p:cNvPr id="52" name="TextBox 51"/>
            <p:cNvSpPr txBox="1"/>
            <p:nvPr/>
          </p:nvSpPr>
          <p:spPr>
            <a:xfrm>
              <a:off x="4054538" y="3593068"/>
              <a:ext cx="288862" cy="369332"/>
            </a:xfrm>
            <a:prstGeom prst="rect">
              <a:avLst/>
            </a:prstGeom>
            <a:noFill/>
          </p:spPr>
          <p:txBody>
            <a:bodyPr wrap="none" rtlCol="0">
              <a:spAutoFit/>
            </a:bodyPr>
            <a:lstStyle/>
            <a:p>
              <a:r>
                <a:rPr lang="en-US" altLang="zh-CN" dirty="0" smtClean="0"/>
                <a:t>1</a:t>
              </a:r>
              <a:endParaRPr lang="zh-CN" altLang="en-US" dirty="0"/>
            </a:p>
          </p:txBody>
        </p:sp>
        <p:sp>
          <p:nvSpPr>
            <p:cNvPr id="53" name="TextBox 52"/>
            <p:cNvSpPr txBox="1"/>
            <p:nvPr/>
          </p:nvSpPr>
          <p:spPr>
            <a:xfrm>
              <a:off x="4419600" y="4278868"/>
              <a:ext cx="288862" cy="369332"/>
            </a:xfrm>
            <a:prstGeom prst="rect">
              <a:avLst/>
            </a:prstGeom>
            <a:noFill/>
          </p:spPr>
          <p:txBody>
            <a:bodyPr wrap="none" rtlCol="0">
              <a:spAutoFit/>
            </a:bodyPr>
            <a:lstStyle/>
            <a:p>
              <a:r>
                <a:rPr lang="en-US" altLang="zh-CN" dirty="0" smtClean="0"/>
                <a:t>1</a:t>
              </a:r>
              <a:endParaRPr lang="zh-CN" altLang="en-US" dirty="0"/>
            </a:p>
          </p:txBody>
        </p:sp>
        <p:sp>
          <p:nvSpPr>
            <p:cNvPr id="54" name="TextBox 53"/>
            <p:cNvSpPr txBox="1"/>
            <p:nvPr/>
          </p:nvSpPr>
          <p:spPr>
            <a:xfrm>
              <a:off x="4724400" y="4964668"/>
              <a:ext cx="288862" cy="369332"/>
            </a:xfrm>
            <a:prstGeom prst="rect">
              <a:avLst/>
            </a:prstGeom>
            <a:noFill/>
          </p:spPr>
          <p:txBody>
            <a:bodyPr wrap="none" rtlCol="0">
              <a:spAutoFit/>
            </a:bodyPr>
            <a:lstStyle/>
            <a:p>
              <a:r>
                <a:rPr lang="en-US" altLang="zh-CN" dirty="0" smtClean="0"/>
                <a:t>1</a:t>
              </a:r>
              <a:endParaRPr lang="zh-CN" altLang="en-US" dirty="0"/>
            </a:p>
          </p:txBody>
        </p:sp>
        <p:sp>
          <p:nvSpPr>
            <p:cNvPr id="55" name="TextBox 54"/>
            <p:cNvSpPr txBox="1"/>
            <p:nvPr/>
          </p:nvSpPr>
          <p:spPr>
            <a:xfrm>
              <a:off x="7712138" y="3516868"/>
              <a:ext cx="288862" cy="369332"/>
            </a:xfrm>
            <a:prstGeom prst="rect">
              <a:avLst/>
            </a:prstGeom>
            <a:noFill/>
          </p:spPr>
          <p:txBody>
            <a:bodyPr wrap="none" rtlCol="0">
              <a:spAutoFit/>
            </a:bodyPr>
            <a:lstStyle/>
            <a:p>
              <a:r>
                <a:rPr lang="en-US" altLang="zh-CN" dirty="0" smtClean="0"/>
                <a:t>1</a:t>
              </a:r>
              <a:endParaRPr lang="zh-CN" altLang="en-US" dirty="0"/>
            </a:p>
          </p:txBody>
        </p:sp>
        <p:sp>
          <p:nvSpPr>
            <p:cNvPr id="56" name="TextBox 55"/>
            <p:cNvSpPr txBox="1"/>
            <p:nvPr/>
          </p:nvSpPr>
          <p:spPr>
            <a:xfrm>
              <a:off x="6629400" y="4267200"/>
              <a:ext cx="288862" cy="369332"/>
            </a:xfrm>
            <a:prstGeom prst="rect">
              <a:avLst/>
            </a:prstGeom>
            <a:noFill/>
          </p:spPr>
          <p:txBody>
            <a:bodyPr wrap="none" rtlCol="0">
              <a:spAutoFit/>
            </a:bodyPr>
            <a:lstStyle/>
            <a:p>
              <a:r>
                <a:rPr lang="en-US" altLang="zh-CN" dirty="0" smtClean="0"/>
                <a:t>1</a:t>
              </a:r>
              <a:endParaRPr lang="zh-CN" altLang="en-US" dirty="0"/>
            </a:p>
          </p:txBody>
        </p:sp>
        <p:sp>
          <p:nvSpPr>
            <p:cNvPr id="57" name="TextBox 56"/>
            <p:cNvSpPr txBox="1"/>
            <p:nvPr/>
          </p:nvSpPr>
          <p:spPr>
            <a:xfrm>
              <a:off x="6172200" y="5650468"/>
              <a:ext cx="288862" cy="369332"/>
            </a:xfrm>
            <a:prstGeom prst="rect">
              <a:avLst/>
            </a:prstGeom>
            <a:noFill/>
          </p:spPr>
          <p:txBody>
            <a:bodyPr wrap="none" rtlCol="0">
              <a:spAutoFit/>
            </a:bodyPr>
            <a:lstStyle/>
            <a:p>
              <a:r>
                <a:rPr lang="en-US" altLang="zh-CN" dirty="0" smtClean="0"/>
                <a:t>1</a:t>
              </a:r>
              <a:endParaRPr lang="zh-CN" altLang="en-US" dirty="0"/>
            </a:p>
          </p:txBody>
        </p:sp>
        <p:sp>
          <p:nvSpPr>
            <p:cNvPr id="58" name="TextBox 57"/>
            <p:cNvSpPr txBox="1"/>
            <p:nvPr/>
          </p:nvSpPr>
          <p:spPr>
            <a:xfrm>
              <a:off x="8321738" y="4278868"/>
              <a:ext cx="288862" cy="369332"/>
            </a:xfrm>
            <a:prstGeom prst="rect">
              <a:avLst/>
            </a:prstGeom>
            <a:noFill/>
          </p:spPr>
          <p:txBody>
            <a:bodyPr wrap="none" rtlCol="0">
              <a:spAutoFit/>
            </a:bodyPr>
            <a:lstStyle/>
            <a:p>
              <a:r>
                <a:rPr lang="en-US" altLang="zh-CN" dirty="0" smtClean="0"/>
                <a:t>1</a:t>
              </a:r>
              <a:endParaRPr lang="zh-CN" altLang="en-US" dirty="0"/>
            </a:p>
          </p:txBody>
        </p:sp>
        <p:sp>
          <p:nvSpPr>
            <p:cNvPr id="59" name="TextBox 58"/>
            <p:cNvSpPr txBox="1"/>
            <p:nvPr/>
          </p:nvSpPr>
          <p:spPr>
            <a:xfrm>
              <a:off x="7026338" y="4964668"/>
              <a:ext cx="288862" cy="369332"/>
            </a:xfrm>
            <a:prstGeom prst="rect">
              <a:avLst/>
            </a:prstGeom>
            <a:noFill/>
          </p:spPr>
          <p:txBody>
            <a:bodyPr wrap="none" rtlCol="0">
              <a:spAutoFit/>
            </a:bodyPr>
            <a:lstStyle/>
            <a:p>
              <a:r>
                <a:rPr lang="en-US" altLang="zh-CN" dirty="0" smtClean="0"/>
                <a:t>1</a:t>
              </a:r>
              <a:endParaRPr lang="zh-CN" altLang="en-US" dirty="0"/>
            </a:p>
          </p:txBody>
        </p:sp>
        <p:sp>
          <p:nvSpPr>
            <p:cNvPr id="60" name="TextBox 59"/>
            <p:cNvSpPr txBox="1"/>
            <p:nvPr/>
          </p:nvSpPr>
          <p:spPr>
            <a:xfrm>
              <a:off x="8077200" y="4964668"/>
              <a:ext cx="288862" cy="369332"/>
            </a:xfrm>
            <a:prstGeom prst="rect">
              <a:avLst/>
            </a:prstGeom>
            <a:noFill/>
          </p:spPr>
          <p:txBody>
            <a:bodyPr wrap="none" rtlCol="0">
              <a:spAutoFit/>
            </a:bodyPr>
            <a:lstStyle/>
            <a:p>
              <a:r>
                <a:rPr lang="en-US" altLang="zh-CN" dirty="0" smtClean="0"/>
                <a:t>1</a:t>
              </a:r>
              <a:endParaRPr lang="zh-CN" altLang="en-US" dirty="0"/>
            </a:p>
          </p:txBody>
        </p:sp>
        <p:sp>
          <p:nvSpPr>
            <p:cNvPr id="61" name="TextBox 60"/>
            <p:cNvSpPr txBox="1"/>
            <p:nvPr/>
          </p:nvSpPr>
          <p:spPr>
            <a:xfrm>
              <a:off x="7788338" y="5638800"/>
              <a:ext cx="288862" cy="369332"/>
            </a:xfrm>
            <a:prstGeom prst="rect">
              <a:avLst/>
            </a:prstGeom>
            <a:noFill/>
          </p:spPr>
          <p:txBody>
            <a:bodyPr wrap="none" rtlCol="0">
              <a:spAutoFit/>
            </a:bodyPr>
            <a:lstStyle/>
            <a:p>
              <a:r>
                <a:rPr lang="en-US" altLang="zh-CN" dirty="0" smtClean="0"/>
                <a:t>1</a:t>
              </a:r>
              <a:endParaRPr lang="zh-CN" altLang="en-US" dirty="0"/>
            </a:p>
          </p:txBody>
        </p:sp>
        <p:sp>
          <p:nvSpPr>
            <p:cNvPr id="62" name="TextBox 61"/>
            <p:cNvSpPr txBox="1"/>
            <p:nvPr/>
          </p:nvSpPr>
          <p:spPr>
            <a:xfrm>
              <a:off x="3657600" y="4964668"/>
              <a:ext cx="288862" cy="369332"/>
            </a:xfrm>
            <a:prstGeom prst="rect">
              <a:avLst/>
            </a:prstGeom>
            <a:noFill/>
          </p:spPr>
          <p:txBody>
            <a:bodyPr wrap="none" rtlCol="0">
              <a:spAutoFit/>
            </a:bodyPr>
            <a:lstStyle/>
            <a:p>
              <a:r>
                <a:rPr lang="en-US" altLang="zh-CN" dirty="0" smtClean="0"/>
                <a:t>1</a:t>
              </a:r>
              <a:endParaRPr lang="zh-CN" altLang="en-US" dirty="0"/>
            </a:p>
          </p:txBody>
        </p:sp>
        <p:sp>
          <p:nvSpPr>
            <p:cNvPr id="63" name="TextBox 62"/>
            <p:cNvSpPr txBox="1"/>
            <p:nvPr/>
          </p:nvSpPr>
          <p:spPr>
            <a:xfrm>
              <a:off x="3352800" y="4278868"/>
              <a:ext cx="288862" cy="369332"/>
            </a:xfrm>
            <a:prstGeom prst="rect">
              <a:avLst/>
            </a:prstGeom>
            <a:noFill/>
          </p:spPr>
          <p:txBody>
            <a:bodyPr wrap="none" rtlCol="0">
              <a:spAutoFit/>
            </a:bodyPr>
            <a:lstStyle/>
            <a:p>
              <a:r>
                <a:rPr lang="en-US" altLang="zh-CN" dirty="0" smtClean="0"/>
                <a:t>1</a:t>
              </a:r>
              <a:endParaRPr lang="zh-CN" altLang="en-US" dirty="0"/>
            </a:p>
          </p:txBody>
        </p:sp>
        <p:sp>
          <p:nvSpPr>
            <p:cNvPr id="64" name="TextBox 63"/>
            <p:cNvSpPr txBox="1"/>
            <p:nvPr/>
          </p:nvSpPr>
          <p:spPr>
            <a:xfrm>
              <a:off x="5867400" y="4953000"/>
              <a:ext cx="288862" cy="369332"/>
            </a:xfrm>
            <a:prstGeom prst="rect">
              <a:avLst/>
            </a:prstGeom>
            <a:noFill/>
          </p:spPr>
          <p:txBody>
            <a:bodyPr wrap="none" rtlCol="0">
              <a:spAutoFit/>
            </a:bodyPr>
            <a:lstStyle/>
            <a:p>
              <a:r>
                <a:rPr lang="en-US" altLang="zh-CN" dirty="0" smtClean="0"/>
                <a:t>1</a:t>
              </a:r>
              <a:endParaRPr lang="zh-CN" altLang="en-US" dirty="0"/>
            </a:p>
          </p:txBody>
        </p:sp>
        <p:sp>
          <p:nvSpPr>
            <p:cNvPr id="65" name="TextBox 64"/>
            <p:cNvSpPr txBox="1"/>
            <p:nvPr/>
          </p:nvSpPr>
          <p:spPr>
            <a:xfrm>
              <a:off x="3902138" y="5638800"/>
              <a:ext cx="288862" cy="369332"/>
            </a:xfrm>
            <a:prstGeom prst="rect">
              <a:avLst/>
            </a:prstGeom>
            <a:noFill/>
          </p:spPr>
          <p:txBody>
            <a:bodyPr wrap="none" rtlCol="0">
              <a:spAutoFit/>
            </a:bodyPr>
            <a:lstStyle/>
            <a:p>
              <a:r>
                <a:rPr lang="en-US" altLang="zh-CN" dirty="0" smtClean="0"/>
                <a:t>1</a:t>
              </a:r>
              <a:endParaRPr lang="zh-CN" alt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Huffman Code</a:t>
            </a:r>
            <a:endParaRPr lang="zh-CN" altLang="en-US" dirty="0"/>
          </a:p>
        </p:txBody>
      </p:sp>
      <p:sp>
        <p:nvSpPr>
          <p:cNvPr id="3" name="Content Placeholder 2"/>
          <p:cNvSpPr>
            <a:spLocks noGrp="1"/>
          </p:cNvSpPr>
          <p:nvPr>
            <p:ph idx="1"/>
          </p:nvPr>
        </p:nvSpPr>
        <p:spPr/>
        <p:txBody>
          <a:bodyPr/>
          <a:lstStyle/>
          <a:p>
            <a:r>
              <a:rPr lang="en-US" altLang="zh-CN" dirty="0" smtClean="0"/>
              <a:t>Generate Huffman Tree from bottom to top</a:t>
            </a:r>
          </a:p>
          <a:p>
            <a:pPr lvl="1"/>
            <a:r>
              <a:rPr lang="en-US" altLang="zh-CN" dirty="0" smtClean="0"/>
              <a:t>Calculate minimum </a:t>
            </a:r>
            <a:r>
              <a:rPr lang="en-US" altLang="zh-CN" dirty="0" err="1" smtClean="0"/>
              <a:t>subtree</a:t>
            </a:r>
            <a:endParaRPr lang="en-US" altLang="zh-CN" dirty="0" smtClean="0"/>
          </a:p>
          <a:p>
            <a:pPr lvl="1"/>
            <a:r>
              <a:rPr lang="en-US" altLang="zh-CN" dirty="0" smtClean="0"/>
              <a:t>Incursive process until all nodes are added </a:t>
            </a:r>
          </a:p>
          <a:p>
            <a:r>
              <a:rPr lang="en-US" altLang="zh-CN" dirty="0" smtClean="0"/>
              <a:t>Generate Huffman Code from top to bottom</a:t>
            </a:r>
          </a:p>
          <a:p>
            <a:pPr lvl="1"/>
            <a:r>
              <a:rPr lang="en-US" altLang="zh-CN" dirty="0" smtClean="0"/>
              <a:t>To achieve Prefix Free</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Definition of Heaps</a:t>
            </a:r>
            <a:endParaRPr lang="zh-CN" alt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heap</a:t>
            </a:r>
            <a:r>
              <a:rPr lang="en-US" dirty="0" smtClean="0"/>
              <a:t> is a specialized tree that satisfies the </a:t>
            </a:r>
            <a:r>
              <a:rPr lang="en-US" i="1" dirty="0" smtClean="0"/>
              <a:t>heap property:</a:t>
            </a:r>
            <a:r>
              <a:rPr lang="en-US" dirty="0" smtClean="0"/>
              <a:t> </a:t>
            </a:r>
          </a:p>
          <a:p>
            <a:pPr lvl="1"/>
            <a:r>
              <a:rPr lang="en-US" dirty="0" smtClean="0"/>
              <a:t>if </a:t>
            </a:r>
            <a:r>
              <a:rPr lang="en-US" i="1" dirty="0" smtClean="0"/>
              <a:t>B</a:t>
            </a:r>
            <a:r>
              <a:rPr lang="en-US" dirty="0" smtClean="0"/>
              <a:t> is a child node of </a:t>
            </a:r>
            <a:r>
              <a:rPr lang="en-US" i="1" dirty="0" smtClean="0"/>
              <a:t>A</a:t>
            </a:r>
            <a:r>
              <a:rPr lang="en-US" dirty="0" smtClean="0"/>
              <a:t>, then key(</a:t>
            </a:r>
            <a:r>
              <a:rPr lang="en-US" i="1" dirty="0" smtClean="0"/>
              <a:t>A</a:t>
            </a:r>
            <a:r>
              <a:rPr lang="en-US" dirty="0" smtClean="0"/>
              <a:t>) ≥ key(</a:t>
            </a:r>
            <a:r>
              <a:rPr lang="en-US" i="1" dirty="0" smtClean="0"/>
              <a:t>B</a:t>
            </a:r>
            <a:r>
              <a:rPr lang="en-US" dirty="0" smtClean="0"/>
              <a:t>). </a:t>
            </a:r>
          </a:p>
          <a:p>
            <a:pPr lvl="2"/>
            <a:r>
              <a:rPr lang="en-US" dirty="0" smtClean="0"/>
              <a:t>This implies that an element with the greatest key is always in the root node, and so such a heap is sometimes called a </a:t>
            </a:r>
            <a:r>
              <a:rPr lang="en-US" i="1" dirty="0" smtClean="0">
                <a:solidFill>
                  <a:srgbClr val="FF0000"/>
                </a:solidFill>
              </a:rPr>
              <a:t>max-heap</a:t>
            </a:r>
            <a:r>
              <a:rPr lang="en-US" dirty="0" smtClean="0"/>
              <a:t>. </a:t>
            </a:r>
          </a:p>
          <a:p>
            <a:pPr lvl="1"/>
            <a:r>
              <a:rPr lang="en-US" dirty="0" smtClean="0"/>
              <a:t>Alternatively, if the comparison is reversed, the smallest element is always in the root node, which results in a </a:t>
            </a:r>
            <a:r>
              <a:rPr lang="en-US" i="1" dirty="0" smtClean="0">
                <a:solidFill>
                  <a:srgbClr val="FF0000"/>
                </a:solidFill>
              </a:rPr>
              <a:t>min-heap</a:t>
            </a:r>
            <a:r>
              <a:rPr lang="en-US" dirty="0" smtClean="0"/>
              <a:t>. </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Complete Binary Min-Heap</a:t>
            </a:r>
            <a:endParaRPr lang="zh-CN" altLang="en-US" dirty="0" smtClean="0"/>
          </a:p>
        </p:txBody>
      </p:sp>
      <p:sp>
        <p:nvSpPr>
          <p:cNvPr id="3" name="Content Placeholder 2"/>
          <p:cNvSpPr>
            <a:spLocks noGrp="1"/>
          </p:cNvSpPr>
          <p:nvPr>
            <p:ph idx="1"/>
          </p:nvPr>
        </p:nvSpPr>
        <p:spPr>
          <a:xfrm>
            <a:off x="457200" y="1775191"/>
            <a:ext cx="4114800" cy="4625609"/>
          </a:xfrm>
        </p:spPr>
        <p:txBody>
          <a:bodyPr>
            <a:normAutofit/>
          </a:bodyPr>
          <a:lstStyle/>
          <a:p>
            <a:r>
              <a:rPr lang="en-US" dirty="0" smtClean="0"/>
              <a:t>The </a:t>
            </a:r>
            <a:r>
              <a:rPr lang="en-US" i="1" dirty="0" smtClean="0"/>
              <a:t>shape property</a:t>
            </a:r>
            <a:r>
              <a:rPr lang="en-US" dirty="0" smtClean="0"/>
              <a:t>: the tree is a </a:t>
            </a:r>
            <a:r>
              <a:rPr lang="en-US" i="1" dirty="0" smtClean="0"/>
              <a:t>complete binary tree</a:t>
            </a:r>
            <a:endParaRPr lang="en-US" dirty="0" smtClean="0"/>
          </a:p>
          <a:p>
            <a:r>
              <a:rPr lang="en-US" dirty="0" smtClean="0"/>
              <a:t>The </a:t>
            </a:r>
            <a:r>
              <a:rPr lang="en-US" i="1" dirty="0" smtClean="0"/>
              <a:t>heap property</a:t>
            </a:r>
            <a:r>
              <a:rPr lang="en-US" dirty="0" smtClean="0"/>
              <a:t>: each node is smaller than or equal(for min-heap) to each of its children</a:t>
            </a:r>
          </a:p>
          <a:p>
            <a:pPr lvl="1"/>
            <a:endParaRPr lang="zh-CN" altLang="en-US" dirty="0"/>
          </a:p>
        </p:txBody>
      </p:sp>
      <p:sp>
        <p:nvSpPr>
          <p:cNvPr id="4" name="TextBox 3"/>
          <p:cNvSpPr txBox="1"/>
          <p:nvPr/>
        </p:nvSpPr>
        <p:spPr>
          <a:xfrm>
            <a:off x="5257800" y="5410200"/>
            <a:ext cx="3328155" cy="369332"/>
          </a:xfrm>
          <a:prstGeom prst="rect">
            <a:avLst/>
          </a:prstGeom>
          <a:noFill/>
        </p:spPr>
        <p:txBody>
          <a:bodyPr wrap="none" rtlCol="0">
            <a:spAutoFit/>
          </a:bodyPr>
          <a:lstStyle/>
          <a:p>
            <a:r>
              <a:rPr lang="en-US" dirty="0" smtClean="0"/>
              <a:t>Fig 1.a complete binary min heap</a:t>
            </a:r>
            <a:endParaRPr lang="zh-CN" altLang="en-US" dirty="0"/>
          </a:p>
        </p:txBody>
      </p:sp>
      <p:pic>
        <p:nvPicPr>
          <p:cNvPr id="26626" name="Picture 2" descr="C:\Documents and Settings\Administrator\桌面\Min-heap.png"/>
          <p:cNvPicPr>
            <a:picLocks noChangeAspect="1" noChangeArrowheads="1"/>
          </p:cNvPicPr>
          <p:nvPr/>
        </p:nvPicPr>
        <p:blipFill>
          <a:blip r:embed="rId3"/>
          <a:srcRect/>
          <a:stretch>
            <a:fillRect/>
          </a:stretch>
        </p:blipFill>
        <p:spPr bwMode="auto">
          <a:xfrm>
            <a:off x="4648200" y="2286000"/>
            <a:ext cx="4210050" cy="27241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600" dirty="0" smtClean="0"/>
              <a:t>Realization of Complete Binary Heaps</a:t>
            </a:r>
            <a:endParaRPr lang="zh-CN" altLang="en-US" sz="3600" dirty="0"/>
          </a:p>
        </p:txBody>
      </p:sp>
      <p:sp>
        <p:nvSpPr>
          <p:cNvPr id="3" name="Content Placeholder 2"/>
          <p:cNvSpPr>
            <a:spLocks noGrp="1"/>
          </p:cNvSpPr>
          <p:nvPr>
            <p:ph idx="1"/>
          </p:nvPr>
        </p:nvSpPr>
        <p:spPr/>
        <p:txBody>
          <a:bodyPr/>
          <a:lstStyle/>
          <a:p>
            <a:r>
              <a:rPr lang="en-US" altLang="zh-CN" dirty="0" smtClean="0"/>
              <a:t>Often stored as arrays of entries by level-order traversal of the tree</a:t>
            </a:r>
            <a:endParaRPr lang="zh-CN" altLang="en-US" dirty="0"/>
          </a:p>
        </p:txBody>
      </p:sp>
      <p:grpSp>
        <p:nvGrpSpPr>
          <p:cNvPr id="41" name="Group 40"/>
          <p:cNvGrpSpPr/>
          <p:nvPr/>
        </p:nvGrpSpPr>
        <p:grpSpPr>
          <a:xfrm>
            <a:off x="1752600" y="2895600"/>
            <a:ext cx="5181600" cy="2895600"/>
            <a:chOff x="990600" y="3200400"/>
            <a:chExt cx="5181600" cy="2895600"/>
          </a:xfrm>
        </p:grpSpPr>
        <p:sp>
          <p:nvSpPr>
            <p:cNvPr id="4" name="Oval 3"/>
            <p:cNvSpPr/>
            <p:nvPr/>
          </p:nvSpPr>
          <p:spPr>
            <a:xfrm>
              <a:off x="38100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2</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5" name="Oval 4"/>
            <p:cNvSpPr/>
            <p:nvPr/>
          </p:nvSpPr>
          <p:spPr>
            <a:xfrm>
              <a:off x="2438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5</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6" name="Oval 5"/>
            <p:cNvSpPr/>
            <p:nvPr/>
          </p:nvSpPr>
          <p:spPr>
            <a:xfrm>
              <a:off x="5105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3</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7" name="Oval 6"/>
            <p:cNvSpPr/>
            <p:nvPr/>
          </p:nvSpPr>
          <p:spPr>
            <a:xfrm>
              <a:off x="15240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9</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8" name="Oval 7"/>
            <p:cNvSpPr/>
            <p:nvPr/>
          </p:nvSpPr>
          <p:spPr>
            <a:xfrm>
              <a:off x="33528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6</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9" name="Oval 8"/>
            <p:cNvSpPr/>
            <p:nvPr/>
          </p:nvSpPr>
          <p:spPr>
            <a:xfrm>
              <a:off x="990600" y="563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17</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10" name="Oval 9"/>
            <p:cNvSpPr/>
            <p:nvPr/>
          </p:nvSpPr>
          <p:spPr>
            <a:xfrm>
              <a:off x="2057400" y="563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10</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11" name="Oval 10"/>
            <p:cNvSpPr/>
            <p:nvPr/>
          </p:nvSpPr>
          <p:spPr>
            <a:xfrm>
              <a:off x="2819400" y="563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8</a:t>
              </a:r>
            </a:p>
          </p:txBody>
        </p:sp>
        <p:sp>
          <p:nvSpPr>
            <p:cNvPr id="12" name="Oval 11"/>
            <p:cNvSpPr/>
            <p:nvPr/>
          </p:nvSpPr>
          <p:spPr>
            <a:xfrm>
              <a:off x="44958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11</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sp>
          <p:nvSpPr>
            <p:cNvPr id="13" name="Oval 12"/>
            <p:cNvSpPr/>
            <p:nvPr/>
          </p:nvSpPr>
          <p:spPr>
            <a:xfrm>
              <a:off x="57150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latin typeface="Arial Unicode MS" pitchFamily="34" charset="-122"/>
                  <a:ea typeface="Arial Unicode MS" pitchFamily="34" charset="-122"/>
                  <a:cs typeface="Arial Unicode MS" pitchFamily="34" charset="-122"/>
                </a:rPr>
                <a:t>4</a:t>
              </a:r>
              <a:endParaRPr lang="zh-CN" altLang="en-US" sz="1000" dirty="0">
                <a:solidFill>
                  <a:schemeClr val="tx1"/>
                </a:solidFill>
                <a:latin typeface="Arial Unicode MS" pitchFamily="34" charset="-122"/>
                <a:ea typeface="Arial Unicode MS" pitchFamily="34" charset="-122"/>
                <a:cs typeface="Arial Unicode MS" pitchFamily="34" charset="-122"/>
              </a:endParaRPr>
            </a:p>
          </p:txBody>
        </p:sp>
        <p:cxnSp>
          <p:nvCxnSpPr>
            <p:cNvPr id="15" name="Straight Connector 14"/>
            <p:cNvCxnSpPr>
              <a:stCxn id="4" idx="3"/>
              <a:endCxn id="5" idx="7"/>
            </p:cNvCxnSpPr>
            <p:nvPr/>
          </p:nvCxnSpPr>
          <p:spPr>
            <a:xfrm rot="5400000">
              <a:off x="3171545" y="3247745"/>
              <a:ext cx="362510" cy="104831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5"/>
              <a:endCxn id="6" idx="1"/>
            </p:cNvCxnSpPr>
            <p:nvPr/>
          </p:nvCxnSpPr>
          <p:spPr>
            <a:xfrm rot="16200000" flipH="1">
              <a:off x="4505045" y="3285845"/>
              <a:ext cx="362510" cy="972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a:stCxn id="5" idx="3"/>
              <a:endCxn id="7" idx="7"/>
            </p:cNvCxnSpPr>
            <p:nvPr/>
          </p:nvCxnSpPr>
          <p:spPr>
            <a:xfrm rot="5400000">
              <a:off x="1990445" y="4200245"/>
              <a:ext cx="438710" cy="591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5" idx="5"/>
              <a:endCxn id="8" idx="1"/>
            </p:cNvCxnSpPr>
            <p:nvPr/>
          </p:nvCxnSpPr>
          <p:spPr>
            <a:xfrm rot="16200000" flipH="1">
              <a:off x="2904845" y="4200245"/>
              <a:ext cx="438710" cy="591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6" idx="3"/>
              <a:endCxn id="12" idx="7"/>
            </p:cNvCxnSpPr>
            <p:nvPr/>
          </p:nvCxnSpPr>
          <p:spPr>
            <a:xfrm rot="5400000">
              <a:off x="4809845" y="4352645"/>
              <a:ext cx="438710" cy="28631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6" idx="5"/>
              <a:endCxn id="13" idx="1"/>
            </p:cNvCxnSpPr>
            <p:nvPr/>
          </p:nvCxnSpPr>
          <p:spPr>
            <a:xfrm rot="16200000" flipH="1">
              <a:off x="5419445" y="4352645"/>
              <a:ext cx="438710" cy="2863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7" idx="3"/>
              <a:endCxn id="9" idx="7"/>
            </p:cNvCxnSpPr>
            <p:nvPr/>
          </p:nvCxnSpPr>
          <p:spPr>
            <a:xfrm rot="5400000">
              <a:off x="1152245" y="5267045"/>
              <a:ext cx="667310" cy="210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p:cNvCxnSpPr>
              <a:stCxn id="10" idx="1"/>
              <a:endCxn id="7" idx="5"/>
            </p:cNvCxnSpPr>
            <p:nvPr/>
          </p:nvCxnSpPr>
          <p:spPr>
            <a:xfrm rot="16200000" flipV="1">
              <a:off x="1685645" y="5267045"/>
              <a:ext cx="667310" cy="2101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11" idx="7"/>
              <a:endCxn id="8" idx="3"/>
            </p:cNvCxnSpPr>
            <p:nvPr/>
          </p:nvCxnSpPr>
          <p:spPr>
            <a:xfrm rot="5400000" flipH="1" flipV="1">
              <a:off x="2981045" y="5267045"/>
              <a:ext cx="667310" cy="210110"/>
            </a:xfrm>
            <a:prstGeom prst="line">
              <a:avLst/>
            </a:prstGeom>
          </p:spPr>
          <p:style>
            <a:lnRef idx="3">
              <a:schemeClr val="accent1"/>
            </a:lnRef>
            <a:fillRef idx="0">
              <a:schemeClr val="accent1"/>
            </a:fillRef>
            <a:effectRef idx="2">
              <a:schemeClr val="accent1"/>
            </a:effectRef>
            <a:fontRef idx="minor">
              <a:schemeClr val="tx1"/>
            </a:fontRef>
          </p:style>
        </p:cxnSp>
      </p:grpSp>
      <p:graphicFrame>
        <p:nvGraphicFramePr>
          <p:cNvPr id="40" name="Table 39"/>
          <p:cNvGraphicFramePr>
            <a:graphicFrameLocks noGrp="1"/>
          </p:cNvGraphicFramePr>
          <p:nvPr/>
        </p:nvGraphicFramePr>
        <p:xfrm>
          <a:off x="1904999" y="6182360"/>
          <a:ext cx="5562601" cy="370840"/>
        </p:xfrm>
        <a:graphic>
          <a:graphicData uri="http://schemas.openxmlformats.org/drawingml/2006/table">
            <a:tbl>
              <a:tblPr firstRow="1" bandRow="1">
                <a:tableStyleId>{5C22544A-7EE6-4342-B048-85BDC9FD1C3A}</a:tableStyleId>
              </a:tblPr>
              <a:tblGrid>
                <a:gridCol w="505691"/>
                <a:gridCol w="505691"/>
                <a:gridCol w="505691"/>
                <a:gridCol w="505691"/>
                <a:gridCol w="505691"/>
                <a:gridCol w="505691"/>
                <a:gridCol w="505691"/>
                <a:gridCol w="505691"/>
                <a:gridCol w="505691"/>
                <a:gridCol w="505691"/>
                <a:gridCol w="505691"/>
              </a:tblGrid>
              <a:tr h="370840">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X</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2</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5</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3</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9</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6</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11</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4</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17</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10</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c>
                  <a:txBody>
                    <a:bodyPr/>
                    <a:lstStyle/>
                    <a:p>
                      <a:pPr algn="ctr"/>
                      <a:r>
                        <a:rPr lang="en-US" altLang="zh-CN" dirty="0" smtClean="0">
                          <a:solidFill>
                            <a:schemeClr val="tx1"/>
                          </a:solidFill>
                          <a:latin typeface="Arial Unicode MS" pitchFamily="34" charset="-122"/>
                          <a:ea typeface="Arial Unicode MS" pitchFamily="34" charset="-122"/>
                          <a:cs typeface="Arial Unicode MS" pitchFamily="34" charset="-122"/>
                        </a:rPr>
                        <a:t>8</a:t>
                      </a:r>
                      <a:endParaRPr lang="zh-CN" altLang="en-US" dirty="0">
                        <a:solidFill>
                          <a:schemeClr val="tx1"/>
                        </a:solidFill>
                        <a:latin typeface="Arial Unicode MS" pitchFamily="34" charset="-122"/>
                        <a:ea typeface="Arial Unicode MS" pitchFamily="34" charset="-122"/>
                        <a:cs typeface="Arial Unicode MS" pitchFamily="34" charset="-122"/>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3318</TotalTime>
  <Words>403</Words>
  <Application>Microsoft Office PowerPoint</Application>
  <PresentationFormat>On-screen Show (4:3)</PresentationFormat>
  <Paragraphs>225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Huffman Code              &amp; Heaps</vt:lpstr>
      <vt:lpstr>Content</vt:lpstr>
      <vt:lpstr>Huffman Code</vt:lpstr>
      <vt:lpstr>Principle of Huffman Code</vt:lpstr>
      <vt:lpstr>How to generate better code?</vt:lpstr>
      <vt:lpstr>Huffman Code</vt:lpstr>
      <vt:lpstr>Definition of Heaps</vt:lpstr>
      <vt:lpstr>Complete Binary Min-Heap</vt:lpstr>
      <vt:lpstr>Realization of Complete Binary Heaps</vt:lpstr>
      <vt:lpstr>Insertion of Complete Binary Min-Heap</vt:lpstr>
      <vt:lpstr>Running Time Comparison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dc:title>
  <dc:creator/>
  <cp:lastModifiedBy>user</cp:lastModifiedBy>
  <cp:revision>347</cp:revision>
  <dcterms:created xsi:type="dcterms:W3CDTF">2006-08-16T00:00:00Z</dcterms:created>
  <dcterms:modified xsi:type="dcterms:W3CDTF">2010-01-12T07:29:05Z</dcterms:modified>
</cp:coreProperties>
</file>