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9" r:id="rId3"/>
    <p:sldId id="400" r:id="rId4"/>
    <p:sldId id="403" r:id="rId5"/>
    <p:sldId id="402" r:id="rId6"/>
    <p:sldId id="404" r:id="rId7"/>
    <p:sldId id="405" r:id="rId8"/>
    <p:sldId id="406" r:id="rId9"/>
    <p:sldId id="407" r:id="rId10"/>
    <p:sldId id="408" r:id="rId11"/>
    <p:sldId id="409" r:id="rId12"/>
    <p:sldId id="412" r:id="rId13"/>
    <p:sldId id="413" r:id="rId14"/>
    <p:sldId id="414" r:id="rId15"/>
    <p:sldId id="415" r:id="rId16"/>
    <p:sldId id="416" r:id="rId17"/>
    <p:sldId id="418" r:id="rId18"/>
    <p:sldId id="427" r:id="rId19"/>
    <p:sldId id="420" r:id="rId20"/>
    <p:sldId id="421" r:id="rId21"/>
    <p:sldId id="422" r:id="rId22"/>
    <p:sldId id="423" r:id="rId23"/>
    <p:sldId id="424" r:id="rId24"/>
    <p:sldId id="425" r:id="rId25"/>
    <p:sldId id="426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2FDF7"/>
    <a:srgbClr val="800040"/>
    <a:srgbClr val="FF0080"/>
    <a:srgbClr val="5D7E9D"/>
    <a:srgbClr val="FFFDDD"/>
    <a:srgbClr val="CEC339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39" autoAdjust="0"/>
    <p:restoredTop sz="88322" autoAdjust="0"/>
  </p:normalViewPr>
  <p:slideViewPr>
    <p:cSldViewPr snapToObjects="1">
      <p:cViewPr varScale="1">
        <p:scale>
          <a:sx n="60" d="100"/>
          <a:sy n="60" d="100"/>
        </p:scale>
        <p:origin x="-408" y="-90"/>
      </p:cViewPr>
      <p:guideLst>
        <p:guide orient="horz" pos="4032"/>
        <p:guide pos="16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6" rIns="93152" bIns="4657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5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6" rIns="93152" bIns="4657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158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6" rIns="93152" bIns="4657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5" y="883158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82E4CB-5AA8-470F-AAD3-5483A7B9C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0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6" rIns="93152" bIns="4657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42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6" rIns="93152" bIns="4657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6" rIns="93152" bIns="4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6" rIns="93152" bIns="4657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42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82725C-350C-46F5-844B-F6E4F7B10B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6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DDF8C-BF0E-468B-985D-58D3A0157B9D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170C5-F323-4B5E-AD3D-AC40C3211E74}" type="slidenum">
              <a:rPr lang="en-US"/>
              <a:pPr/>
              <a:t>10</a:t>
            </a:fld>
            <a:endParaRPr lang="en-US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A512A-78F9-4757-8805-02370E6B3F19}" type="slidenum">
              <a:rPr lang="en-US"/>
              <a:pPr/>
              <a:t>11</a:t>
            </a:fld>
            <a:endParaRPr lang="en-US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61CFF-3218-41DD-8CE7-E727EC9FDB2D}" type="slidenum">
              <a:rPr lang="en-US"/>
              <a:pPr/>
              <a:t>12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03125-1454-462A-AD1C-D9EF819CA29A}" type="slidenum">
              <a:rPr lang="en-US"/>
              <a:pPr/>
              <a:t>13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515A7-9248-4ABC-B471-9872BB169288}" type="slidenum">
              <a:rPr lang="en-US"/>
              <a:pPr/>
              <a:t>14</a:t>
            </a:fld>
            <a:endParaRPr 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60BAB-84C1-474F-AB53-65C3AAEF1377}" type="slidenum">
              <a:rPr lang="en-US"/>
              <a:pPr/>
              <a:t>15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60BAB-84C1-474F-AB53-65C3AAEF1377}" type="slidenum">
              <a:rPr lang="en-US"/>
              <a:pPr/>
              <a:t>16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6DDBD-8E7B-4E0C-81F0-401086AA6EF0}" type="slidenum">
              <a:rPr lang="en-US"/>
              <a:pPr/>
              <a:t>17</a:t>
            </a:fld>
            <a:endParaRPr lang="en-US"/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2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2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24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2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4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9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04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8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F71D7-3E70-4DB2-A7DD-46FBCC92DDB1}" type="slidenum">
              <a:rPr lang="en-US"/>
              <a:pPr/>
              <a:t>4</a:t>
            </a:fld>
            <a:endParaRPr lang="en-US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67A58-DD31-4EE3-99F8-DF70525C123F}" type="slidenum">
              <a:rPr lang="en-US"/>
              <a:pPr/>
              <a:t>7</a:t>
            </a:fld>
            <a:endParaRPr 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 would not normally encode any messages other than the one</a:t>
            </a:r>
            <a:r>
              <a:rPr lang="en-US" baseline="0" dirty="0" smtClean="0"/>
              <a:t> that generates the frequency counts.  This example is for illustration only.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we can send this along, and the tree</a:t>
            </a:r>
            <a:r>
              <a:rPr lang="en-US" baseline="0" dirty="0" smtClean="0"/>
              <a:t> can be reconstructed at the other end.  Probably faster than sending an elaborate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725C-350C-46F5-844B-F6E4F7B10B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6464-A3A5-454D-8A92-06DC122FF309}" type="slidenum">
              <a:rPr lang="en-US"/>
              <a:pPr/>
              <a:t>9</a:t>
            </a:fld>
            <a:endParaRPr lang="en-US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9" name="Picture 27" descr="bigdice2"/>
          <p:cNvPicPr>
            <a:picLocks noChangeAspect="1" noChangeArrowheads="1"/>
          </p:cNvPicPr>
          <p:nvPr userDrawn="1"/>
        </p:nvPicPr>
        <p:blipFill>
          <a:blip r:embed="rId2"/>
          <a:srcRect r="1891" b="802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04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905000"/>
            <a:ext cx="2971800" cy="3429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Picture 31" descr="dicesmall"/>
          <p:cNvPicPr>
            <a:picLocks noChangeAspect="1" noChangeArrowheads="1"/>
          </p:cNvPicPr>
          <p:nvPr userDrawn="1"/>
        </p:nvPicPr>
        <p:blipFill>
          <a:blip r:embed="rId15"/>
          <a:srcRect t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18288" bIns="1828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mp3"/><Relationship Id="rId7" Type="http://schemas.openxmlformats.org/officeDocument/2006/relationships/image" Target="../media/image3.emf"/><Relationship Id="rId2" Type="http://schemas.microsoft.com/office/2007/relationships/media" Target="../media/media1.mp3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vid_A._Huffm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Text Box 60"/>
          <p:cNvSpPr txBox="1">
            <a:spLocks noChangeArrowheads="1"/>
          </p:cNvSpPr>
          <p:nvPr/>
        </p:nvSpPr>
        <p:spPr bwMode="auto">
          <a:xfrm>
            <a:off x="279400" y="104775"/>
            <a:ext cx="86360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000" b="1" dirty="0">
              <a:solidFill>
                <a:schemeClr val="hlink"/>
              </a:solidFill>
              <a:latin typeface="Arial Black" pitchFamily="96" charset="0"/>
            </a:endParaRPr>
          </a:p>
          <a:p>
            <a:r>
              <a:rPr lang="en-US" sz="8000" b="1" dirty="0" smtClean="0"/>
              <a:t>MA/CSSE 473 Day 33</a:t>
            </a:r>
            <a:endParaRPr lang="en-US" sz="8000" b="1" dirty="0" smtClean="0">
              <a:solidFill>
                <a:srgbClr val="F2FDF7"/>
              </a:solidFill>
              <a:latin typeface="Arial Black" pitchFamily="96" charset="0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898525" y="3014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-1" y="3810000"/>
            <a:ext cx="38703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/>
              <a:t>Data Compression</a:t>
            </a:r>
          </a:p>
          <a:p>
            <a:endParaRPr lang="en-US" sz="2800" b="1" dirty="0"/>
          </a:p>
          <a:p>
            <a:r>
              <a:rPr lang="en-US" sz="2800" b="1" dirty="0" smtClean="0"/>
              <a:t>Minimal Spanning </a:t>
            </a:r>
            <a:br>
              <a:rPr lang="en-US" sz="2800" b="1" dirty="0" smtClean="0"/>
            </a:br>
            <a:r>
              <a:rPr lang="en-US" sz="2800" b="1" dirty="0" smtClean="0"/>
              <a:t>Tree Intro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cs typeface="Times New Roman" pitchFamily="18" charset="0"/>
              </a:rPr>
              <a:t>Leaf: 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Represents a leaf node in </a:t>
            </a:r>
            <a:r>
              <a:rPr lang="en-US" dirty="0" smtClean="0">
                <a:cs typeface="Times New Roman" pitchFamily="18" charset="0"/>
              </a:rPr>
              <a:t>a Huffman </a:t>
            </a:r>
            <a:r>
              <a:rPr lang="en-US" dirty="0">
                <a:cs typeface="Times New Roman" pitchFamily="18" charset="0"/>
              </a:rPr>
              <a:t>tree. 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</a:rPr>
              <a:t>Contains the character and a count of how many times it occurs in the text.  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cs typeface="Times New Roman" pitchFamily="18" charset="0"/>
              </a:rPr>
              <a:t>HuffmanTree</a:t>
            </a:r>
            <a:r>
              <a:rPr lang="en-US" b="1" dirty="0">
                <a:cs typeface="Times New Roman" pitchFamily="18" charset="0"/>
              </a:rPr>
              <a:t>:  </a:t>
            </a:r>
            <a:r>
              <a:rPr lang="en-US" dirty="0">
                <a:cs typeface="Times New Roman" pitchFamily="18" charset="0"/>
              </a:rPr>
              <a:t>Each node contains the total weight of all characters in the tree, and either a leaf node or a binary node with two </a:t>
            </a:r>
            <a:r>
              <a:rPr lang="en-US" dirty="0" err="1">
                <a:cs typeface="Times New Roman" pitchFamily="18" charset="0"/>
              </a:rPr>
              <a:t>subtrees</a:t>
            </a:r>
            <a:r>
              <a:rPr lang="en-US" dirty="0">
                <a:cs typeface="Times New Roman" pitchFamily="18" charset="0"/>
              </a:rPr>
              <a:t> that are Huffman trees. 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</a:rPr>
              <a:t>The contents field of a non-leaf node is never used; we only need the total weight.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ourier New" pitchFamily="49" charset="0"/>
                <a:cs typeface="Times New Roman" pitchFamily="18" charset="0"/>
              </a:rPr>
              <a:t>compareTo</a:t>
            </a:r>
            <a:r>
              <a:rPr lang="en-US" dirty="0">
                <a:cs typeface="Times New Roman" pitchFamily="18" charset="0"/>
              </a:rPr>
              <a:t> returns its result based on comparing the total weights of the trees.</a:t>
            </a:r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Classes </a:t>
            </a:r>
            <a:r>
              <a:rPr lang="en-US" dirty="0"/>
              <a:t>used by </a:t>
            </a:r>
            <a:r>
              <a:rPr lang="en-US" dirty="0">
                <a:solidFill>
                  <a:srgbClr val="FF0000"/>
                </a:solidFill>
              </a:rPr>
              <a:t>Huffman</a:t>
            </a:r>
          </a:p>
        </p:txBody>
      </p:sp>
    </p:spTree>
    <p:extLst>
      <p:ext uri="{BB962C8B-B14F-4D97-AF65-F5344CB8AC3E}">
        <p14:creationId xmlns:p14="http://schemas.microsoft.com/office/powerpoint/2010/main" val="816038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30580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cs typeface="Times New Roman" pitchFamily="18" charset="0"/>
              </a:rPr>
              <a:t>Huffman: </a:t>
            </a:r>
            <a:r>
              <a:rPr lang="en-US" sz="2400" dirty="0">
                <a:cs typeface="Times New Roman" pitchFamily="18" charset="0"/>
              </a:rPr>
              <a:t> Contains </a:t>
            </a:r>
            <a:r>
              <a:rPr lang="en-US" sz="2400" b="1" dirty="0">
                <a:cs typeface="Times New Roman" pitchFamily="18" charset="0"/>
              </a:rPr>
              <a:t>main</a:t>
            </a:r>
            <a:r>
              <a:rPr lang="en-US" sz="2400" dirty="0">
                <a:cs typeface="Times New Roman" pitchFamily="18" charset="0"/>
              </a:rPr>
              <a:t>     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The algorithm: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cs typeface="Times New Roman" pitchFamily="18" charset="0"/>
              </a:rPr>
              <a:t>Count character frequencies and build a list of Leaf nodes containing the characters and their </a:t>
            </a:r>
            <a:r>
              <a:rPr lang="en-US" sz="2400" dirty="0" smtClean="0">
                <a:cs typeface="Times New Roman" pitchFamily="18" charset="0"/>
              </a:rPr>
              <a:t>frequencies</a:t>
            </a: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cs typeface="Times New Roman" pitchFamily="18" charset="0"/>
              </a:rPr>
              <a:t>Use these nodes to build a sorted list (treated like a priority queue) of single-character Huffman </a:t>
            </a:r>
            <a:r>
              <a:rPr lang="en-US" sz="2400" dirty="0" smtClean="0">
                <a:cs typeface="Times New Roman" pitchFamily="18" charset="0"/>
              </a:rPr>
              <a:t>trees</a:t>
            </a: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cs typeface="Times New Roman" pitchFamily="18" charset="0"/>
              </a:rPr>
              <a:t>do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cs typeface="Times New Roman" pitchFamily="18" charset="0"/>
              </a:rPr>
              <a:t>Take two smallest (in terms of total weight) trees from the sorted list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cs typeface="Times New Roman" pitchFamily="18" charset="0"/>
              </a:rPr>
              <a:t>Combine these nodes into a new tree whose total weight is the sum of the weights of the new tree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cs typeface="Times New Roman" pitchFamily="18" charset="0"/>
              </a:rPr>
              <a:t>Put this new tree into the sorted </a:t>
            </a:r>
            <a:r>
              <a:rPr lang="en-US" sz="2600" dirty="0" smtClean="0">
                <a:cs typeface="Times New Roman" pitchFamily="18" charset="0"/>
              </a:rPr>
              <a:t>list</a:t>
            </a:r>
            <a:endParaRPr lang="en-US" sz="2600" dirty="0"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100" dirty="0">
                <a:cs typeface="Times New Roman" pitchFamily="18" charset="0"/>
              </a:rPr>
              <a:t>   </a:t>
            </a:r>
            <a:r>
              <a:rPr lang="en-US" sz="2100" b="1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while there is more than one tree </a:t>
            </a:r>
            <a:r>
              <a:rPr lang="en-US" b="1" dirty="0" smtClean="0">
                <a:cs typeface="Times New Roman" pitchFamily="18" charset="0"/>
              </a:rPr>
              <a:t>left</a:t>
            </a:r>
            <a:r>
              <a:rPr lang="en-US" sz="2100" b="1" dirty="0">
                <a:cs typeface="Times New Roman" pitchFamily="18" charset="0"/>
              </a:rPr>
              <a:t/>
            </a:r>
            <a:br>
              <a:rPr lang="en-US" sz="2100" b="1" dirty="0">
                <a:cs typeface="Times New Roman" pitchFamily="18" charset="0"/>
              </a:rPr>
            </a:br>
            <a:r>
              <a:rPr lang="en-US" sz="2100" dirty="0">
                <a:cs typeface="Times New Roman" pitchFamily="18" charset="0"/>
              </a:rPr>
              <a:t/>
            </a:r>
            <a:br>
              <a:rPr lang="en-US" sz="2100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The one remaining tree will be an optimal tree 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for </a:t>
            </a:r>
            <a:r>
              <a:rPr lang="en-US" dirty="0">
                <a:cs typeface="Times New Roman" pitchFamily="18" charset="0"/>
              </a:rPr>
              <a:t>the entire </a:t>
            </a:r>
            <a:r>
              <a:rPr lang="en-US" dirty="0" smtClean="0">
                <a:cs typeface="Times New Roman" pitchFamily="18" charset="0"/>
              </a:rPr>
              <a:t>message</a:t>
            </a:r>
            <a:endParaRPr lang="en-US" sz="2100" dirty="0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Classes used by Huffman, part 2</a:t>
            </a:r>
          </a:p>
        </p:txBody>
      </p:sp>
    </p:spTree>
    <p:extLst>
      <p:ext uri="{BB962C8B-B14F-4D97-AF65-F5344CB8AC3E}">
        <p14:creationId xmlns:p14="http://schemas.microsoft.com/office/powerpoint/2010/main" val="152293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Leaf node class for Huffman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5029200"/>
            <a:ext cx="6553200" cy="169277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The code on this slide </a:t>
            </a:r>
            <a:r>
              <a:rPr lang="en-US" sz="2600" dirty="0" smtClean="0">
                <a:solidFill>
                  <a:schemeClr val="bg1"/>
                </a:solidFill>
              </a:rPr>
              <a:t>(and </a:t>
            </a:r>
            <a:r>
              <a:rPr lang="en-US" sz="2600" dirty="0">
                <a:solidFill>
                  <a:schemeClr val="bg1"/>
                </a:solidFill>
              </a:rPr>
              <a:t>the next four </a:t>
            </a:r>
            <a:r>
              <a:rPr lang="en-US" sz="2600" dirty="0" smtClean="0">
                <a:solidFill>
                  <a:schemeClr val="bg1"/>
                </a:solidFill>
              </a:rPr>
              <a:t>slides) produces </a:t>
            </a:r>
            <a:r>
              <a:rPr lang="en-US" sz="2600" dirty="0">
                <a:solidFill>
                  <a:schemeClr val="bg1"/>
                </a:solidFill>
              </a:rPr>
              <a:t>the output shown on the </a:t>
            </a:r>
            <a:r>
              <a:rPr lang="en-US" sz="2600" dirty="0" smtClean="0">
                <a:solidFill>
                  <a:schemeClr val="bg1"/>
                </a:solidFill>
              </a:rPr>
              <a:t>  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26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Huffman code: </a:t>
            </a:r>
            <a:r>
              <a:rPr lang="en-US" sz="26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HelloGoodbye</a:t>
            </a:r>
            <a:r>
              <a:rPr lang="en-US" sz="26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message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slide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2" y="918410"/>
            <a:ext cx="8975833" cy="342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668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792162"/>
          </a:xfrm>
          <a:noFill/>
        </p:spPr>
        <p:txBody>
          <a:bodyPr>
            <a:normAutofit/>
          </a:bodyPr>
          <a:lstStyle/>
          <a:p>
            <a:r>
              <a:rPr lang="en-US" sz="3500" dirty="0"/>
              <a:t>Highlights of </a:t>
            </a:r>
            <a:r>
              <a:rPr lang="en-US" sz="3500" dirty="0" smtClean="0"/>
              <a:t> the </a:t>
            </a:r>
            <a:r>
              <a:rPr lang="en-US" sz="3500" dirty="0" err="1" smtClean="0"/>
              <a:t>HuffmanTree</a:t>
            </a:r>
            <a:r>
              <a:rPr lang="en-US" sz="3500" dirty="0" smtClean="0"/>
              <a:t> </a:t>
            </a:r>
            <a:r>
              <a:rPr lang="en-US" sz="3500" dirty="0"/>
              <a:t>class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627590"/>
            <a:ext cx="8017933" cy="619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980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Printing a </a:t>
            </a:r>
            <a:r>
              <a:rPr lang="en-US" dirty="0" err="1"/>
              <a:t>HuffmanTree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" y="732894"/>
            <a:ext cx="9125279" cy="604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832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868362"/>
          </a:xfrm>
          <a:noFill/>
        </p:spPr>
        <p:txBody>
          <a:bodyPr>
            <a:normAutofit/>
          </a:bodyPr>
          <a:lstStyle/>
          <a:p>
            <a:r>
              <a:rPr lang="en-US" dirty="0"/>
              <a:t>Highlights of Huffman class </a:t>
            </a:r>
            <a:r>
              <a:rPr lang="en-US" dirty="0" smtClean="0"/>
              <a:t>part 1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534400" cy="597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975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Remainder of the main() method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907873"/>
            <a:ext cx="8921227" cy="549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763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dirty="0"/>
              <a:t>The Huffman code is provably optimal among all single-character codes for a given message.</a:t>
            </a:r>
          </a:p>
          <a:p>
            <a:pPr marL="533400" indent="-533400"/>
            <a:r>
              <a:rPr lang="en-US" dirty="0"/>
              <a:t>Going farther:</a:t>
            </a:r>
          </a:p>
          <a:p>
            <a:pPr marL="933450" lvl="1" indent="-476250"/>
            <a:r>
              <a:rPr lang="en-US" dirty="0"/>
              <a:t>Look for frequently occurring </a:t>
            </a:r>
            <a:r>
              <a:rPr lang="en-US" dirty="0" smtClean="0"/>
              <a:t>sequences of characters </a:t>
            </a:r>
            <a:r>
              <a:rPr lang="en-US" dirty="0"/>
              <a:t>and make codes for them as well.</a:t>
            </a: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061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finding a Minimal Spanning tree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 and Prim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0" y="6427113"/>
            <a:ext cx="128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Q10-11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210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find a </a:t>
            </a:r>
            <a:r>
              <a:rPr lang="en-US" dirty="0" smtClean="0"/>
              <a:t>MST (minimal Spanning Tree):</a:t>
            </a:r>
            <a:endParaRPr lang="en-US" dirty="0"/>
          </a:p>
          <a:p>
            <a:r>
              <a:rPr lang="en-US" dirty="0"/>
              <a:t>Start with a graph </a:t>
            </a:r>
            <a:r>
              <a:rPr lang="en-US" dirty="0" smtClean="0"/>
              <a:t>T containing </a:t>
            </a:r>
            <a:r>
              <a:rPr lang="en-US" dirty="0"/>
              <a:t>all of G’s n vertices and none of its edges.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n </a:t>
            </a:r>
            <a:r>
              <a:rPr lang="en-US" dirty="0" smtClean="0"/>
              <a:t>– 1:</a:t>
            </a:r>
            <a:endParaRPr lang="en-US" dirty="0"/>
          </a:p>
          <a:p>
            <a:pPr lvl="1"/>
            <a:r>
              <a:rPr lang="en-US" dirty="0"/>
              <a:t>Among all of G’s edges that can be added without creating a cycle, add </a:t>
            </a:r>
            <a:r>
              <a:rPr lang="en-US" dirty="0" smtClean="0"/>
              <a:t>to T an edge that has minimal </a:t>
            </a:r>
            <a:r>
              <a:rPr lang="en-US" dirty="0"/>
              <a:t>weight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Details of Data Structures next time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427113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Q12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4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Data Compression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More important than ever  …</a:t>
            </a:r>
          </a:p>
          <a:p>
            <a:r>
              <a:rPr lang="en-US" sz="2800" dirty="0" smtClean="0"/>
              <a:t>This presentation repeats my CSSE 230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7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0" name="Picture 4" descr="cormen 2 krusk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8912"/>
            <a:ext cx="7756695" cy="6669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47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cormen 3 kruskal 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503988"/>
          </a:xfrm>
          <a:prstGeom prst="rect">
            <a:avLst/>
          </a:prstGeom>
          <a:noFill/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81000" y="0"/>
            <a:ext cx="8534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64008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9" name="Picture 5" descr="cormen 3 kruskal 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502400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066800" y="0"/>
            <a:ext cx="8077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T as a single vertex of G (which</a:t>
            </a:r>
            <a:r>
              <a:rPr lang="en-US" i="1" dirty="0"/>
              <a:t> is</a:t>
            </a:r>
            <a:r>
              <a:rPr lang="en-US" dirty="0"/>
              <a:t> a MST for a single-node graph).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n </a:t>
            </a:r>
            <a:r>
              <a:rPr lang="en-US" dirty="0" smtClean="0"/>
              <a:t>– 1:</a:t>
            </a:r>
            <a:endParaRPr lang="en-US" dirty="0"/>
          </a:p>
          <a:p>
            <a:pPr lvl="1"/>
            <a:r>
              <a:rPr lang="en-US" dirty="0"/>
              <a:t>Among all edges of G that connect a vertex in T to a vertex that is not yet in T, add </a:t>
            </a:r>
            <a:r>
              <a:rPr lang="en-US" dirty="0" smtClean="0"/>
              <a:t>a </a:t>
            </a:r>
            <a:r>
              <a:rPr lang="en-US" dirty="0"/>
              <a:t>minimum-weight </a:t>
            </a:r>
            <a:r>
              <a:rPr lang="en-US" dirty="0" smtClean="0"/>
              <a:t>edge (and the vertex at the other end of T).</a:t>
            </a:r>
          </a:p>
          <a:p>
            <a:pPr lvl="1"/>
            <a:r>
              <a:rPr lang="en-US" dirty="0"/>
              <a:t>Details of Data Structures next time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6117768"/>
            <a:ext cx="143827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Q13-15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04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cormen 4 pr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392863" cy="6858000"/>
          </a:xfrm>
          <a:prstGeom prst="rect">
            <a:avLst/>
          </a:prstGeom>
          <a:noFill/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477000" y="533400"/>
            <a:ext cx="2667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chemeClr val="tx2"/>
                </a:solidFill>
              </a:rPr>
              <a:t>Example of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2145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algorithms seem simple enough, but do they really produce a MST?</a:t>
            </a:r>
          </a:p>
          <a:p>
            <a:r>
              <a:rPr lang="en-US" dirty="0" smtClean="0"/>
              <a:t>Next time begin with a lemma that is the crux of both proofs.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914400"/>
            <a:ext cx="6705600" cy="2971800"/>
            <a:chOff x="672" y="528"/>
            <a:chExt cx="4416" cy="2016"/>
          </a:xfrm>
          <a:solidFill>
            <a:schemeClr val="bg1"/>
          </a:solidFill>
        </p:grpSpPr>
        <p:sp>
          <p:nvSpPr>
            <p:cNvPr id="857093" name="Rectangle 5"/>
            <p:cNvSpPr>
              <a:spLocks noChangeArrowheads="1"/>
            </p:cNvSpPr>
            <p:nvPr/>
          </p:nvSpPr>
          <p:spPr bwMode="auto">
            <a:xfrm>
              <a:off x="672" y="528"/>
              <a:ext cx="4416" cy="2016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57094" name="Object 6"/>
            <p:cNvGraphicFramePr>
              <a:graphicFrameLocks noChangeAspect="1"/>
            </p:cNvGraphicFramePr>
            <p:nvPr/>
          </p:nvGraphicFramePr>
          <p:xfrm>
            <a:off x="822" y="960"/>
            <a:ext cx="4074" cy="1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5" name="Worksheet" r:id="rId6" imgW="6445080" imgH="2274120" progId="Excel.Sheet.8">
                    <p:embed/>
                  </p:oleObj>
                </mc:Choice>
                <mc:Fallback>
                  <p:oleObj name="Worksheet" r:id="rId6" imgW="6445080" imgH="227412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960"/>
                          <a:ext cx="4074" cy="1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7095" name="Text Box 7"/>
            <p:cNvSpPr txBox="1">
              <a:spLocks noChangeArrowheads="1"/>
            </p:cNvSpPr>
            <p:nvPr/>
          </p:nvSpPr>
          <p:spPr bwMode="auto">
            <a:xfrm>
              <a:off x="1632" y="568"/>
              <a:ext cx="2302" cy="359"/>
            </a:xfrm>
            <a:prstGeom prst="rect">
              <a:avLst/>
            </a:prstGeom>
            <a:grpFill/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square" tIns="18288" bIns="18288"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3200" b="1" dirty="0">
                  <a:solidFill>
                    <a:srgbClr val="FF0000"/>
                  </a:solidFill>
                  <a:latin typeface="Times New Roman" pitchFamily="-112" charset="0"/>
                </a:rPr>
                <a:t>Letter frequencies</a:t>
              </a:r>
            </a:p>
          </p:txBody>
        </p:sp>
      </p:grp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Data </a:t>
            </a:r>
            <a:r>
              <a:rPr lang="en-US" sz="4000" b="1" dirty="0" smtClean="0"/>
              <a:t>(Text) Compression</a:t>
            </a:r>
            <a:endParaRPr lang="en-US" sz="4000" b="1" dirty="0"/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300" b="1" dirty="0">
                <a:solidFill>
                  <a:schemeClr val="tx1"/>
                </a:solidFill>
                <a:latin typeface="Courier New" pitchFamily="-112" charset="0"/>
                <a:cs typeface="Courier New" pitchFamily="-112" charset="0"/>
              </a:rPr>
              <a:t>YOU SAY GOODBYE. I SAY HELLO. HELLO, HELLO. I DON'T KNOW WHY YOU SAY GOODBYE, I SAY HELLO.</a:t>
            </a:r>
            <a:r>
              <a:rPr lang="en-US" sz="1300" b="1" dirty="0">
                <a:solidFill>
                  <a:schemeClr val="tx1"/>
                </a:solidFill>
                <a:latin typeface="Times New Roman" pitchFamily="-112" charset="0"/>
              </a:rPr>
              <a:t> </a:t>
            </a:r>
          </a:p>
        </p:txBody>
      </p:sp>
      <p:sp>
        <p:nvSpPr>
          <p:cNvPr id="857096" name="Text Box 8"/>
          <p:cNvSpPr txBox="1">
            <a:spLocks noChangeArrowheads="1"/>
          </p:cNvSpPr>
          <p:nvPr/>
        </p:nvSpPr>
        <p:spPr bwMode="auto">
          <a:xfrm>
            <a:off x="76200" y="3886200"/>
            <a:ext cx="7848600" cy="293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5000"/>
              </a:spcAft>
              <a:buClrTx/>
              <a:buSzTx/>
              <a:buFontTx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-112" charset="0"/>
              </a:rPr>
              <a:t>There are 90 characters altogether.</a:t>
            </a:r>
          </a:p>
          <a:p>
            <a:pPr>
              <a:spcBef>
                <a:spcPct val="0"/>
              </a:spcBef>
              <a:spcAft>
                <a:spcPct val="5000"/>
              </a:spcAft>
              <a:buClrTx/>
              <a:buSzTx/>
              <a:buFontTx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-112" charset="0"/>
              </a:rPr>
              <a:t>How many total bits in the ASCII representation of this string?</a:t>
            </a:r>
          </a:p>
          <a:p>
            <a:pPr>
              <a:spcBef>
                <a:spcPct val="0"/>
              </a:spcBef>
              <a:spcAft>
                <a:spcPct val="5000"/>
              </a:spcAft>
              <a:buClrTx/>
              <a:buSzTx/>
              <a:buFontTx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-112" charset="0"/>
              </a:rPr>
              <a:t>We can get by with fewer bits per character (custom code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-112" charset="0"/>
              </a:rPr>
              <a:t>)</a:t>
            </a:r>
            <a:endParaRPr lang="en-US" sz="2200" dirty="0">
              <a:solidFill>
                <a:schemeClr val="tx1"/>
              </a:solidFill>
              <a:latin typeface="Times New Roman" pitchFamily="-112" charset="0"/>
            </a:endParaRPr>
          </a:p>
          <a:p>
            <a:pPr lvl="1">
              <a:spcBef>
                <a:spcPct val="0"/>
              </a:spcBef>
              <a:spcAft>
                <a:spcPct val="5000"/>
              </a:spcAft>
              <a:buClrTx/>
              <a:buSzTx/>
              <a:buFontTx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-112" charset="0"/>
              </a:rPr>
              <a:t>How many bits per character?  How many for entire message?</a:t>
            </a:r>
          </a:p>
          <a:p>
            <a:pPr lvl="1">
              <a:spcBef>
                <a:spcPct val="0"/>
              </a:spcBef>
              <a:spcAft>
                <a:spcPct val="5000"/>
              </a:spcAft>
              <a:buClrTx/>
              <a:buSzTx/>
              <a:buFontTx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-112" charset="0"/>
              </a:rPr>
              <a:t>Do we need to include anything else in the message?</a:t>
            </a:r>
          </a:p>
          <a:p>
            <a:pPr lvl="1">
              <a:spcBef>
                <a:spcPct val="0"/>
              </a:spcBef>
              <a:spcAft>
                <a:spcPct val="5000"/>
              </a:spcAft>
              <a:buClrTx/>
              <a:buSzTx/>
              <a:buFontTx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itchFamily="-112" charset="0"/>
              </a:rPr>
              <a:t>How to represent the table?</a:t>
            </a:r>
          </a:p>
          <a:p>
            <a:pPr lvl="1"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itchFamily="-112" charset="0"/>
              </a:rPr>
              <a:t>               1</a:t>
            </a:r>
            <a:r>
              <a:rPr lang="en-US" sz="2200" dirty="0">
                <a:solidFill>
                  <a:schemeClr val="tx1"/>
                </a:solidFill>
                <a:latin typeface="Times New Roman" pitchFamily="-112" charset="0"/>
              </a:rPr>
              <a:t>. count 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-112" charset="0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Times New Roman" pitchFamily="-112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-112" charset="0"/>
              </a:rPr>
              <a:t>               </a:t>
            </a:r>
            <a:r>
              <a:rPr lang="en-US" sz="2200" dirty="0">
                <a:solidFill>
                  <a:schemeClr val="tx1"/>
                </a:solidFill>
                <a:latin typeface="Times New Roman" pitchFamily="-112" charset="0"/>
              </a:rPr>
              <a:t>2. ASCII code for each character  </a:t>
            </a:r>
            <a:r>
              <a:rPr lang="en-US" sz="2400" dirty="0">
                <a:solidFill>
                  <a:srgbClr val="FF0000"/>
                </a:solidFill>
                <a:latin typeface="Times New Roman" pitchFamily="-112" charset="0"/>
              </a:rPr>
              <a:t>How to do better?</a:t>
            </a:r>
          </a:p>
        </p:txBody>
      </p:sp>
      <p:pic>
        <p:nvPicPr>
          <p:cNvPr id="4" name="HelloGoodbye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77200" y="2095500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05800" y="6427113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Q1-2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061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134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857096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Named for David Huffman</a:t>
            </a:r>
          </a:p>
          <a:p>
            <a:pPr lvl="1"/>
            <a:r>
              <a:rPr lang="en-US" dirty="0">
                <a:hlinkClick r:id="rId3"/>
              </a:rPr>
              <a:t>http://en.wikipedia.org/wiki/David_A._Huffman</a:t>
            </a:r>
            <a:endParaRPr lang="en-US" dirty="0"/>
          </a:p>
          <a:p>
            <a:pPr lvl="1"/>
            <a:r>
              <a:rPr lang="en-US" dirty="0"/>
              <a:t>Invented while he was a graduate student at MIT.</a:t>
            </a:r>
          </a:p>
          <a:p>
            <a:pPr lvl="1"/>
            <a:r>
              <a:rPr lang="en-US" dirty="0"/>
              <a:t>Huffman never tried to patent an invention from his work. Instead, he concentrated his efforts on education.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Huffman's own words, "My products are my students."</a:t>
            </a:r>
          </a:p>
          <a:p>
            <a:r>
              <a:rPr lang="en-US" b="1" dirty="0" smtClean="0"/>
              <a:t>Principles of variable-length character codes:</a:t>
            </a:r>
            <a:endParaRPr lang="en-US" b="1" dirty="0"/>
          </a:p>
          <a:p>
            <a:pPr lvl="1"/>
            <a:r>
              <a:rPr lang="en-US" dirty="0"/>
              <a:t>Less-frequent characters have longer codes</a:t>
            </a:r>
          </a:p>
          <a:p>
            <a:pPr lvl="1"/>
            <a:r>
              <a:rPr lang="en-US" dirty="0"/>
              <a:t>No code can be a prefix of another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/>
              <a:t>We build a </a:t>
            </a:r>
            <a:r>
              <a:rPr lang="en-US" dirty="0" smtClean="0"/>
              <a:t>tree (based </a:t>
            </a:r>
            <a:r>
              <a:rPr lang="en-US" dirty="0"/>
              <a:t>on character </a:t>
            </a:r>
            <a:r>
              <a:rPr lang="en-US" dirty="0" smtClean="0"/>
              <a:t>frequencies) </a:t>
            </a:r>
            <a:r>
              <a:rPr lang="en-US" dirty="0"/>
              <a:t>that can be used to encode and decode </a:t>
            </a:r>
            <a:r>
              <a:rPr lang="en-US" dirty="0" smtClean="0"/>
              <a:t>messages</a:t>
            </a:r>
            <a:endParaRPr lang="en-US" dirty="0"/>
          </a:p>
          <a:p>
            <a:endParaRPr lang="en-US" dirty="0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914400"/>
          </a:xfrm>
        </p:spPr>
        <p:txBody>
          <a:bodyPr/>
          <a:lstStyle/>
          <a:p>
            <a:r>
              <a:rPr lang="en-US" sz="3600" b="1" dirty="0"/>
              <a:t>Compression algorithm: Huffman encoding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427113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Q3-4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214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Assume </a:t>
            </a:r>
            <a:r>
              <a:rPr lang="en-US" dirty="0"/>
              <a:t>that we have some routines for packing sequences of bits into bytes and writing them to a file,  and for unpacking </a:t>
            </a:r>
            <a:r>
              <a:rPr lang="en-US" dirty="0" smtClean="0"/>
              <a:t>bytes into bits when </a:t>
            </a:r>
            <a:r>
              <a:rPr lang="en-US" dirty="0"/>
              <a:t>reading the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Weiss has a very clever approach:</a:t>
            </a:r>
          </a:p>
          <a:p>
            <a:pPr lvl="2"/>
            <a:r>
              <a:rPr lang="en-US" b="1" dirty="0" err="1"/>
              <a:t>BitOutputStream</a:t>
            </a:r>
            <a:r>
              <a:rPr lang="en-US" dirty="0"/>
              <a:t> and </a:t>
            </a:r>
            <a:r>
              <a:rPr lang="en-US" b="1" dirty="0" err="1" smtClean="0"/>
              <a:t>BitInputStream</a:t>
            </a:r>
            <a:endParaRPr lang="en-US" dirty="0"/>
          </a:p>
          <a:p>
            <a:pPr lvl="2"/>
            <a:r>
              <a:rPr lang="en-US" dirty="0"/>
              <a:t>methods </a:t>
            </a:r>
            <a:r>
              <a:rPr lang="en-US" b="1" dirty="0" err="1">
                <a:latin typeface="Courier New" pitchFamily="-112" charset="0"/>
              </a:rPr>
              <a:t>writeBit</a:t>
            </a:r>
            <a:r>
              <a:rPr lang="en-US" dirty="0"/>
              <a:t> and </a:t>
            </a:r>
            <a:r>
              <a:rPr lang="en-US" b="1" dirty="0" err="1">
                <a:latin typeface="Courier New" pitchFamily="-112" charset="0"/>
              </a:rPr>
              <a:t>readBit</a:t>
            </a:r>
            <a:r>
              <a:rPr lang="en-US" dirty="0"/>
              <a:t> allow us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logically read or write a </a:t>
            </a:r>
            <a:r>
              <a:rPr lang="en-US" dirty="0"/>
              <a:t>bit at a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Variable-length </a:t>
            </a:r>
            <a:r>
              <a:rPr lang="en-US" sz="3600" b="1" dirty="0" smtClean="0"/>
              <a:t>Codes </a:t>
            </a:r>
            <a:r>
              <a:rPr lang="en-US" sz="3600" b="1" dirty="0"/>
              <a:t>for </a:t>
            </a:r>
            <a:r>
              <a:rPr lang="en-US" sz="3600" b="1" dirty="0" smtClean="0"/>
              <a:t>Characters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90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1440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4582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A Huffman code: </a:t>
            </a:r>
            <a:r>
              <a:rPr lang="en-US" sz="3200" dirty="0" err="1"/>
              <a:t>HelloGoodbye</a:t>
            </a:r>
            <a:r>
              <a:rPr lang="en-US" sz="3200" dirty="0"/>
              <a:t> message</a:t>
            </a:r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4267200" y="5638800"/>
            <a:ext cx="2209800" cy="107721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</a:rPr>
              <a:t>Draw part of the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</a:rPr>
              <a:t>Tree</a:t>
            </a:r>
            <a:endParaRPr lang="en-US" sz="3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59141" name="Text Box 5"/>
          <p:cNvSpPr txBox="1">
            <a:spLocks noChangeArrowheads="1"/>
          </p:cNvSpPr>
          <p:nvPr/>
        </p:nvSpPr>
        <p:spPr bwMode="auto">
          <a:xfrm>
            <a:off x="7053943" y="4343400"/>
            <a:ext cx="2057400" cy="107721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</a:rPr>
              <a:t>Decode a "message"</a:t>
            </a:r>
          </a:p>
        </p:txBody>
      </p:sp>
    </p:spTree>
    <p:extLst>
      <p:ext uri="{BB962C8B-B14F-4D97-AF65-F5344CB8AC3E}">
        <p14:creationId xmlns:p14="http://schemas.microsoft.com/office/powerpoint/2010/main" val="81280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495800"/>
          </a:xfrm>
          <a:ln w="15875">
            <a:solidFill>
              <a:schemeClr val="hlink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 1</a:t>
            </a:r>
            <a:endParaRPr lang="en-US" sz="2400" b="1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R 1</a:t>
            </a:r>
            <a:endParaRPr lang="en-US" sz="2400" b="1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 2</a:t>
            </a:r>
            <a:endParaRPr lang="en-US" sz="2400" b="1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O 3</a:t>
            </a:r>
            <a:endParaRPr lang="en-US" sz="2400" b="1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A 3</a:t>
            </a:r>
            <a:endParaRPr lang="en-US" sz="2400" b="1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T 5</a:t>
            </a:r>
            <a:endParaRPr lang="en-US" sz="2400" b="1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E 8</a:t>
            </a:r>
            <a:endParaRPr lang="en-US" sz="2400" b="1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Build the tree for a smaller message</a:t>
            </a:r>
          </a:p>
        </p:txBody>
      </p:sp>
      <p:sp>
        <p:nvSpPr>
          <p:cNvPr id="819204" name="Text Box 4"/>
          <p:cNvSpPr txBox="1">
            <a:spLocks noChangeArrowheads="1"/>
          </p:cNvSpPr>
          <p:nvPr/>
        </p:nvSpPr>
        <p:spPr bwMode="auto">
          <a:xfrm>
            <a:off x="1828800" y="1143000"/>
            <a:ext cx="6553200" cy="353943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</a:rPr>
              <a:t>Start with a separate tree for each character (in a priority queue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US" sz="32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</a:rPr>
              <a:t>Repeatedly merge the two lowest (total) frequency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</a:rPr>
              <a:t>trees and insert new tree back into priority queue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205" name="Text Box 5"/>
          <p:cNvSpPr txBox="1">
            <a:spLocks noChangeArrowheads="1"/>
          </p:cNvSpPr>
          <p:nvPr/>
        </p:nvSpPr>
        <p:spPr bwMode="auto">
          <a:xfrm>
            <a:off x="1752600" y="3946525"/>
            <a:ext cx="6781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</a:rPr>
              <a:t>Use the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</a:rPr>
              <a:t>Huffman tree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</a:rPr>
              <a:t>to encode  NATION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US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838200" y="5486400"/>
            <a:ext cx="6477000" cy="107721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</a:rPr>
              <a:t>Huffman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</a:rPr>
              <a:t>codes are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</a:rPr>
              <a:t>provably optimal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</a:rPr>
              <a:t>among all single-character codes</a:t>
            </a:r>
            <a:endParaRPr lang="en-US" sz="3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3400" y="6427113"/>
            <a:ext cx="105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Q5-8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325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360313"/>
          </a:xfrm>
        </p:spPr>
        <p:txBody>
          <a:bodyPr>
            <a:normAutofit/>
          </a:bodyPr>
          <a:lstStyle/>
          <a:p>
            <a:r>
              <a:rPr lang="en-US" dirty="0" smtClean="0"/>
              <a:t>When we send a message, the code table can basically be just the list of characters and frequencies</a:t>
            </a:r>
          </a:p>
          <a:p>
            <a:pPr lvl="1"/>
            <a:r>
              <a:rPr lang="en-US" dirty="0" smtClean="0"/>
              <a:t>Why</a:t>
            </a:r>
            <a:r>
              <a:rPr 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Three or four bytes per character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character itself.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frequency count.</a:t>
            </a:r>
          </a:p>
          <a:p>
            <a:pPr>
              <a:lnSpc>
                <a:spcPct val="90000"/>
              </a:lnSpc>
            </a:pPr>
            <a:r>
              <a:rPr lang="en-US" dirty="0"/>
              <a:t>End of table signaled by 0 for char and count.</a:t>
            </a:r>
          </a:p>
          <a:p>
            <a:pPr>
              <a:lnSpc>
                <a:spcPct val="90000"/>
              </a:lnSpc>
            </a:pPr>
            <a:r>
              <a:rPr lang="en-US" dirty="0"/>
              <a:t>Tree can be reconstructed from this table.</a:t>
            </a:r>
          </a:p>
          <a:p>
            <a:pPr>
              <a:lnSpc>
                <a:spcPct val="90000"/>
              </a:lnSpc>
            </a:pPr>
            <a:r>
              <a:rPr lang="en-US" dirty="0"/>
              <a:t>The rest of the file is the compressed message.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Code Table?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427113"/>
            <a:ext cx="128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Q9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30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382000" cy="525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 dirty="0"/>
              <a:t>This code provides human-readable output to help us understand the Huffman algorithm.  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 dirty="0"/>
              <a:t>We will deal with it at the abstract level; "real" code to do file compression is </a:t>
            </a:r>
            <a:r>
              <a:rPr lang="en-US" sz="2400" dirty="0" smtClean="0"/>
              <a:t>found in </a:t>
            </a:r>
            <a:r>
              <a:rPr lang="en-US" sz="2400" dirty="0"/>
              <a:t>DS chapter 12.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 dirty="0"/>
              <a:t>I am confident that you can figure out the other details if you </a:t>
            </a:r>
            <a:r>
              <a:rPr lang="en-US" sz="2400" dirty="0" smtClean="0"/>
              <a:t>need </a:t>
            </a:r>
            <a:r>
              <a:rPr lang="en-US" sz="2400" dirty="0"/>
              <a:t>them. 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 dirty="0"/>
              <a:t>This code is based on code written by Duane Bailey, in his book </a:t>
            </a:r>
            <a:r>
              <a:rPr lang="en-US" sz="2400" i="1" dirty="0" err="1"/>
              <a:t>JavaStructures</a:t>
            </a:r>
            <a:r>
              <a:rPr lang="en-US" sz="2400" i="1" dirty="0"/>
              <a:t>. </a:t>
            </a:r>
            <a:endParaRPr lang="en-US" sz="2400" dirty="0">
              <a:solidFill>
                <a:schemeClr val="hlink"/>
              </a:solidFill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 dirty="0" smtClean="0"/>
              <a:t>A </a:t>
            </a:r>
            <a:r>
              <a:rPr lang="en-US" sz="2400" dirty="0"/>
              <a:t>great thing about this example is the use of various data </a:t>
            </a:r>
            <a:r>
              <a:rPr lang="en-US" sz="2400" dirty="0" smtClean="0"/>
              <a:t>structures (Binary Tree, Hash Table, Priority Queue).</a:t>
            </a:r>
            <a:endParaRPr lang="en-US" sz="2400" dirty="0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944562"/>
          </a:xfrm>
        </p:spPr>
        <p:txBody>
          <a:bodyPr/>
          <a:lstStyle/>
          <a:p>
            <a:r>
              <a:rPr lang="en-US" dirty="0"/>
              <a:t>Huffman Java Code Overview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" y="5410200"/>
            <a:ext cx="7315200" cy="156966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</a:rPr>
              <a:t>473:  I do not want to get caught up in lots of code details in class, so I ask you to read this on your own.</a:t>
            </a:r>
            <a:endParaRPr lang="en-US" sz="3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04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build="p"/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333333"/>
      </a:dk1>
      <a:lt1>
        <a:srgbClr val="FFFFFF"/>
      </a:lt1>
      <a:dk2>
        <a:srgbClr val="FF0000"/>
      </a:dk2>
      <a:lt2>
        <a:srgbClr val="666666"/>
      </a:lt2>
      <a:accent1>
        <a:srgbClr val="00FF00"/>
      </a:accent1>
      <a:accent2>
        <a:srgbClr val="66CCFF"/>
      </a:accent2>
      <a:accent3>
        <a:srgbClr val="FFFFFF"/>
      </a:accent3>
      <a:accent4>
        <a:srgbClr val="2A2A2A"/>
      </a:accent4>
      <a:accent5>
        <a:srgbClr val="AAFFAA"/>
      </a:accent5>
      <a:accent6>
        <a:srgbClr val="5CB9E7"/>
      </a:accent6>
      <a:hlink>
        <a:srgbClr val="333333"/>
      </a:hlink>
      <a:folHlink>
        <a:srgbClr val="B3B3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36322</TotalTime>
  <Words>1024</Words>
  <Application>Microsoft Office PowerPoint</Application>
  <PresentationFormat>On-screen Show (4:3)</PresentationFormat>
  <Paragraphs>140</Paragraphs>
  <Slides>25</Slides>
  <Notes>25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Default Design</vt:lpstr>
      <vt:lpstr>Worksheet</vt:lpstr>
      <vt:lpstr>PowerPoint Presentation</vt:lpstr>
      <vt:lpstr>Data Compression</vt:lpstr>
      <vt:lpstr>Data (Text) Compression</vt:lpstr>
      <vt:lpstr>Compression algorithm: Huffman encoding </vt:lpstr>
      <vt:lpstr>Variable-length Codes for Characters</vt:lpstr>
      <vt:lpstr>A Huffman code: HelloGoodbye message</vt:lpstr>
      <vt:lpstr>Build the tree for a smaller message</vt:lpstr>
      <vt:lpstr>What About the Code Table?</vt:lpstr>
      <vt:lpstr>Huffman Java Code Overview</vt:lpstr>
      <vt:lpstr>Some Classes used by Huffman</vt:lpstr>
      <vt:lpstr>Classes used by Huffman, part 2</vt:lpstr>
      <vt:lpstr>Leaf node class for Huffman Tree</vt:lpstr>
      <vt:lpstr>Highlights of  the HuffmanTree class</vt:lpstr>
      <vt:lpstr>Printing a HuffmanTree</vt:lpstr>
      <vt:lpstr>Highlights of Huffman class part 1</vt:lpstr>
      <vt:lpstr>Remainder of the main() method</vt:lpstr>
      <vt:lpstr>Summary</vt:lpstr>
      <vt:lpstr>Algorithms for finding a Minimal Spanning tree</vt:lpstr>
      <vt:lpstr>Kruskal’s algorithm</vt:lpstr>
      <vt:lpstr>PowerPoint Presentation</vt:lpstr>
      <vt:lpstr>PowerPoint Presentation</vt:lpstr>
      <vt:lpstr>PowerPoint Presentation</vt:lpstr>
      <vt:lpstr>Prim’s algorithm</vt:lpstr>
      <vt:lpstr>PowerPoint Presentation</vt:lpstr>
      <vt:lpstr>Correct?</vt:lpstr>
    </vt:vector>
  </TitlesOfParts>
  <Company>clearly presented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</dc:title>
  <cp:lastModifiedBy>Windows User</cp:lastModifiedBy>
  <cp:revision>727</cp:revision>
  <cp:lastPrinted>2012-10-29T12:31:38Z</cp:lastPrinted>
  <dcterms:modified xsi:type="dcterms:W3CDTF">2012-10-29T13:57:20Z</dcterms:modified>
</cp:coreProperties>
</file>