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71" r:id="rId4"/>
    <p:sldId id="272" r:id="rId5"/>
    <p:sldId id="273" r:id="rId6"/>
    <p:sldId id="265" r:id="rId7"/>
    <p:sldId id="266" r:id="rId8"/>
    <p:sldId id="267" r:id="rId9"/>
    <p:sldId id="268" r:id="rId10"/>
    <p:sldId id="269" r:id="rId11"/>
    <p:sldId id="262" r:id="rId12"/>
    <p:sldId id="263" r:id="rId13"/>
    <p:sldId id="264" r:id="rId14"/>
    <p:sldId id="257" r:id="rId15"/>
    <p:sldId id="258" r:id="rId16"/>
    <p:sldId id="259" r:id="rId17"/>
    <p:sldId id="260" r:id="rId18"/>
    <p:sldId id="261"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1212"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5F13597D-928F-4F6F-84C4-C4EECC519CF8}" type="datetimeFigureOut">
              <a:rPr lang="en-US"/>
              <a:pPr>
                <a:defRPr/>
              </a:pPr>
              <a:t>4/24/2013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81E644-E911-442C-8FEF-AEBF3FE9177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A87D0A-CE94-4E7D-A5E6-58EFA0D2F899}" type="datetimeFigureOut">
              <a:rPr lang="en-US"/>
              <a:pPr>
                <a:defRPr/>
              </a:pPr>
              <a:t>4/24/2013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1EE832-A824-4DA0-81D7-A6F6E4454A9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885B42-EC11-42F4-A8EF-2F6F0D11DE30}" type="datetimeFigureOut">
              <a:rPr lang="en-US"/>
              <a:pPr>
                <a:defRPr/>
              </a:pPr>
              <a:t>4/24/2013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DB9246-07ED-40CB-A57B-CCF34FB7870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lvl1pPr>
              <a:defRPr/>
            </a:lvl1pPr>
          </a:lstStyle>
          <a:p>
            <a:pPr>
              <a:defRPr/>
            </a:pPr>
            <a:fld id="{46A1D06D-E767-4B10-B495-2FF994C91C20}" type="datetimeFigureOut">
              <a:rPr lang="en-US"/>
              <a:pPr>
                <a:defRPr/>
              </a:pPr>
              <a:t>4/24/2013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C3C0B6-7366-4259-846E-CBC309CAA33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Oval 6"/>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Oval 7"/>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8"/>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fld id="{DBA97052-2DB2-4B34-82CF-5678FBF8A3E8}" type="datetimeFigureOut">
              <a:rPr lang="en-US"/>
              <a:pPr>
                <a:defRPr/>
              </a:pPr>
              <a:t>4/24/2013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C166773-CC61-4952-821B-61D1106134F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4"/>
          </p:nvPr>
        </p:nvSpPr>
        <p:spPr/>
        <p:txBody>
          <a:bodyPr/>
          <a:lstStyle>
            <a:lvl1pPr>
              <a:defRPr/>
            </a:lvl1pPr>
          </a:lstStyle>
          <a:p>
            <a:pPr>
              <a:defRPr/>
            </a:pPr>
            <a:fld id="{022135DA-DE7E-4D4E-9150-90796E36FD5A}" type="datetimeFigureOut">
              <a:rPr lang="en-US"/>
              <a:pPr>
                <a:defRPr/>
              </a:pPr>
              <a:t>4/24/2013</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30590570-3D37-464E-B45D-54A1EFACBC0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5"/>
          </p:nvPr>
        </p:nvSpPr>
        <p:spPr/>
        <p:txBody>
          <a:bodyPr/>
          <a:lstStyle>
            <a:lvl1pPr>
              <a:defRPr/>
            </a:lvl1pPr>
          </a:lstStyle>
          <a:p>
            <a:pPr>
              <a:defRPr/>
            </a:pPr>
            <a:fld id="{3D39F31A-2D11-428C-A291-AC4E88C7D0FD}" type="datetimeFigureOut">
              <a:rPr lang="en-US"/>
              <a:pPr>
                <a:defRPr/>
              </a:pPr>
              <a:t>4/24/2013</a:t>
            </a:fld>
            <a:endParaRPr lang="en-US"/>
          </a:p>
        </p:txBody>
      </p:sp>
      <p:sp>
        <p:nvSpPr>
          <p:cNvPr id="8" name="Footer Placeholder 4"/>
          <p:cNvSpPr>
            <a:spLocks noGrp="1"/>
          </p:cNvSpPr>
          <p:nvPr>
            <p:ph type="ftr" sz="quarter" idx="16"/>
          </p:nvPr>
        </p:nvSpPr>
        <p:spPr/>
        <p:txBody>
          <a:bodyPr/>
          <a:lstStyle>
            <a:lvl1pPr>
              <a:defRPr/>
            </a:lvl1pPr>
          </a:lstStyle>
          <a:p>
            <a:pPr>
              <a:defRPr/>
            </a:pPr>
            <a:endParaRPr lang="en-US"/>
          </a:p>
        </p:txBody>
      </p:sp>
      <p:sp>
        <p:nvSpPr>
          <p:cNvPr id="9" name="Slide Number Placeholder 5"/>
          <p:cNvSpPr>
            <a:spLocks noGrp="1"/>
          </p:cNvSpPr>
          <p:nvPr>
            <p:ph type="sldNum" sz="quarter" idx="17"/>
          </p:nvPr>
        </p:nvSpPr>
        <p:spPr/>
        <p:txBody>
          <a:bodyPr/>
          <a:lstStyle>
            <a:lvl1pPr>
              <a:defRPr/>
            </a:lvl1pPr>
          </a:lstStyle>
          <a:p>
            <a:pPr>
              <a:defRPr/>
            </a:pPr>
            <a:fld id="{100FAABC-21DC-4653-8ECE-D51E34EE182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8A83AB1B-67C5-4AD0-9E9D-7B3BC2B49ADF}" type="datetimeFigureOut">
              <a:rPr lang="en-US"/>
              <a:pPr>
                <a:defRPr/>
              </a:pPr>
              <a:t>4/24/2013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18D7789-22C8-4554-98C8-8B3D632552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1E8753-E7DF-4EBB-83A3-56854AACFEB4}" type="datetimeFigureOut">
              <a:rPr lang="en-US"/>
              <a:pPr>
                <a:defRPr/>
              </a:pPr>
              <a:t>4/24/2013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4052888-FB03-411C-B373-9D218AC9C7B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9851E46-823E-4BA9-9B4D-57DD3D4058E4}" type="datetimeFigureOut">
              <a:rPr lang="en-US"/>
              <a:pPr>
                <a:defRPr/>
              </a:pPr>
              <a:t>4/24/2013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C2600F0-0957-4DCE-914E-15D9BBDC91C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79D2EB6-BE4E-485E-A7D4-82668A02280A}" type="datetimeFigureOut">
              <a:rPr lang="en-US"/>
              <a:pPr>
                <a:defRPr/>
              </a:pPr>
              <a:t>4/24/2013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AEA42C-FDEE-40DA-8343-5FB23D4CCCE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lgn="r" fontAlgn="auto">
              <a:spcBef>
                <a:spcPts val="0"/>
              </a:spcBef>
              <a:spcAft>
                <a:spcPts val="0"/>
              </a:spcAft>
              <a:defRPr sz="1200" smtClean="0">
                <a:solidFill>
                  <a:schemeClr val="tx1">
                    <a:lumMod val="65000"/>
                    <a:lumOff val="35000"/>
                  </a:schemeClr>
                </a:solidFill>
                <a:latin typeface="Century Gothic" pitchFamily="34" charset="0"/>
                <a:cs typeface="+mn-cs"/>
              </a:defRPr>
            </a:lvl1pPr>
          </a:lstStyle>
          <a:p>
            <a:pPr>
              <a:defRPr/>
            </a:pPr>
            <a:fld id="{40A0E408-4C6F-42E3-875B-1B260C7E5A11}" type="datetimeFigureOut">
              <a:rPr lang="en-US"/>
              <a:pPr>
                <a:defRPr/>
              </a:pPr>
              <a:t>4/24/2013</a:t>
            </a:fld>
            <a:endParaRPr lang="en-US"/>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fontAlgn="auto">
              <a:spcBef>
                <a:spcPts val="0"/>
              </a:spcBef>
              <a:spcAft>
                <a:spcPts val="0"/>
              </a:spcAft>
              <a:defRPr sz="1200">
                <a:solidFill>
                  <a:schemeClr val="tx1">
                    <a:lumMod val="65000"/>
                    <a:lumOff val="35000"/>
                  </a:schemeClr>
                </a:solidFill>
                <a:latin typeface="Century Gothic" pitchFamily="34" charset="0"/>
                <a:cs typeface="+mn-cs"/>
              </a:defRPr>
            </a:lvl1pPr>
          </a:lstStyle>
          <a:p>
            <a:pPr>
              <a:defRPr/>
            </a:pPr>
            <a:endParaRPr lang="en-US"/>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lIns="27432" tIns="45720" rIns="45720" bIns="45720" rtlCol="0" anchor="ctr"/>
          <a:lstStyle>
            <a:lvl1pPr algn="l" fontAlgn="auto">
              <a:spcBef>
                <a:spcPts val="0"/>
              </a:spcBef>
              <a:spcAft>
                <a:spcPts val="0"/>
              </a:spcAft>
              <a:defRPr sz="1200" smtClean="0">
                <a:solidFill>
                  <a:schemeClr val="tx1">
                    <a:lumMod val="65000"/>
                    <a:lumOff val="35000"/>
                  </a:schemeClr>
                </a:solidFill>
                <a:latin typeface="Century Gothic" pitchFamily="34" charset="0"/>
                <a:cs typeface="+mn-cs"/>
              </a:defRPr>
            </a:lvl1pPr>
          </a:lstStyle>
          <a:p>
            <a:pPr>
              <a:defRPr/>
            </a:pPr>
            <a:fld id="{49F676F5-7B31-4F0E-8B47-2517CBFD91AE}" type="slidenum">
              <a:rPr lang="en-US"/>
              <a:pPr>
                <a:defRPr/>
              </a:pPr>
              <a:t>‹#›</a:t>
            </a:fld>
            <a:endParaRPr lang="en-US"/>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4" r:id="rId3"/>
    <p:sldLayoutId id="2147483681" r:id="rId4"/>
    <p:sldLayoutId id="2147483680" r:id="rId5"/>
    <p:sldLayoutId id="2147483679" r:id="rId6"/>
    <p:sldLayoutId id="2147483678" r:id="rId7"/>
    <p:sldLayoutId id="2147483677" r:id="rId8"/>
    <p:sldLayoutId id="2147483676" r:id="rId9"/>
    <p:sldLayoutId id="2147483675" r:id="rId10"/>
    <p:sldLayoutId id="2147483674" r:id="rId11"/>
  </p:sldLayoutIdLst>
  <p:txStyles>
    <p:titleStyle>
      <a:lvl1pPr algn="ctr" rtl="0" fontAlgn="base">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fontAlgn="base">
        <a:lnSpc>
          <a:spcPts val="5800"/>
        </a:lnSpc>
        <a:spcBef>
          <a:spcPct val="0"/>
        </a:spcBef>
        <a:spcAft>
          <a:spcPct val="0"/>
        </a:spcAft>
        <a:defRPr sz="5400">
          <a:solidFill>
            <a:schemeClr val="tx2"/>
          </a:solidFill>
          <a:latin typeface="Palatino Linotype" pitchFamily="18" charset="0"/>
        </a:defRPr>
      </a:lvl2pPr>
      <a:lvl3pPr algn="ctr" rtl="0" fontAlgn="base">
        <a:lnSpc>
          <a:spcPts val="5800"/>
        </a:lnSpc>
        <a:spcBef>
          <a:spcPct val="0"/>
        </a:spcBef>
        <a:spcAft>
          <a:spcPct val="0"/>
        </a:spcAft>
        <a:defRPr sz="5400">
          <a:solidFill>
            <a:schemeClr val="tx2"/>
          </a:solidFill>
          <a:latin typeface="Palatino Linotype" pitchFamily="18" charset="0"/>
        </a:defRPr>
      </a:lvl3pPr>
      <a:lvl4pPr algn="ctr" rtl="0" fontAlgn="base">
        <a:lnSpc>
          <a:spcPts val="5800"/>
        </a:lnSpc>
        <a:spcBef>
          <a:spcPct val="0"/>
        </a:spcBef>
        <a:spcAft>
          <a:spcPct val="0"/>
        </a:spcAft>
        <a:defRPr sz="5400">
          <a:solidFill>
            <a:schemeClr val="tx2"/>
          </a:solidFill>
          <a:latin typeface="Palatino Linotype" pitchFamily="18" charset="0"/>
        </a:defRPr>
      </a:lvl4pPr>
      <a:lvl5pPr algn="ctr" rtl="0" fontAlgn="base">
        <a:lnSpc>
          <a:spcPts val="5800"/>
        </a:lnSpc>
        <a:spcBef>
          <a:spcPct val="0"/>
        </a:spcBef>
        <a:spcAft>
          <a:spcPct val="0"/>
        </a:spcAft>
        <a:defRPr sz="5400">
          <a:solidFill>
            <a:schemeClr val="tx2"/>
          </a:solidFill>
          <a:latin typeface="Palatino Linotype" pitchFamily="18"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p:titleStyle>
    <p:bodyStyle>
      <a:lvl1pPr marL="342900" indent="-342900" algn="l" rtl="0" fontAlgn="base">
        <a:spcBef>
          <a:spcPct val="20000"/>
        </a:spcBef>
        <a:spcAft>
          <a:spcPct val="0"/>
        </a:spcAft>
        <a:buFont typeface="Arial" charset="0"/>
        <a:buChar char="•"/>
        <a:defRPr sz="2400" kern="1200">
          <a:solidFill>
            <a:srgbClr val="7F7F7F"/>
          </a:solidFill>
          <a:latin typeface="+mj-lt"/>
          <a:ea typeface="+mn-ea"/>
          <a:cs typeface="+mn-cs"/>
        </a:defRPr>
      </a:lvl1pPr>
      <a:lvl2pPr marL="742950" indent="-285750" algn="l" rtl="0" fontAlgn="base">
        <a:spcBef>
          <a:spcPct val="20000"/>
        </a:spcBef>
        <a:spcAft>
          <a:spcPct val="0"/>
        </a:spcAft>
        <a:buFont typeface="Courier New" pitchFamily="49" charset="0"/>
        <a:buChar char="o"/>
        <a:defRPr sz="1600" kern="1200">
          <a:solidFill>
            <a:srgbClr val="7F7F7F"/>
          </a:solidFill>
          <a:latin typeface="+mj-lt"/>
          <a:ea typeface="+mn-ea"/>
          <a:cs typeface="+mn-cs"/>
        </a:defRPr>
      </a:lvl2pPr>
      <a:lvl3pPr marL="1143000" indent="-228600" algn="l" rtl="0" fontAlgn="base">
        <a:spcBef>
          <a:spcPct val="20000"/>
        </a:spcBef>
        <a:spcAft>
          <a:spcPct val="0"/>
        </a:spcAft>
        <a:buFont typeface="Arial" charset="0"/>
        <a:buChar char="•"/>
        <a:defRPr sz="1600" kern="1200">
          <a:solidFill>
            <a:srgbClr val="7F7F7F"/>
          </a:solidFill>
          <a:latin typeface="+mj-lt"/>
          <a:ea typeface="+mn-ea"/>
          <a:cs typeface="+mn-cs"/>
        </a:defRPr>
      </a:lvl3pPr>
      <a:lvl4pPr marL="1600200" indent="-228600" algn="l" rtl="0" fontAlgn="base">
        <a:spcBef>
          <a:spcPct val="20000"/>
        </a:spcBef>
        <a:spcAft>
          <a:spcPct val="0"/>
        </a:spcAft>
        <a:buFont typeface="Courier New" pitchFamily="49" charset="0"/>
        <a:buChar char="o"/>
        <a:defRPr sz="1600" kern="1200">
          <a:solidFill>
            <a:srgbClr val="7F7F7F"/>
          </a:solidFill>
          <a:latin typeface="+mj-lt"/>
          <a:ea typeface="+mn-ea"/>
          <a:cs typeface="+mn-cs"/>
        </a:defRPr>
      </a:lvl4pPr>
      <a:lvl5pPr marL="2057400" indent="-228600" algn="l" rtl="0" fontAlgn="base">
        <a:spcBef>
          <a:spcPct val="20000"/>
        </a:spcBef>
        <a:spcAft>
          <a:spcPct val="0"/>
        </a:spcAft>
        <a:buFont typeface="Arial" charset="0"/>
        <a:buChar char="•"/>
        <a:defRPr sz="1600" kern="1200">
          <a:solidFill>
            <a:srgbClr val="7F7F7F"/>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4267200"/>
          </a:xfrm>
        </p:spPr>
        <p:txBody>
          <a:bodyPr/>
          <a:lstStyle/>
          <a:p>
            <a:pPr fontAlgn="auto">
              <a:spcAft>
                <a:spcPts val="0"/>
              </a:spcAft>
              <a:defRPr/>
            </a:pPr>
            <a:r>
              <a:rPr lang="en-US" dirty="0" smtClean="0"/>
              <a:t>9.4 Huffman Trees</a:t>
            </a:r>
            <a:endParaRPr lang="en-US" dirty="0"/>
          </a:p>
        </p:txBody>
      </p:sp>
      <p:sp>
        <p:nvSpPr>
          <p:cNvPr id="3" name="Subtitle 2"/>
          <p:cNvSpPr>
            <a:spLocks noGrp="1"/>
          </p:cNvSpPr>
          <p:nvPr>
            <p:ph type="subTitle" idx="1"/>
          </p:nvPr>
        </p:nvSpPr>
        <p:spPr/>
        <p:txBody>
          <a:bodyPr rtlCol="0"/>
          <a:lstStyle/>
          <a:p>
            <a:pPr fontAlgn="auto">
              <a:spcAft>
                <a:spcPts val="0"/>
              </a:spcAft>
              <a:buFont typeface="Arial" pitchFamily="34" charset="0"/>
              <a:buNone/>
              <a:defRPr/>
            </a:pPr>
            <a:r>
              <a:rPr lang="en-US" dirty="0" smtClean="0"/>
              <a:t>Michael </a:t>
            </a:r>
            <a:r>
              <a:rPr lang="en-US" dirty="0" err="1" smtClean="0"/>
              <a:t>Alves</a:t>
            </a:r>
            <a:r>
              <a:rPr lang="en-US" dirty="0" smtClean="0"/>
              <a:t>, Patrick Dugan,</a:t>
            </a:r>
          </a:p>
          <a:p>
            <a:pPr fontAlgn="auto">
              <a:spcAft>
                <a:spcPts val="0"/>
              </a:spcAft>
              <a:buFont typeface="Arial" pitchFamily="34" charset="0"/>
              <a:buNone/>
              <a:defRPr/>
            </a:pPr>
            <a:r>
              <a:rPr lang="en-US" dirty="0" smtClean="0"/>
              <a:t>Robert Daniels, Carlos Vicuna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err="1" smtClean="0"/>
              <a:t>Pseudocode</a:t>
            </a:r>
            <a:endParaRPr lang="en-US" dirty="0"/>
          </a:p>
        </p:txBody>
      </p:sp>
      <p:sp>
        <p:nvSpPr>
          <p:cNvPr id="3" name="Content Placeholder 2"/>
          <p:cNvSpPr>
            <a:spLocks noGrp="1"/>
          </p:cNvSpPr>
          <p:nvPr>
            <p:ph idx="1"/>
          </p:nvPr>
        </p:nvSpPr>
        <p:spPr/>
        <p:txBody>
          <a:bodyPr rtlCol="0">
            <a:normAutofit fontScale="70000" lnSpcReduction="20000"/>
          </a:bodyPr>
          <a:lstStyle/>
          <a:p>
            <a:pPr marL="0" indent="0" fontAlgn="auto">
              <a:spcAft>
                <a:spcPts val="0"/>
              </a:spcAft>
              <a:buFont typeface="Arial" pitchFamily="34" charset="0"/>
              <a:buNone/>
              <a:defRPr/>
            </a:pPr>
            <a:r>
              <a:rPr lang="en-US" dirty="0" err="1" smtClean="0">
                <a:solidFill>
                  <a:schemeClr val="tx1">
                    <a:lumMod val="50000"/>
                    <a:lumOff val="50000"/>
                  </a:schemeClr>
                </a:solidFill>
              </a:rPr>
              <a:t>HuffmanTree</a:t>
            </a:r>
            <a:r>
              <a:rPr lang="en-US" dirty="0" smtClean="0">
                <a:solidFill>
                  <a:schemeClr val="tx1">
                    <a:lumMod val="50000"/>
                    <a:lumOff val="50000"/>
                  </a:schemeClr>
                </a:solidFill>
              </a:rPr>
              <a:t>(B[0</a:t>
            </a:r>
            <a:r>
              <a:rPr lang="en-US" dirty="0">
                <a:solidFill>
                  <a:schemeClr val="tx1">
                    <a:lumMod val="50000"/>
                    <a:lumOff val="50000"/>
                  </a:schemeClr>
                </a:solidFill>
              </a:rPr>
              <a:t>..n − 1])</a:t>
            </a:r>
          </a:p>
          <a:p>
            <a:pPr marL="0" indent="0" fontAlgn="auto">
              <a:spcAft>
                <a:spcPts val="0"/>
              </a:spcAft>
              <a:buFont typeface="Arial" pitchFamily="34" charset="0"/>
              <a:buNone/>
              <a:defRPr/>
            </a:pPr>
            <a:r>
              <a:rPr lang="en-US" dirty="0" smtClean="0">
                <a:solidFill>
                  <a:schemeClr val="tx1">
                    <a:lumMod val="50000"/>
                    <a:lumOff val="50000"/>
                  </a:schemeClr>
                </a:solidFill>
              </a:rPr>
              <a:t>Constructs </a:t>
            </a:r>
            <a:r>
              <a:rPr lang="en-US" dirty="0">
                <a:solidFill>
                  <a:schemeClr val="tx1">
                    <a:lumMod val="50000"/>
                    <a:lumOff val="50000"/>
                  </a:schemeClr>
                </a:solidFill>
              </a:rPr>
              <a:t>Huffman’s tree</a:t>
            </a:r>
          </a:p>
          <a:p>
            <a:pPr marL="0" indent="0" fontAlgn="auto">
              <a:spcAft>
                <a:spcPts val="0"/>
              </a:spcAft>
              <a:buFont typeface="Arial" pitchFamily="34" charset="0"/>
              <a:buNone/>
              <a:defRPr/>
            </a:pPr>
            <a:r>
              <a:rPr lang="en-US" b="1" dirty="0" smtClean="0">
                <a:solidFill>
                  <a:schemeClr val="tx1">
                    <a:lumMod val="50000"/>
                    <a:lumOff val="50000"/>
                  </a:schemeClr>
                </a:solidFill>
              </a:rPr>
              <a:t>Input</a:t>
            </a:r>
            <a:r>
              <a:rPr lang="en-US" dirty="0" smtClean="0">
                <a:solidFill>
                  <a:schemeClr val="tx1">
                    <a:lumMod val="50000"/>
                    <a:lumOff val="50000"/>
                  </a:schemeClr>
                </a:solidFill>
              </a:rPr>
              <a:t> : </a:t>
            </a:r>
            <a:r>
              <a:rPr lang="en-US" dirty="0">
                <a:solidFill>
                  <a:schemeClr val="tx1">
                    <a:lumMod val="50000"/>
                    <a:lumOff val="50000"/>
                  </a:schemeClr>
                </a:solidFill>
              </a:rPr>
              <a:t>An array </a:t>
            </a:r>
            <a:r>
              <a:rPr lang="en-US" dirty="0" smtClean="0">
                <a:solidFill>
                  <a:schemeClr val="tx1">
                    <a:lumMod val="50000"/>
                    <a:lumOff val="50000"/>
                  </a:schemeClr>
                </a:solidFill>
              </a:rPr>
              <a:t>B[0</a:t>
            </a:r>
            <a:r>
              <a:rPr lang="en-US" dirty="0">
                <a:solidFill>
                  <a:schemeClr val="tx1">
                    <a:lumMod val="50000"/>
                    <a:lumOff val="50000"/>
                  </a:schemeClr>
                </a:solidFill>
              </a:rPr>
              <a:t>..n − 1] of weights</a:t>
            </a:r>
          </a:p>
          <a:p>
            <a:pPr marL="0" indent="0" fontAlgn="auto">
              <a:spcAft>
                <a:spcPts val="0"/>
              </a:spcAft>
              <a:buFont typeface="Arial" pitchFamily="34" charset="0"/>
              <a:buNone/>
              <a:defRPr/>
            </a:pPr>
            <a:r>
              <a:rPr lang="en-US" b="1" dirty="0" smtClean="0">
                <a:solidFill>
                  <a:schemeClr val="tx1">
                    <a:lumMod val="50000"/>
                    <a:lumOff val="50000"/>
                  </a:schemeClr>
                </a:solidFill>
              </a:rPr>
              <a:t>Output</a:t>
            </a:r>
            <a:r>
              <a:rPr lang="en-US" dirty="0" smtClean="0">
                <a:solidFill>
                  <a:schemeClr val="tx1">
                    <a:lumMod val="50000"/>
                    <a:lumOff val="50000"/>
                  </a:schemeClr>
                </a:solidFill>
              </a:rPr>
              <a:t> : </a:t>
            </a:r>
            <a:r>
              <a:rPr lang="en-US" dirty="0">
                <a:solidFill>
                  <a:schemeClr val="tx1">
                    <a:lumMod val="50000"/>
                    <a:lumOff val="50000"/>
                  </a:schemeClr>
                </a:solidFill>
              </a:rPr>
              <a:t>A Huffman tree with the given weights assigned to its leaves</a:t>
            </a:r>
          </a:p>
          <a:p>
            <a:pPr marL="0" indent="0" fontAlgn="auto">
              <a:spcAft>
                <a:spcPts val="0"/>
              </a:spcAft>
              <a:buFont typeface="Arial" pitchFamily="34" charset="0"/>
              <a:buNone/>
              <a:defRPr/>
            </a:pPr>
            <a:r>
              <a:rPr lang="en-US" dirty="0">
                <a:solidFill>
                  <a:schemeClr val="tx1">
                    <a:lumMod val="50000"/>
                    <a:lumOff val="50000"/>
                  </a:schemeClr>
                </a:solidFill>
              </a:rPr>
              <a:t>initialize priority queue </a:t>
            </a:r>
            <a:r>
              <a:rPr lang="en-US" dirty="0" smtClean="0">
                <a:solidFill>
                  <a:schemeClr val="tx1">
                    <a:lumMod val="50000"/>
                    <a:lumOff val="50000"/>
                  </a:schemeClr>
                </a:solidFill>
              </a:rPr>
              <a:t>S </a:t>
            </a:r>
            <a:r>
              <a:rPr lang="en-US" dirty="0">
                <a:solidFill>
                  <a:schemeClr val="tx1">
                    <a:lumMod val="50000"/>
                    <a:lumOff val="50000"/>
                  </a:schemeClr>
                </a:solidFill>
              </a:rPr>
              <a:t>of size n </a:t>
            </a:r>
            <a:r>
              <a:rPr lang="en-US">
                <a:solidFill>
                  <a:schemeClr val="tx1">
                    <a:lumMod val="50000"/>
                    <a:lumOff val="50000"/>
                  </a:schemeClr>
                </a:solidFill>
              </a:rPr>
              <a:t>with </a:t>
            </a:r>
            <a:r>
              <a:rPr lang="en-US" smtClean="0">
                <a:solidFill>
                  <a:schemeClr val="tx1">
                    <a:lumMod val="50000"/>
                    <a:lumOff val="50000"/>
                  </a:schemeClr>
                </a:solidFill>
              </a:rPr>
              <a:t>single-node </a:t>
            </a:r>
            <a:r>
              <a:rPr lang="en-US" dirty="0">
                <a:solidFill>
                  <a:schemeClr val="tx1">
                    <a:lumMod val="50000"/>
                    <a:lumOff val="50000"/>
                  </a:schemeClr>
                </a:solidFill>
              </a:rPr>
              <a:t>trees and priorities equal</a:t>
            </a:r>
          </a:p>
          <a:p>
            <a:pPr marL="0" indent="0" fontAlgn="auto">
              <a:spcAft>
                <a:spcPts val="0"/>
              </a:spcAft>
              <a:buFont typeface="Arial" pitchFamily="34" charset="0"/>
              <a:buNone/>
              <a:defRPr/>
            </a:pPr>
            <a:r>
              <a:rPr lang="en-US" dirty="0">
                <a:solidFill>
                  <a:schemeClr val="tx1">
                    <a:lumMod val="50000"/>
                    <a:lumOff val="50000"/>
                  </a:schemeClr>
                </a:solidFill>
              </a:rPr>
              <a:t>to the elements of </a:t>
            </a:r>
            <a:r>
              <a:rPr lang="en-US" dirty="0" smtClean="0">
                <a:solidFill>
                  <a:schemeClr val="tx1">
                    <a:lumMod val="50000"/>
                    <a:lumOff val="50000"/>
                  </a:schemeClr>
                </a:solidFill>
              </a:rPr>
              <a:t>B[0</a:t>
            </a:r>
            <a:r>
              <a:rPr lang="en-US" dirty="0">
                <a:solidFill>
                  <a:schemeClr val="tx1">
                    <a:lumMod val="50000"/>
                    <a:lumOff val="50000"/>
                  </a:schemeClr>
                </a:solidFill>
              </a:rPr>
              <a:t>..n − 1]</a:t>
            </a:r>
          </a:p>
          <a:p>
            <a:pPr marL="0" indent="0" fontAlgn="auto">
              <a:spcAft>
                <a:spcPts val="0"/>
              </a:spcAft>
              <a:buFont typeface="Arial" pitchFamily="34" charset="0"/>
              <a:buNone/>
              <a:defRPr/>
            </a:pPr>
            <a:r>
              <a:rPr lang="en-US" dirty="0">
                <a:solidFill>
                  <a:schemeClr val="tx1">
                    <a:lumMod val="50000"/>
                    <a:lumOff val="50000"/>
                  </a:schemeClr>
                </a:solidFill>
              </a:rPr>
              <a:t>while </a:t>
            </a:r>
            <a:r>
              <a:rPr lang="en-US" dirty="0" smtClean="0">
                <a:solidFill>
                  <a:schemeClr val="tx1">
                    <a:lumMod val="50000"/>
                    <a:lumOff val="50000"/>
                  </a:schemeClr>
                </a:solidFill>
              </a:rPr>
              <a:t>S </a:t>
            </a:r>
            <a:r>
              <a:rPr lang="en-US" dirty="0">
                <a:solidFill>
                  <a:schemeClr val="tx1">
                    <a:lumMod val="50000"/>
                    <a:lumOff val="50000"/>
                  </a:schemeClr>
                </a:solidFill>
              </a:rPr>
              <a:t>has more than one element do</a:t>
            </a:r>
          </a:p>
          <a:p>
            <a:pPr marL="0" indent="0" fontAlgn="auto">
              <a:spcAft>
                <a:spcPts val="0"/>
              </a:spcAft>
              <a:buFont typeface="Arial" pitchFamily="34" charset="0"/>
              <a:buNone/>
              <a:defRPr/>
            </a:pPr>
            <a:r>
              <a:rPr lang="en-US" dirty="0" smtClean="0">
                <a:solidFill>
                  <a:schemeClr val="tx1">
                    <a:lumMod val="50000"/>
                    <a:lumOff val="50000"/>
                  </a:schemeClr>
                </a:solidFill>
              </a:rPr>
              <a:t>	</a:t>
            </a:r>
            <a:r>
              <a:rPr lang="en-US" dirty="0" err="1" smtClean="0">
                <a:solidFill>
                  <a:schemeClr val="tx1">
                    <a:lumMod val="50000"/>
                    <a:lumOff val="50000"/>
                  </a:schemeClr>
                </a:solidFill>
              </a:rPr>
              <a:t>T</a:t>
            </a:r>
            <a:r>
              <a:rPr lang="en-US" baseline="-25000" dirty="0" err="1" smtClean="0">
                <a:solidFill>
                  <a:schemeClr val="tx1">
                    <a:lumMod val="50000"/>
                    <a:lumOff val="50000"/>
                  </a:schemeClr>
                </a:solidFill>
              </a:rPr>
              <a:t>l</a:t>
            </a:r>
            <a:r>
              <a:rPr lang="en-US" dirty="0" smtClean="0">
                <a:solidFill>
                  <a:schemeClr val="tx1">
                    <a:lumMod val="50000"/>
                    <a:lumOff val="50000"/>
                  </a:schemeClr>
                </a:solidFill>
              </a:rPr>
              <a:t> </a:t>
            </a:r>
            <a:r>
              <a:rPr lang="en-US" dirty="0">
                <a:solidFill>
                  <a:schemeClr val="tx1">
                    <a:lumMod val="50000"/>
                    <a:lumOff val="50000"/>
                  </a:schemeClr>
                </a:solidFill>
              </a:rPr>
              <a:t>← </a:t>
            </a:r>
            <a:r>
              <a:rPr lang="en-US" dirty="0" smtClean="0">
                <a:solidFill>
                  <a:schemeClr val="tx1">
                    <a:lumMod val="50000"/>
                    <a:lumOff val="50000"/>
                  </a:schemeClr>
                </a:solidFill>
              </a:rPr>
              <a:t>the smallest-weight </a:t>
            </a:r>
            <a:r>
              <a:rPr lang="en-US" dirty="0">
                <a:solidFill>
                  <a:schemeClr val="tx1">
                    <a:lumMod val="50000"/>
                    <a:lumOff val="50000"/>
                  </a:schemeClr>
                </a:solidFill>
              </a:rPr>
              <a:t>tree in </a:t>
            </a:r>
            <a:r>
              <a:rPr lang="en-US" dirty="0" smtClean="0">
                <a:solidFill>
                  <a:schemeClr val="tx1">
                    <a:lumMod val="50000"/>
                    <a:lumOff val="50000"/>
                  </a:schemeClr>
                </a:solidFill>
              </a:rPr>
              <a:t>S</a:t>
            </a:r>
            <a:endParaRPr lang="en-US" dirty="0">
              <a:solidFill>
                <a:schemeClr val="tx1">
                  <a:lumMod val="50000"/>
                  <a:lumOff val="50000"/>
                </a:schemeClr>
              </a:solidFill>
            </a:endParaRPr>
          </a:p>
          <a:p>
            <a:pPr marL="0" indent="0" fontAlgn="auto">
              <a:spcAft>
                <a:spcPts val="0"/>
              </a:spcAft>
              <a:buFont typeface="Arial" pitchFamily="34" charset="0"/>
              <a:buNone/>
              <a:defRPr/>
            </a:pPr>
            <a:r>
              <a:rPr lang="en-US" dirty="0" smtClean="0">
                <a:solidFill>
                  <a:schemeClr val="tx1">
                    <a:lumMod val="50000"/>
                    <a:lumOff val="50000"/>
                  </a:schemeClr>
                </a:solidFill>
              </a:rPr>
              <a:t>	delete the smallest-weight </a:t>
            </a:r>
            <a:r>
              <a:rPr lang="en-US" dirty="0">
                <a:solidFill>
                  <a:schemeClr val="tx1">
                    <a:lumMod val="50000"/>
                    <a:lumOff val="50000"/>
                  </a:schemeClr>
                </a:solidFill>
              </a:rPr>
              <a:t>tree </a:t>
            </a:r>
            <a:r>
              <a:rPr lang="en-US" dirty="0" smtClean="0">
                <a:solidFill>
                  <a:schemeClr val="tx1">
                    <a:lumMod val="50000"/>
                    <a:lumOff val="50000"/>
                  </a:schemeClr>
                </a:solidFill>
              </a:rPr>
              <a:t>in S</a:t>
            </a:r>
            <a:endParaRPr lang="en-US" dirty="0">
              <a:solidFill>
                <a:schemeClr val="tx1">
                  <a:lumMod val="50000"/>
                  <a:lumOff val="50000"/>
                </a:schemeClr>
              </a:solidFill>
            </a:endParaRPr>
          </a:p>
          <a:p>
            <a:pPr marL="0" indent="0" fontAlgn="auto">
              <a:spcAft>
                <a:spcPts val="0"/>
              </a:spcAft>
              <a:buFont typeface="Arial" pitchFamily="34" charset="0"/>
              <a:buNone/>
              <a:defRPr/>
            </a:pPr>
            <a:r>
              <a:rPr lang="en-US" dirty="0" smtClean="0">
                <a:solidFill>
                  <a:schemeClr val="tx1">
                    <a:lumMod val="50000"/>
                    <a:lumOff val="50000"/>
                  </a:schemeClr>
                </a:solidFill>
              </a:rPr>
              <a:t>	</a:t>
            </a:r>
            <a:r>
              <a:rPr lang="en-US" dirty="0" err="1" smtClean="0">
                <a:solidFill>
                  <a:schemeClr val="tx1">
                    <a:lumMod val="50000"/>
                    <a:lumOff val="50000"/>
                  </a:schemeClr>
                </a:solidFill>
              </a:rPr>
              <a:t>T</a:t>
            </a:r>
            <a:r>
              <a:rPr lang="en-US" baseline="-25000" dirty="0" err="1" smtClean="0">
                <a:solidFill>
                  <a:schemeClr val="tx1">
                    <a:lumMod val="50000"/>
                    <a:lumOff val="50000"/>
                  </a:schemeClr>
                </a:solidFill>
              </a:rPr>
              <a:t>r</a:t>
            </a:r>
            <a:r>
              <a:rPr lang="en-US" dirty="0" smtClean="0">
                <a:solidFill>
                  <a:schemeClr val="tx1">
                    <a:lumMod val="50000"/>
                    <a:lumOff val="50000"/>
                  </a:schemeClr>
                </a:solidFill>
              </a:rPr>
              <a:t> </a:t>
            </a:r>
            <a:r>
              <a:rPr lang="en-US" dirty="0">
                <a:solidFill>
                  <a:schemeClr val="tx1">
                    <a:lumMod val="50000"/>
                    <a:lumOff val="50000"/>
                  </a:schemeClr>
                </a:solidFill>
              </a:rPr>
              <a:t>← the </a:t>
            </a:r>
            <a:r>
              <a:rPr lang="en-US" dirty="0" smtClean="0">
                <a:solidFill>
                  <a:schemeClr val="tx1">
                    <a:lumMod val="50000"/>
                    <a:lumOff val="50000"/>
                  </a:schemeClr>
                </a:solidFill>
              </a:rPr>
              <a:t>smallest-weight </a:t>
            </a:r>
            <a:r>
              <a:rPr lang="en-US" dirty="0">
                <a:solidFill>
                  <a:schemeClr val="tx1">
                    <a:lumMod val="50000"/>
                    <a:lumOff val="50000"/>
                  </a:schemeClr>
                </a:solidFill>
              </a:rPr>
              <a:t>tree in </a:t>
            </a:r>
            <a:r>
              <a:rPr lang="en-US" dirty="0" smtClean="0">
                <a:solidFill>
                  <a:schemeClr val="tx1">
                    <a:lumMod val="50000"/>
                    <a:lumOff val="50000"/>
                  </a:schemeClr>
                </a:solidFill>
              </a:rPr>
              <a:t>S</a:t>
            </a:r>
            <a:endParaRPr lang="en-US" dirty="0">
              <a:solidFill>
                <a:schemeClr val="tx1">
                  <a:lumMod val="50000"/>
                  <a:lumOff val="50000"/>
                </a:schemeClr>
              </a:solidFill>
            </a:endParaRPr>
          </a:p>
          <a:p>
            <a:pPr marL="0" indent="0" fontAlgn="auto">
              <a:spcAft>
                <a:spcPts val="0"/>
              </a:spcAft>
              <a:buFont typeface="Arial" pitchFamily="34" charset="0"/>
              <a:buNone/>
              <a:defRPr/>
            </a:pPr>
            <a:r>
              <a:rPr lang="en-US" dirty="0" smtClean="0">
                <a:solidFill>
                  <a:schemeClr val="tx1">
                    <a:lumMod val="50000"/>
                    <a:lumOff val="50000"/>
                  </a:schemeClr>
                </a:solidFill>
              </a:rPr>
              <a:t>	delete </a:t>
            </a:r>
            <a:r>
              <a:rPr lang="en-US" dirty="0">
                <a:solidFill>
                  <a:schemeClr val="tx1">
                    <a:lumMod val="50000"/>
                    <a:lumOff val="50000"/>
                  </a:schemeClr>
                </a:solidFill>
              </a:rPr>
              <a:t>the </a:t>
            </a:r>
            <a:r>
              <a:rPr lang="en-US" dirty="0" smtClean="0">
                <a:solidFill>
                  <a:schemeClr val="tx1">
                    <a:lumMod val="50000"/>
                    <a:lumOff val="50000"/>
                  </a:schemeClr>
                </a:solidFill>
              </a:rPr>
              <a:t>smallest-weight </a:t>
            </a:r>
            <a:r>
              <a:rPr lang="en-US" dirty="0">
                <a:solidFill>
                  <a:schemeClr val="tx1">
                    <a:lumMod val="50000"/>
                    <a:lumOff val="50000"/>
                  </a:schemeClr>
                </a:solidFill>
              </a:rPr>
              <a:t>tree in </a:t>
            </a:r>
            <a:r>
              <a:rPr lang="en-US" dirty="0" smtClean="0">
                <a:solidFill>
                  <a:schemeClr val="tx1">
                    <a:lumMod val="50000"/>
                    <a:lumOff val="50000"/>
                  </a:schemeClr>
                </a:solidFill>
              </a:rPr>
              <a:t>S</a:t>
            </a:r>
            <a:endParaRPr lang="en-US" dirty="0">
              <a:solidFill>
                <a:schemeClr val="tx1">
                  <a:lumMod val="50000"/>
                  <a:lumOff val="50000"/>
                </a:schemeClr>
              </a:solidFill>
            </a:endParaRPr>
          </a:p>
          <a:p>
            <a:pPr marL="0" indent="0" fontAlgn="auto">
              <a:spcAft>
                <a:spcPts val="0"/>
              </a:spcAft>
              <a:buFont typeface="Arial" pitchFamily="34" charset="0"/>
              <a:buNone/>
              <a:defRPr/>
            </a:pPr>
            <a:r>
              <a:rPr lang="en-US" dirty="0" smtClean="0">
                <a:solidFill>
                  <a:schemeClr val="tx1">
                    <a:lumMod val="50000"/>
                    <a:lumOff val="50000"/>
                  </a:schemeClr>
                </a:solidFill>
              </a:rPr>
              <a:t>	create </a:t>
            </a:r>
            <a:r>
              <a:rPr lang="en-US" dirty="0">
                <a:solidFill>
                  <a:schemeClr val="tx1">
                    <a:lumMod val="50000"/>
                    <a:lumOff val="50000"/>
                  </a:schemeClr>
                </a:solidFill>
              </a:rPr>
              <a:t>a new tree T with </a:t>
            </a:r>
            <a:r>
              <a:rPr lang="en-US" dirty="0" err="1">
                <a:solidFill>
                  <a:schemeClr val="tx1">
                    <a:lumMod val="50000"/>
                    <a:lumOff val="50000"/>
                  </a:schemeClr>
                </a:solidFill>
              </a:rPr>
              <a:t>T</a:t>
            </a:r>
            <a:r>
              <a:rPr lang="en-US" baseline="-25000" dirty="0" err="1">
                <a:solidFill>
                  <a:schemeClr val="tx1">
                    <a:lumMod val="50000"/>
                    <a:lumOff val="50000"/>
                  </a:schemeClr>
                </a:solidFill>
              </a:rPr>
              <a:t>l</a:t>
            </a:r>
            <a:r>
              <a:rPr lang="en-US" dirty="0">
                <a:solidFill>
                  <a:schemeClr val="tx1">
                    <a:lumMod val="50000"/>
                    <a:lumOff val="50000"/>
                  </a:schemeClr>
                </a:solidFill>
              </a:rPr>
              <a:t> and </a:t>
            </a:r>
            <a:r>
              <a:rPr lang="en-US" dirty="0" err="1">
                <a:solidFill>
                  <a:schemeClr val="tx1">
                    <a:lumMod val="50000"/>
                    <a:lumOff val="50000"/>
                  </a:schemeClr>
                </a:solidFill>
              </a:rPr>
              <a:t>T</a:t>
            </a:r>
            <a:r>
              <a:rPr lang="en-US" baseline="-25000" dirty="0" err="1">
                <a:solidFill>
                  <a:schemeClr val="tx1">
                    <a:lumMod val="50000"/>
                    <a:lumOff val="50000"/>
                  </a:schemeClr>
                </a:solidFill>
              </a:rPr>
              <a:t>r</a:t>
            </a:r>
            <a:r>
              <a:rPr lang="en-US" dirty="0">
                <a:solidFill>
                  <a:schemeClr val="tx1">
                    <a:lumMod val="50000"/>
                    <a:lumOff val="50000"/>
                  </a:schemeClr>
                </a:solidFill>
              </a:rPr>
              <a:t> as its left and right </a:t>
            </a:r>
            <a:r>
              <a:rPr lang="en-US" dirty="0" err="1" smtClean="0">
                <a:solidFill>
                  <a:schemeClr val="tx1">
                    <a:lumMod val="50000"/>
                    <a:lumOff val="50000"/>
                  </a:schemeClr>
                </a:solidFill>
              </a:rPr>
              <a:t>subtrees</a:t>
            </a:r>
            <a:r>
              <a:rPr lang="en-US" dirty="0">
                <a:solidFill>
                  <a:schemeClr val="tx1">
                    <a:lumMod val="50000"/>
                    <a:lumOff val="50000"/>
                  </a:schemeClr>
                </a:solidFill>
              </a:rPr>
              <a:t> </a:t>
            </a:r>
            <a:r>
              <a:rPr lang="en-US" dirty="0" smtClean="0">
                <a:solidFill>
                  <a:schemeClr val="tx1">
                    <a:lumMod val="50000"/>
                    <a:lumOff val="50000"/>
                  </a:schemeClr>
                </a:solidFill>
              </a:rPr>
              <a:t>and </a:t>
            </a:r>
            <a:r>
              <a:rPr lang="en-US" dirty="0">
                <a:solidFill>
                  <a:schemeClr val="tx1">
                    <a:lumMod val="50000"/>
                    <a:lumOff val="50000"/>
                  </a:schemeClr>
                </a:solidFill>
              </a:rPr>
              <a:t>the </a:t>
            </a:r>
            <a:r>
              <a:rPr lang="en-US" dirty="0" smtClean="0">
                <a:solidFill>
                  <a:schemeClr val="tx1">
                    <a:lumMod val="50000"/>
                    <a:lumOff val="50000"/>
                  </a:schemeClr>
                </a:solidFill>
              </a:rPr>
              <a:t>		weight </a:t>
            </a:r>
            <a:r>
              <a:rPr lang="en-US" dirty="0">
                <a:solidFill>
                  <a:schemeClr val="tx1">
                    <a:lumMod val="50000"/>
                    <a:lumOff val="50000"/>
                  </a:schemeClr>
                </a:solidFill>
              </a:rPr>
              <a:t>equal to the sum of </a:t>
            </a:r>
            <a:r>
              <a:rPr lang="en-US" dirty="0" err="1">
                <a:solidFill>
                  <a:schemeClr val="tx1">
                    <a:lumMod val="50000"/>
                    <a:lumOff val="50000"/>
                  </a:schemeClr>
                </a:solidFill>
              </a:rPr>
              <a:t>T</a:t>
            </a:r>
            <a:r>
              <a:rPr lang="en-US" baseline="-25000" dirty="0" err="1">
                <a:solidFill>
                  <a:schemeClr val="tx1">
                    <a:lumMod val="50000"/>
                    <a:lumOff val="50000"/>
                  </a:schemeClr>
                </a:solidFill>
              </a:rPr>
              <a:t>l</a:t>
            </a:r>
            <a:r>
              <a:rPr lang="en-US" dirty="0">
                <a:solidFill>
                  <a:schemeClr val="tx1">
                    <a:lumMod val="50000"/>
                    <a:lumOff val="50000"/>
                  </a:schemeClr>
                </a:solidFill>
              </a:rPr>
              <a:t> and </a:t>
            </a:r>
            <a:r>
              <a:rPr lang="en-US" dirty="0" err="1">
                <a:solidFill>
                  <a:schemeClr val="tx1">
                    <a:lumMod val="50000"/>
                    <a:lumOff val="50000"/>
                  </a:schemeClr>
                </a:solidFill>
              </a:rPr>
              <a:t>T</a:t>
            </a:r>
            <a:r>
              <a:rPr lang="en-US" baseline="-25000" dirty="0" err="1">
                <a:solidFill>
                  <a:schemeClr val="tx1">
                    <a:lumMod val="50000"/>
                    <a:lumOff val="50000"/>
                  </a:schemeClr>
                </a:solidFill>
              </a:rPr>
              <a:t>r</a:t>
            </a:r>
            <a:r>
              <a:rPr lang="en-US" dirty="0">
                <a:solidFill>
                  <a:schemeClr val="tx1">
                    <a:lumMod val="50000"/>
                    <a:lumOff val="50000"/>
                  </a:schemeClr>
                </a:solidFill>
              </a:rPr>
              <a:t> weights</a:t>
            </a:r>
          </a:p>
          <a:p>
            <a:pPr marL="0" indent="0" fontAlgn="auto">
              <a:spcAft>
                <a:spcPts val="0"/>
              </a:spcAft>
              <a:buFont typeface="Arial" pitchFamily="34" charset="0"/>
              <a:buNone/>
              <a:defRPr/>
            </a:pPr>
            <a:r>
              <a:rPr lang="en-US" dirty="0" smtClean="0">
                <a:solidFill>
                  <a:schemeClr val="tx1">
                    <a:lumMod val="50000"/>
                    <a:lumOff val="50000"/>
                  </a:schemeClr>
                </a:solidFill>
              </a:rPr>
              <a:t>	insert </a:t>
            </a:r>
            <a:r>
              <a:rPr lang="en-US" dirty="0">
                <a:solidFill>
                  <a:schemeClr val="tx1">
                    <a:lumMod val="50000"/>
                    <a:lumOff val="50000"/>
                  </a:schemeClr>
                </a:solidFill>
              </a:rPr>
              <a:t>T into </a:t>
            </a:r>
            <a:r>
              <a:rPr lang="en-US" dirty="0" smtClean="0">
                <a:solidFill>
                  <a:schemeClr val="tx1">
                    <a:lumMod val="50000"/>
                    <a:lumOff val="50000"/>
                  </a:schemeClr>
                </a:solidFill>
              </a:rPr>
              <a:t>S</a:t>
            </a:r>
            <a:endParaRPr lang="en-US" dirty="0">
              <a:solidFill>
                <a:schemeClr val="tx1">
                  <a:lumMod val="50000"/>
                  <a:lumOff val="50000"/>
                </a:schemeClr>
              </a:solidFill>
            </a:endParaRPr>
          </a:p>
          <a:p>
            <a:pPr marL="0" indent="0" fontAlgn="auto">
              <a:spcAft>
                <a:spcPts val="0"/>
              </a:spcAft>
              <a:buFont typeface="Arial" pitchFamily="34" charset="0"/>
              <a:buNone/>
              <a:defRPr/>
            </a:pPr>
            <a:r>
              <a:rPr lang="en-US" dirty="0">
                <a:solidFill>
                  <a:schemeClr val="tx1">
                    <a:lumMod val="50000"/>
                    <a:lumOff val="50000"/>
                  </a:schemeClr>
                </a:solidFill>
              </a:rPr>
              <a:t>return 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Huffman Encoding</a:t>
            </a:r>
            <a:endParaRPr lang="en-US" dirty="0"/>
          </a:p>
        </p:txBody>
      </p:sp>
      <p:sp>
        <p:nvSpPr>
          <p:cNvPr id="23554" name="Content Placeholder 2"/>
          <p:cNvSpPr>
            <a:spLocks noGrp="1"/>
          </p:cNvSpPr>
          <p:nvPr>
            <p:ph idx="1"/>
          </p:nvPr>
        </p:nvSpPr>
        <p:spPr/>
        <p:txBody>
          <a:bodyPr/>
          <a:lstStyle/>
          <a:p>
            <a:pPr marL="0" indent="0">
              <a:buFont typeface="Arial" charset="0"/>
              <a:buNone/>
            </a:pPr>
            <a:r>
              <a:rPr lang="en-US" smtClean="0"/>
              <a:t>Huffman encoding provides the optimal encoding for all codes using individual letters and those corresponding frequencies.</a:t>
            </a:r>
          </a:p>
          <a:p>
            <a:pPr marL="0" indent="0">
              <a:buFont typeface="Arial" charset="0"/>
              <a:buNone/>
            </a:pPr>
            <a:r>
              <a:rPr lang="en-US" smtClean="0"/>
              <a:t>Algorithms that use more then that can lead to better encoding but require more analyzing of the file.</a:t>
            </a:r>
          </a:p>
          <a:p>
            <a:pPr marL="0" indent="0">
              <a:buFont typeface="Arial" charset="0"/>
              <a:buNone/>
            </a:pPr>
            <a:r>
              <a:rPr lang="en-US" smtClean="0"/>
              <a:t>The idea is that if we have letters that are more frequent than others we represent those with less bits.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Compression Ratio</a:t>
            </a:r>
            <a:endParaRPr lang="en-US" dirty="0"/>
          </a:p>
        </p:txBody>
      </p:sp>
      <p:sp>
        <p:nvSpPr>
          <p:cNvPr id="3" name="Content Placeholder 2"/>
          <p:cNvSpPr>
            <a:spLocks noGrp="1"/>
          </p:cNvSpPr>
          <p:nvPr>
            <p:ph idx="1"/>
          </p:nvPr>
        </p:nvSpPr>
        <p:spPr/>
        <p:txBody>
          <a:bodyPr rtlCol="0">
            <a:normAutofit fontScale="92500"/>
          </a:bodyPr>
          <a:lstStyle/>
          <a:p>
            <a:pPr marL="0" indent="0" fontAlgn="auto">
              <a:spcAft>
                <a:spcPts val="0"/>
              </a:spcAft>
              <a:buFont typeface="Arial" pitchFamily="34" charset="0"/>
              <a:buNone/>
              <a:defRPr/>
            </a:pPr>
            <a:r>
              <a:rPr lang="en-US" dirty="0" smtClean="0">
                <a:solidFill>
                  <a:schemeClr val="tx1">
                    <a:lumMod val="50000"/>
                    <a:lumOff val="50000"/>
                  </a:schemeClr>
                </a:solidFill>
              </a:rPr>
              <a:t>The compression ration is a standard used to compare other ways of coding:</a:t>
            </a:r>
          </a:p>
          <a:p>
            <a:pPr marL="0" indent="0" fontAlgn="auto">
              <a:spcAft>
                <a:spcPts val="0"/>
              </a:spcAft>
              <a:buFont typeface="Arial" pitchFamily="34" charset="0"/>
              <a:buNone/>
              <a:defRPr/>
            </a:pPr>
            <a:endParaRPr lang="en-US" dirty="0">
              <a:solidFill>
                <a:schemeClr val="tx1">
                  <a:lumMod val="50000"/>
                  <a:lumOff val="50000"/>
                </a:schemeClr>
              </a:solidFill>
            </a:endParaRPr>
          </a:p>
          <a:p>
            <a:pPr marL="0" indent="0" fontAlgn="auto">
              <a:spcAft>
                <a:spcPts val="0"/>
              </a:spcAft>
              <a:buFont typeface="Arial" pitchFamily="34" charset="0"/>
              <a:buNone/>
              <a:defRPr/>
            </a:pPr>
            <a:r>
              <a:rPr lang="en-US" u="sng" dirty="0" smtClean="0">
                <a:solidFill>
                  <a:schemeClr val="tx1">
                    <a:lumMod val="50000"/>
                    <a:lumOff val="50000"/>
                  </a:schemeClr>
                </a:solidFill>
              </a:rPr>
              <a:t>fixed bit length - coded bit length</a:t>
            </a:r>
            <a:r>
              <a:rPr lang="en-US" sz="3600" dirty="0" smtClean="0">
                <a:solidFill>
                  <a:schemeClr val="tx1">
                    <a:lumMod val="50000"/>
                    <a:lumOff val="50000"/>
                  </a:schemeClr>
                </a:solidFill>
              </a:rPr>
              <a:t>     </a:t>
            </a:r>
            <a:endParaRPr lang="en-US" sz="3600" u="sng" dirty="0" smtClean="0">
              <a:solidFill>
                <a:schemeClr val="tx1">
                  <a:lumMod val="50000"/>
                  <a:lumOff val="50000"/>
                </a:schemeClr>
              </a:solidFill>
            </a:endParaRPr>
          </a:p>
          <a:p>
            <a:pPr marL="0" indent="0" fontAlgn="auto">
              <a:spcAft>
                <a:spcPts val="0"/>
              </a:spcAft>
              <a:buFont typeface="Arial" pitchFamily="34" charset="0"/>
              <a:buNone/>
              <a:defRPr/>
            </a:pPr>
            <a:r>
              <a:rPr lang="en-US" dirty="0" smtClean="0">
                <a:solidFill>
                  <a:schemeClr val="tx1">
                    <a:lumMod val="50000"/>
                    <a:lumOff val="50000"/>
                  </a:schemeClr>
                </a:solidFill>
              </a:rPr>
              <a:t>	  fixed bit length</a:t>
            </a:r>
            <a:endParaRPr lang="en-US" dirty="0">
              <a:solidFill>
                <a:schemeClr val="tx1">
                  <a:lumMod val="50000"/>
                  <a:lumOff val="50000"/>
                </a:schemeClr>
              </a:solidFill>
            </a:endParaRPr>
          </a:p>
          <a:p>
            <a:pPr marL="0" indent="0" fontAlgn="auto">
              <a:spcAft>
                <a:spcPts val="0"/>
              </a:spcAft>
              <a:buFont typeface="Arial" pitchFamily="34" charset="0"/>
              <a:buNone/>
              <a:defRPr/>
            </a:pPr>
            <a:r>
              <a:rPr lang="en-US" dirty="0" smtClean="0">
                <a:solidFill>
                  <a:schemeClr val="tx1">
                    <a:lumMod val="50000"/>
                    <a:lumOff val="50000"/>
                  </a:schemeClr>
                </a:solidFill>
              </a:rPr>
              <a:t>	</a:t>
            </a:r>
          </a:p>
          <a:p>
            <a:pPr marL="0" indent="0" fontAlgn="auto">
              <a:spcAft>
                <a:spcPts val="0"/>
              </a:spcAft>
              <a:buFont typeface="Arial" pitchFamily="34" charset="0"/>
              <a:buNone/>
              <a:defRPr/>
            </a:pPr>
            <a:r>
              <a:rPr lang="en-US" dirty="0" smtClean="0">
                <a:solidFill>
                  <a:schemeClr val="tx1">
                    <a:lumMod val="50000"/>
                    <a:lumOff val="50000"/>
                  </a:schemeClr>
                </a:solidFill>
              </a:rPr>
              <a:t>This will give the percent of memory used on the encoding compared to fixed encoding(same length code strings)</a:t>
            </a:r>
          </a:p>
          <a:p>
            <a:pPr marL="0" indent="0" fontAlgn="auto">
              <a:spcAft>
                <a:spcPts val="0"/>
              </a:spcAft>
              <a:buFont typeface="Arial" pitchFamily="34" charset="0"/>
              <a:buNone/>
              <a:defRPr/>
            </a:pPr>
            <a:r>
              <a:rPr lang="en-US" dirty="0" smtClean="0">
                <a:solidFill>
                  <a:schemeClr val="tx1">
                    <a:lumMod val="50000"/>
                    <a:lumOff val="50000"/>
                  </a:schemeClr>
                </a:solidFill>
              </a:rPr>
              <a:t>If we wanted to compare to different algorithms would substitute their average bit length instead of fixed</a:t>
            </a:r>
          </a:p>
          <a:p>
            <a:pPr marL="0" indent="0" fontAlgn="auto">
              <a:spcAft>
                <a:spcPts val="0"/>
              </a:spcAft>
              <a:buFont typeface="Arial" pitchFamily="34" charset="0"/>
              <a:buNone/>
              <a:defRPr/>
            </a:pPr>
            <a:endParaRPr lang="en-US" dirty="0">
              <a:solidFill>
                <a:schemeClr val="tx1">
                  <a:lumMod val="50000"/>
                  <a:lumOff val="50000"/>
                </a:schemeClr>
              </a:solidFill>
            </a:endParaRPr>
          </a:p>
        </p:txBody>
      </p:sp>
      <p:sp>
        <p:nvSpPr>
          <p:cNvPr id="4" name="Double Bracket 3"/>
          <p:cNvSpPr/>
          <p:nvPr/>
        </p:nvSpPr>
        <p:spPr>
          <a:xfrm>
            <a:off x="152400" y="2590800"/>
            <a:ext cx="5867400" cy="1295400"/>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4580" name="TextBox 4"/>
          <p:cNvSpPr txBox="1">
            <a:spLocks noChangeArrowheads="1"/>
          </p:cNvSpPr>
          <p:nvPr/>
        </p:nvSpPr>
        <p:spPr bwMode="auto">
          <a:xfrm>
            <a:off x="6324600" y="2971800"/>
            <a:ext cx="1143000" cy="584200"/>
          </a:xfrm>
          <a:prstGeom prst="rect">
            <a:avLst/>
          </a:prstGeom>
          <a:noFill/>
          <a:ln w="9525">
            <a:noFill/>
            <a:miter lim="800000"/>
            <a:headEnd/>
            <a:tailEnd/>
          </a:ln>
        </p:spPr>
        <p:txBody>
          <a:bodyPr>
            <a:spAutoFit/>
          </a:bodyPr>
          <a:lstStyle/>
          <a:p>
            <a:r>
              <a:rPr lang="en-US" sz="3200">
                <a:latin typeface="Palatino Linotype" pitchFamily="18" charset="0"/>
              </a:rPr>
              <a:t>* 100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600200"/>
          </a:xfrm>
        </p:spPr>
        <p:txBody>
          <a:bodyPr/>
          <a:lstStyle/>
          <a:p>
            <a:pPr fontAlgn="auto">
              <a:spcAft>
                <a:spcPts val="0"/>
              </a:spcAft>
              <a:defRPr/>
            </a:pPr>
            <a:r>
              <a:rPr lang="en-US" dirty="0" smtClean="0"/>
              <a:t>Compression Ratio cont.</a:t>
            </a:r>
            <a:endParaRPr lang="en-US" dirty="0"/>
          </a:p>
        </p:txBody>
      </p:sp>
      <p:sp>
        <p:nvSpPr>
          <p:cNvPr id="25602" name="Content Placeholder 5"/>
          <p:cNvSpPr>
            <a:spLocks noGrp="1"/>
          </p:cNvSpPr>
          <p:nvPr>
            <p:ph idx="1"/>
          </p:nvPr>
        </p:nvSpPr>
        <p:spPr>
          <a:xfrm>
            <a:off x="457200" y="3962400"/>
            <a:ext cx="8229600" cy="4525963"/>
          </a:xfrm>
        </p:spPr>
        <p:txBody>
          <a:bodyPr/>
          <a:lstStyle/>
          <a:p>
            <a:pPr marL="0" indent="0">
              <a:buFont typeface="Arial" charset="0"/>
              <a:buNone/>
            </a:pPr>
            <a:r>
              <a:rPr lang="en-US" sz="1600" smtClean="0"/>
              <a:t>Huffman avg bits = (.3 * 2) + (.3 * 2) + (.13 * 3) + (.12 * 3) + (.1 * 3) + (.05 * 3) =  2.4</a:t>
            </a:r>
          </a:p>
          <a:p>
            <a:pPr marL="0" indent="0">
              <a:buFont typeface="Arial" charset="0"/>
              <a:buNone/>
            </a:pPr>
            <a:endParaRPr lang="en-US" sz="1600" smtClean="0"/>
          </a:p>
          <a:p>
            <a:pPr marL="0" indent="0">
              <a:buFont typeface="Arial" charset="0"/>
              <a:buNone/>
            </a:pPr>
            <a:r>
              <a:rPr lang="en-US" sz="1600" smtClean="0"/>
              <a:t>Compression Ratio = ((3 - 2.4) / 3) * 100 = 20%</a:t>
            </a:r>
          </a:p>
          <a:p>
            <a:pPr marL="0" indent="0">
              <a:buFont typeface="Arial" charset="0"/>
              <a:buNone/>
            </a:pPr>
            <a:endParaRPr lang="en-US" sz="1600" smtClean="0"/>
          </a:p>
          <a:p>
            <a:pPr marL="0" indent="0">
              <a:buFont typeface="Arial" charset="0"/>
              <a:buNone/>
            </a:pPr>
            <a:r>
              <a:rPr lang="en-US" sz="1600" smtClean="0"/>
              <a:t>This Huffman encoding uses 20% less memory than it’s fixed length implementation.</a:t>
            </a:r>
          </a:p>
          <a:p>
            <a:pPr marL="0" indent="0">
              <a:buFont typeface="Arial" charset="0"/>
              <a:buNone/>
            </a:pPr>
            <a:r>
              <a:rPr lang="en-US" sz="1600" smtClean="0"/>
              <a:t>Extensive testing with Huffman have shown that it typically falls between 20%-80% better depending on text.</a:t>
            </a:r>
          </a:p>
          <a:p>
            <a:pPr marL="0" indent="0">
              <a:buFont typeface="Arial" charset="0"/>
              <a:buNone/>
            </a:pPr>
            <a:endParaRPr lang="en-US" sz="1600" smtClean="0"/>
          </a:p>
        </p:txBody>
      </p:sp>
      <p:graphicFrame>
        <p:nvGraphicFramePr>
          <p:cNvPr id="5" name="Table 4"/>
          <p:cNvGraphicFramePr>
            <a:graphicFrameLocks noGrp="1"/>
          </p:cNvGraphicFramePr>
          <p:nvPr/>
        </p:nvGraphicFramePr>
        <p:xfrm>
          <a:off x="457200" y="1295400"/>
          <a:ext cx="8229600" cy="2560638"/>
        </p:xfrm>
        <a:graphic>
          <a:graphicData uri="http://schemas.openxmlformats.org/drawingml/2006/table">
            <a:tbl>
              <a:tblPr/>
              <a:tblGrid>
                <a:gridCol w="2057400"/>
                <a:gridCol w="2057400"/>
                <a:gridCol w="2057400"/>
                <a:gridCol w="2057400"/>
              </a:tblGrid>
              <a:tr h="0">
                <a:tc>
                  <a:txBody>
                    <a:bodyPr/>
                    <a:lstStyle/>
                    <a:p>
                      <a:pPr algn="l"/>
                      <a:r>
                        <a:rPr lang="en-US" dirty="0"/>
                        <a:t>Event Name</a:t>
                      </a:r>
                    </a:p>
                  </a:txBody>
                  <a:tcPr anchor="ctr">
                    <a:lnL>
                      <a:noFill/>
                    </a:lnL>
                    <a:lnR>
                      <a:noFill/>
                    </a:lnR>
                    <a:lnT>
                      <a:noFill/>
                    </a:lnT>
                    <a:lnB>
                      <a:noFill/>
                    </a:lnB>
                    <a:solidFill>
                      <a:srgbClr val="FFFFFF"/>
                    </a:solidFill>
                  </a:tcPr>
                </a:tc>
                <a:tc>
                  <a:txBody>
                    <a:bodyPr/>
                    <a:lstStyle/>
                    <a:p>
                      <a:pPr algn="l"/>
                      <a:r>
                        <a:rPr lang="en-US"/>
                        <a:t>Probability</a:t>
                      </a:r>
                    </a:p>
                  </a:txBody>
                  <a:tcPr anchor="ctr">
                    <a:lnL>
                      <a:noFill/>
                    </a:lnL>
                    <a:lnR>
                      <a:noFill/>
                    </a:lnR>
                    <a:lnT>
                      <a:noFill/>
                    </a:lnT>
                    <a:lnB>
                      <a:noFill/>
                    </a:lnB>
                    <a:solidFill>
                      <a:srgbClr val="FFFFFF"/>
                    </a:solidFill>
                  </a:tcPr>
                </a:tc>
                <a:tc>
                  <a:txBody>
                    <a:bodyPr/>
                    <a:lstStyle/>
                    <a:p>
                      <a:pPr algn="l"/>
                      <a:r>
                        <a:rPr lang="en-US"/>
                        <a:t>Code</a:t>
                      </a:r>
                    </a:p>
                  </a:txBody>
                  <a:tcPr anchor="ctr">
                    <a:lnL>
                      <a:noFill/>
                    </a:lnL>
                    <a:lnR>
                      <a:noFill/>
                    </a:lnR>
                    <a:lnT>
                      <a:noFill/>
                    </a:lnT>
                    <a:lnB>
                      <a:noFill/>
                    </a:lnB>
                    <a:solidFill>
                      <a:srgbClr val="FFFFFF"/>
                    </a:solidFill>
                  </a:tcPr>
                </a:tc>
                <a:tc>
                  <a:txBody>
                    <a:bodyPr/>
                    <a:lstStyle/>
                    <a:p>
                      <a:pPr algn="l"/>
                      <a:r>
                        <a:rPr lang="en-US"/>
                        <a:t>Length</a:t>
                      </a:r>
                    </a:p>
                  </a:txBody>
                  <a:tcPr anchor="ctr">
                    <a:lnL>
                      <a:noFill/>
                    </a:lnL>
                    <a:lnR>
                      <a:noFill/>
                    </a:lnR>
                    <a:lnT>
                      <a:noFill/>
                    </a:lnT>
                    <a:lnB>
                      <a:noFill/>
                    </a:lnB>
                    <a:solidFill>
                      <a:srgbClr val="FFFFFF"/>
                    </a:solidFill>
                  </a:tcPr>
                </a:tc>
              </a:tr>
              <a:tr h="0">
                <a:tc>
                  <a:txBody>
                    <a:bodyPr/>
                    <a:lstStyle/>
                    <a:p>
                      <a:pPr algn="l"/>
                      <a:r>
                        <a:rPr lang="en-US"/>
                        <a:t>A</a:t>
                      </a:r>
                    </a:p>
                  </a:txBody>
                  <a:tcPr anchor="ctr">
                    <a:lnL>
                      <a:noFill/>
                    </a:lnL>
                    <a:lnR>
                      <a:noFill/>
                    </a:lnR>
                    <a:lnT>
                      <a:noFill/>
                    </a:lnT>
                    <a:lnB>
                      <a:noFill/>
                    </a:lnB>
                    <a:solidFill>
                      <a:srgbClr val="FFFFFF"/>
                    </a:solidFill>
                  </a:tcPr>
                </a:tc>
                <a:tc>
                  <a:txBody>
                    <a:bodyPr/>
                    <a:lstStyle/>
                    <a:p>
                      <a:pPr algn="l"/>
                      <a:r>
                        <a:rPr lang="en-US"/>
                        <a:t>0.3</a:t>
                      </a:r>
                    </a:p>
                  </a:txBody>
                  <a:tcPr anchor="ctr">
                    <a:lnL>
                      <a:noFill/>
                    </a:lnL>
                    <a:lnR>
                      <a:noFill/>
                    </a:lnR>
                    <a:lnT>
                      <a:noFill/>
                    </a:lnT>
                    <a:lnB>
                      <a:noFill/>
                    </a:lnB>
                    <a:solidFill>
                      <a:srgbClr val="FFFFFF"/>
                    </a:solidFill>
                  </a:tcPr>
                </a:tc>
                <a:tc>
                  <a:txBody>
                    <a:bodyPr/>
                    <a:lstStyle/>
                    <a:p>
                      <a:pPr algn="l"/>
                      <a:r>
                        <a:rPr lang="en-US"/>
                        <a:t>00</a:t>
                      </a:r>
                    </a:p>
                  </a:txBody>
                  <a:tcPr anchor="ctr">
                    <a:lnL>
                      <a:noFill/>
                    </a:lnL>
                    <a:lnR>
                      <a:noFill/>
                    </a:lnR>
                    <a:lnT>
                      <a:noFill/>
                    </a:lnT>
                    <a:lnB>
                      <a:noFill/>
                    </a:lnB>
                    <a:solidFill>
                      <a:srgbClr val="FFFFFF"/>
                    </a:solidFill>
                  </a:tcPr>
                </a:tc>
                <a:tc>
                  <a:txBody>
                    <a:bodyPr/>
                    <a:lstStyle/>
                    <a:p>
                      <a:pPr algn="l"/>
                      <a:r>
                        <a:rPr lang="en-US"/>
                        <a:t>2</a:t>
                      </a:r>
                    </a:p>
                  </a:txBody>
                  <a:tcPr anchor="ctr">
                    <a:lnL>
                      <a:noFill/>
                    </a:lnL>
                    <a:lnR>
                      <a:noFill/>
                    </a:lnR>
                    <a:lnT>
                      <a:noFill/>
                    </a:lnT>
                    <a:lnB>
                      <a:noFill/>
                    </a:lnB>
                    <a:solidFill>
                      <a:srgbClr val="FFFFFF"/>
                    </a:solidFill>
                  </a:tcPr>
                </a:tc>
              </a:tr>
              <a:tr h="0">
                <a:tc>
                  <a:txBody>
                    <a:bodyPr/>
                    <a:lstStyle/>
                    <a:p>
                      <a:pPr algn="l"/>
                      <a:r>
                        <a:rPr lang="en-US"/>
                        <a:t>B</a:t>
                      </a:r>
                    </a:p>
                  </a:txBody>
                  <a:tcPr anchor="ctr">
                    <a:lnL>
                      <a:noFill/>
                    </a:lnL>
                    <a:lnR>
                      <a:noFill/>
                    </a:lnR>
                    <a:lnT>
                      <a:noFill/>
                    </a:lnT>
                    <a:lnB>
                      <a:noFill/>
                    </a:lnB>
                    <a:solidFill>
                      <a:srgbClr val="FFFFFF"/>
                    </a:solidFill>
                  </a:tcPr>
                </a:tc>
                <a:tc>
                  <a:txBody>
                    <a:bodyPr/>
                    <a:lstStyle/>
                    <a:p>
                      <a:pPr algn="l"/>
                      <a:r>
                        <a:rPr lang="en-US"/>
                        <a:t>0.3</a:t>
                      </a:r>
                    </a:p>
                  </a:txBody>
                  <a:tcPr anchor="ctr">
                    <a:lnL>
                      <a:noFill/>
                    </a:lnL>
                    <a:lnR>
                      <a:noFill/>
                    </a:lnR>
                    <a:lnT>
                      <a:noFill/>
                    </a:lnT>
                    <a:lnB>
                      <a:noFill/>
                    </a:lnB>
                    <a:solidFill>
                      <a:srgbClr val="FFFFFF"/>
                    </a:solidFill>
                  </a:tcPr>
                </a:tc>
                <a:tc>
                  <a:txBody>
                    <a:bodyPr/>
                    <a:lstStyle/>
                    <a:p>
                      <a:pPr algn="l"/>
                      <a:r>
                        <a:rPr lang="en-US"/>
                        <a:t>01</a:t>
                      </a:r>
                    </a:p>
                  </a:txBody>
                  <a:tcPr anchor="ctr">
                    <a:lnL>
                      <a:noFill/>
                    </a:lnL>
                    <a:lnR>
                      <a:noFill/>
                    </a:lnR>
                    <a:lnT>
                      <a:noFill/>
                    </a:lnT>
                    <a:lnB>
                      <a:noFill/>
                    </a:lnB>
                    <a:solidFill>
                      <a:srgbClr val="FFFFFF"/>
                    </a:solidFill>
                  </a:tcPr>
                </a:tc>
                <a:tc>
                  <a:txBody>
                    <a:bodyPr/>
                    <a:lstStyle/>
                    <a:p>
                      <a:pPr algn="l"/>
                      <a:r>
                        <a:rPr lang="en-US"/>
                        <a:t>2</a:t>
                      </a:r>
                    </a:p>
                  </a:txBody>
                  <a:tcPr anchor="ctr">
                    <a:lnL>
                      <a:noFill/>
                    </a:lnL>
                    <a:lnR>
                      <a:noFill/>
                    </a:lnR>
                    <a:lnT>
                      <a:noFill/>
                    </a:lnT>
                    <a:lnB>
                      <a:noFill/>
                    </a:lnB>
                    <a:solidFill>
                      <a:srgbClr val="FFFFFF"/>
                    </a:solidFill>
                  </a:tcPr>
                </a:tc>
              </a:tr>
              <a:tr h="0">
                <a:tc>
                  <a:txBody>
                    <a:bodyPr/>
                    <a:lstStyle/>
                    <a:p>
                      <a:pPr algn="l"/>
                      <a:r>
                        <a:rPr lang="en-US"/>
                        <a:t>C</a:t>
                      </a:r>
                    </a:p>
                  </a:txBody>
                  <a:tcPr anchor="ctr">
                    <a:lnL>
                      <a:noFill/>
                    </a:lnL>
                    <a:lnR>
                      <a:noFill/>
                    </a:lnR>
                    <a:lnT>
                      <a:noFill/>
                    </a:lnT>
                    <a:lnB>
                      <a:noFill/>
                    </a:lnB>
                    <a:solidFill>
                      <a:srgbClr val="FFFFFF"/>
                    </a:solidFill>
                  </a:tcPr>
                </a:tc>
                <a:tc>
                  <a:txBody>
                    <a:bodyPr/>
                    <a:lstStyle/>
                    <a:p>
                      <a:pPr algn="l"/>
                      <a:r>
                        <a:rPr lang="en-US"/>
                        <a:t>0.13</a:t>
                      </a:r>
                    </a:p>
                  </a:txBody>
                  <a:tcPr anchor="ctr">
                    <a:lnL>
                      <a:noFill/>
                    </a:lnL>
                    <a:lnR>
                      <a:noFill/>
                    </a:lnR>
                    <a:lnT>
                      <a:noFill/>
                    </a:lnT>
                    <a:lnB>
                      <a:noFill/>
                    </a:lnB>
                    <a:solidFill>
                      <a:srgbClr val="FFFFFF"/>
                    </a:solidFill>
                  </a:tcPr>
                </a:tc>
                <a:tc>
                  <a:txBody>
                    <a:bodyPr/>
                    <a:lstStyle/>
                    <a:p>
                      <a:pPr algn="l"/>
                      <a:r>
                        <a:rPr lang="en-US"/>
                        <a:t>100</a:t>
                      </a:r>
                    </a:p>
                  </a:txBody>
                  <a:tcPr anchor="ctr">
                    <a:lnL>
                      <a:noFill/>
                    </a:lnL>
                    <a:lnR>
                      <a:noFill/>
                    </a:lnR>
                    <a:lnT>
                      <a:noFill/>
                    </a:lnT>
                    <a:lnB>
                      <a:noFill/>
                    </a:lnB>
                    <a:solidFill>
                      <a:srgbClr val="FFFFFF"/>
                    </a:solidFill>
                  </a:tcPr>
                </a:tc>
                <a:tc>
                  <a:txBody>
                    <a:bodyPr/>
                    <a:lstStyle/>
                    <a:p>
                      <a:pPr algn="l"/>
                      <a:r>
                        <a:rPr lang="en-US"/>
                        <a:t>3</a:t>
                      </a:r>
                    </a:p>
                  </a:txBody>
                  <a:tcPr anchor="ctr">
                    <a:lnL>
                      <a:noFill/>
                    </a:lnL>
                    <a:lnR>
                      <a:noFill/>
                    </a:lnR>
                    <a:lnT>
                      <a:noFill/>
                    </a:lnT>
                    <a:lnB>
                      <a:noFill/>
                    </a:lnB>
                    <a:solidFill>
                      <a:srgbClr val="FFFFFF"/>
                    </a:solidFill>
                  </a:tcPr>
                </a:tc>
              </a:tr>
              <a:tr h="0">
                <a:tc>
                  <a:txBody>
                    <a:bodyPr/>
                    <a:lstStyle/>
                    <a:p>
                      <a:pPr algn="l"/>
                      <a:r>
                        <a:rPr lang="en-US"/>
                        <a:t>D</a:t>
                      </a:r>
                    </a:p>
                  </a:txBody>
                  <a:tcPr anchor="ctr">
                    <a:lnL>
                      <a:noFill/>
                    </a:lnL>
                    <a:lnR>
                      <a:noFill/>
                    </a:lnR>
                    <a:lnT>
                      <a:noFill/>
                    </a:lnT>
                    <a:lnB>
                      <a:noFill/>
                    </a:lnB>
                    <a:solidFill>
                      <a:srgbClr val="FFFFFF"/>
                    </a:solidFill>
                  </a:tcPr>
                </a:tc>
                <a:tc>
                  <a:txBody>
                    <a:bodyPr/>
                    <a:lstStyle/>
                    <a:p>
                      <a:pPr algn="l"/>
                      <a:r>
                        <a:rPr lang="en-US"/>
                        <a:t>0.12</a:t>
                      </a:r>
                    </a:p>
                  </a:txBody>
                  <a:tcPr anchor="ctr">
                    <a:lnL>
                      <a:noFill/>
                    </a:lnL>
                    <a:lnR>
                      <a:noFill/>
                    </a:lnR>
                    <a:lnT>
                      <a:noFill/>
                    </a:lnT>
                    <a:lnB>
                      <a:noFill/>
                    </a:lnB>
                    <a:solidFill>
                      <a:srgbClr val="FFFFFF"/>
                    </a:solidFill>
                  </a:tcPr>
                </a:tc>
                <a:tc>
                  <a:txBody>
                    <a:bodyPr/>
                    <a:lstStyle/>
                    <a:p>
                      <a:pPr algn="l"/>
                      <a:r>
                        <a:rPr lang="en-US"/>
                        <a:t>101</a:t>
                      </a:r>
                    </a:p>
                  </a:txBody>
                  <a:tcPr anchor="ctr">
                    <a:lnL>
                      <a:noFill/>
                    </a:lnL>
                    <a:lnR>
                      <a:noFill/>
                    </a:lnR>
                    <a:lnT>
                      <a:noFill/>
                    </a:lnT>
                    <a:lnB>
                      <a:noFill/>
                    </a:lnB>
                    <a:solidFill>
                      <a:srgbClr val="FFFFFF"/>
                    </a:solidFill>
                  </a:tcPr>
                </a:tc>
                <a:tc>
                  <a:txBody>
                    <a:bodyPr/>
                    <a:lstStyle/>
                    <a:p>
                      <a:pPr algn="l"/>
                      <a:r>
                        <a:rPr lang="en-US"/>
                        <a:t>3</a:t>
                      </a:r>
                    </a:p>
                  </a:txBody>
                  <a:tcPr anchor="ctr">
                    <a:lnL>
                      <a:noFill/>
                    </a:lnL>
                    <a:lnR>
                      <a:noFill/>
                    </a:lnR>
                    <a:lnT>
                      <a:noFill/>
                    </a:lnT>
                    <a:lnB>
                      <a:noFill/>
                    </a:lnB>
                    <a:solidFill>
                      <a:srgbClr val="FFFFFF"/>
                    </a:solidFill>
                  </a:tcPr>
                </a:tc>
              </a:tr>
              <a:tr h="0">
                <a:tc>
                  <a:txBody>
                    <a:bodyPr/>
                    <a:lstStyle/>
                    <a:p>
                      <a:pPr algn="l"/>
                      <a:r>
                        <a:rPr lang="en-US"/>
                        <a:t>E</a:t>
                      </a:r>
                    </a:p>
                  </a:txBody>
                  <a:tcPr anchor="ctr">
                    <a:lnL>
                      <a:noFill/>
                    </a:lnL>
                    <a:lnR>
                      <a:noFill/>
                    </a:lnR>
                    <a:lnT>
                      <a:noFill/>
                    </a:lnT>
                    <a:lnB>
                      <a:noFill/>
                    </a:lnB>
                    <a:solidFill>
                      <a:srgbClr val="FFFFFF"/>
                    </a:solidFill>
                  </a:tcPr>
                </a:tc>
                <a:tc>
                  <a:txBody>
                    <a:bodyPr/>
                    <a:lstStyle/>
                    <a:p>
                      <a:pPr algn="l"/>
                      <a:r>
                        <a:rPr lang="en-US"/>
                        <a:t>0.1</a:t>
                      </a:r>
                    </a:p>
                  </a:txBody>
                  <a:tcPr anchor="ctr">
                    <a:lnL>
                      <a:noFill/>
                    </a:lnL>
                    <a:lnR>
                      <a:noFill/>
                    </a:lnR>
                    <a:lnT>
                      <a:noFill/>
                    </a:lnT>
                    <a:lnB>
                      <a:noFill/>
                    </a:lnB>
                    <a:solidFill>
                      <a:srgbClr val="FFFFFF"/>
                    </a:solidFill>
                  </a:tcPr>
                </a:tc>
                <a:tc>
                  <a:txBody>
                    <a:bodyPr/>
                    <a:lstStyle/>
                    <a:p>
                      <a:pPr algn="l"/>
                      <a:r>
                        <a:rPr lang="en-US"/>
                        <a:t>110</a:t>
                      </a:r>
                    </a:p>
                  </a:txBody>
                  <a:tcPr anchor="ctr">
                    <a:lnL>
                      <a:noFill/>
                    </a:lnL>
                    <a:lnR>
                      <a:noFill/>
                    </a:lnR>
                    <a:lnT>
                      <a:noFill/>
                    </a:lnT>
                    <a:lnB>
                      <a:noFill/>
                    </a:lnB>
                    <a:solidFill>
                      <a:srgbClr val="FFFFFF"/>
                    </a:solidFill>
                  </a:tcPr>
                </a:tc>
                <a:tc>
                  <a:txBody>
                    <a:bodyPr/>
                    <a:lstStyle/>
                    <a:p>
                      <a:pPr algn="l"/>
                      <a:r>
                        <a:rPr lang="en-US"/>
                        <a:t>3</a:t>
                      </a:r>
                    </a:p>
                  </a:txBody>
                  <a:tcPr anchor="ctr">
                    <a:lnL>
                      <a:noFill/>
                    </a:lnL>
                    <a:lnR>
                      <a:noFill/>
                    </a:lnR>
                    <a:lnT>
                      <a:noFill/>
                    </a:lnT>
                    <a:lnB>
                      <a:noFill/>
                    </a:lnB>
                    <a:solidFill>
                      <a:srgbClr val="FFFFFF"/>
                    </a:solidFill>
                  </a:tcPr>
                </a:tc>
              </a:tr>
              <a:tr h="0">
                <a:tc>
                  <a:txBody>
                    <a:bodyPr/>
                    <a:lstStyle/>
                    <a:p>
                      <a:pPr algn="l"/>
                      <a:r>
                        <a:rPr lang="en-US" dirty="0"/>
                        <a:t>F</a:t>
                      </a:r>
                    </a:p>
                  </a:txBody>
                  <a:tcPr anchor="ctr">
                    <a:lnL>
                      <a:noFill/>
                    </a:lnL>
                    <a:lnR>
                      <a:noFill/>
                    </a:lnR>
                    <a:lnT>
                      <a:noFill/>
                    </a:lnT>
                    <a:lnB>
                      <a:noFill/>
                    </a:lnB>
                    <a:solidFill>
                      <a:srgbClr val="FFFFFF"/>
                    </a:solidFill>
                  </a:tcPr>
                </a:tc>
                <a:tc>
                  <a:txBody>
                    <a:bodyPr/>
                    <a:lstStyle/>
                    <a:p>
                      <a:pPr algn="l"/>
                      <a:r>
                        <a:rPr lang="en-US"/>
                        <a:t>0.05</a:t>
                      </a:r>
                    </a:p>
                  </a:txBody>
                  <a:tcPr anchor="ctr">
                    <a:lnL>
                      <a:noFill/>
                    </a:lnL>
                    <a:lnR>
                      <a:noFill/>
                    </a:lnR>
                    <a:lnT>
                      <a:noFill/>
                    </a:lnT>
                    <a:lnB>
                      <a:noFill/>
                    </a:lnB>
                    <a:solidFill>
                      <a:srgbClr val="FFFFFF"/>
                    </a:solidFill>
                  </a:tcPr>
                </a:tc>
                <a:tc>
                  <a:txBody>
                    <a:bodyPr/>
                    <a:lstStyle/>
                    <a:p>
                      <a:pPr algn="l"/>
                      <a:r>
                        <a:rPr lang="en-US"/>
                        <a:t>111</a:t>
                      </a:r>
                    </a:p>
                  </a:txBody>
                  <a:tcPr anchor="ctr">
                    <a:lnL>
                      <a:noFill/>
                    </a:lnL>
                    <a:lnR>
                      <a:noFill/>
                    </a:lnR>
                    <a:lnT>
                      <a:noFill/>
                    </a:lnT>
                    <a:lnB>
                      <a:noFill/>
                    </a:lnB>
                    <a:solidFill>
                      <a:srgbClr val="FFFFFF"/>
                    </a:solidFill>
                  </a:tcPr>
                </a:tc>
                <a:tc>
                  <a:txBody>
                    <a:bodyPr/>
                    <a:lstStyle/>
                    <a:p>
                      <a:pPr algn="l"/>
                      <a:r>
                        <a:rPr lang="en-US" dirty="0"/>
                        <a:t>3</a:t>
                      </a:r>
                    </a:p>
                  </a:txBody>
                  <a:tcPr anchor="ctr">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Real Life Application</a:t>
            </a:r>
            <a:endParaRPr lang="en-US" dirty="0"/>
          </a:p>
        </p:txBody>
      </p:sp>
      <p:sp>
        <p:nvSpPr>
          <p:cNvPr id="3" name="Content Placeholder 2"/>
          <p:cNvSpPr>
            <a:spLocks noGrp="1"/>
          </p:cNvSpPr>
          <p:nvPr>
            <p:ph idx="1"/>
          </p:nvPr>
        </p:nvSpPr>
        <p:spPr/>
        <p:txBody>
          <a:bodyPr/>
          <a:lstStyle/>
          <a:p>
            <a:r>
              <a:rPr lang="en-US" smtClean="0"/>
              <a:t>Huffman trees aren’t just used in encoding- they can be used in any sort of problem involving “yes or no” decision making.</a:t>
            </a:r>
          </a:p>
          <a:p>
            <a:r>
              <a:rPr lang="en-US" smtClean="0"/>
              <a:t>“Yes or no” refers to asking multiple questions with only 2 possible answers (i.e. true or false, heads or tails, etc.)</a:t>
            </a:r>
          </a:p>
          <a:p>
            <a:r>
              <a:rPr lang="en-US" smtClean="0"/>
              <a:t>By breaking the problem down into a series of yes or no questions, you can build a binary tree out of the possible outcomes. This is called a Decision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But What Will A Huffman Tree Do?</a:t>
            </a:r>
            <a:endParaRPr lang="en-US" dirty="0"/>
          </a:p>
        </p:txBody>
      </p:sp>
      <p:sp>
        <p:nvSpPr>
          <p:cNvPr id="27650" name="Content Placeholder 2"/>
          <p:cNvSpPr>
            <a:spLocks noGrp="1"/>
          </p:cNvSpPr>
          <p:nvPr>
            <p:ph idx="1"/>
          </p:nvPr>
        </p:nvSpPr>
        <p:spPr/>
        <p:txBody>
          <a:bodyPr/>
          <a:lstStyle/>
          <a:p>
            <a:r>
              <a:rPr lang="en-US" smtClean="0"/>
              <a:t>Huffman’s algorithm is designed to create a minimal length path for a tree with a given weighted path length.</a:t>
            </a:r>
          </a:p>
          <a:p>
            <a:pPr lvl="1">
              <a:buFont typeface="Wingdings" pitchFamily="2" charset="2"/>
              <a:buChar char="§"/>
            </a:pPr>
            <a:r>
              <a:rPr lang="en-US" smtClean="0"/>
              <a:t>This means that the binary tree created will have the shortest paths possible.</a:t>
            </a:r>
          </a:p>
        </p:txBody>
      </p:sp>
      <p:sp>
        <p:nvSpPr>
          <p:cNvPr id="27651" name="TextBox 3"/>
          <p:cNvSpPr txBox="1">
            <a:spLocks noChangeArrowheads="1"/>
          </p:cNvSpPr>
          <p:nvPr/>
        </p:nvSpPr>
        <p:spPr bwMode="auto">
          <a:xfrm>
            <a:off x="2420938" y="4267200"/>
            <a:ext cx="625475" cy="369888"/>
          </a:xfrm>
          <a:prstGeom prst="rect">
            <a:avLst/>
          </a:prstGeom>
          <a:noFill/>
          <a:ln w="9525">
            <a:noFill/>
            <a:miter lim="800000"/>
            <a:headEnd/>
            <a:tailEnd/>
          </a:ln>
        </p:spPr>
        <p:txBody>
          <a:bodyPr wrap="none">
            <a:spAutoFit/>
          </a:bodyPr>
          <a:lstStyle/>
          <a:p>
            <a:r>
              <a:rPr lang="en-US">
                <a:latin typeface="Palatino Linotype" pitchFamily="18" charset="0"/>
              </a:rPr>
              <a:t>Root</a:t>
            </a:r>
          </a:p>
        </p:txBody>
      </p:sp>
      <p:sp>
        <p:nvSpPr>
          <p:cNvPr id="27652" name="TextBox 4"/>
          <p:cNvSpPr txBox="1">
            <a:spLocks noChangeArrowheads="1"/>
          </p:cNvSpPr>
          <p:nvPr/>
        </p:nvSpPr>
        <p:spPr bwMode="auto">
          <a:xfrm>
            <a:off x="1503363" y="4972050"/>
            <a:ext cx="798512" cy="368300"/>
          </a:xfrm>
          <a:prstGeom prst="rect">
            <a:avLst/>
          </a:prstGeom>
          <a:noFill/>
          <a:ln w="9525">
            <a:noFill/>
            <a:miter lim="800000"/>
            <a:headEnd/>
            <a:tailEnd/>
          </a:ln>
        </p:spPr>
        <p:txBody>
          <a:bodyPr wrap="none">
            <a:spAutoFit/>
          </a:bodyPr>
          <a:lstStyle/>
          <a:p>
            <a:r>
              <a:rPr lang="en-US">
                <a:latin typeface="Palatino Linotype" pitchFamily="18" charset="0"/>
              </a:rPr>
              <a:t>Parent</a:t>
            </a:r>
          </a:p>
        </p:txBody>
      </p:sp>
      <p:sp>
        <p:nvSpPr>
          <p:cNvPr id="27653" name="TextBox 5"/>
          <p:cNvSpPr txBox="1">
            <a:spLocks noChangeArrowheads="1"/>
          </p:cNvSpPr>
          <p:nvPr/>
        </p:nvSpPr>
        <p:spPr bwMode="auto">
          <a:xfrm>
            <a:off x="2236788" y="5762625"/>
            <a:ext cx="577850" cy="368300"/>
          </a:xfrm>
          <a:prstGeom prst="rect">
            <a:avLst/>
          </a:prstGeom>
          <a:noFill/>
          <a:ln w="9525">
            <a:noFill/>
            <a:miter lim="800000"/>
            <a:headEnd/>
            <a:tailEnd/>
          </a:ln>
        </p:spPr>
        <p:txBody>
          <a:bodyPr wrap="none">
            <a:spAutoFit/>
          </a:bodyPr>
          <a:lstStyle/>
          <a:p>
            <a:r>
              <a:rPr lang="en-US">
                <a:latin typeface="Palatino Linotype" pitchFamily="18" charset="0"/>
              </a:rPr>
              <a:t>Leaf</a:t>
            </a:r>
          </a:p>
        </p:txBody>
      </p:sp>
      <p:sp>
        <p:nvSpPr>
          <p:cNvPr id="27654" name="TextBox 6"/>
          <p:cNvSpPr txBox="1">
            <a:spLocks noChangeArrowheads="1"/>
          </p:cNvSpPr>
          <p:nvPr/>
        </p:nvSpPr>
        <p:spPr bwMode="auto">
          <a:xfrm>
            <a:off x="622300" y="5762625"/>
            <a:ext cx="577850" cy="368300"/>
          </a:xfrm>
          <a:prstGeom prst="rect">
            <a:avLst/>
          </a:prstGeom>
          <a:noFill/>
          <a:ln w="9525">
            <a:noFill/>
            <a:miter lim="800000"/>
            <a:headEnd/>
            <a:tailEnd/>
          </a:ln>
        </p:spPr>
        <p:txBody>
          <a:bodyPr wrap="none">
            <a:spAutoFit/>
          </a:bodyPr>
          <a:lstStyle/>
          <a:p>
            <a:r>
              <a:rPr lang="en-US">
                <a:latin typeface="Palatino Linotype" pitchFamily="18" charset="0"/>
              </a:rPr>
              <a:t>Leaf</a:t>
            </a:r>
          </a:p>
        </p:txBody>
      </p:sp>
      <p:sp>
        <p:nvSpPr>
          <p:cNvPr id="27655" name="TextBox 7"/>
          <p:cNvSpPr txBox="1">
            <a:spLocks noChangeArrowheads="1"/>
          </p:cNvSpPr>
          <p:nvPr/>
        </p:nvSpPr>
        <p:spPr bwMode="auto">
          <a:xfrm>
            <a:off x="6403975" y="4246563"/>
            <a:ext cx="625475" cy="369887"/>
          </a:xfrm>
          <a:prstGeom prst="rect">
            <a:avLst/>
          </a:prstGeom>
          <a:noFill/>
          <a:ln w="9525">
            <a:noFill/>
            <a:miter lim="800000"/>
            <a:headEnd/>
            <a:tailEnd/>
          </a:ln>
        </p:spPr>
        <p:txBody>
          <a:bodyPr wrap="none">
            <a:spAutoFit/>
          </a:bodyPr>
          <a:lstStyle/>
          <a:p>
            <a:r>
              <a:rPr lang="en-US">
                <a:latin typeface="Palatino Linotype" pitchFamily="18" charset="0"/>
              </a:rPr>
              <a:t>Root</a:t>
            </a:r>
          </a:p>
        </p:txBody>
      </p:sp>
      <p:sp>
        <p:nvSpPr>
          <p:cNvPr id="27656" name="TextBox 8"/>
          <p:cNvSpPr txBox="1">
            <a:spLocks noChangeArrowheads="1"/>
          </p:cNvSpPr>
          <p:nvPr/>
        </p:nvSpPr>
        <p:spPr bwMode="auto">
          <a:xfrm>
            <a:off x="5656263" y="4959350"/>
            <a:ext cx="796925" cy="369888"/>
          </a:xfrm>
          <a:prstGeom prst="rect">
            <a:avLst/>
          </a:prstGeom>
          <a:noFill/>
          <a:ln w="9525">
            <a:noFill/>
            <a:miter lim="800000"/>
            <a:headEnd/>
            <a:tailEnd/>
          </a:ln>
        </p:spPr>
        <p:txBody>
          <a:bodyPr wrap="none">
            <a:spAutoFit/>
          </a:bodyPr>
          <a:lstStyle/>
          <a:p>
            <a:r>
              <a:rPr lang="en-US">
                <a:latin typeface="Palatino Linotype" pitchFamily="18" charset="0"/>
              </a:rPr>
              <a:t>Parent</a:t>
            </a:r>
          </a:p>
        </p:txBody>
      </p:sp>
      <p:sp>
        <p:nvSpPr>
          <p:cNvPr id="27657" name="TextBox 9"/>
          <p:cNvSpPr txBox="1">
            <a:spLocks noChangeArrowheads="1"/>
          </p:cNvSpPr>
          <p:nvPr/>
        </p:nvSpPr>
        <p:spPr bwMode="auto">
          <a:xfrm>
            <a:off x="7056438" y="4968875"/>
            <a:ext cx="577850" cy="368300"/>
          </a:xfrm>
          <a:prstGeom prst="rect">
            <a:avLst/>
          </a:prstGeom>
          <a:noFill/>
          <a:ln w="9525">
            <a:noFill/>
            <a:miter lim="800000"/>
            <a:headEnd/>
            <a:tailEnd/>
          </a:ln>
        </p:spPr>
        <p:txBody>
          <a:bodyPr wrap="none">
            <a:spAutoFit/>
          </a:bodyPr>
          <a:lstStyle/>
          <a:p>
            <a:r>
              <a:rPr lang="en-US">
                <a:latin typeface="Palatino Linotype" pitchFamily="18" charset="0"/>
              </a:rPr>
              <a:t>Leaf</a:t>
            </a:r>
          </a:p>
        </p:txBody>
      </p:sp>
      <p:sp>
        <p:nvSpPr>
          <p:cNvPr id="27658" name="TextBox 10"/>
          <p:cNvSpPr txBox="1">
            <a:spLocks noChangeArrowheads="1"/>
          </p:cNvSpPr>
          <p:nvPr/>
        </p:nvSpPr>
        <p:spPr bwMode="auto">
          <a:xfrm>
            <a:off x="5029200" y="5721350"/>
            <a:ext cx="577850" cy="369888"/>
          </a:xfrm>
          <a:prstGeom prst="rect">
            <a:avLst/>
          </a:prstGeom>
          <a:noFill/>
          <a:ln w="9525">
            <a:noFill/>
            <a:miter lim="800000"/>
            <a:headEnd/>
            <a:tailEnd/>
          </a:ln>
        </p:spPr>
        <p:txBody>
          <a:bodyPr wrap="none">
            <a:spAutoFit/>
          </a:bodyPr>
          <a:lstStyle/>
          <a:p>
            <a:r>
              <a:rPr lang="en-US">
                <a:latin typeface="Palatino Linotype" pitchFamily="18" charset="0"/>
              </a:rPr>
              <a:t>Leaf</a:t>
            </a:r>
          </a:p>
        </p:txBody>
      </p:sp>
      <p:cxnSp>
        <p:nvCxnSpPr>
          <p:cNvPr id="13" name="Straight Connector 12"/>
          <p:cNvCxnSpPr/>
          <p:nvPr/>
        </p:nvCxnSpPr>
        <p:spPr>
          <a:xfrm flipH="1">
            <a:off x="2070100" y="4637088"/>
            <a:ext cx="350838" cy="334962"/>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190625" y="5391150"/>
            <a:ext cx="350838" cy="33496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480050" y="5391150"/>
            <a:ext cx="350838" cy="33496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57913" y="4629150"/>
            <a:ext cx="350837" cy="33496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146300" y="5380038"/>
            <a:ext cx="368300" cy="3683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924675" y="4630738"/>
            <a:ext cx="349250" cy="334962"/>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7665" name="TextBox 24"/>
          <p:cNvSpPr txBox="1">
            <a:spLocks noChangeArrowheads="1"/>
          </p:cNvSpPr>
          <p:nvPr/>
        </p:nvSpPr>
        <p:spPr bwMode="auto">
          <a:xfrm>
            <a:off x="3733800" y="4987925"/>
            <a:ext cx="477838" cy="369888"/>
          </a:xfrm>
          <a:prstGeom prst="rect">
            <a:avLst/>
          </a:prstGeom>
          <a:noFill/>
          <a:ln w="9525">
            <a:noFill/>
            <a:miter lim="800000"/>
            <a:headEnd/>
            <a:tailEnd/>
          </a:ln>
        </p:spPr>
        <p:txBody>
          <a:bodyPr wrap="none">
            <a:spAutoFit/>
          </a:bodyPr>
          <a:lstStyle/>
          <a:p>
            <a:r>
              <a:rPr lang="en-US">
                <a:latin typeface="Palatino Linotype" pitchFamily="18" charset="0"/>
              </a:rPr>
              <a:t>VS.</a:t>
            </a:r>
          </a:p>
        </p:txBody>
      </p:sp>
      <p:sp>
        <p:nvSpPr>
          <p:cNvPr id="27666" name="TextBox 26"/>
          <p:cNvSpPr txBox="1">
            <a:spLocks noChangeArrowheads="1"/>
          </p:cNvSpPr>
          <p:nvPr/>
        </p:nvSpPr>
        <p:spPr bwMode="auto">
          <a:xfrm>
            <a:off x="622300" y="6130925"/>
            <a:ext cx="2527300" cy="647700"/>
          </a:xfrm>
          <a:prstGeom prst="rect">
            <a:avLst/>
          </a:prstGeom>
          <a:noFill/>
          <a:ln w="9525">
            <a:noFill/>
            <a:miter lim="800000"/>
            <a:headEnd/>
            <a:tailEnd/>
          </a:ln>
        </p:spPr>
        <p:txBody>
          <a:bodyPr wrap="none">
            <a:spAutoFit/>
          </a:bodyPr>
          <a:lstStyle/>
          <a:p>
            <a:r>
              <a:rPr lang="en-US">
                <a:latin typeface="Palatino Linotype" pitchFamily="18" charset="0"/>
              </a:rPr>
              <a:t>To get to a given leaf, the</a:t>
            </a:r>
          </a:p>
          <a:p>
            <a:r>
              <a:rPr lang="en-US">
                <a:latin typeface="Palatino Linotype" pitchFamily="18" charset="0"/>
              </a:rPr>
              <a:t>average path length is 2</a:t>
            </a:r>
          </a:p>
        </p:txBody>
      </p:sp>
      <p:sp>
        <p:nvSpPr>
          <p:cNvPr id="27667" name="TextBox 27"/>
          <p:cNvSpPr txBox="1">
            <a:spLocks noChangeArrowheads="1"/>
          </p:cNvSpPr>
          <p:nvPr/>
        </p:nvSpPr>
        <p:spPr bwMode="auto">
          <a:xfrm>
            <a:off x="5480050" y="6121400"/>
            <a:ext cx="2587625" cy="647700"/>
          </a:xfrm>
          <a:prstGeom prst="rect">
            <a:avLst/>
          </a:prstGeom>
          <a:noFill/>
          <a:ln w="9525">
            <a:noFill/>
            <a:miter lim="800000"/>
            <a:headEnd/>
            <a:tailEnd/>
          </a:ln>
        </p:spPr>
        <p:txBody>
          <a:bodyPr wrap="none">
            <a:spAutoFit/>
          </a:bodyPr>
          <a:lstStyle/>
          <a:p>
            <a:r>
              <a:rPr lang="en-US">
                <a:latin typeface="Palatino Linotype" pitchFamily="18" charset="0"/>
              </a:rPr>
              <a:t>To get to a given leaf, the </a:t>
            </a:r>
          </a:p>
          <a:p>
            <a:r>
              <a:rPr lang="en-US">
                <a:latin typeface="Palatino Linotype" pitchFamily="18" charset="0"/>
              </a:rPr>
              <a:t>average path length is 1.5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So…?</a:t>
            </a:r>
            <a:endParaRPr lang="en-US" dirty="0"/>
          </a:p>
        </p:txBody>
      </p:sp>
      <p:sp>
        <p:nvSpPr>
          <p:cNvPr id="28674" name="Content Placeholder 2"/>
          <p:cNvSpPr>
            <a:spLocks noGrp="1"/>
          </p:cNvSpPr>
          <p:nvPr>
            <p:ph idx="1"/>
          </p:nvPr>
        </p:nvSpPr>
        <p:spPr/>
        <p:txBody>
          <a:bodyPr/>
          <a:lstStyle/>
          <a:p>
            <a:r>
              <a:rPr lang="en-US" smtClean="0"/>
              <a:t>A Huffman Tree is essentially an optimal binary tree that gives frequently accessed nodes shorter paths and less frequently accessed nodes longer paths.</a:t>
            </a:r>
          </a:p>
          <a:p>
            <a:r>
              <a:rPr lang="en-US" smtClean="0"/>
              <a:t>When applied to a Decision Tree, this means that we will reach the solution, on average, with fewer “questions”. Hence, we solve the problem faster.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Let’s Try it!</a:t>
            </a:r>
            <a:endParaRPr lang="en-US" dirty="0"/>
          </a:p>
        </p:txBody>
      </p:sp>
      <p:sp>
        <p:nvSpPr>
          <p:cNvPr id="29698" name="Content Placeholder 2"/>
          <p:cNvSpPr>
            <a:spLocks noGrp="1"/>
          </p:cNvSpPr>
          <p:nvPr>
            <p:ph idx="1"/>
          </p:nvPr>
        </p:nvSpPr>
        <p:spPr/>
        <p:txBody>
          <a:bodyPr/>
          <a:lstStyle/>
          <a:p>
            <a:r>
              <a:rPr lang="en-US" smtClean="0"/>
              <a:t>Consider the problem of guessing which cup a marble is under. There are 4 cups (c1, c2, c3, and c4), and you do not get to see which cup the marble is placed under.</a:t>
            </a:r>
          </a:p>
          <a:p>
            <a:r>
              <a:rPr lang="en-US" smtClean="0"/>
              <a:t>One decision tree could be:</a:t>
            </a:r>
          </a:p>
        </p:txBody>
      </p:sp>
      <p:sp>
        <p:nvSpPr>
          <p:cNvPr id="29699" name="TextBox 3"/>
          <p:cNvSpPr txBox="1">
            <a:spLocks noChangeArrowheads="1"/>
          </p:cNvSpPr>
          <p:nvPr/>
        </p:nvSpPr>
        <p:spPr bwMode="auto">
          <a:xfrm>
            <a:off x="6516688" y="3440113"/>
            <a:ext cx="939800" cy="369887"/>
          </a:xfrm>
          <a:prstGeom prst="rect">
            <a:avLst/>
          </a:prstGeom>
          <a:noFill/>
          <a:ln w="9525">
            <a:noFill/>
            <a:miter lim="800000"/>
            <a:headEnd/>
            <a:tailEnd/>
          </a:ln>
        </p:spPr>
        <p:txBody>
          <a:bodyPr wrap="none">
            <a:spAutoFit/>
          </a:bodyPr>
          <a:lstStyle/>
          <a:p>
            <a:r>
              <a:rPr lang="en-US">
                <a:latin typeface="Palatino Linotype" pitchFamily="18" charset="0"/>
              </a:rPr>
              <a:t>Is it c1?</a:t>
            </a:r>
          </a:p>
        </p:txBody>
      </p:sp>
      <p:sp>
        <p:nvSpPr>
          <p:cNvPr id="29700" name="TextBox 4"/>
          <p:cNvSpPr txBox="1">
            <a:spLocks noChangeArrowheads="1"/>
          </p:cNvSpPr>
          <p:nvPr/>
        </p:nvSpPr>
        <p:spPr bwMode="auto">
          <a:xfrm>
            <a:off x="5529263" y="4254500"/>
            <a:ext cx="939800" cy="368300"/>
          </a:xfrm>
          <a:prstGeom prst="rect">
            <a:avLst/>
          </a:prstGeom>
          <a:noFill/>
          <a:ln w="9525">
            <a:noFill/>
            <a:miter lim="800000"/>
            <a:headEnd/>
            <a:tailEnd/>
          </a:ln>
        </p:spPr>
        <p:txBody>
          <a:bodyPr wrap="none">
            <a:spAutoFit/>
          </a:bodyPr>
          <a:lstStyle/>
          <a:p>
            <a:r>
              <a:rPr lang="en-US">
                <a:latin typeface="Palatino Linotype" pitchFamily="18" charset="0"/>
              </a:rPr>
              <a:t>Is it c2?</a:t>
            </a:r>
          </a:p>
        </p:txBody>
      </p:sp>
      <p:sp>
        <p:nvSpPr>
          <p:cNvPr id="29701" name="TextBox 6"/>
          <p:cNvSpPr txBox="1">
            <a:spLocks noChangeArrowheads="1"/>
          </p:cNvSpPr>
          <p:nvPr/>
        </p:nvSpPr>
        <p:spPr bwMode="auto">
          <a:xfrm>
            <a:off x="5038725" y="4984750"/>
            <a:ext cx="939800" cy="369888"/>
          </a:xfrm>
          <a:prstGeom prst="rect">
            <a:avLst/>
          </a:prstGeom>
          <a:noFill/>
          <a:ln w="9525">
            <a:noFill/>
            <a:miter lim="800000"/>
            <a:headEnd/>
            <a:tailEnd/>
          </a:ln>
        </p:spPr>
        <p:txBody>
          <a:bodyPr wrap="none">
            <a:spAutoFit/>
          </a:bodyPr>
          <a:lstStyle/>
          <a:p>
            <a:r>
              <a:rPr lang="en-US">
                <a:latin typeface="Palatino Linotype" pitchFamily="18" charset="0"/>
              </a:rPr>
              <a:t>Is it c3?</a:t>
            </a:r>
          </a:p>
        </p:txBody>
      </p:sp>
      <p:cxnSp>
        <p:nvCxnSpPr>
          <p:cNvPr id="8" name="Straight Connector 7"/>
          <p:cNvCxnSpPr/>
          <p:nvPr/>
        </p:nvCxnSpPr>
        <p:spPr>
          <a:xfrm flipH="1">
            <a:off x="6269038" y="3810000"/>
            <a:ext cx="350837" cy="33496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529263" y="4648200"/>
            <a:ext cx="349250" cy="33496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40500" y="4648200"/>
            <a:ext cx="368300" cy="3683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659313" y="5387975"/>
            <a:ext cx="349250" cy="33496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9706" name="TextBox 11"/>
          <p:cNvSpPr txBox="1">
            <a:spLocks noChangeArrowheads="1"/>
          </p:cNvSpPr>
          <p:nvPr/>
        </p:nvSpPr>
        <p:spPr bwMode="auto">
          <a:xfrm>
            <a:off x="6786563" y="5019675"/>
            <a:ext cx="400050" cy="368300"/>
          </a:xfrm>
          <a:prstGeom prst="rect">
            <a:avLst/>
          </a:prstGeom>
          <a:noFill/>
          <a:ln w="9525">
            <a:noFill/>
            <a:miter lim="800000"/>
            <a:headEnd/>
            <a:tailEnd/>
          </a:ln>
        </p:spPr>
        <p:txBody>
          <a:bodyPr wrap="none">
            <a:spAutoFit/>
          </a:bodyPr>
          <a:lstStyle/>
          <a:p>
            <a:r>
              <a:rPr lang="en-US">
                <a:latin typeface="Palatino Linotype" pitchFamily="18" charset="0"/>
              </a:rPr>
              <a:t>c2</a:t>
            </a:r>
          </a:p>
        </p:txBody>
      </p:sp>
      <p:sp>
        <p:nvSpPr>
          <p:cNvPr id="29707" name="TextBox 12"/>
          <p:cNvSpPr txBox="1">
            <a:spLocks noChangeArrowheads="1"/>
          </p:cNvSpPr>
          <p:nvPr/>
        </p:nvSpPr>
        <p:spPr bwMode="auto">
          <a:xfrm>
            <a:off x="7664450" y="4132263"/>
            <a:ext cx="400050" cy="369887"/>
          </a:xfrm>
          <a:prstGeom prst="rect">
            <a:avLst/>
          </a:prstGeom>
          <a:noFill/>
          <a:ln w="9525">
            <a:noFill/>
            <a:miter lim="800000"/>
            <a:headEnd/>
            <a:tailEnd/>
          </a:ln>
        </p:spPr>
        <p:txBody>
          <a:bodyPr wrap="none">
            <a:spAutoFit/>
          </a:bodyPr>
          <a:lstStyle/>
          <a:p>
            <a:r>
              <a:rPr lang="en-US">
                <a:latin typeface="Palatino Linotype" pitchFamily="18" charset="0"/>
              </a:rPr>
              <a:t>c1</a:t>
            </a:r>
          </a:p>
        </p:txBody>
      </p:sp>
      <p:sp>
        <p:nvSpPr>
          <p:cNvPr id="29708" name="TextBox 13"/>
          <p:cNvSpPr txBox="1">
            <a:spLocks noChangeArrowheads="1"/>
          </p:cNvSpPr>
          <p:nvPr/>
        </p:nvSpPr>
        <p:spPr bwMode="auto">
          <a:xfrm>
            <a:off x="6045200" y="5722938"/>
            <a:ext cx="400050" cy="369887"/>
          </a:xfrm>
          <a:prstGeom prst="rect">
            <a:avLst/>
          </a:prstGeom>
          <a:noFill/>
          <a:ln w="9525">
            <a:noFill/>
            <a:miter lim="800000"/>
            <a:headEnd/>
            <a:tailEnd/>
          </a:ln>
        </p:spPr>
        <p:txBody>
          <a:bodyPr wrap="none">
            <a:spAutoFit/>
          </a:bodyPr>
          <a:lstStyle/>
          <a:p>
            <a:r>
              <a:rPr lang="en-US">
                <a:latin typeface="Palatino Linotype" pitchFamily="18" charset="0"/>
              </a:rPr>
              <a:t>c3</a:t>
            </a:r>
          </a:p>
        </p:txBody>
      </p:sp>
      <p:sp>
        <p:nvSpPr>
          <p:cNvPr id="29709" name="TextBox 14"/>
          <p:cNvSpPr txBox="1">
            <a:spLocks noChangeArrowheads="1"/>
          </p:cNvSpPr>
          <p:nvPr/>
        </p:nvSpPr>
        <p:spPr bwMode="auto">
          <a:xfrm>
            <a:off x="4038600" y="5748338"/>
            <a:ext cx="400050" cy="368300"/>
          </a:xfrm>
          <a:prstGeom prst="rect">
            <a:avLst/>
          </a:prstGeom>
          <a:noFill/>
          <a:ln w="9525">
            <a:noFill/>
            <a:miter lim="800000"/>
            <a:headEnd/>
            <a:tailEnd/>
          </a:ln>
        </p:spPr>
        <p:txBody>
          <a:bodyPr wrap="none">
            <a:spAutoFit/>
          </a:bodyPr>
          <a:lstStyle/>
          <a:p>
            <a:r>
              <a:rPr lang="en-US">
                <a:latin typeface="Palatino Linotype" pitchFamily="18" charset="0"/>
              </a:rPr>
              <a:t>c4</a:t>
            </a:r>
          </a:p>
        </p:txBody>
      </p:sp>
      <p:cxnSp>
        <p:nvCxnSpPr>
          <p:cNvPr id="16" name="Straight Connector 15"/>
          <p:cNvCxnSpPr/>
          <p:nvPr/>
        </p:nvCxnSpPr>
        <p:spPr>
          <a:xfrm>
            <a:off x="5695950" y="5402263"/>
            <a:ext cx="366713" cy="334962"/>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272338" y="3810000"/>
            <a:ext cx="368300" cy="33496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9712" name="TextBox 18"/>
          <p:cNvSpPr txBox="1">
            <a:spLocks noChangeArrowheads="1"/>
          </p:cNvSpPr>
          <p:nvPr/>
        </p:nvSpPr>
        <p:spPr bwMode="auto">
          <a:xfrm>
            <a:off x="5237163" y="6273800"/>
            <a:ext cx="2867025" cy="368300"/>
          </a:xfrm>
          <a:prstGeom prst="rect">
            <a:avLst/>
          </a:prstGeom>
          <a:noFill/>
          <a:ln w="9525">
            <a:noFill/>
            <a:miter lim="800000"/>
            <a:headEnd/>
            <a:tailEnd/>
          </a:ln>
        </p:spPr>
        <p:txBody>
          <a:bodyPr wrap="none">
            <a:spAutoFit/>
          </a:bodyPr>
          <a:lstStyle/>
          <a:p>
            <a:r>
              <a:rPr lang="en-US">
                <a:latin typeface="Palatino Linotype" pitchFamily="18" charset="0"/>
              </a:rPr>
              <a:t>Guide: No &lt;- Question -&gt; Yes</a:t>
            </a:r>
          </a:p>
        </p:txBody>
      </p:sp>
      <p:sp>
        <p:nvSpPr>
          <p:cNvPr id="29713" name="TextBox 19"/>
          <p:cNvSpPr txBox="1">
            <a:spLocks noChangeArrowheads="1"/>
          </p:cNvSpPr>
          <p:nvPr/>
        </p:nvSpPr>
        <p:spPr bwMode="auto">
          <a:xfrm>
            <a:off x="685800" y="5748338"/>
            <a:ext cx="3051175" cy="922337"/>
          </a:xfrm>
          <a:prstGeom prst="rect">
            <a:avLst/>
          </a:prstGeom>
          <a:noFill/>
          <a:ln w="9525">
            <a:noFill/>
            <a:miter lim="800000"/>
            <a:headEnd/>
            <a:tailEnd/>
          </a:ln>
        </p:spPr>
        <p:txBody>
          <a:bodyPr wrap="none">
            <a:spAutoFit/>
          </a:bodyPr>
          <a:lstStyle/>
          <a:p>
            <a:r>
              <a:rPr lang="en-US">
                <a:latin typeface="Palatino Linotype" pitchFamily="18" charset="0"/>
              </a:rPr>
              <a:t>Average length:</a:t>
            </a:r>
          </a:p>
          <a:p>
            <a:r>
              <a:rPr lang="en-US">
                <a:latin typeface="Palatino Linotype" pitchFamily="18" charset="0"/>
              </a:rPr>
              <a:t>(.25)(1) + (.25)(2) + (.25)(3)(2)</a:t>
            </a:r>
          </a:p>
          <a:p>
            <a:r>
              <a:rPr lang="en-US">
                <a:latin typeface="Palatino Linotype" pitchFamily="18" charset="0"/>
              </a:rPr>
              <a:t>= 2.25</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Let’s Try It!</a:t>
            </a:r>
            <a:endParaRPr lang="en-US" dirty="0"/>
          </a:p>
        </p:txBody>
      </p:sp>
      <p:sp>
        <p:nvSpPr>
          <p:cNvPr id="30722" name="Content Placeholder 2"/>
          <p:cNvSpPr>
            <a:spLocks noGrp="1"/>
          </p:cNvSpPr>
          <p:nvPr>
            <p:ph idx="1"/>
          </p:nvPr>
        </p:nvSpPr>
        <p:spPr/>
        <p:txBody>
          <a:bodyPr/>
          <a:lstStyle/>
          <a:p>
            <a:r>
              <a:rPr lang="en-US" smtClean="0"/>
              <a:t>But what if the person, who cannot be truly random, is more likely to put it under c4? Assume that c4 now has a 40% chance, rather than 25%. The other cups now have a 20% chance.</a:t>
            </a:r>
          </a:p>
        </p:txBody>
      </p:sp>
      <p:sp>
        <p:nvSpPr>
          <p:cNvPr id="30723" name="TextBox 3"/>
          <p:cNvSpPr txBox="1">
            <a:spLocks noChangeArrowheads="1"/>
          </p:cNvSpPr>
          <p:nvPr/>
        </p:nvSpPr>
        <p:spPr bwMode="auto">
          <a:xfrm>
            <a:off x="2868613" y="3302000"/>
            <a:ext cx="939800" cy="369888"/>
          </a:xfrm>
          <a:prstGeom prst="rect">
            <a:avLst/>
          </a:prstGeom>
          <a:noFill/>
          <a:ln w="9525">
            <a:noFill/>
            <a:miter lim="800000"/>
            <a:headEnd/>
            <a:tailEnd/>
          </a:ln>
        </p:spPr>
        <p:txBody>
          <a:bodyPr wrap="none">
            <a:spAutoFit/>
          </a:bodyPr>
          <a:lstStyle/>
          <a:p>
            <a:r>
              <a:rPr lang="en-US">
                <a:latin typeface="Palatino Linotype" pitchFamily="18" charset="0"/>
              </a:rPr>
              <a:t>Is it c4?</a:t>
            </a:r>
          </a:p>
        </p:txBody>
      </p:sp>
      <p:sp>
        <p:nvSpPr>
          <p:cNvPr id="30724" name="TextBox 4"/>
          <p:cNvSpPr txBox="1">
            <a:spLocks noChangeArrowheads="1"/>
          </p:cNvSpPr>
          <p:nvPr/>
        </p:nvSpPr>
        <p:spPr bwMode="auto">
          <a:xfrm>
            <a:off x="1751013" y="4032250"/>
            <a:ext cx="1614487" cy="369888"/>
          </a:xfrm>
          <a:prstGeom prst="rect">
            <a:avLst/>
          </a:prstGeom>
          <a:noFill/>
          <a:ln w="9525">
            <a:noFill/>
            <a:miter lim="800000"/>
            <a:headEnd/>
            <a:tailEnd/>
          </a:ln>
        </p:spPr>
        <p:txBody>
          <a:bodyPr wrap="none">
            <a:spAutoFit/>
          </a:bodyPr>
          <a:lstStyle/>
          <a:p>
            <a:r>
              <a:rPr lang="en-US">
                <a:latin typeface="Palatino Linotype" pitchFamily="18" charset="0"/>
              </a:rPr>
              <a:t>Is it under c3?</a:t>
            </a:r>
          </a:p>
        </p:txBody>
      </p:sp>
      <p:sp>
        <p:nvSpPr>
          <p:cNvPr id="30725" name="TextBox 5"/>
          <p:cNvSpPr txBox="1">
            <a:spLocks noChangeArrowheads="1"/>
          </p:cNvSpPr>
          <p:nvPr/>
        </p:nvSpPr>
        <p:spPr bwMode="auto">
          <a:xfrm>
            <a:off x="1162050" y="4764088"/>
            <a:ext cx="939800" cy="369887"/>
          </a:xfrm>
          <a:prstGeom prst="rect">
            <a:avLst/>
          </a:prstGeom>
          <a:noFill/>
          <a:ln w="9525">
            <a:noFill/>
            <a:miter lim="800000"/>
            <a:headEnd/>
            <a:tailEnd/>
          </a:ln>
        </p:spPr>
        <p:txBody>
          <a:bodyPr wrap="none">
            <a:spAutoFit/>
          </a:bodyPr>
          <a:lstStyle/>
          <a:p>
            <a:r>
              <a:rPr lang="en-US">
                <a:latin typeface="Palatino Linotype" pitchFamily="18" charset="0"/>
              </a:rPr>
              <a:t>Is it c2?</a:t>
            </a:r>
          </a:p>
        </p:txBody>
      </p:sp>
      <p:cxnSp>
        <p:nvCxnSpPr>
          <p:cNvPr id="7" name="Straight Connector 6"/>
          <p:cNvCxnSpPr/>
          <p:nvPr/>
        </p:nvCxnSpPr>
        <p:spPr>
          <a:xfrm flipH="1">
            <a:off x="2630488" y="3671888"/>
            <a:ext cx="349250" cy="334962"/>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751013" y="4427538"/>
            <a:ext cx="350837" cy="334962"/>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62250" y="4427538"/>
            <a:ext cx="368300" cy="366712"/>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881063" y="5167313"/>
            <a:ext cx="349250" cy="334962"/>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0730" name="TextBox 10"/>
          <p:cNvSpPr txBox="1">
            <a:spLocks noChangeArrowheads="1"/>
          </p:cNvSpPr>
          <p:nvPr/>
        </p:nvSpPr>
        <p:spPr bwMode="auto">
          <a:xfrm>
            <a:off x="3175000" y="4808538"/>
            <a:ext cx="403225" cy="368300"/>
          </a:xfrm>
          <a:prstGeom prst="rect">
            <a:avLst/>
          </a:prstGeom>
          <a:noFill/>
          <a:ln w="9525">
            <a:noFill/>
            <a:miter lim="800000"/>
            <a:headEnd/>
            <a:tailEnd/>
          </a:ln>
        </p:spPr>
        <p:txBody>
          <a:bodyPr wrap="none">
            <a:spAutoFit/>
          </a:bodyPr>
          <a:lstStyle/>
          <a:p>
            <a:r>
              <a:rPr lang="en-US">
                <a:latin typeface="Palatino Linotype" pitchFamily="18" charset="0"/>
              </a:rPr>
              <a:t>c3</a:t>
            </a:r>
          </a:p>
        </p:txBody>
      </p:sp>
      <p:sp>
        <p:nvSpPr>
          <p:cNvPr id="30731" name="TextBox 11"/>
          <p:cNvSpPr txBox="1">
            <a:spLocks noChangeArrowheads="1"/>
          </p:cNvSpPr>
          <p:nvPr/>
        </p:nvSpPr>
        <p:spPr bwMode="auto">
          <a:xfrm>
            <a:off x="4125913" y="4006850"/>
            <a:ext cx="400050" cy="369888"/>
          </a:xfrm>
          <a:prstGeom prst="rect">
            <a:avLst/>
          </a:prstGeom>
          <a:noFill/>
          <a:ln w="9525">
            <a:noFill/>
            <a:miter lim="800000"/>
            <a:headEnd/>
            <a:tailEnd/>
          </a:ln>
        </p:spPr>
        <p:txBody>
          <a:bodyPr wrap="none">
            <a:spAutoFit/>
          </a:bodyPr>
          <a:lstStyle/>
          <a:p>
            <a:r>
              <a:rPr lang="en-US">
                <a:latin typeface="Palatino Linotype" pitchFamily="18" charset="0"/>
              </a:rPr>
              <a:t>c4</a:t>
            </a:r>
          </a:p>
        </p:txBody>
      </p:sp>
      <p:sp>
        <p:nvSpPr>
          <p:cNvPr id="30732" name="TextBox 12"/>
          <p:cNvSpPr txBox="1">
            <a:spLocks noChangeArrowheads="1"/>
          </p:cNvSpPr>
          <p:nvPr/>
        </p:nvSpPr>
        <p:spPr bwMode="auto">
          <a:xfrm>
            <a:off x="2266950" y="5502275"/>
            <a:ext cx="403225" cy="369888"/>
          </a:xfrm>
          <a:prstGeom prst="rect">
            <a:avLst/>
          </a:prstGeom>
          <a:noFill/>
          <a:ln w="9525">
            <a:noFill/>
            <a:miter lim="800000"/>
            <a:headEnd/>
            <a:tailEnd/>
          </a:ln>
        </p:spPr>
        <p:txBody>
          <a:bodyPr wrap="none">
            <a:spAutoFit/>
          </a:bodyPr>
          <a:lstStyle/>
          <a:p>
            <a:r>
              <a:rPr lang="en-US">
                <a:latin typeface="Palatino Linotype" pitchFamily="18" charset="0"/>
              </a:rPr>
              <a:t>c2</a:t>
            </a:r>
          </a:p>
        </p:txBody>
      </p:sp>
      <p:sp>
        <p:nvSpPr>
          <p:cNvPr id="30733" name="TextBox 13"/>
          <p:cNvSpPr txBox="1">
            <a:spLocks noChangeArrowheads="1"/>
          </p:cNvSpPr>
          <p:nvPr/>
        </p:nvSpPr>
        <p:spPr bwMode="auto">
          <a:xfrm>
            <a:off x="260350" y="5526088"/>
            <a:ext cx="400050" cy="369887"/>
          </a:xfrm>
          <a:prstGeom prst="rect">
            <a:avLst/>
          </a:prstGeom>
          <a:noFill/>
          <a:ln w="9525">
            <a:noFill/>
            <a:miter lim="800000"/>
            <a:headEnd/>
            <a:tailEnd/>
          </a:ln>
        </p:spPr>
        <p:txBody>
          <a:bodyPr wrap="none">
            <a:spAutoFit/>
          </a:bodyPr>
          <a:lstStyle/>
          <a:p>
            <a:r>
              <a:rPr lang="en-US">
                <a:latin typeface="Palatino Linotype" pitchFamily="18" charset="0"/>
              </a:rPr>
              <a:t>c1</a:t>
            </a:r>
          </a:p>
        </p:txBody>
      </p:sp>
      <p:cxnSp>
        <p:nvCxnSpPr>
          <p:cNvPr id="15" name="Straight Connector 14"/>
          <p:cNvCxnSpPr/>
          <p:nvPr/>
        </p:nvCxnSpPr>
        <p:spPr>
          <a:xfrm>
            <a:off x="1917700" y="5133975"/>
            <a:ext cx="366713" cy="33496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89350" y="3692525"/>
            <a:ext cx="368300" cy="33496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0736" name="TextBox 29"/>
          <p:cNvSpPr txBox="1">
            <a:spLocks noChangeArrowheads="1"/>
          </p:cNvSpPr>
          <p:nvPr/>
        </p:nvSpPr>
        <p:spPr bwMode="auto">
          <a:xfrm>
            <a:off x="5105400" y="3419475"/>
            <a:ext cx="3810000" cy="923925"/>
          </a:xfrm>
          <a:prstGeom prst="rect">
            <a:avLst/>
          </a:prstGeom>
          <a:noFill/>
          <a:ln w="9525">
            <a:noFill/>
            <a:miter lim="800000"/>
            <a:headEnd/>
            <a:tailEnd/>
          </a:ln>
        </p:spPr>
        <p:txBody>
          <a:bodyPr wrap="none">
            <a:spAutoFit/>
          </a:bodyPr>
          <a:lstStyle/>
          <a:p>
            <a:r>
              <a:rPr lang="en-US">
                <a:latin typeface="Palatino Linotype" pitchFamily="18" charset="0"/>
              </a:rPr>
              <a:t>Why is this better than the other</a:t>
            </a:r>
          </a:p>
          <a:p>
            <a:r>
              <a:rPr lang="en-US">
                <a:latin typeface="Palatino Linotype" pitchFamily="18" charset="0"/>
              </a:rPr>
              <a:t>Tree, which has an average of 2, rather</a:t>
            </a:r>
          </a:p>
          <a:p>
            <a:r>
              <a:rPr lang="en-US">
                <a:latin typeface="Palatino Linotype" pitchFamily="18" charset="0"/>
              </a:rPr>
              <a:t>Than this tree’s seemingly 2.25?</a:t>
            </a:r>
          </a:p>
        </p:txBody>
      </p:sp>
      <p:sp>
        <p:nvSpPr>
          <p:cNvPr id="30737" name="TextBox 30"/>
          <p:cNvSpPr txBox="1">
            <a:spLocks noChangeArrowheads="1"/>
          </p:cNvSpPr>
          <p:nvPr/>
        </p:nvSpPr>
        <p:spPr bwMode="auto">
          <a:xfrm>
            <a:off x="5410200" y="4948238"/>
            <a:ext cx="3606800" cy="1200150"/>
          </a:xfrm>
          <a:prstGeom prst="rect">
            <a:avLst/>
          </a:prstGeom>
          <a:noFill/>
          <a:ln w="9525">
            <a:noFill/>
            <a:miter lim="800000"/>
            <a:headEnd/>
            <a:tailEnd/>
          </a:ln>
        </p:spPr>
        <p:txBody>
          <a:bodyPr wrap="none">
            <a:spAutoFit/>
          </a:bodyPr>
          <a:lstStyle/>
          <a:p>
            <a:r>
              <a:rPr lang="en-US">
                <a:latin typeface="Palatino Linotype" pitchFamily="18" charset="0"/>
              </a:rPr>
              <a:t>Because of c4’s </a:t>
            </a:r>
            <a:r>
              <a:rPr lang="en-US" b="1">
                <a:latin typeface="Palatino Linotype" pitchFamily="18" charset="0"/>
              </a:rPr>
              <a:t>weight</a:t>
            </a:r>
            <a:r>
              <a:rPr lang="en-US">
                <a:latin typeface="Palatino Linotype" pitchFamily="18" charset="0"/>
              </a:rPr>
              <a:t>, we are more</a:t>
            </a:r>
            <a:endParaRPr lang="en-US" b="1">
              <a:latin typeface="Palatino Linotype" pitchFamily="18" charset="0"/>
            </a:endParaRPr>
          </a:p>
          <a:p>
            <a:r>
              <a:rPr lang="en-US">
                <a:latin typeface="Palatino Linotype" pitchFamily="18" charset="0"/>
              </a:rPr>
              <a:t>likely to pick c4. Therefore, we save</a:t>
            </a:r>
          </a:p>
          <a:p>
            <a:r>
              <a:rPr lang="en-US">
                <a:latin typeface="Palatino Linotype" pitchFamily="18" charset="0"/>
              </a:rPr>
              <a:t>Time and the average weight is</a:t>
            </a:r>
          </a:p>
          <a:p>
            <a:r>
              <a:rPr lang="en-US">
                <a:latin typeface="Palatino Linotype" pitchFamily="18" charset="0"/>
              </a:rPr>
              <a:t>(.4)(1) + (.2)(2) + (.4)(3) = 2</a:t>
            </a:r>
          </a:p>
        </p:txBody>
      </p:sp>
      <p:sp>
        <p:nvSpPr>
          <p:cNvPr id="30738" name="TextBox 31"/>
          <p:cNvSpPr txBox="1">
            <a:spLocks noChangeArrowheads="1"/>
          </p:cNvSpPr>
          <p:nvPr/>
        </p:nvSpPr>
        <p:spPr bwMode="auto">
          <a:xfrm>
            <a:off x="4125913" y="3629025"/>
            <a:ext cx="477837" cy="369888"/>
          </a:xfrm>
          <a:prstGeom prst="rect">
            <a:avLst/>
          </a:prstGeom>
          <a:noFill/>
          <a:ln w="9525">
            <a:noFill/>
            <a:miter lim="800000"/>
            <a:headEnd/>
            <a:tailEnd/>
          </a:ln>
        </p:spPr>
        <p:txBody>
          <a:bodyPr wrap="none">
            <a:spAutoFit/>
          </a:bodyPr>
          <a:lstStyle/>
          <a:p>
            <a:r>
              <a:rPr lang="en-US">
                <a:latin typeface="Palatino Linotype" pitchFamily="18" charset="0"/>
              </a:rPr>
              <a:t>0.4</a:t>
            </a:r>
          </a:p>
        </p:txBody>
      </p:sp>
      <p:sp>
        <p:nvSpPr>
          <p:cNvPr id="30739" name="TextBox 32"/>
          <p:cNvSpPr txBox="1">
            <a:spLocks noChangeArrowheads="1"/>
          </p:cNvSpPr>
          <p:nvPr/>
        </p:nvSpPr>
        <p:spPr bwMode="auto">
          <a:xfrm>
            <a:off x="3224213" y="4391025"/>
            <a:ext cx="477837" cy="369888"/>
          </a:xfrm>
          <a:prstGeom prst="rect">
            <a:avLst/>
          </a:prstGeom>
          <a:noFill/>
          <a:ln w="9525">
            <a:noFill/>
            <a:miter lim="800000"/>
            <a:headEnd/>
            <a:tailEnd/>
          </a:ln>
        </p:spPr>
        <p:txBody>
          <a:bodyPr wrap="none">
            <a:spAutoFit/>
          </a:bodyPr>
          <a:lstStyle/>
          <a:p>
            <a:r>
              <a:rPr lang="en-US">
                <a:latin typeface="Palatino Linotype" pitchFamily="18" charset="0"/>
              </a:rPr>
              <a:t>0.2</a:t>
            </a:r>
          </a:p>
        </p:txBody>
      </p:sp>
      <p:sp>
        <p:nvSpPr>
          <p:cNvPr id="30740" name="TextBox 33"/>
          <p:cNvSpPr txBox="1">
            <a:spLocks noChangeArrowheads="1"/>
          </p:cNvSpPr>
          <p:nvPr/>
        </p:nvSpPr>
        <p:spPr bwMode="auto">
          <a:xfrm>
            <a:off x="2392363" y="5094288"/>
            <a:ext cx="476250" cy="368300"/>
          </a:xfrm>
          <a:prstGeom prst="rect">
            <a:avLst/>
          </a:prstGeom>
          <a:noFill/>
          <a:ln w="9525">
            <a:noFill/>
            <a:miter lim="800000"/>
            <a:headEnd/>
            <a:tailEnd/>
          </a:ln>
        </p:spPr>
        <p:txBody>
          <a:bodyPr wrap="none">
            <a:spAutoFit/>
          </a:bodyPr>
          <a:lstStyle/>
          <a:p>
            <a:r>
              <a:rPr lang="en-US">
                <a:latin typeface="Palatino Linotype" pitchFamily="18" charset="0"/>
              </a:rPr>
              <a:t>0.2</a:t>
            </a:r>
          </a:p>
        </p:txBody>
      </p:sp>
      <p:sp>
        <p:nvSpPr>
          <p:cNvPr id="30741" name="TextBox 34"/>
          <p:cNvSpPr txBox="1">
            <a:spLocks noChangeArrowheads="1"/>
          </p:cNvSpPr>
          <p:nvPr/>
        </p:nvSpPr>
        <p:spPr bwMode="auto">
          <a:xfrm>
            <a:off x="222250" y="5132388"/>
            <a:ext cx="476250" cy="369887"/>
          </a:xfrm>
          <a:prstGeom prst="rect">
            <a:avLst/>
          </a:prstGeom>
          <a:noFill/>
          <a:ln w="9525">
            <a:noFill/>
            <a:miter lim="800000"/>
            <a:headEnd/>
            <a:tailEnd/>
          </a:ln>
        </p:spPr>
        <p:txBody>
          <a:bodyPr wrap="none">
            <a:spAutoFit/>
          </a:bodyPr>
          <a:lstStyle/>
          <a:p>
            <a:r>
              <a:rPr lang="en-US">
                <a:latin typeface="Palatino Linotype" pitchFamily="18" charset="0"/>
              </a:rPr>
              <a:t>0.2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Encoding</a:t>
            </a:r>
            <a:endParaRPr lang="en-US" dirty="0"/>
          </a:p>
        </p:txBody>
      </p:sp>
      <p:sp>
        <p:nvSpPr>
          <p:cNvPr id="14338" name="Content Placeholder 2"/>
          <p:cNvSpPr>
            <a:spLocks noGrp="1"/>
          </p:cNvSpPr>
          <p:nvPr>
            <p:ph idx="1"/>
          </p:nvPr>
        </p:nvSpPr>
        <p:spPr/>
        <p:txBody>
          <a:bodyPr/>
          <a:lstStyle/>
          <a:p>
            <a:r>
              <a:rPr lang="en-US" smtClean="0"/>
              <a:t>In computer technology, encoding is the process of putting a sequence of characters into a special format for transmission or storage purposes.</a:t>
            </a:r>
            <a:br>
              <a:rPr lang="en-US" smtClean="0"/>
            </a:br>
            <a:endParaRPr lang="en-US" smtClean="0"/>
          </a:p>
          <a:p>
            <a:r>
              <a:rPr lang="en-US" smtClean="0"/>
              <a:t>Is the term used to reference to the processes of analog-to-digital conversion, and can be used in the context of any type of data such as text, images, audio, video or multimedia.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Huffman Code</a:t>
            </a:r>
            <a:endParaRPr lang="en-US" dirty="0"/>
          </a:p>
        </p:txBody>
      </p:sp>
      <p:sp>
        <p:nvSpPr>
          <p:cNvPr id="15362" name="Content Placeholder 2"/>
          <p:cNvSpPr>
            <a:spLocks noGrp="1"/>
          </p:cNvSpPr>
          <p:nvPr>
            <p:ph idx="1"/>
          </p:nvPr>
        </p:nvSpPr>
        <p:spPr/>
        <p:txBody>
          <a:bodyPr/>
          <a:lstStyle/>
          <a:p>
            <a:pPr marL="0" indent="0">
              <a:buFont typeface="Arial" charset="0"/>
              <a:buNone/>
            </a:pPr>
            <a:r>
              <a:rPr lang="en-US" smtClean="0"/>
              <a:t>Huffman coding is an entropy encoding algorithm used for lossless data compression. The term refers to the use of a variable-length code table for encoding a source symbol (such as a character in a file) where the variable-length code table has been derived in a particular way based on the estimated probability of occurrence for each possible value of the source symbol.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Huffman Code</a:t>
            </a:r>
            <a:endParaRPr lang="en-US" dirty="0"/>
          </a:p>
        </p:txBody>
      </p:sp>
      <p:sp>
        <p:nvSpPr>
          <p:cNvPr id="16386" name="Content Placeholder 2"/>
          <p:cNvSpPr>
            <a:spLocks noGrp="1"/>
          </p:cNvSpPr>
          <p:nvPr>
            <p:ph idx="1"/>
          </p:nvPr>
        </p:nvSpPr>
        <p:spPr>
          <a:xfrm>
            <a:off x="457200" y="1447800"/>
            <a:ext cx="8229600" cy="4953000"/>
          </a:xfrm>
        </p:spPr>
        <p:txBody>
          <a:bodyPr/>
          <a:lstStyle/>
          <a:p>
            <a:pPr marL="0" indent="0">
              <a:buFont typeface="Arial" charset="0"/>
              <a:buNone/>
            </a:pPr>
            <a:r>
              <a:rPr lang="en-US" sz="2800" smtClean="0"/>
              <a:t>Huffman coding uses a specific method for choosing the representation for each symbol, resulting in a prefix code that expresses the most common source symbols using shorter strings of bits than are used for less common source symbols. Huffman was able to design the most efficient compression method </a:t>
            </a:r>
            <a:r>
              <a:rPr lang="en-US" sz="2800" i="1" smtClean="0"/>
              <a:t>of this type</a:t>
            </a:r>
            <a:r>
              <a:rPr lang="en-US" sz="2800" smtClean="0"/>
              <a:t>: no other mapping of individual source symbols to unique strings of bits will produce a smaller average output size when the actual symbol frequencies agree with those used to create the code.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Huffman Code</a:t>
            </a:r>
          </a:p>
        </p:txBody>
      </p:sp>
      <p:sp>
        <p:nvSpPr>
          <p:cNvPr id="17410" name="Content Placeholder 2"/>
          <p:cNvSpPr>
            <a:spLocks noGrp="1"/>
          </p:cNvSpPr>
          <p:nvPr>
            <p:ph idx="1"/>
          </p:nvPr>
        </p:nvSpPr>
        <p:spPr/>
        <p:txBody>
          <a:bodyPr/>
          <a:lstStyle/>
          <a:p>
            <a:r>
              <a:rPr lang="en-US" smtClean="0"/>
              <a:t>The running time of Huffman's method is fairly efficient, it takes   O(n log n) operations to construct it. A method was later found to design a Huffman code in linear time if input probabilities (also known as </a:t>
            </a:r>
            <a:r>
              <a:rPr lang="en-US" i="1" smtClean="0"/>
              <a:t>weights</a:t>
            </a:r>
            <a:r>
              <a:rPr lang="en-US" smtClean="0"/>
              <a:t>) are sorted</a:t>
            </a:r>
          </a:p>
          <a:p>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Huffman Trees</a:t>
            </a:r>
            <a:endParaRPr lang="en-US" dirty="0"/>
          </a:p>
        </p:txBody>
      </p:sp>
      <p:sp>
        <p:nvSpPr>
          <p:cNvPr id="18434" name="Content Placeholder 2"/>
          <p:cNvSpPr>
            <a:spLocks noGrp="1"/>
          </p:cNvSpPr>
          <p:nvPr>
            <p:ph idx="1"/>
          </p:nvPr>
        </p:nvSpPr>
        <p:spPr/>
        <p:txBody>
          <a:bodyPr/>
          <a:lstStyle/>
          <a:p>
            <a:r>
              <a:rPr lang="en-US" smtClean="0"/>
              <a:t>Initialize </a:t>
            </a:r>
            <a:r>
              <a:rPr lang="en-US" i="1" smtClean="0"/>
              <a:t>n</a:t>
            </a:r>
            <a:r>
              <a:rPr lang="en-US" smtClean="0"/>
              <a:t> single-node trees labeled with the symbols from the given alphabet. Record the frequency of each symbol in it’s trees root to indicate the tree’s weight.</a:t>
            </a:r>
          </a:p>
          <a:p>
            <a:r>
              <a:rPr lang="en-US" smtClean="0"/>
              <a:t>Repeat these steps until a single tree is obtained. Find two trees with the smallest weight. Make them the left and right subtree of a new tree and record the sum of their weights in the root of the new tree as its weight.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Huffman Trees</a:t>
            </a:r>
            <a:endParaRPr lang="en-US" dirty="0"/>
          </a:p>
        </p:txBody>
      </p:sp>
      <p:sp>
        <p:nvSpPr>
          <p:cNvPr id="19458" name="Content Placeholder 2"/>
          <p:cNvSpPr>
            <a:spLocks noGrp="1"/>
          </p:cNvSpPr>
          <p:nvPr>
            <p:ph idx="1"/>
          </p:nvPr>
        </p:nvSpPr>
        <p:spPr/>
        <p:txBody>
          <a:bodyPr/>
          <a:lstStyle/>
          <a:p>
            <a:r>
              <a:rPr lang="en-US" smtClean="0"/>
              <a:t>Example: Construct a Huffman tree from the following data</a:t>
            </a:r>
          </a:p>
          <a:p>
            <a:endParaRPr lang="en-US" smtClean="0"/>
          </a:p>
        </p:txBody>
      </p:sp>
      <p:graphicFrame>
        <p:nvGraphicFramePr>
          <p:cNvPr id="4" name="Table 3"/>
          <p:cNvGraphicFramePr>
            <a:graphicFrameLocks noGrp="1"/>
          </p:cNvGraphicFramePr>
          <p:nvPr/>
        </p:nvGraphicFramePr>
        <p:xfrm>
          <a:off x="1371600" y="3200400"/>
          <a:ext cx="6096000" cy="741363"/>
        </p:xfrm>
        <a:graphic>
          <a:graphicData uri="http://schemas.openxmlformats.org/drawingml/2006/table">
            <a:tbl>
              <a:tblPr firstRow="1" bandRow="1">
                <a:tableStyleId>{793D81CF-94F2-401A-BA57-92F5A7B2D0C5}</a:tableStyleId>
              </a:tblPr>
              <a:tblGrid>
                <a:gridCol w="1143000"/>
                <a:gridCol w="889000"/>
                <a:gridCol w="1016000"/>
                <a:gridCol w="1016000"/>
                <a:gridCol w="1016000"/>
                <a:gridCol w="1016000"/>
              </a:tblGrid>
              <a:tr h="370840">
                <a:tc>
                  <a:txBody>
                    <a:bodyPr/>
                    <a:lstStyle/>
                    <a:p>
                      <a:r>
                        <a:rPr lang="en-US" dirty="0" smtClean="0"/>
                        <a:t>Symbol</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_</a:t>
                      </a:r>
                      <a:endParaRPr lang="en-US" dirty="0"/>
                    </a:p>
                  </a:txBody>
                  <a:tcPr/>
                </a:tc>
              </a:tr>
              <a:tr h="370840">
                <a:tc>
                  <a:txBody>
                    <a:bodyPr/>
                    <a:lstStyle/>
                    <a:p>
                      <a:r>
                        <a:rPr lang="en-US" sz="1600" dirty="0" smtClean="0"/>
                        <a:t>Frequency</a:t>
                      </a:r>
                      <a:endParaRPr lang="en-US" sz="1600" dirty="0"/>
                    </a:p>
                  </a:txBody>
                  <a:tcPr/>
                </a:tc>
                <a:tc>
                  <a:txBody>
                    <a:bodyPr/>
                    <a:lstStyle/>
                    <a:p>
                      <a:r>
                        <a:rPr lang="en-US" dirty="0" smtClean="0"/>
                        <a:t>0.4</a:t>
                      </a:r>
                      <a:endParaRPr lang="en-US" dirty="0"/>
                    </a:p>
                  </a:txBody>
                  <a:tcPr/>
                </a:tc>
                <a:tc>
                  <a:txBody>
                    <a:bodyPr/>
                    <a:lstStyle/>
                    <a:p>
                      <a:r>
                        <a:rPr lang="en-US" dirty="0" smtClean="0"/>
                        <a:t>0.1</a:t>
                      </a:r>
                      <a:endParaRPr lang="en-US" dirty="0"/>
                    </a:p>
                  </a:txBody>
                  <a:tcPr/>
                </a:tc>
                <a:tc>
                  <a:txBody>
                    <a:bodyPr/>
                    <a:lstStyle/>
                    <a:p>
                      <a:r>
                        <a:rPr lang="en-US" dirty="0" smtClean="0"/>
                        <a:t>0.2</a:t>
                      </a:r>
                      <a:endParaRPr lang="en-US" dirty="0"/>
                    </a:p>
                  </a:txBody>
                  <a:tcPr/>
                </a:tc>
                <a:tc>
                  <a:txBody>
                    <a:bodyPr/>
                    <a:lstStyle/>
                    <a:p>
                      <a:r>
                        <a:rPr lang="en-US" dirty="0" smtClean="0"/>
                        <a:t>0.15</a:t>
                      </a:r>
                      <a:endParaRPr lang="en-US" dirty="0"/>
                    </a:p>
                  </a:txBody>
                  <a:tcPr/>
                </a:tc>
                <a:tc>
                  <a:txBody>
                    <a:bodyPr/>
                    <a:lstStyle/>
                    <a:p>
                      <a:r>
                        <a:rPr lang="en-US" dirty="0" smtClean="0"/>
                        <a:t>0.15</a:t>
                      </a:r>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ontent Placeholder 20"/>
          <p:cNvGraphicFramePr>
            <a:graphicFrameLocks noGrp="1"/>
          </p:cNvGraphicFramePr>
          <p:nvPr>
            <p:ph idx="1"/>
          </p:nvPr>
        </p:nvGraphicFramePr>
        <p:xfrm>
          <a:off x="396875" y="4114800"/>
          <a:ext cx="1447800" cy="731838"/>
        </p:xfrm>
        <a:graphic>
          <a:graphicData uri="http://schemas.openxmlformats.org/drawingml/2006/table">
            <a:tbl>
              <a:tblPr firstRow="1" bandRow="1">
                <a:tableStyleId>{2D5ABB26-0587-4C30-8999-92F81FD0307C}</a:tableStyleId>
              </a:tblPr>
              <a:tblGrid>
                <a:gridCol w="1447800"/>
              </a:tblGrid>
              <a:tr h="342900">
                <a:tc>
                  <a:txBody>
                    <a:bodyPr/>
                    <a:lstStyle/>
                    <a:p>
                      <a:r>
                        <a:rPr lang="en-US" dirty="0" smtClean="0"/>
                        <a:t>B</a:t>
                      </a:r>
                      <a:endParaRPr lang="en-US" dirty="0"/>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r>
                        <a:rPr lang="en-US" dirty="0" smtClean="0"/>
                        <a:t>0.1</a:t>
                      </a: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2" name="Content Placeholder 20"/>
          <p:cNvGraphicFramePr>
            <a:graphicFrameLocks/>
          </p:cNvGraphicFramePr>
          <p:nvPr/>
        </p:nvGraphicFramePr>
        <p:xfrm>
          <a:off x="7543800" y="4137025"/>
          <a:ext cx="1447800" cy="731838"/>
        </p:xfrm>
        <a:graphic>
          <a:graphicData uri="http://schemas.openxmlformats.org/drawingml/2006/table">
            <a:tbl>
              <a:tblPr firstRow="1" bandRow="1">
                <a:tableStyleId>{2D5ABB26-0587-4C30-8999-92F81FD0307C}</a:tableStyleId>
              </a:tblPr>
              <a:tblGrid>
                <a:gridCol w="1447800"/>
              </a:tblGrid>
              <a:tr h="342900">
                <a:tc>
                  <a:txBody>
                    <a:bodyPr/>
                    <a:lstStyle/>
                    <a:p>
                      <a:r>
                        <a:rPr lang="en-US" dirty="0" smtClean="0"/>
                        <a:t>A</a:t>
                      </a:r>
                      <a:endParaRPr lang="en-US" dirty="0"/>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r>
                        <a:rPr lang="en-US" dirty="0" smtClean="0"/>
                        <a:t>0.4</a:t>
                      </a: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3" name="Content Placeholder 20"/>
          <p:cNvGraphicFramePr>
            <a:graphicFrameLocks/>
          </p:cNvGraphicFramePr>
          <p:nvPr/>
        </p:nvGraphicFramePr>
        <p:xfrm>
          <a:off x="2151063" y="4114800"/>
          <a:ext cx="1447800" cy="731838"/>
        </p:xfrm>
        <a:graphic>
          <a:graphicData uri="http://schemas.openxmlformats.org/drawingml/2006/table">
            <a:tbl>
              <a:tblPr firstRow="1" bandRow="1">
                <a:tableStyleId>{2D5ABB26-0587-4C30-8999-92F81FD0307C}</a:tableStyleId>
              </a:tblPr>
              <a:tblGrid>
                <a:gridCol w="1447800"/>
              </a:tblGrid>
              <a:tr h="342900">
                <a:tc>
                  <a:txBody>
                    <a:bodyPr/>
                    <a:lstStyle/>
                    <a:p>
                      <a:r>
                        <a:rPr lang="en-US" dirty="0" smtClean="0"/>
                        <a:t>D</a:t>
                      </a:r>
                      <a:endParaRPr lang="en-US" dirty="0"/>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r>
                        <a:rPr lang="en-US" dirty="0" smtClean="0"/>
                        <a:t>0.15</a:t>
                      </a: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4" name="Content Placeholder 20"/>
          <p:cNvGraphicFramePr>
            <a:graphicFrameLocks/>
          </p:cNvGraphicFramePr>
          <p:nvPr/>
        </p:nvGraphicFramePr>
        <p:xfrm>
          <a:off x="4149725" y="4141788"/>
          <a:ext cx="1447800" cy="730250"/>
        </p:xfrm>
        <a:graphic>
          <a:graphicData uri="http://schemas.openxmlformats.org/drawingml/2006/table">
            <a:tbl>
              <a:tblPr firstRow="1" bandRow="1">
                <a:tableStyleId>{2D5ABB26-0587-4C30-8999-92F81FD0307C}</a:tableStyleId>
              </a:tblPr>
              <a:tblGrid>
                <a:gridCol w="1447800"/>
              </a:tblGrid>
              <a:tr h="342900">
                <a:tc>
                  <a:txBody>
                    <a:bodyPr/>
                    <a:lstStyle/>
                    <a:p>
                      <a:r>
                        <a:rPr lang="en-US" dirty="0" smtClean="0"/>
                        <a:t>_</a:t>
                      </a:r>
                      <a:endParaRPr lang="en-US" dirty="0"/>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r>
                        <a:rPr lang="en-US" dirty="0" smtClean="0"/>
                        <a:t>0.15</a:t>
                      </a: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5" name="Content Placeholder 20"/>
          <p:cNvGraphicFramePr>
            <a:graphicFrameLocks/>
          </p:cNvGraphicFramePr>
          <p:nvPr/>
        </p:nvGraphicFramePr>
        <p:xfrm>
          <a:off x="5905500" y="4137025"/>
          <a:ext cx="1447800" cy="731838"/>
        </p:xfrm>
        <a:graphic>
          <a:graphicData uri="http://schemas.openxmlformats.org/drawingml/2006/table">
            <a:tbl>
              <a:tblPr firstRow="1" bandRow="1">
                <a:tableStyleId>{2D5ABB26-0587-4C30-8999-92F81FD0307C}</a:tableStyleId>
              </a:tblPr>
              <a:tblGrid>
                <a:gridCol w="1447800"/>
              </a:tblGrid>
              <a:tr h="342900">
                <a:tc>
                  <a:txBody>
                    <a:bodyPr/>
                    <a:lstStyle/>
                    <a:p>
                      <a:r>
                        <a:rPr lang="en-US" dirty="0" smtClean="0"/>
                        <a:t>C</a:t>
                      </a:r>
                      <a:endParaRPr lang="en-US" dirty="0"/>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2900">
                <a:tc>
                  <a:txBody>
                    <a:bodyPr/>
                    <a:lstStyle/>
                    <a:p>
                      <a:r>
                        <a:rPr lang="en-US" dirty="0" smtClean="0"/>
                        <a:t>0.2</a:t>
                      </a: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6" name="Right Brace 25"/>
          <p:cNvSpPr/>
          <p:nvPr/>
        </p:nvSpPr>
        <p:spPr>
          <a:xfrm rot="-5400000">
            <a:off x="1905794" y="3086894"/>
            <a:ext cx="155575" cy="1754187"/>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Oval 26"/>
          <p:cNvSpPr/>
          <p:nvPr/>
        </p:nvSpPr>
        <p:spPr>
          <a:xfrm>
            <a:off x="1539875" y="3506788"/>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0.25</a:t>
            </a:r>
          </a:p>
        </p:txBody>
      </p:sp>
      <p:cxnSp>
        <p:nvCxnSpPr>
          <p:cNvPr id="29" name="Straight Connector 28"/>
          <p:cNvCxnSpPr>
            <a:stCxn id="27" idx="4"/>
          </p:cNvCxnSpPr>
          <p:nvPr/>
        </p:nvCxnSpPr>
        <p:spPr>
          <a:xfrm flipH="1">
            <a:off x="1244600" y="4421188"/>
            <a:ext cx="752475" cy="14049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4"/>
          </p:cNvCxnSpPr>
          <p:nvPr/>
        </p:nvCxnSpPr>
        <p:spPr>
          <a:xfrm>
            <a:off x="1997075" y="4421188"/>
            <a:ext cx="773113" cy="14049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ight Brace 57"/>
          <p:cNvSpPr/>
          <p:nvPr/>
        </p:nvSpPr>
        <p:spPr>
          <a:xfrm rot="-5400000">
            <a:off x="5696744" y="3107532"/>
            <a:ext cx="155575" cy="1754187"/>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59" name="Oval 58"/>
          <p:cNvSpPr/>
          <p:nvPr/>
        </p:nvSpPr>
        <p:spPr>
          <a:xfrm>
            <a:off x="5316538" y="3506788"/>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0.35</a:t>
            </a:r>
          </a:p>
        </p:txBody>
      </p:sp>
      <p:cxnSp>
        <p:nvCxnSpPr>
          <p:cNvPr id="61" name="Straight Connector 60"/>
          <p:cNvCxnSpPr/>
          <p:nvPr/>
        </p:nvCxnSpPr>
        <p:spPr>
          <a:xfrm>
            <a:off x="5778500" y="4421188"/>
            <a:ext cx="773113" cy="14049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5026025" y="4421188"/>
            <a:ext cx="752475" cy="14049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ight Brace 2"/>
          <p:cNvSpPr/>
          <p:nvPr/>
        </p:nvSpPr>
        <p:spPr>
          <a:xfrm rot="-5400000">
            <a:off x="3695700" y="1658938"/>
            <a:ext cx="381000" cy="33147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4" name="Oval 3"/>
          <p:cNvSpPr/>
          <p:nvPr/>
        </p:nvSpPr>
        <p:spPr>
          <a:xfrm>
            <a:off x="3429000" y="15240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0.6</a:t>
            </a:r>
          </a:p>
        </p:txBody>
      </p:sp>
      <p:cxnSp>
        <p:nvCxnSpPr>
          <p:cNvPr id="6" name="Straight Connector 5"/>
          <p:cNvCxnSpPr>
            <a:stCxn id="4" idx="4"/>
            <a:endCxn id="27" idx="0"/>
          </p:cNvCxnSpPr>
          <p:nvPr/>
        </p:nvCxnSpPr>
        <p:spPr>
          <a:xfrm flipH="1">
            <a:off x="1997075" y="2438400"/>
            <a:ext cx="1889125" cy="10683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4"/>
            <a:endCxn id="59" idx="0"/>
          </p:cNvCxnSpPr>
          <p:nvPr/>
        </p:nvCxnSpPr>
        <p:spPr>
          <a:xfrm>
            <a:off x="3886200" y="2438400"/>
            <a:ext cx="1887538" cy="10683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ight Brace 32"/>
          <p:cNvSpPr/>
          <p:nvPr/>
        </p:nvSpPr>
        <p:spPr>
          <a:xfrm rot="-5400000">
            <a:off x="4217194" y="92869"/>
            <a:ext cx="187325" cy="269716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36" name="Oval 35"/>
          <p:cNvSpPr/>
          <p:nvPr/>
        </p:nvSpPr>
        <p:spPr>
          <a:xfrm>
            <a:off x="3886200" y="84138"/>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1.0</a:t>
            </a:r>
          </a:p>
        </p:txBody>
      </p:sp>
      <p:cxnSp>
        <p:nvCxnSpPr>
          <p:cNvPr id="38" name="Straight Connector 37"/>
          <p:cNvCxnSpPr>
            <a:stCxn id="36" idx="4"/>
          </p:cNvCxnSpPr>
          <p:nvPr/>
        </p:nvCxnSpPr>
        <p:spPr>
          <a:xfrm flipH="1">
            <a:off x="2971800" y="998538"/>
            <a:ext cx="1371600" cy="6080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 idx="4"/>
          </p:cNvCxnSpPr>
          <p:nvPr/>
        </p:nvCxnSpPr>
        <p:spPr>
          <a:xfrm>
            <a:off x="4343400" y="998538"/>
            <a:ext cx="1295400" cy="5143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a:spLocks noChangeArrowheads="1"/>
          </p:cNvSpPr>
          <p:nvPr/>
        </p:nvSpPr>
        <p:spPr bwMode="auto">
          <a:xfrm>
            <a:off x="6230938" y="304800"/>
            <a:ext cx="2532062" cy="1570038"/>
          </a:xfrm>
          <a:prstGeom prst="rect">
            <a:avLst/>
          </a:prstGeom>
          <a:noFill/>
          <a:ln w="9525">
            <a:noFill/>
            <a:miter lim="800000"/>
            <a:headEnd/>
            <a:tailEnd/>
          </a:ln>
        </p:spPr>
        <p:txBody>
          <a:bodyPr>
            <a:spAutoFit/>
          </a:bodyPr>
          <a:lstStyle/>
          <a:p>
            <a:r>
              <a:rPr lang="en-US" sz="1600">
                <a:latin typeface="Palatino Linotype" pitchFamily="18" charset="0"/>
              </a:rPr>
              <a:t>In order to generate binary prefix-free codes for each symbol in our alphabet, we label each left edge of our tree with 0 and every right edge with 1.</a:t>
            </a:r>
          </a:p>
        </p:txBody>
      </p:sp>
      <p:sp>
        <p:nvSpPr>
          <p:cNvPr id="85" name="TextBox 84"/>
          <p:cNvSpPr txBox="1">
            <a:spLocks noChangeArrowheads="1"/>
          </p:cNvSpPr>
          <p:nvPr/>
        </p:nvSpPr>
        <p:spPr bwMode="auto">
          <a:xfrm>
            <a:off x="3278188" y="887413"/>
            <a:ext cx="301625" cy="368300"/>
          </a:xfrm>
          <a:prstGeom prst="rect">
            <a:avLst/>
          </a:prstGeom>
          <a:noFill/>
          <a:ln w="9525">
            <a:noFill/>
            <a:miter lim="800000"/>
            <a:headEnd/>
            <a:tailEnd/>
          </a:ln>
        </p:spPr>
        <p:txBody>
          <a:bodyPr wrap="none">
            <a:spAutoFit/>
          </a:bodyPr>
          <a:lstStyle/>
          <a:p>
            <a:r>
              <a:rPr lang="en-US">
                <a:latin typeface="Palatino Linotype" pitchFamily="18" charset="0"/>
              </a:rPr>
              <a:t>0</a:t>
            </a:r>
          </a:p>
        </p:txBody>
      </p:sp>
      <p:sp>
        <p:nvSpPr>
          <p:cNvPr id="86" name="TextBox 85"/>
          <p:cNvSpPr txBox="1">
            <a:spLocks noChangeArrowheads="1"/>
          </p:cNvSpPr>
          <p:nvPr/>
        </p:nvSpPr>
        <p:spPr bwMode="auto">
          <a:xfrm>
            <a:off x="5026025" y="887413"/>
            <a:ext cx="301625" cy="368300"/>
          </a:xfrm>
          <a:prstGeom prst="rect">
            <a:avLst/>
          </a:prstGeom>
          <a:noFill/>
          <a:ln w="9525">
            <a:noFill/>
            <a:miter lim="800000"/>
            <a:headEnd/>
            <a:tailEnd/>
          </a:ln>
        </p:spPr>
        <p:txBody>
          <a:bodyPr wrap="none">
            <a:spAutoFit/>
          </a:bodyPr>
          <a:lstStyle/>
          <a:p>
            <a:r>
              <a:rPr lang="en-US">
                <a:latin typeface="Palatino Linotype" pitchFamily="18" charset="0"/>
              </a:rPr>
              <a:t>1</a:t>
            </a:r>
          </a:p>
        </p:txBody>
      </p:sp>
      <p:sp>
        <p:nvSpPr>
          <p:cNvPr id="87" name="TextBox 86"/>
          <p:cNvSpPr txBox="1">
            <a:spLocks noChangeArrowheads="1"/>
          </p:cNvSpPr>
          <p:nvPr/>
        </p:nvSpPr>
        <p:spPr bwMode="auto">
          <a:xfrm>
            <a:off x="4587875" y="2332038"/>
            <a:ext cx="301625" cy="369887"/>
          </a:xfrm>
          <a:prstGeom prst="rect">
            <a:avLst/>
          </a:prstGeom>
          <a:noFill/>
          <a:ln w="9525">
            <a:noFill/>
            <a:miter lim="800000"/>
            <a:headEnd/>
            <a:tailEnd/>
          </a:ln>
        </p:spPr>
        <p:txBody>
          <a:bodyPr wrap="none">
            <a:spAutoFit/>
          </a:bodyPr>
          <a:lstStyle/>
          <a:p>
            <a:r>
              <a:rPr lang="en-US">
                <a:latin typeface="Palatino Linotype" pitchFamily="18" charset="0"/>
              </a:rPr>
              <a:t>0</a:t>
            </a:r>
          </a:p>
        </p:txBody>
      </p:sp>
      <p:sp>
        <p:nvSpPr>
          <p:cNvPr id="88" name="TextBox 87"/>
          <p:cNvSpPr txBox="1">
            <a:spLocks noChangeArrowheads="1"/>
          </p:cNvSpPr>
          <p:nvPr/>
        </p:nvSpPr>
        <p:spPr bwMode="auto">
          <a:xfrm>
            <a:off x="6400800" y="2332038"/>
            <a:ext cx="301625" cy="369887"/>
          </a:xfrm>
          <a:prstGeom prst="rect">
            <a:avLst/>
          </a:prstGeom>
          <a:noFill/>
          <a:ln w="9525">
            <a:noFill/>
            <a:miter lim="800000"/>
            <a:headEnd/>
            <a:tailEnd/>
          </a:ln>
        </p:spPr>
        <p:txBody>
          <a:bodyPr wrap="none">
            <a:spAutoFit/>
          </a:bodyPr>
          <a:lstStyle/>
          <a:p>
            <a:r>
              <a:rPr lang="en-US">
                <a:latin typeface="Palatino Linotype" pitchFamily="18" charset="0"/>
              </a:rPr>
              <a:t>1</a:t>
            </a:r>
          </a:p>
        </p:txBody>
      </p:sp>
      <p:sp>
        <p:nvSpPr>
          <p:cNvPr id="89" name="TextBox 88"/>
          <p:cNvSpPr txBox="1">
            <a:spLocks noChangeArrowheads="1"/>
          </p:cNvSpPr>
          <p:nvPr/>
        </p:nvSpPr>
        <p:spPr bwMode="auto">
          <a:xfrm>
            <a:off x="2811463" y="4343400"/>
            <a:ext cx="301625" cy="369888"/>
          </a:xfrm>
          <a:prstGeom prst="rect">
            <a:avLst/>
          </a:prstGeom>
          <a:noFill/>
          <a:ln w="9525">
            <a:noFill/>
            <a:miter lim="800000"/>
            <a:headEnd/>
            <a:tailEnd/>
          </a:ln>
        </p:spPr>
        <p:txBody>
          <a:bodyPr wrap="none">
            <a:spAutoFit/>
          </a:bodyPr>
          <a:lstStyle/>
          <a:p>
            <a:r>
              <a:rPr lang="en-US">
                <a:latin typeface="Palatino Linotype" pitchFamily="18" charset="0"/>
              </a:rPr>
              <a:t>0</a:t>
            </a:r>
          </a:p>
        </p:txBody>
      </p:sp>
      <p:sp>
        <p:nvSpPr>
          <p:cNvPr id="90" name="TextBox 89"/>
          <p:cNvSpPr txBox="1">
            <a:spLocks noChangeArrowheads="1"/>
          </p:cNvSpPr>
          <p:nvPr/>
        </p:nvSpPr>
        <p:spPr bwMode="auto">
          <a:xfrm>
            <a:off x="4192588" y="4343400"/>
            <a:ext cx="301625" cy="369888"/>
          </a:xfrm>
          <a:prstGeom prst="rect">
            <a:avLst/>
          </a:prstGeom>
          <a:noFill/>
          <a:ln w="9525">
            <a:noFill/>
            <a:miter lim="800000"/>
            <a:headEnd/>
            <a:tailEnd/>
          </a:ln>
        </p:spPr>
        <p:txBody>
          <a:bodyPr wrap="none">
            <a:spAutoFit/>
          </a:bodyPr>
          <a:lstStyle/>
          <a:p>
            <a:r>
              <a:rPr lang="en-US">
                <a:latin typeface="Palatino Linotype" pitchFamily="18" charset="0"/>
              </a:rPr>
              <a:t>1</a:t>
            </a:r>
          </a:p>
        </p:txBody>
      </p:sp>
      <p:sp>
        <p:nvSpPr>
          <p:cNvPr id="91" name="TextBox 90"/>
          <p:cNvSpPr txBox="1">
            <a:spLocks noChangeArrowheads="1"/>
          </p:cNvSpPr>
          <p:nvPr/>
        </p:nvSpPr>
        <p:spPr bwMode="auto">
          <a:xfrm>
            <a:off x="6651625" y="4421188"/>
            <a:ext cx="301625" cy="369887"/>
          </a:xfrm>
          <a:prstGeom prst="rect">
            <a:avLst/>
          </a:prstGeom>
          <a:noFill/>
          <a:ln w="9525">
            <a:noFill/>
            <a:miter lim="800000"/>
            <a:headEnd/>
            <a:tailEnd/>
          </a:ln>
        </p:spPr>
        <p:txBody>
          <a:bodyPr wrap="none">
            <a:spAutoFit/>
          </a:bodyPr>
          <a:lstStyle/>
          <a:p>
            <a:r>
              <a:rPr lang="en-US">
                <a:latin typeface="Palatino Linotype" pitchFamily="18" charset="0"/>
              </a:rPr>
              <a:t>0</a:t>
            </a:r>
          </a:p>
        </p:txBody>
      </p:sp>
      <p:sp>
        <p:nvSpPr>
          <p:cNvPr id="92" name="TextBox 91"/>
          <p:cNvSpPr txBox="1">
            <a:spLocks noChangeArrowheads="1"/>
          </p:cNvSpPr>
          <p:nvPr/>
        </p:nvSpPr>
        <p:spPr bwMode="auto">
          <a:xfrm>
            <a:off x="7848600" y="4421188"/>
            <a:ext cx="301625" cy="369887"/>
          </a:xfrm>
          <a:prstGeom prst="rect">
            <a:avLst/>
          </a:prstGeom>
          <a:noFill/>
          <a:ln w="9525">
            <a:noFill/>
            <a:miter lim="800000"/>
            <a:headEnd/>
            <a:tailEnd/>
          </a:ln>
        </p:spPr>
        <p:txBody>
          <a:bodyPr wrap="none">
            <a:spAutoFit/>
          </a:bodyPr>
          <a:lstStyle/>
          <a:p>
            <a:r>
              <a:rPr lang="en-US">
                <a:latin typeface="Palatino Linotype" pitchFamily="18"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0 0 L 0 0.25 E" pathEditMode="relative" ptsTypes="">
                                      <p:cBhvr>
                                        <p:cTn id="9" dur="2000" fill="hold"/>
                                        <p:tgtEl>
                                          <p:spTgt spid="21"/>
                                        </p:tgtEl>
                                        <p:attrNameLst>
                                          <p:attrName>ppt_x</p:attrName>
                                          <p:attrName>ppt_y</p:attrName>
                                        </p:attrNameLst>
                                      </p:cBhvr>
                                    </p:animMotion>
                                  </p:childTnLst>
                                </p:cTn>
                              </p:par>
                              <p:par>
                                <p:cTn id="10" presetID="42" presetClass="path" presetSubtype="0" accel="50000" decel="50000" fill="hold" nodeType="withEffect">
                                  <p:stCondLst>
                                    <p:cond delay="0"/>
                                  </p:stCondLst>
                                  <p:childTnLst>
                                    <p:animMotion origin="layout" path="M 0 0 L 0 0.25 E" pathEditMode="relative" ptsTypes="">
                                      <p:cBhvr>
                                        <p:cTn id="11" dur="2000" fill="hold"/>
                                        <p:tgtEl>
                                          <p:spTgt spid="23"/>
                                        </p:tgtEl>
                                        <p:attrNameLst>
                                          <p:attrName>ppt_x</p:attrName>
                                          <p:attrName>ppt_y</p:attrName>
                                        </p:attrNameLst>
                                      </p:cBhvr>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0 0 L 0 0.25 E" pathEditMode="relative" ptsTypes="">
                                      <p:cBhvr>
                                        <p:cTn id="29" dur="2000" fill="hold"/>
                                        <p:tgtEl>
                                          <p:spTgt spid="24"/>
                                        </p:tgtEl>
                                        <p:attrNameLst>
                                          <p:attrName>ppt_x</p:attrName>
                                          <p:attrName>ppt_y</p:attrName>
                                        </p:attrNameLst>
                                      </p:cBhvr>
                                    </p:animMotion>
                                  </p:childTnLst>
                                </p:cTn>
                              </p:par>
                              <p:par>
                                <p:cTn id="30" presetID="42" presetClass="path" presetSubtype="0" accel="50000" decel="50000" fill="hold" nodeType="withEffect">
                                  <p:stCondLst>
                                    <p:cond delay="0"/>
                                  </p:stCondLst>
                                  <p:childTnLst>
                                    <p:animMotion origin="layout" path="M 0 0 L 0 0.25 E" pathEditMode="relative" ptsTypes="">
                                      <p:cBhvr>
                                        <p:cTn id="31" dur="2000" fill="hold"/>
                                        <p:tgtEl>
                                          <p:spTgt spid="25"/>
                                        </p:tgtEl>
                                        <p:attrNameLst>
                                          <p:attrName>ppt_x</p:attrName>
                                          <p:attrName>ppt_y</p:attrName>
                                        </p:attrNameLst>
                                      </p:cBhvr>
                                    </p:animMotion>
                                  </p:childTnLst>
                                </p:cTn>
                              </p:par>
                              <p:par>
                                <p:cTn id="32" presetID="1" presetClass="exit" presetSubtype="0" fill="hold" grpId="1" nodeType="withEffect">
                                  <p:stCondLst>
                                    <p:cond delay="0"/>
                                  </p:stCondLst>
                                  <p:childTnLst>
                                    <p:set>
                                      <p:cBhvr>
                                        <p:cTn id="33" dur="1" fill="hold">
                                          <p:stCondLst>
                                            <p:cond delay="0"/>
                                          </p:stCondLst>
                                        </p:cTn>
                                        <p:tgtEl>
                                          <p:spTgt spid="58"/>
                                        </p:tgtEl>
                                        <p:attrNameLst>
                                          <p:attrName>style.visibility</p:attrName>
                                        </p:attrNameLst>
                                      </p:cBhvr>
                                      <p:to>
                                        <p:strVal val="hidden"/>
                                      </p:to>
                                    </p:se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
                                        </p:tgtEl>
                                      </p:cBhvr>
                                    </p:animEffect>
                                    <p:set>
                                      <p:cBhvr>
                                        <p:cTn id="52" dur="1" fill="hold">
                                          <p:stCondLst>
                                            <p:cond delay="499"/>
                                          </p:stCondLst>
                                        </p:cTn>
                                        <p:tgtEl>
                                          <p:spTgt spid="3"/>
                                        </p:tgtEl>
                                        <p:attrNameLst>
                                          <p:attrName>style.visibility</p:attrName>
                                        </p:attrNameLst>
                                      </p:cBhvr>
                                      <p:to>
                                        <p:strVal val="hidden"/>
                                      </p:to>
                                    </p:se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500"/>
                                        <p:tgtEl>
                                          <p:spTgt spid="8"/>
                                        </p:tgtEl>
                                      </p:cBhvr>
                                    </p:animEffect>
                                  </p:childTnLst>
                                </p:cTn>
                              </p:par>
                              <p:par>
                                <p:cTn id="60" presetID="10" presetClass="entr" presetSubtype="0" fill="hold"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par>
                          <p:cTn id="63" fill="hold">
                            <p:stCondLst>
                              <p:cond delay="1000"/>
                            </p:stCondLst>
                            <p:childTnLst>
                              <p:par>
                                <p:cTn id="64" presetID="50" presetClass="path" presetSubtype="0" accel="50000" decel="50000" fill="hold" nodeType="afterEffect">
                                  <p:stCondLst>
                                    <p:cond delay="0"/>
                                  </p:stCondLst>
                                  <p:childTnLst>
                                    <p:animMotion origin="layout" path="M -0.5875 -0.36734 L -0.29375 -0.36734 C -0.16216 -0.36734 3.33333E-6 -0.28036 3.33333E-6 -0.20935 L 3.33333E-6 -0.04974 " pathEditMode="relative" rAng="0" ptsTypes="FfFF">
                                      <p:cBhvr>
                                        <p:cTn id="65" dur="2000" spd="-100000" fill="hold"/>
                                        <p:tgtEl>
                                          <p:spTgt spid="22"/>
                                        </p:tgtEl>
                                        <p:attrNameLst>
                                          <p:attrName>ppt_x</p:attrName>
                                          <p:attrName>ppt_y</p:attrName>
                                        </p:attrNameLst>
                                      </p:cBhvr>
                                      <p:rCtr x="29375" y="15869"/>
                                    </p:animMotion>
                                  </p:childTnLst>
                                </p:cTn>
                              </p:par>
                              <p:par>
                                <p:cTn id="66" presetID="42" presetClass="path" presetSubtype="0" accel="50000" decel="50000" fill="hold" nodeType="withEffect">
                                  <p:stCondLst>
                                    <p:cond delay="0"/>
                                  </p:stCondLst>
                                  <p:childTnLst>
                                    <p:animMotion origin="layout" path="M 0 0 L 0 0.25 E" pathEditMode="relative" ptsTypes="">
                                      <p:cBhvr>
                                        <p:cTn id="67" dur="2000" fill="hold"/>
                                        <p:tgtEl>
                                          <p:spTgt spid="21"/>
                                        </p:tgtEl>
                                        <p:attrNameLst>
                                          <p:attrName>ppt_x</p:attrName>
                                          <p:attrName>ppt_y</p:attrName>
                                        </p:attrNameLst>
                                      </p:cBhvr>
                                    </p:animMotion>
                                  </p:childTnLst>
                                </p:cTn>
                              </p:par>
                              <p:par>
                                <p:cTn id="68" presetID="63" presetClass="path" presetSubtype="0" accel="50000" decel="50000" fill="hold" nodeType="withEffect">
                                  <p:stCondLst>
                                    <p:cond delay="0"/>
                                  </p:stCondLst>
                                  <p:childTnLst>
                                    <p:animMotion origin="layout" path="M 5.55556E-7 0.25006 L 0.1941 0.25006 " pathEditMode="relative" rAng="0" ptsTypes="AA">
                                      <p:cBhvr>
                                        <p:cTn id="69" dur="2000" fill="hold"/>
                                        <p:tgtEl>
                                          <p:spTgt spid="21"/>
                                        </p:tgtEl>
                                        <p:attrNameLst>
                                          <p:attrName>ppt_x</p:attrName>
                                          <p:attrName>ppt_y</p:attrName>
                                        </p:attrNameLst>
                                      </p:cBhvr>
                                      <p:rCtr x="9705" y="0"/>
                                    </p:animMotion>
                                  </p:childTnLst>
                                </p:cTn>
                              </p:par>
                              <p:par>
                                <p:cTn id="70" presetID="63" presetClass="path" presetSubtype="0" accel="50000" decel="50000" fill="hold" nodeType="withEffect">
                                  <p:stCondLst>
                                    <p:cond delay="0"/>
                                  </p:stCondLst>
                                  <p:childTnLst>
                                    <p:animMotion origin="layout" path="M 2.77778E-7 0.25006 L 0.17726 0.25006 " pathEditMode="relative" rAng="0" ptsTypes="AA">
                                      <p:cBhvr>
                                        <p:cTn id="71" dur="2000" fill="hold"/>
                                        <p:tgtEl>
                                          <p:spTgt spid="23"/>
                                        </p:tgtEl>
                                        <p:attrNameLst>
                                          <p:attrName>ppt_x</p:attrName>
                                          <p:attrName>ppt_y</p:attrName>
                                        </p:attrNameLst>
                                      </p:cBhvr>
                                      <p:rCtr x="8854" y="0"/>
                                    </p:animMotion>
                                  </p:childTnLst>
                                </p:cTn>
                              </p:par>
                              <p:par>
                                <p:cTn id="72" presetID="42" presetClass="path" presetSubtype="0" accel="50000" decel="50000" fill="hold" nodeType="withEffect">
                                  <p:stCondLst>
                                    <p:cond delay="0"/>
                                  </p:stCondLst>
                                  <p:childTnLst>
                                    <p:animMotion origin="layout" path="M 0 0 L 0 0.25 E" pathEditMode="relative" ptsTypes="">
                                      <p:cBhvr>
                                        <p:cTn id="73" dur="2000" fill="hold"/>
                                        <p:tgtEl>
                                          <p:spTgt spid="24"/>
                                        </p:tgtEl>
                                        <p:attrNameLst>
                                          <p:attrName>ppt_x</p:attrName>
                                          <p:attrName>ppt_y</p:attrName>
                                        </p:attrNameLst>
                                      </p:cBhvr>
                                    </p:animMotion>
                                  </p:childTnLst>
                                </p:cTn>
                              </p:par>
                              <p:par>
                                <p:cTn id="74" presetID="63" presetClass="path" presetSubtype="0" accel="50000" decel="50000" fill="hold" nodeType="withEffect">
                                  <p:stCondLst>
                                    <p:cond delay="0"/>
                                  </p:stCondLst>
                                  <p:childTnLst>
                                    <p:animMotion origin="layout" path="M 3.88889E-6 0.25006 L 0.19201 0.25006 " pathEditMode="relative" rAng="0" ptsTypes="AA">
                                      <p:cBhvr>
                                        <p:cTn id="75" dur="2000" fill="hold"/>
                                        <p:tgtEl>
                                          <p:spTgt spid="24"/>
                                        </p:tgtEl>
                                        <p:attrNameLst>
                                          <p:attrName>ppt_x</p:attrName>
                                          <p:attrName>ppt_y</p:attrName>
                                        </p:attrNameLst>
                                      </p:cBhvr>
                                      <p:rCtr x="9601" y="0"/>
                                    </p:animMotion>
                                  </p:childTnLst>
                                </p:cTn>
                              </p:par>
                              <p:par>
                                <p:cTn id="76" presetID="63" presetClass="path" presetSubtype="0" accel="50000" decel="50000" fill="hold" nodeType="withEffect">
                                  <p:stCondLst>
                                    <p:cond delay="0"/>
                                  </p:stCondLst>
                                  <p:childTnLst>
                                    <p:animMotion origin="layout" path="M 1.11022E-16 0.25005 L 0.16667 0.25005 " pathEditMode="relative" rAng="0" ptsTypes="AA">
                                      <p:cBhvr>
                                        <p:cTn id="77" dur="2000" fill="hold"/>
                                        <p:tgtEl>
                                          <p:spTgt spid="25"/>
                                        </p:tgtEl>
                                        <p:attrNameLst>
                                          <p:attrName>ppt_x</p:attrName>
                                          <p:attrName>ppt_y</p:attrName>
                                        </p:attrNameLst>
                                      </p:cBhvr>
                                      <p:rCtr x="8333" y="0"/>
                                    </p:animMotion>
                                  </p:childTnLst>
                                </p:cTn>
                              </p:par>
                              <p:par>
                                <p:cTn id="78" presetID="63" presetClass="path" presetSubtype="0" accel="50000" decel="50000" fill="hold" grpId="1" nodeType="withEffect">
                                  <p:stCondLst>
                                    <p:cond delay="0"/>
                                  </p:stCondLst>
                                  <p:childTnLst>
                                    <p:animMotion origin="layout" path="M -2.77778E-6 1.85751E-6 L 0.18993 1.85751E-6 " pathEditMode="relative" rAng="0" ptsTypes="AA">
                                      <p:cBhvr>
                                        <p:cTn id="79" dur="2000" fill="hold"/>
                                        <p:tgtEl>
                                          <p:spTgt spid="27"/>
                                        </p:tgtEl>
                                        <p:attrNameLst>
                                          <p:attrName>ppt_x</p:attrName>
                                          <p:attrName>ppt_y</p:attrName>
                                        </p:attrNameLst>
                                      </p:cBhvr>
                                      <p:rCtr x="9497" y="0"/>
                                    </p:animMotion>
                                  </p:childTnLst>
                                </p:cTn>
                              </p:par>
                              <p:par>
                                <p:cTn id="80" presetID="63" presetClass="path" presetSubtype="0" accel="50000" decel="50000" fill="hold" nodeType="withEffect">
                                  <p:stCondLst>
                                    <p:cond delay="0"/>
                                  </p:stCondLst>
                                  <p:childTnLst>
                                    <p:animMotion origin="layout" path="M -3.33333E-6 -2.35716E-6 L 0.20834 -2.35716E-6 " pathEditMode="relative" rAng="0" ptsTypes="AA">
                                      <p:cBhvr>
                                        <p:cTn id="81" dur="2000" fill="hold"/>
                                        <p:tgtEl>
                                          <p:spTgt spid="31"/>
                                        </p:tgtEl>
                                        <p:attrNameLst>
                                          <p:attrName>ppt_x</p:attrName>
                                          <p:attrName>ppt_y</p:attrName>
                                        </p:attrNameLst>
                                      </p:cBhvr>
                                      <p:rCtr x="10417" y="0"/>
                                    </p:animMotion>
                                  </p:childTnLst>
                                </p:cTn>
                              </p:par>
                              <p:par>
                                <p:cTn id="82" presetID="63" presetClass="path" presetSubtype="0" accel="50000" decel="50000" fill="hold" nodeType="withEffect">
                                  <p:stCondLst>
                                    <p:cond delay="0"/>
                                  </p:stCondLst>
                                  <p:childTnLst>
                                    <p:animMotion origin="layout" path="M 0 -1.79042E-6 L 0.175 0.00185 " pathEditMode="relative" rAng="0" ptsTypes="AA">
                                      <p:cBhvr>
                                        <p:cTn id="83" dur="2000" fill="hold"/>
                                        <p:tgtEl>
                                          <p:spTgt spid="29"/>
                                        </p:tgtEl>
                                        <p:attrNameLst>
                                          <p:attrName>ppt_x</p:attrName>
                                          <p:attrName>ppt_y</p:attrName>
                                        </p:attrNameLst>
                                      </p:cBhvr>
                                      <p:rCtr x="8750" y="93"/>
                                    </p:animMotion>
                                  </p:childTnLst>
                                </p:cTn>
                              </p:par>
                              <p:par>
                                <p:cTn id="84" presetID="63" presetClass="path" presetSubtype="0" accel="50000" decel="50000" fill="hold" grpId="1" nodeType="withEffect">
                                  <p:stCondLst>
                                    <p:cond delay="0"/>
                                  </p:stCondLst>
                                  <p:childTnLst>
                                    <p:animMotion origin="layout" path="M -3.61111E-6 1.85751E-6 L 0.17691 1.85751E-6 " pathEditMode="relative" rAng="0" ptsTypes="AA">
                                      <p:cBhvr>
                                        <p:cTn id="85" dur="2000" fill="hold"/>
                                        <p:tgtEl>
                                          <p:spTgt spid="59"/>
                                        </p:tgtEl>
                                        <p:attrNameLst>
                                          <p:attrName>ppt_x</p:attrName>
                                          <p:attrName>ppt_y</p:attrName>
                                        </p:attrNameLst>
                                      </p:cBhvr>
                                      <p:rCtr x="8837" y="0"/>
                                    </p:animMotion>
                                  </p:childTnLst>
                                </p:cTn>
                              </p:par>
                              <p:par>
                                <p:cTn id="86" presetID="63" presetClass="path" presetSubtype="0" accel="50000" decel="50000" fill="hold" nodeType="withEffect">
                                  <p:stCondLst>
                                    <p:cond delay="0"/>
                                  </p:stCondLst>
                                  <p:childTnLst>
                                    <p:animMotion origin="layout" path="M -1.94444E-6 -2.35716E-6 L 0.19254 -2.35716E-6 " pathEditMode="relative" rAng="0" ptsTypes="AA">
                                      <p:cBhvr>
                                        <p:cTn id="87" dur="2000" fill="hold"/>
                                        <p:tgtEl>
                                          <p:spTgt spid="61"/>
                                        </p:tgtEl>
                                        <p:attrNameLst>
                                          <p:attrName>ppt_x</p:attrName>
                                          <p:attrName>ppt_y</p:attrName>
                                        </p:attrNameLst>
                                      </p:cBhvr>
                                      <p:rCtr x="9618" y="0"/>
                                    </p:animMotion>
                                  </p:childTnLst>
                                </p:cTn>
                              </p:par>
                              <p:par>
                                <p:cTn id="88" presetID="63" presetClass="path" presetSubtype="0" accel="50000" decel="50000" fill="hold" nodeType="withEffect">
                                  <p:stCondLst>
                                    <p:cond delay="0"/>
                                  </p:stCondLst>
                                  <p:childTnLst>
                                    <p:animMotion origin="layout" path="M 1.38889E-6 -2.35716E-6 L 0.16753 -2.35716E-6 " pathEditMode="relative" rAng="0" ptsTypes="AA">
                                      <p:cBhvr>
                                        <p:cTn id="89" dur="2000" fill="hold"/>
                                        <p:tgtEl>
                                          <p:spTgt spid="62"/>
                                        </p:tgtEl>
                                        <p:attrNameLst>
                                          <p:attrName>ppt_x</p:attrName>
                                          <p:attrName>ppt_y</p:attrName>
                                        </p:attrNameLst>
                                      </p:cBhvr>
                                      <p:rCtr x="8368" y="0"/>
                                    </p:animMotion>
                                  </p:childTnLst>
                                </p:cTn>
                              </p:par>
                              <p:par>
                                <p:cTn id="90" presetID="63" presetClass="path" presetSubtype="0" accel="50000" decel="50000" fill="hold" grpId="1" nodeType="withEffect">
                                  <p:stCondLst>
                                    <p:cond delay="0"/>
                                  </p:stCondLst>
                                  <p:childTnLst>
                                    <p:animMotion origin="layout" path="M 5.55112E-17 1.58917E-6 L 0.19167 1.58917E-6 " pathEditMode="relative" rAng="0" ptsTypes="AA">
                                      <p:cBhvr>
                                        <p:cTn id="91" dur="2000" fill="hold"/>
                                        <p:tgtEl>
                                          <p:spTgt spid="4"/>
                                        </p:tgtEl>
                                        <p:attrNameLst>
                                          <p:attrName>ppt_x</p:attrName>
                                          <p:attrName>ppt_y</p:attrName>
                                        </p:attrNameLst>
                                      </p:cBhvr>
                                      <p:rCtr x="9583" y="0"/>
                                    </p:animMotion>
                                  </p:childTnLst>
                                </p:cTn>
                              </p:par>
                              <p:par>
                                <p:cTn id="92" presetID="63" presetClass="path" presetSubtype="0" accel="50000" decel="50000" fill="hold" nodeType="withEffect">
                                  <p:stCondLst>
                                    <p:cond delay="0"/>
                                  </p:stCondLst>
                                  <p:childTnLst>
                                    <p:animMotion origin="layout" path="M 0 -2.61624E-6 L 0.18854 -2.61624E-6 " pathEditMode="relative" rAng="0" ptsTypes="AA">
                                      <p:cBhvr>
                                        <p:cTn id="93" dur="2000" fill="hold"/>
                                        <p:tgtEl>
                                          <p:spTgt spid="8"/>
                                        </p:tgtEl>
                                        <p:attrNameLst>
                                          <p:attrName>ppt_x</p:attrName>
                                          <p:attrName>ppt_y</p:attrName>
                                        </p:attrNameLst>
                                      </p:cBhvr>
                                      <p:rCtr x="9427" y="0"/>
                                    </p:animMotion>
                                  </p:childTnLst>
                                </p:cTn>
                              </p:par>
                              <p:par>
                                <p:cTn id="94" presetID="63" presetClass="path" presetSubtype="0" accel="50000" decel="50000" fill="hold" nodeType="withEffect">
                                  <p:stCondLst>
                                    <p:cond delay="0"/>
                                  </p:stCondLst>
                                  <p:childTnLst>
                                    <p:animMotion origin="layout" path="M 3.61111E-6 -2.61624E-6 L 0.19184 -2.61624E-6 " pathEditMode="relative" rAng="0" ptsTypes="AA">
                                      <p:cBhvr>
                                        <p:cTn id="95" dur="2000" fill="hold"/>
                                        <p:tgtEl>
                                          <p:spTgt spid="6"/>
                                        </p:tgtEl>
                                        <p:attrNameLst>
                                          <p:attrName>ppt_x</p:attrName>
                                          <p:attrName>ppt_y</p:attrName>
                                        </p:attrNameLst>
                                      </p:cBhvr>
                                      <p:rCtr x="9583" y="0"/>
                                    </p:animMotion>
                                  </p:childTnLst>
                                </p:cTn>
                              </p:par>
                            </p:childTnLst>
                          </p:cTn>
                        </p:par>
                        <p:par>
                          <p:cTn id="96" fill="hold">
                            <p:stCondLst>
                              <p:cond delay="3000"/>
                            </p:stCondLst>
                            <p:childTnLst>
                              <p:par>
                                <p:cTn id="97" presetID="10"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33"/>
                                        </p:tgtEl>
                                      </p:cBhvr>
                                    </p:animEffect>
                                    <p:set>
                                      <p:cBhvr>
                                        <p:cTn id="104" dur="1" fill="hold">
                                          <p:stCondLst>
                                            <p:cond delay="499"/>
                                          </p:stCondLst>
                                        </p:cTn>
                                        <p:tgtEl>
                                          <p:spTgt spid="33"/>
                                        </p:tgtEl>
                                        <p:attrNameLst>
                                          <p:attrName>style.visibility</p:attrName>
                                        </p:attrNameLst>
                                      </p:cBhvr>
                                      <p:to>
                                        <p:strVal val="hidden"/>
                                      </p:to>
                                    </p:se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fade">
                                      <p:cBhvr>
                                        <p:cTn id="108" dur="500"/>
                                        <p:tgtEl>
                                          <p:spTgt spid="36"/>
                                        </p:tgtEl>
                                      </p:cBhvr>
                                    </p:animEffect>
                                  </p:childTnLst>
                                </p:cTn>
                              </p:par>
                              <p:par>
                                <p:cTn id="109" presetID="10" presetClass="entr" presetSubtype="0" fill="hold" nodeType="with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par>
                                <p:cTn id="112" presetID="10" presetClass="entr" presetSubtype="0" fill="hold"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fade">
                                      <p:cBhvr>
                                        <p:cTn id="114" dur="500"/>
                                        <p:tgtEl>
                                          <p:spTgt spid="3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fad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84"/>
                                        </p:tgtEl>
                                      </p:cBhvr>
                                    </p:animEffect>
                                    <p:set>
                                      <p:cBhvr>
                                        <p:cTn id="124" dur="1" fill="hold">
                                          <p:stCondLst>
                                            <p:cond delay="499"/>
                                          </p:stCondLst>
                                        </p:cTn>
                                        <p:tgtEl>
                                          <p:spTgt spid="84"/>
                                        </p:tgtEl>
                                        <p:attrNameLst>
                                          <p:attrName>style.visibility</p:attrName>
                                        </p:attrNameLst>
                                      </p:cBhvr>
                                      <p:to>
                                        <p:strVal val="hidden"/>
                                      </p:to>
                                    </p:set>
                                  </p:childTnLst>
                                </p:cTn>
                              </p:par>
                              <p:par>
                                <p:cTn id="125" presetID="10" presetClass="entr" presetSubtype="0" fill="hold" grpId="0" nodeType="withEffect">
                                  <p:stCondLst>
                                    <p:cond delay="0"/>
                                  </p:stCondLst>
                                  <p:childTnLst>
                                    <p:set>
                                      <p:cBhvr>
                                        <p:cTn id="126" dur="1" fill="hold">
                                          <p:stCondLst>
                                            <p:cond delay="0"/>
                                          </p:stCondLst>
                                        </p:cTn>
                                        <p:tgtEl>
                                          <p:spTgt spid="90"/>
                                        </p:tgtEl>
                                        <p:attrNameLst>
                                          <p:attrName>style.visibility</p:attrName>
                                        </p:attrNameLst>
                                      </p:cBhvr>
                                      <p:to>
                                        <p:strVal val="visible"/>
                                      </p:to>
                                    </p:set>
                                    <p:animEffect transition="in" filter="fade">
                                      <p:cBhvr>
                                        <p:cTn id="127" dur="500"/>
                                        <p:tgtEl>
                                          <p:spTgt spid="90"/>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89"/>
                                        </p:tgtEl>
                                        <p:attrNameLst>
                                          <p:attrName>style.visibility</p:attrName>
                                        </p:attrNameLst>
                                      </p:cBhvr>
                                      <p:to>
                                        <p:strVal val="visible"/>
                                      </p:to>
                                    </p:set>
                                    <p:animEffect transition="in" filter="fade">
                                      <p:cBhvr>
                                        <p:cTn id="130" dur="500"/>
                                        <p:tgtEl>
                                          <p:spTgt spid="8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91"/>
                                        </p:tgtEl>
                                        <p:attrNameLst>
                                          <p:attrName>style.visibility</p:attrName>
                                        </p:attrNameLst>
                                      </p:cBhvr>
                                      <p:to>
                                        <p:strVal val="visible"/>
                                      </p:to>
                                    </p:set>
                                    <p:animEffect transition="in" filter="fade">
                                      <p:cBhvr>
                                        <p:cTn id="133" dur="500"/>
                                        <p:tgtEl>
                                          <p:spTgt spid="9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92"/>
                                        </p:tgtEl>
                                        <p:attrNameLst>
                                          <p:attrName>style.visibility</p:attrName>
                                        </p:attrNameLst>
                                      </p:cBhvr>
                                      <p:to>
                                        <p:strVal val="visible"/>
                                      </p:to>
                                    </p:set>
                                    <p:animEffect transition="in" filter="fade">
                                      <p:cBhvr>
                                        <p:cTn id="136" dur="500"/>
                                        <p:tgtEl>
                                          <p:spTgt spid="9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6"/>
                                        </p:tgtEl>
                                        <p:attrNameLst>
                                          <p:attrName>style.visibility</p:attrName>
                                        </p:attrNameLst>
                                      </p:cBhvr>
                                      <p:to>
                                        <p:strVal val="visible"/>
                                      </p:to>
                                    </p:set>
                                    <p:animEffect transition="in" filter="fade">
                                      <p:cBhvr>
                                        <p:cTn id="139" dur="500"/>
                                        <p:tgtEl>
                                          <p:spTgt spid="86"/>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85"/>
                                        </p:tgtEl>
                                        <p:attrNameLst>
                                          <p:attrName>style.visibility</p:attrName>
                                        </p:attrNameLst>
                                      </p:cBhvr>
                                      <p:to>
                                        <p:strVal val="visible"/>
                                      </p:to>
                                    </p:set>
                                    <p:animEffect transition="in" filter="fade">
                                      <p:cBhvr>
                                        <p:cTn id="142" dur="500"/>
                                        <p:tgtEl>
                                          <p:spTgt spid="8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87"/>
                                        </p:tgtEl>
                                        <p:attrNameLst>
                                          <p:attrName>style.visibility</p:attrName>
                                        </p:attrNameLst>
                                      </p:cBhvr>
                                      <p:to>
                                        <p:strVal val="visible"/>
                                      </p:to>
                                    </p:set>
                                    <p:animEffect transition="in" filter="fade">
                                      <p:cBhvr>
                                        <p:cTn id="145" dur="500"/>
                                        <p:tgtEl>
                                          <p:spTgt spid="8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88"/>
                                        </p:tgtEl>
                                        <p:attrNameLst>
                                          <p:attrName>style.visibility</p:attrName>
                                        </p:attrNameLst>
                                      </p:cBhvr>
                                      <p:to>
                                        <p:strVal val="visible"/>
                                      </p:to>
                                    </p:set>
                                    <p:animEffect transition="in" filter="fade">
                                      <p:cBhvr>
                                        <p:cTn id="148"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7" grpId="1" animBg="1"/>
      <p:bldP spid="58" grpId="0" animBg="1"/>
      <p:bldP spid="58" grpId="1" animBg="1"/>
      <p:bldP spid="59" grpId="0" animBg="1"/>
      <p:bldP spid="59" grpId="1" animBg="1"/>
      <p:bldP spid="3" grpId="0" animBg="1"/>
      <p:bldP spid="3" grpId="1" animBg="1"/>
      <p:bldP spid="4" grpId="0" animBg="1"/>
      <p:bldP spid="4" grpId="1" animBg="1"/>
      <p:bldP spid="33" grpId="0" animBg="1"/>
      <p:bldP spid="33" grpId="1" animBg="1"/>
      <p:bldP spid="36" grpId="0" animBg="1"/>
      <p:bldP spid="84" grpId="0"/>
      <p:bldP spid="84" grpId="1"/>
      <p:bldP spid="85" grpId="0"/>
      <p:bldP spid="86" grpId="0"/>
      <p:bldP spid="87" grpId="0"/>
      <p:bldP spid="88" grpId="0"/>
      <p:bldP spid="89" grpId="0"/>
      <p:bldP spid="90" grpId="0"/>
      <p:bldP spid="91" grpId="0"/>
      <p:bldP spid="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Huffman Trees</a:t>
            </a:r>
            <a:endParaRPr lang="en-US" dirty="0"/>
          </a:p>
        </p:txBody>
      </p:sp>
      <p:sp>
        <p:nvSpPr>
          <p:cNvPr id="21506" name="Content Placeholder 2"/>
          <p:cNvSpPr>
            <a:spLocks noGrp="1"/>
          </p:cNvSpPr>
          <p:nvPr>
            <p:ph idx="1"/>
          </p:nvPr>
        </p:nvSpPr>
        <p:spPr/>
        <p:txBody>
          <a:bodyPr/>
          <a:lstStyle/>
          <a:p>
            <a:r>
              <a:rPr lang="en-US" smtClean="0"/>
              <a:t>Resulting codewords:</a:t>
            </a:r>
          </a:p>
          <a:p>
            <a:endParaRPr lang="en-US" smtClean="0"/>
          </a:p>
        </p:txBody>
      </p:sp>
      <p:graphicFrame>
        <p:nvGraphicFramePr>
          <p:cNvPr id="5" name="Table 4"/>
          <p:cNvGraphicFramePr>
            <a:graphicFrameLocks noGrp="1"/>
          </p:cNvGraphicFramePr>
          <p:nvPr/>
        </p:nvGraphicFramePr>
        <p:xfrm>
          <a:off x="990600" y="2286000"/>
          <a:ext cx="7010400" cy="1112838"/>
        </p:xfrm>
        <a:graphic>
          <a:graphicData uri="http://schemas.openxmlformats.org/drawingml/2006/table">
            <a:tbl>
              <a:tblPr firstRow="1" bandRow="1">
                <a:tableStyleId>{793D81CF-94F2-401A-BA57-92F5A7B2D0C5}</a:tableStyleId>
              </a:tblPr>
              <a:tblGrid>
                <a:gridCol w="1281187"/>
                <a:gridCol w="1145843"/>
                <a:gridCol w="1145843"/>
                <a:gridCol w="1145843"/>
                <a:gridCol w="1145843"/>
                <a:gridCol w="1145843"/>
              </a:tblGrid>
              <a:tr h="370840">
                <a:tc>
                  <a:txBody>
                    <a:bodyPr/>
                    <a:lstStyle/>
                    <a:p>
                      <a:r>
                        <a:rPr lang="en-US" dirty="0" smtClean="0"/>
                        <a:t>Symbol</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_</a:t>
                      </a:r>
                      <a:endParaRPr lang="en-US" dirty="0"/>
                    </a:p>
                  </a:txBody>
                  <a:tcPr/>
                </a:tc>
              </a:tr>
              <a:tr h="370840">
                <a:tc>
                  <a:txBody>
                    <a:bodyPr/>
                    <a:lstStyle/>
                    <a:p>
                      <a:r>
                        <a:rPr lang="en-US" dirty="0" smtClean="0"/>
                        <a:t>Frequency</a:t>
                      </a:r>
                      <a:endParaRPr lang="en-US" dirty="0"/>
                    </a:p>
                  </a:txBody>
                  <a:tcPr/>
                </a:tc>
                <a:tc>
                  <a:txBody>
                    <a:bodyPr/>
                    <a:lstStyle/>
                    <a:p>
                      <a:r>
                        <a:rPr lang="en-US" dirty="0" smtClean="0"/>
                        <a:t>0.4</a:t>
                      </a:r>
                      <a:endParaRPr lang="en-US" dirty="0"/>
                    </a:p>
                  </a:txBody>
                  <a:tcPr/>
                </a:tc>
                <a:tc>
                  <a:txBody>
                    <a:bodyPr/>
                    <a:lstStyle/>
                    <a:p>
                      <a:r>
                        <a:rPr lang="en-US" dirty="0" smtClean="0"/>
                        <a:t>0.1</a:t>
                      </a:r>
                      <a:endParaRPr lang="en-US" dirty="0"/>
                    </a:p>
                  </a:txBody>
                  <a:tcPr/>
                </a:tc>
                <a:tc>
                  <a:txBody>
                    <a:bodyPr/>
                    <a:lstStyle/>
                    <a:p>
                      <a:r>
                        <a:rPr lang="en-US" dirty="0" smtClean="0"/>
                        <a:t>0.2</a:t>
                      </a:r>
                      <a:endParaRPr lang="en-US" dirty="0"/>
                    </a:p>
                  </a:txBody>
                  <a:tcPr/>
                </a:tc>
                <a:tc>
                  <a:txBody>
                    <a:bodyPr/>
                    <a:lstStyle/>
                    <a:p>
                      <a:r>
                        <a:rPr lang="en-US" dirty="0" smtClean="0"/>
                        <a:t>0.15</a:t>
                      </a:r>
                      <a:endParaRPr lang="en-US" dirty="0"/>
                    </a:p>
                  </a:txBody>
                  <a:tcPr/>
                </a:tc>
                <a:tc>
                  <a:txBody>
                    <a:bodyPr/>
                    <a:lstStyle/>
                    <a:p>
                      <a:r>
                        <a:rPr lang="en-US" dirty="0" smtClean="0"/>
                        <a:t>0.15</a:t>
                      </a:r>
                      <a:endParaRPr lang="en-US" dirty="0"/>
                    </a:p>
                  </a:txBody>
                  <a:tcPr/>
                </a:tc>
              </a:tr>
              <a:tr h="370840">
                <a:tc>
                  <a:txBody>
                    <a:bodyPr/>
                    <a:lstStyle/>
                    <a:p>
                      <a:r>
                        <a:rPr lang="en-US" dirty="0" err="1" smtClean="0"/>
                        <a:t>Codeword</a:t>
                      </a:r>
                      <a:endParaRPr lang="en-US" dirty="0"/>
                    </a:p>
                  </a:txBody>
                  <a:tcPr/>
                </a:tc>
                <a:tc>
                  <a:txBody>
                    <a:bodyPr/>
                    <a:lstStyle/>
                    <a:p>
                      <a:r>
                        <a:rPr lang="en-US" dirty="0" smtClean="0"/>
                        <a:t>0</a:t>
                      </a:r>
                      <a:endParaRPr lang="en-US" dirty="0"/>
                    </a:p>
                  </a:txBody>
                  <a:tcPr/>
                </a:tc>
                <a:tc>
                  <a:txBody>
                    <a:bodyPr/>
                    <a:lstStyle/>
                    <a:p>
                      <a:r>
                        <a:rPr lang="en-US" dirty="0" smtClean="0"/>
                        <a:t>100</a:t>
                      </a:r>
                      <a:endParaRPr lang="en-US" dirty="0"/>
                    </a:p>
                  </a:txBody>
                  <a:tcPr/>
                </a:tc>
                <a:tc>
                  <a:txBody>
                    <a:bodyPr/>
                    <a:lstStyle/>
                    <a:p>
                      <a:r>
                        <a:rPr lang="en-US" dirty="0" smtClean="0"/>
                        <a:t>111</a:t>
                      </a:r>
                      <a:endParaRPr lang="en-US" dirty="0"/>
                    </a:p>
                  </a:txBody>
                  <a:tcPr/>
                </a:tc>
                <a:tc>
                  <a:txBody>
                    <a:bodyPr/>
                    <a:lstStyle/>
                    <a:p>
                      <a:r>
                        <a:rPr lang="en-US" dirty="0" smtClean="0"/>
                        <a:t>101</a:t>
                      </a:r>
                      <a:endParaRPr lang="en-US" dirty="0"/>
                    </a:p>
                  </a:txBody>
                  <a:tcPr/>
                </a:tc>
                <a:tc>
                  <a:txBody>
                    <a:bodyPr/>
                    <a:lstStyle/>
                    <a:p>
                      <a:r>
                        <a:rPr lang="en-US" dirty="0" smtClean="0"/>
                        <a:t>110</a:t>
                      </a:r>
                      <a:endParaRPr lang="en-US" dirty="0"/>
                    </a:p>
                  </a:txBody>
                  <a:tcPr/>
                </a:tc>
              </a:tr>
            </a:tbl>
          </a:graphicData>
        </a:graphic>
      </p:graphicFrame>
      <p:sp>
        <p:nvSpPr>
          <p:cNvPr id="21532" name="TextBox 5"/>
          <p:cNvSpPr txBox="1">
            <a:spLocks noChangeArrowheads="1"/>
          </p:cNvSpPr>
          <p:nvPr/>
        </p:nvSpPr>
        <p:spPr bwMode="auto">
          <a:xfrm>
            <a:off x="725488" y="4243388"/>
            <a:ext cx="7848600" cy="1754187"/>
          </a:xfrm>
          <a:prstGeom prst="rect">
            <a:avLst/>
          </a:prstGeom>
          <a:noFill/>
          <a:ln w="9525">
            <a:noFill/>
            <a:miter lim="800000"/>
            <a:headEnd/>
            <a:tailEnd/>
          </a:ln>
        </p:spPr>
        <p:txBody>
          <a:bodyPr>
            <a:spAutoFit/>
          </a:bodyPr>
          <a:lstStyle/>
          <a:p>
            <a:r>
              <a:rPr lang="en-US">
                <a:latin typeface="Palatino Linotype" pitchFamily="18" charset="0"/>
              </a:rPr>
              <a:t>Example : CAB_ is encoded as 1110100110</a:t>
            </a:r>
          </a:p>
          <a:p>
            <a:endParaRPr lang="en-US">
              <a:latin typeface="Palatino Linotype" pitchFamily="18" charset="0"/>
            </a:endParaRPr>
          </a:p>
          <a:p>
            <a:r>
              <a:rPr lang="en-US">
                <a:latin typeface="Palatino Linotype" pitchFamily="18" charset="0"/>
              </a:rPr>
              <a:t>Average number of bits per symbol = 1 ∙ 0.4 + 3 ∙ 0.1 + 3 ∙ 0.2 + 3 ∙ 0.15 = 1.75</a:t>
            </a:r>
          </a:p>
          <a:p>
            <a:endParaRPr lang="en-US">
              <a:latin typeface="Palatino Linotype" pitchFamily="18" charset="0"/>
            </a:endParaRPr>
          </a:p>
          <a:p>
            <a:r>
              <a:rPr lang="en-US">
                <a:latin typeface="Palatino Linotype" pitchFamily="18" charset="0"/>
              </a:rPr>
              <a:t>Compression ratio = (3 – 1.75)/3 * 100 = 42% less memory used than fixed-length encoding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159</TotalTime>
  <Words>1140</Words>
  <Application>Microsoft Office PowerPoint</Application>
  <PresentationFormat>On-screen Show (4:3)</PresentationFormat>
  <Paragraphs>197</Paragraphs>
  <Slides>18</Slides>
  <Notes>0</Notes>
  <HiddenSlides>0</HiddenSlides>
  <MMClips>0</MMClips>
  <ScaleCrop>false</ScaleCrop>
  <HeadingPairs>
    <vt:vector size="6" baseType="variant">
      <vt:variant>
        <vt:lpstr>Fonts Used</vt:lpstr>
      </vt:variant>
      <vt:variant>
        <vt:i4>6</vt:i4>
      </vt:variant>
      <vt:variant>
        <vt:lpstr>Design Template</vt:lpstr>
      </vt:variant>
      <vt:variant>
        <vt:i4>2</vt:i4>
      </vt:variant>
      <vt:variant>
        <vt:lpstr>Slide Titles</vt:lpstr>
      </vt:variant>
      <vt:variant>
        <vt:i4>18</vt:i4>
      </vt:variant>
    </vt:vector>
  </HeadingPairs>
  <TitlesOfParts>
    <vt:vector size="26" baseType="lpstr">
      <vt:lpstr>Palatino Linotype</vt:lpstr>
      <vt:lpstr>Arial</vt:lpstr>
      <vt:lpstr>Century Gothic</vt:lpstr>
      <vt:lpstr>Courier New</vt:lpstr>
      <vt:lpstr>Calibri</vt:lpstr>
      <vt:lpstr>Wingdings</vt:lpstr>
      <vt:lpstr>Executive</vt:lpstr>
      <vt:lpstr>Executive</vt:lpstr>
      <vt:lpstr>9.4 Huffman Trees</vt:lpstr>
      <vt:lpstr>Encoding</vt:lpstr>
      <vt:lpstr>Huffman Code</vt:lpstr>
      <vt:lpstr>Huffman Code</vt:lpstr>
      <vt:lpstr>Huffman Code</vt:lpstr>
      <vt:lpstr>Huffman Trees</vt:lpstr>
      <vt:lpstr>Huffman Trees</vt:lpstr>
      <vt:lpstr>Slide 8</vt:lpstr>
      <vt:lpstr>Huffman Trees</vt:lpstr>
      <vt:lpstr>Pseudocode</vt:lpstr>
      <vt:lpstr>Huffman Encoding</vt:lpstr>
      <vt:lpstr>Compression Ratio</vt:lpstr>
      <vt:lpstr>Compression Ratio cont.</vt:lpstr>
      <vt:lpstr>Real Life Application</vt:lpstr>
      <vt:lpstr>But What Will A Huffman Tree Do?</vt:lpstr>
      <vt:lpstr>So…?</vt:lpstr>
      <vt:lpstr>Let’s Try it!</vt:lpstr>
      <vt:lpstr>Let’s Try It!</vt:lpstr>
    </vt:vector>
  </TitlesOfParts>
  <Company>Western Connecticut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Daniels</dc:creator>
  <cp:lastModifiedBy>William Jel</cp:lastModifiedBy>
  <cp:revision>17</cp:revision>
  <dcterms:created xsi:type="dcterms:W3CDTF">2013-04-19T20:45:00Z</dcterms:created>
  <dcterms:modified xsi:type="dcterms:W3CDTF">2013-04-24T19:32:58Z</dcterms:modified>
</cp:coreProperties>
</file>