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5" r:id="rId4"/>
    <p:sldId id="307" r:id="rId5"/>
    <p:sldId id="258" r:id="rId6"/>
    <p:sldId id="308" r:id="rId7"/>
    <p:sldId id="297" r:id="rId8"/>
    <p:sldId id="309" r:id="rId9"/>
    <p:sldId id="310" r:id="rId10"/>
    <p:sldId id="312" r:id="rId11"/>
    <p:sldId id="313" r:id="rId12"/>
    <p:sldId id="314" r:id="rId13"/>
    <p:sldId id="315" r:id="rId14"/>
    <p:sldId id="311" r:id="rId15"/>
    <p:sldId id="306" r:id="rId16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C06"/>
    <a:srgbClr val="FFFFFF"/>
    <a:srgbClr val="FF7F00"/>
    <a:srgbClr val="6FB9D7"/>
    <a:srgbClr val="808080"/>
    <a:srgbClr val="969696"/>
    <a:srgbClr val="000000"/>
    <a:srgbClr val="333333"/>
  </p:clrMru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100" d="100"/>
          <a:sy n="100" d="100"/>
        </p:scale>
        <p:origin x="-27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4DCA6-A856-4889-875E-45053194F121}" type="doc">
      <dgm:prSet loTypeId="urn:microsoft.com/office/officeart/2005/8/layout/vList2" loCatId="list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CA"/>
        </a:p>
      </dgm:t>
    </dgm:pt>
    <dgm:pt modelId="{1B818CCB-F87E-4933-A542-38A39EB82E2B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b="1" dirty="0" err="1" smtClean="0"/>
            <a:t>Tree_Sorter</a:t>
          </a:r>
          <a:endParaRPr lang="en-CA" b="1" dirty="0"/>
        </a:p>
      </dgm:t>
    </dgm:pt>
    <dgm:pt modelId="{FAA374BF-2B6F-4775-BF9E-A01E087232A6}" type="parTrans" cxnId="{A1ED9E2D-A12F-4012-9C5A-D57A8158697D}">
      <dgm:prSet/>
      <dgm:spPr/>
      <dgm:t>
        <a:bodyPr/>
        <a:lstStyle/>
        <a:p>
          <a:endParaRPr lang="en-CA" b="1"/>
        </a:p>
      </dgm:t>
    </dgm:pt>
    <dgm:pt modelId="{786309FE-BC2B-48AD-9072-CF1D27E31567}" type="sibTrans" cxnId="{A1ED9E2D-A12F-4012-9C5A-D57A8158697D}">
      <dgm:prSet/>
      <dgm:spPr/>
      <dgm:t>
        <a:bodyPr/>
        <a:lstStyle/>
        <a:p>
          <a:endParaRPr lang="en-CA" b="1"/>
        </a:p>
      </dgm:t>
    </dgm:pt>
    <dgm:pt modelId="{A81FCE5E-B394-49C8-BA24-779123B7DE69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err="1" smtClean="0"/>
            <a:t>Tree_Constructor</a:t>
          </a:r>
          <a:endParaRPr lang="en-CA" b="1" dirty="0"/>
        </a:p>
      </dgm:t>
    </dgm:pt>
    <dgm:pt modelId="{CA07A915-D10B-4CE6-9DB7-77455E644F1C}" type="parTrans" cxnId="{81214DC7-ABB4-4E9D-A2C7-1C72C561EBDC}">
      <dgm:prSet/>
      <dgm:spPr/>
      <dgm:t>
        <a:bodyPr/>
        <a:lstStyle/>
        <a:p>
          <a:endParaRPr lang="en-CA" b="1"/>
        </a:p>
      </dgm:t>
    </dgm:pt>
    <dgm:pt modelId="{B6F4316B-D767-4C6C-916E-7228870E3E22}" type="sibTrans" cxnId="{81214DC7-ABB4-4E9D-A2C7-1C72C561EBDC}">
      <dgm:prSet/>
      <dgm:spPr/>
      <dgm:t>
        <a:bodyPr/>
        <a:lstStyle/>
        <a:p>
          <a:endParaRPr lang="en-CA" b="1"/>
        </a:p>
      </dgm:t>
    </dgm:pt>
    <dgm:pt modelId="{B6FDE5E3-0F79-47FE-B08B-163BCC85C267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smtClean="0"/>
            <a:t>Tree_Encoder</a:t>
          </a:r>
          <a:endParaRPr lang="en-CA" b="1" dirty="0"/>
        </a:p>
      </dgm:t>
    </dgm:pt>
    <dgm:pt modelId="{BCE96A66-CDA9-4DD2-8FCE-1ABA65C1A131}" type="parTrans" cxnId="{386EED32-5EA4-43B1-8C34-E50DEA623771}">
      <dgm:prSet/>
      <dgm:spPr/>
      <dgm:t>
        <a:bodyPr/>
        <a:lstStyle/>
        <a:p>
          <a:endParaRPr lang="en-CA" b="1"/>
        </a:p>
      </dgm:t>
    </dgm:pt>
    <dgm:pt modelId="{860222E1-ADFB-4822-A00E-467B1FCD0139}" type="sibTrans" cxnId="{386EED32-5EA4-43B1-8C34-E50DEA623771}">
      <dgm:prSet/>
      <dgm:spPr/>
      <dgm:t>
        <a:bodyPr/>
        <a:lstStyle/>
        <a:p>
          <a:endParaRPr lang="en-CA" b="1"/>
        </a:p>
      </dgm:t>
    </dgm:pt>
    <dgm:pt modelId="{1FEAB517-D4D9-4658-8E65-B65D1B9D6BDE}" type="pres">
      <dgm:prSet presAssocID="{F864DCA6-A856-4889-875E-45053194F1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6D958F9-674B-4E3A-86CC-CC23F265723E}" type="pres">
      <dgm:prSet presAssocID="{1B818CCB-F87E-4933-A542-38A39EB82E2B}" presName="parentText" presStyleLbl="node1" presStyleIdx="0" presStyleCnt="3" custLinFactNeighborX="-4762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2827A55-FEC2-403D-BF4B-ABFADB4280C1}" type="pres">
      <dgm:prSet presAssocID="{786309FE-BC2B-48AD-9072-CF1D27E31567}" presName="spacer" presStyleCnt="0"/>
      <dgm:spPr/>
    </dgm:pt>
    <dgm:pt modelId="{71946E8A-78FE-48B3-B686-F366E5E75A27}" type="pres">
      <dgm:prSet presAssocID="{A81FCE5E-B394-49C8-BA24-779123B7DE6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A399925-BFB8-453E-AE4F-14A6EECB31B1}" type="pres">
      <dgm:prSet presAssocID="{B6F4316B-D767-4C6C-916E-7228870E3E22}" presName="spacer" presStyleCnt="0"/>
      <dgm:spPr/>
    </dgm:pt>
    <dgm:pt modelId="{A2E20C66-337B-44FE-BCC1-696C5601844B}" type="pres">
      <dgm:prSet presAssocID="{B6FDE5E3-0F79-47FE-B08B-163BCC85C26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1214DC7-ABB4-4E9D-A2C7-1C72C561EBDC}" srcId="{F864DCA6-A856-4889-875E-45053194F121}" destId="{A81FCE5E-B394-49C8-BA24-779123B7DE69}" srcOrd="1" destOrd="0" parTransId="{CA07A915-D10B-4CE6-9DB7-77455E644F1C}" sibTransId="{B6F4316B-D767-4C6C-916E-7228870E3E22}"/>
    <dgm:cxn modelId="{A1ED9E2D-A12F-4012-9C5A-D57A8158697D}" srcId="{F864DCA6-A856-4889-875E-45053194F121}" destId="{1B818CCB-F87E-4933-A542-38A39EB82E2B}" srcOrd="0" destOrd="0" parTransId="{FAA374BF-2B6F-4775-BF9E-A01E087232A6}" sibTransId="{786309FE-BC2B-48AD-9072-CF1D27E31567}"/>
    <dgm:cxn modelId="{E541A371-78C1-4241-82F2-9D40783A0354}" type="presOf" srcId="{A81FCE5E-B394-49C8-BA24-779123B7DE69}" destId="{71946E8A-78FE-48B3-B686-F366E5E75A27}" srcOrd="0" destOrd="0" presId="urn:microsoft.com/office/officeart/2005/8/layout/vList2"/>
    <dgm:cxn modelId="{F992E885-185F-4FF6-B4D0-FA9B52ECEA74}" type="presOf" srcId="{B6FDE5E3-0F79-47FE-B08B-163BCC85C267}" destId="{A2E20C66-337B-44FE-BCC1-696C5601844B}" srcOrd="0" destOrd="0" presId="urn:microsoft.com/office/officeart/2005/8/layout/vList2"/>
    <dgm:cxn modelId="{A683F411-7594-411F-9488-28E499B23B43}" type="presOf" srcId="{F864DCA6-A856-4889-875E-45053194F121}" destId="{1FEAB517-D4D9-4658-8E65-B65D1B9D6BDE}" srcOrd="0" destOrd="0" presId="urn:microsoft.com/office/officeart/2005/8/layout/vList2"/>
    <dgm:cxn modelId="{386EED32-5EA4-43B1-8C34-E50DEA623771}" srcId="{F864DCA6-A856-4889-875E-45053194F121}" destId="{B6FDE5E3-0F79-47FE-B08B-163BCC85C267}" srcOrd="2" destOrd="0" parTransId="{BCE96A66-CDA9-4DD2-8FCE-1ABA65C1A131}" sibTransId="{860222E1-ADFB-4822-A00E-467B1FCD0139}"/>
    <dgm:cxn modelId="{97AF59C5-4567-457B-9F7B-7A3486336EF3}" type="presOf" srcId="{1B818CCB-F87E-4933-A542-38A39EB82E2B}" destId="{56D958F9-674B-4E3A-86CC-CC23F265723E}" srcOrd="0" destOrd="0" presId="urn:microsoft.com/office/officeart/2005/8/layout/vList2"/>
    <dgm:cxn modelId="{5E1F7ED4-05E6-48C9-A1BC-5A51426A418E}" type="presParOf" srcId="{1FEAB517-D4D9-4658-8E65-B65D1B9D6BDE}" destId="{56D958F9-674B-4E3A-86CC-CC23F265723E}" srcOrd="0" destOrd="0" presId="urn:microsoft.com/office/officeart/2005/8/layout/vList2"/>
    <dgm:cxn modelId="{16903AD5-5B58-48E5-9C44-C5A1FCEA7F89}" type="presParOf" srcId="{1FEAB517-D4D9-4658-8E65-B65D1B9D6BDE}" destId="{D2827A55-FEC2-403D-BF4B-ABFADB4280C1}" srcOrd="1" destOrd="0" presId="urn:microsoft.com/office/officeart/2005/8/layout/vList2"/>
    <dgm:cxn modelId="{C2CD8C95-F491-41FF-9377-26643D93D60B}" type="presParOf" srcId="{1FEAB517-D4D9-4658-8E65-B65D1B9D6BDE}" destId="{71946E8A-78FE-48B3-B686-F366E5E75A27}" srcOrd="2" destOrd="0" presId="urn:microsoft.com/office/officeart/2005/8/layout/vList2"/>
    <dgm:cxn modelId="{1C3F3C96-4D6C-4294-8FE3-A0DF993211A9}" type="presParOf" srcId="{1FEAB517-D4D9-4658-8E65-B65D1B9D6BDE}" destId="{4A399925-BFB8-453E-AE4F-14A6EECB31B1}" srcOrd="3" destOrd="0" presId="urn:microsoft.com/office/officeart/2005/8/layout/vList2"/>
    <dgm:cxn modelId="{971DBB93-377A-4E89-A39E-88BB356D7D66}" type="presParOf" srcId="{1FEAB517-D4D9-4658-8E65-B65D1B9D6BDE}" destId="{A2E20C66-337B-44FE-BCC1-696C5601844B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89ED2-1445-4659-ACF5-07F08D871123}" type="datetimeFigureOut">
              <a:rPr lang="zh-CN" altLang="en-US" smtClean="0"/>
              <a:pPr/>
              <a:t>2010-4-6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736F-674B-4538-A4A4-A2BD06C471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CA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161F8E-36DC-4F6E-AB92-7903D9F6CB81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4141788" y="4041775"/>
            <a:ext cx="415925" cy="41592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CA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CA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6475241" y="5476875"/>
            <a:ext cx="22829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CA" sz="2000" dirty="0" smtClean="0">
                <a:solidFill>
                  <a:srgbClr val="FF7F00"/>
                </a:solidFill>
                <a:latin typeface="Arial Black" pitchFamily="34" charset="0"/>
              </a:rPr>
              <a:t>Zhongkai Chen</a:t>
            </a:r>
            <a:endParaRPr lang="en-CA" sz="2000" dirty="0">
              <a:solidFill>
                <a:srgbClr val="FF7F00"/>
              </a:solidFill>
              <a:latin typeface="Arial Black" pitchFamily="34" charset="0"/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5505424" y="5781675"/>
            <a:ext cx="32528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CA" sz="1600" dirty="0" smtClean="0">
                <a:latin typeface="Times New Roman" pitchFamily="18" charset="0"/>
              </a:rPr>
              <a:t>Electrical and Computer Engineering</a:t>
            </a:r>
            <a:endParaRPr lang="en-CA" sz="1600" dirty="0">
              <a:latin typeface="Times New Roman" pitchFamily="18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452B23-62CF-4DEB-9E6F-4E1CB93B814A}" type="slidenum">
              <a:rPr lang="en-CA"/>
              <a:pPr/>
              <a:t>‹#›</a:t>
            </a:fld>
            <a:endParaRPr lang="en-CA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32F4E-F263-4A75-98CF-85C9868CAD71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FE2B2-5524-49E4-B027-4553B4A5DDC0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35C81285-900F-4D06-B6C0-19AD83318F9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A2B53-3F97-48AF-9A3B-9BFAC93D998C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C79DA-D223-4A9A-B282-9B1577BDB6D3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25B4C-0AD5-4E7C-AAFD-9934DCAD2369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A955-FF5E-4778-9029-0D49D95DE6A6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761C2-E669-4DFA-B45B-223DD3255717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C6A2-78F1-449E-8EF9-0FCE2048C0BB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2DC92-E65E-4240-A584-DA6883E420E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CE1EE-3108-4C63-B72F-821DF0300E4E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89C06C-A224-45F1-AA28-3B1FC43DE51B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Huffman Encoding</a:t>
            </a:r>
            <a:endParaRPr lang="en-CA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29190" y="4500570"/>
            <a:ext cx="3843336" cy="457200"/>
          </a:xfrm>
        </p:spPr>
        <p:txBody>
          <a:bodyPr/>
          <a:lstStyle/>
          <a:p>
            <a:r>
              <a:rPr lang="en-CA" dirty="0" smtClean="0"/>
              <a:t>Based on Hardware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7526364" cy="1143000"/>
          </a:xfrm>
        </p:spPr>
        <p:txBody>
          <a:bodyPr/>
          <a:lstStyle/>
          <a:p>
            <a:r>
              <a:rPr lang="en-CA" dirty="0" smtClean="0"/>
              <a:t>Hardware Implementation</a:t>
            </a:r>
            <a:endParaRPr lang="en-CA" dirty="0"/>
          </a:p>
        </p:txBody>
      </p:sp>
      <p:grpSp>
        <p:nvGrpSpPr>
          <p:cNvPr id="2" name="组合 56"/>
          <p:cNvGrpSpPr/>
          <p:nvPr/>
        </p:nvGrpSpPr>
        <p:grpSpPr>
          <a:xfrm>
            <a:off x="500034" y="1214422"/>
            <a:ext cx="2643206" cy="436577"/>
            <a:chOff x="571472" y="1214422"/>
            <a:chExt cx="2643206" cy="436577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1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8" name="Text Box 35"/>
            <p:cNvSpPr txBox="1">
              <a:spLocks noChangeArrowheads="1"/>
            </p:cNvSpPr>
            <p:nvPr/>
          </p:nvSpPr>
          <p:spPr bwMode="black">
            <a:xfrm>
              <a:off x="642910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ASM Chart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85720" y="1857364"/>
            <a:ext cx="428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Convert the code into an ASM chart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643050"/>
            <a:ext cx="3929089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47053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4500562" y="3714752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7526364" cy="1143000"/>
          </a:xfrm>
        </p:spPr>
        <p:txBody>
          <a:bodyPr/>
          <a:lstStyle/>
          <a:p>
            <a:r>
              <a:rPr lang="en-CA" dirty="0" smtClean="0"/>
              <a:t>Hardware Implementation</a:t>
            </a:r>
            <a:endParaRPr lang="en-CA" dirty="0"/>
          </a:p>
        </p:txBody>
      </p:sp>
      <p:grpSp>
        <p:nvGrpSpPr>
          <p:cNvPr id="2" name="组合 56"/>
          <p:cNvGrpSpPr/>
          <p:nvPr/>
        </p:nvGrpSpPr>
        <p:grpSpPr>
          <a:xfrm>
            <a:off x="500034" y="1214422"/>
            <a:ext cx="2643206" cy="436577"/>
            <a:chOff x="571472" y="1214422"/>
            <a:chExt cx="2643206" cy="436577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1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8" name="Text Box 35"/>
            <p:cNvSpPr txBox="1">
              <a:spLocks noChangeArrowheads="1"/>
            </p:cNvSpPr>
            <p:nvPr/>
          </p:nvSpPr>
          <p:spPr bwMode="black">
            <a:xfrm>
              <a:off x="642910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err="1" smtClean="0">
                  <a:solidFill>
                    <a:srgbClr val="FFFFFF"/>
                  </a:solidFill>
                </a:rPr>
                <a:t>Datapath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00034" y="1630908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a data path based on the ASM chart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52661"/>
            <a:ext cx="6030067" cy="416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7526364" cy="1143000"/>
          </a:xfrm>
        </p:spPr>
        <p:txBody>
          <a:bodyPr/>
          <a:lstStyle/>
          <a:p>
            <a:r>
              <a:rPr lang="en-CA" dirty="0" smtClean="0"/>
              <a:t>Hardware Implementation</a:t>
            </a:r>
            <a:endParaRPr lang="en-CA" dirty="0"/>
          </a:p>
        </p:txBody>
      </p:sp>
      <p:grpSp>
        <p:nvGrpSpPr>
          <p:cNvPr id="2" name="组合 56"/>
          <p:cNvGrpSpPr/>
          <p:nvPr/>
        </p:nvGrpSpPr>
        <p:grpSpPr>
          <a:xfrm>
            <a:off x="500034" y="1214422"/>
            <a:ext cx="2643206" cy="436577"/>
            <a:chOff x="571472" y="1214422"/>
            <a:chExt cx="2643206" cy="436577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1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8" name="Text Box 35"/>
            <p:cNvSpPr txBox="1">
              <a:spLocks noChangeArrowheads="1"/>
            </p:cNvSpPr>
            <p:nvPr/>
          </p:nvSpPr>
          <p:spPr bwMode="black">
            <a:xfrm>
              <a:off x="642910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Control Logic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00034" y="163090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Design the control logic based on the detailed ASM chart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127720"/>
            <a:ext cx="5286412" cy="54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7526364" cy="1143000"/>
          </a:xfrm>
        </p:spPr>
        <p:txBody>
          <a:bodyPr/>
          <a:lstStyle/>
          <a:p>
            <a:r>
              <a:rPr lang="en-CA" dirty="0" smtClean="0"/>
              <a:t>Hardware Implementation</a:t>
            </a:r>
            <a:endParaRPr lang="en-CA" dirty="0"/>
          </a:p>
        </p:txBody>
      </p:sp>
      <p:grpSp>
        <p:nvGrpSpPr>
          <p:cNvPr id="2" name="组合 56"/>
          <p:cNvGrpSpPr/>
          <p:nvPr/>
        </p:nvGrpSpPr>
        <p:grpSpPr>
          <a:xfrm>
            <a:off x="285720" y="1277911"/>
            <a:ext cx="2643206" cy="436577"/>
            <a:chOff x="571472" y="1214422"/>
            <a:chExt cx="2643206" cy="436577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1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8" name="Text Box 35"/>
            <p:cNvSpPr txBox="1">
              <a:spLocks noChangeArrowheads="1"/>
            </p:cNvSpPr>
            <p:nvPr/>
          </p:nvSpPr>
          <p:spPr bwMode="black">
            <a:xfrm>
              <a:off x="642910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Verification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8242"/>
          <a:stretch>
            <a:fillRect/>
          </a:stretch>
        </p:blipFill>
        <p:spPr bwMode="auto">
          <a:xfrm>
            <a:off x="2071670" y="2357430"/>
            <a:ext cx="6927021" cy="39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282" y="2478099"/>
          <a:ext cx="1928826" cy="373698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3320"/>
                <a:gridCol w="413320"/>
                <a:gridCol w="316368"/>
                <a:gridCol w="308170"/>
                <a:gridCol w="477648"/>
              </a:tblGrid>
              <a:tr h="527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Address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Weight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LC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RC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Parent</a:t>
                      </a:r>
                      <a:endParaRPr lang="zh-CN" altLang="en-US" sz="900" b="1" dirty="0"/>
                    </a:p>
                  </a:txBody>
                  <a:tcPr/>
                </a:tc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18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67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-1</a:t>
                      </a:r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20716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Tree_RAM</a:t>
            </a:r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2928958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ASM Design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357430"/>
            <a:ext cx="2928958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Hardware Implementation</a:t>
            </a:r>
            <a:endParaRPr lang="en-CA" dirty="0"/>
          </a:p>
        </p:txBody>
      </p:sp>
      <p:sp>
        <p:nvSpPr>
          <p:cNvPr id="7" name="矩形 11"/>
          <p:cNvSpPr/>
          <p:nvPr/>
        </p:nvSpPr>
        <p:spPr>
          <a:xfrm>
            <a:off x="571472" y="1714488"/>
            <a:ext cx="557216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Tree_Constructor</a:t>
            </a:r>
            <a:r>
              <a:rPr lang="en-US" dirty="0" smtClean="0"/>
              <a:t>, </a:t>
            </a:r>
            <a:r>
              <a:rPr lang="en-US" dirty="0" err="1" smtClean="0"/>
              <a:t>Tree_Sorter</a:t>
            </a:r>
            <a:r>
              <a:rPr lang="en-US" dirty="0" smtClean="0"/>
              <a:t>, and </a:t>
            </a:r>
            <a:r>
              <a:rPr lang="en-US" dirty="0" err="1" smtClean="0"/>
              <a:t>Tree_Encoder</a:t>
            </a:r>
            <a:endParaRPr lang="en-CA" dirty="0"/>
          </a:p>
        </p:txBody>
      </p:sp>
      <p:sp>
        <p:nvSpPr>
          <p:cNvPr id="8" name="矩形 11"/>
          <p:cNvSpPr/>
          <p:nvPr/>
        </p:nvSpPr>
        <p:spPr>
          <a:xfrm>
            <a:off x="642910" y="2786058"/>
            <a:ext cx="55007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Tree_Sorter</a:t>
            </a:r>
            <a:endParaRPr lang="en-CA" dirty="0"/>
          </a:p>
        </p:txBody>
      </p:sp>
      <p:graphicFrame>
        <p:nvGraphicFramePr>
          <p:cNvPr id="10" name="表格 13"/>
          <p:cNvGraphicFramePr>
            <a:graphicFrameLocks noGrp="1"/>
          </p:cNvGraphicFramePr>
          <p:nvPr/>
        </p:nvGraphicFramePr>
        <p:xfrm>
          <a:off x="571472" y="4714884"/>
          <a:ext cx="7500990" cy="1447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85824"/>
                <a:gridCol w="3115166"/>
              </a:tblGrid>
              <a:tr h="1209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Combinational ALUTS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78/12,480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Dedicated Logic registers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66/12,480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block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emory bits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17920/419,328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2910" y="3663319"/>
            <a:ext cx="3000396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Synthesis Result</a:t>
            </a:r>
            <a:endParaRPr lang="en-CA" dirty="0"/>
          </a:p>
        </p:txBody>
      </p:sp>
      <p:sp>
        <p:nvSpPr>
          <p:cNvPr id="9" name="矩形 11"/>
          <p:cNvSpPr/>
          <p:nvPr/>
        </p:nvSpPr>
        <p:spPr>
          <a:xfrm>
            <a:off x="642910" y="4071942"/>
            <a:ext cx="55007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Tree_Sorter</a:t>
            </a:r>
            <a:r>
              <a:rPr lang="en-US" dirty="0" smtClean="0"/>
              <a:t> (</a:t>
            </a:r>
            <a:r>
              <a:rPr lang="en-US" dirty="0" err="1" smtClean="0"/>
              <a:t>Quartus</a:t>
            </a:r>
            <a:r>
              <a:rPr lang="en-US" dirty="0" smtClean="0"/>
              <a:t> 8.0),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Stratix</a:t>
            </a:r>
            <a:r>
              <a:rPr lang="en-US" dirty="0" smtClean="0"/>
              <a:t> II Board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CA" sz="5500"/>
              <a:t>Thank You!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57356" y="2928934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57356" y="3794122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69645" name="AutoShape 13"/>
          <p:cNvSpPr>
            <a:spLocks noChangeArrowheads="1"/>
          </p:cNvSpPr>
          <p:nvPr/>
        </p:nvSpPr>
        <p:spPr bwMode="ltGray">
          <a:xfrm>
            <a:off x="1857356" y="4651372"/>
            <a:ext cx="5311775" cy="6889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9215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1870446" y="4672902"/>
            <a:ext cx="5292141" cy="637302"/>
            <a:chOff x="744" y="1407"/>
            <a:chExt cx="3988" cy="444"/>
          </a:xfrm>
        </p:grpSpPr>
        <p:sp>
          <p:nvSpPr>
            <p:cNvPr id="69647" name="AutoShape 15"/>
            <p:cNvSpPr>
              <a:spLocks noChangeArrowheads="1"/>
            </p:cNvSpPr>
            <p:nvPr/>
          </p:nvSpPr>
          <p:spPr bwMode="ltGray">
            <a:xfrm>
              <a:off x="744" y="1736"/>
              <a:ext cx="3988" cy="1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9648" name="AutoShape 16"/>
            <p:cNvSpPr>
              <a:spLocks noChangeArrowheads="1"/>
            </p:cNvSpPr>
            <p:nvPr/>
          </p:nvSpPr>
          <p:spPr bwMode="ltGray">
            <a:xfrm>
              <a:off x="744" y="1407"/>
              <a:ext cx="3988" cy="1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38287" y="2051041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195477" y="2179634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CA" sz="2400" b="1" dirty="0" smtClean="0">
                <a:solidFill>
                  <a:srgbClr val="FFFFFF"/>
                </a:solidFill>
              </a:rPr>
              <a:t>Introduction</a:t>
            </a:r>
            <a:endParaRPr lang="en-CA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206590" y="3036884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CA" sz="2400" b="1" dirty="0" smtClean="0">
                <a:solidFill>
                  <a:srgbClr val="FFFFFF"/>
                </a:solidFill>
              </a:rPr>
              <a:t>Encoder Implementation</a:t>
            </a:r>
            <a:endParaRPr lang="en-CA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206590" y="389572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CA" sz="2400" b="1" dirty="0" smtClean="0">
                <a:solidFill>
                  <a:srgbClr val="FFFFFF"/>
                </a:solidFill>
              </a:rPr>
              <a:t>Algorithmic State Machine</a:t>
            </a:r>
            <a:endParaRPr lang="en-CA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1838287" y="4743447"/>
            <a:ext cx="535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CA" sz="2400" b="1" dirty="0" smtClean="0">
                <a:solidFill>
                  <a:srgbClr val="FFFFFF"/>
                </a:solidFill>
              </a:rPr>
              <a:t>Software to Hardware Conversion</a:t>
            </a:r>
            <a:endParaRPr lang="en-CA" sz="2400" b="1" dirty="0">
              <a:solidFill>
                <a:srgbClr val="FFFFFF"/>
              </a:solidFill>
            </a:endParaRP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838287" y="5554661"/>
            <a:ext cx="5311775" cy="688975"/>
            <a:chOff x="1838287" y="5554661"/>
            <a:chExt cx="5311775" cy="688975"/>
          </a:xfrm>
        </p:grpSpPr>
        <p:grpSp>
          <p:nvGrpSpPr>
            <p:cNvPr id="36" name="Group 12"/>
            <p:cNvGrpSpPr>
              <a:grpSpLocks/>
            </p:cNvGrpSpPr>
            <p:nvPr/>
          </p:nvGrpSpPr>
          <p:grpSpPr bwMode="auto">
            <a:xfrm>
              <a:off x="1838287" y="5554661"/>
              <a:ext cx="5311775" cy="688975"/>
              <a:chOff x="720" y="1392"/>
              <a:chExt cx="4058" cy="480"/>
            </a:xfrm>
            <a:solidFill>
              <a:schemeClr val="bg2">
                <a:lumMod val="75000"/>
              </a:schemeClr>
            </a:solidFill>
          </p:grpSpPr>
          <p:sp>
            <p:nvSpPr>
              <p:cNvPr id="37" name="AutoShape 13"/>
              <p:cNvSpPr>
                <a:spLocks noChangeArrowheads="1"/>
              </p:cNvSpPr>
              <p:nvPr/>
            </p:nvSpPr>
            <p:spPr bwMode="lt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grpSp>
            <p:nvGrpSpPr>
              <p:cNvPr id="38" name="Group 14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  <a:grpFill/>
            </p:grpSpPr>
            <p:sp>
              <p:nvSpPr>
                <p:cNvPr id="39" name="AutoShape 15"/>
                <p:cNvSpPr>
                  <a:spLocks noChangeArrowheads="1"/>
                </p:cNvSpPr>
                <p:nvPr/>
              </p:nvSpPr>
              <p:spPr bwMode="lt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0" name="AutoShape 16"/>
                <p:cNvSpPr>
                  <a:spLocks noChangeArrowheads="1"/>
                </p:cNvSpPr>
                <p:nvPr/>
              </p:nvSpPr>
              <p:spPr bwMode="lt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41" name="Text Box 25"/>
            <p:cNvSpPr txBox="1">
              <a:spLocks noChangeArrowheads="1"/>
            </p:cNvSpPr>
            <p:nvPr/>
          </p:nvSpPr>
          <p:spPr bwMode="black">
            <a:xfrm>
              <a:off x="2187521" y="5646736"/>
              <a:ext cx="449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CA" sz="2400" b="1" dirty="0" smtClean="0">
                  <a:solidFill>
                    <a:srgbClr val="FFFFFF"/>
                  </a:solidFill>
                </a:rPr>
                <a:t>Results</a:t>
              </a:r>
              <a:endParaRPr lang="en-CA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ltGray">
            <a:xfrm>
              <a:off x="1838287" y="6054727"/>
              <a:ext cx="5292141" cy="1650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ltGray">
            <a:xfrm>
              <a:off x="1838287" y="5582492"/>
              <a:ext cx="5292141" cy="1650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97" name="Group 7"/>
          <p:cNvGrpSpPr>
            <a:grpSpLocks/>
          </p:cNvGrpSpPr>
          <p:nvPr/>
        </p:nvGrpSpPr>
        <p:grpSpPr bwMode="auto">
          <a:xfrm>
            <a:off x="1831993" y="1214422"/>
            <a:ext cx="5311775" cy="688975"/>
            <a:chOff x="720" y="1392"/>
            <a:chExt cx="4058" cy="480"/>
          </a:xfrm>
        </p:grpSpPr>
        <p:sp>
          <p:nvSpPr>
            <p:cNvPr id="98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CA" sz="2400" b="1" dirty="0" smtClean="0">
                  <a:solidFill>
                    <a:srgbClr val="FFFFFF"/>
                  </a:solidFill>
                </a:rPr>
                <a:t>Motivation</a:t>
              </a:r>
              <a:endParaRPr lang="en-CA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99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00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1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rot="2103433" flipV="1">
            <a:off x="5933734" y="4983497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57" name="组合 56"/>
          <p:cNvGrpSpPr/>
          <p:nvPr/>
        </p:nvGrpSpPr>
        <p:grpSpPr>
          <a:xfrm>
            <a:off x="4429124" y="4714884"/>
            <a:ext cx="1384300" cy="677862"/>
            <a:chOff x="3473462" y="3657595"/>
            <a:chExt cx="1384300" cy="677862"/>
          </a:xfrm>
        </p:grpSpPr>
        <p:sp>
          <p:nvSpPr>
            <p:cNvPr id="75802" name="AutoShape 26"/>
            <p:cNvSpPr>
              <a:spLocks noChangeArrowheads="1"/>
            </p:cNvSpPr>
            <p:nvPr/>
          </p:nvSpPr>
          <p:spPr bwMode="gray">
            <a:xfrm>
              <a:off x="3473462" y="3657595"/>
              <a:ext cx="1384300" cy="677862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5803" name="AutoShape 27"/>
            <p:cNvSpPr>
              <a:spLocks noChangeArrowheads="1"/>
            </p:cNvSpPr>
            <p:nvPr/>
          </p:nvSpPr>
          <p:spPr bwMode="gray">
            <a:xfrm>
              <a:off x="3506800" y="3697282"/>
              <a:ext cx="1301750" cy="587375"/>
            </a:xfrm>
            <a:prstGeom prst="roundRect">
              <a:avLst>
                <a:gd name="adj" fmla="val 50000"/>
              </a:avLst>
            </a:prstGeom>
            <a:solidFill>
              <a:schemeClr val="hlink">
                <a:alpha val="96001"/>
              </a:schemeClr>
            </a:soli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black">
            <a:xfrm>
              <a:off x="3687776" y="3800471"/>
              <a:ext cx="94769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CA" sz="1600" b="1" dirty="0" smtClean="0">
                  <a:solidFill>
                    <a:srgbClr val="000000"/>
                  </a:solidFill>
                </a:rPr>
                <a:t>Storage</a:t>
              </a:r>
              <a:endParaRPr lang="en-CA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57422" y="4714884"/>
            <a:ext cx="1382713" cy="677863"/>
            <a:chOff x="6321437" y="2605082"/>
            <a:chExt cx="1382713" cy="677863"/>
          </a:xfrm>
        </p:grpSpPr>
        <p:sp>
          <p:nvSpPr>
            <p:cNvPr id="75804" name="AutoShape 28"/>
            <p:cNvSpPr>
              <a:spLocks noChangeArrowheads="1"/>
            </p:cNvSpPr>
            <p:nvPr/>
          </p:nvSpPr>
          <p:spPr bwMode="gray">
            <a:xfrm flipH="1">
              <a:off x="6321437" y="2605082"/>
              <a:ext cx="1382713" cy="677863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5805" name="AutoShape 29"/>
            <p:cNvSpPr>
              <a:spLocks noChangeArrowheads="1"/>
            </p:cNvSpPr>
            <p:nvPr/>
          </p:nvSpPr>
          <p:spPr bwMode="ltGray">
            <a:xfrm flipH="1">
              <a:off x="6357950" y="2643182"/>
              <a:ext cx="1300162" cy="58737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70000"/>
              </a:schemeClr>
            </a:soli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6508229" y="2778120"/>
              <a:ext cx="102765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dirty="0" smtClean="0">
                  <a:solidFill>
                    <a:srgbClr val="000000"/>
                  </a:solidFill>
                </a:rPr>
                <a:t>Wireless</a:t>
              </a:r>
              <a:endParaRPr lang="en-CA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85720" y="3286124"/>
            <a:ext cx="3286148" cy="933159"/>
            <a:chOff x="-1611" y="-471"/>
            <a:chExt cx="1710" cy="627"/>
          </a:xfrm>
        </p:grpSpPr>
        <p:sp>
          <p:nvSpPr>
            <p:cNvPr id="75828" name="AutoShape 52"/>
            <p:cNvSpPr>
              <a:spLocks noChangeArrowheads="1"/>
            </p:cNvSpPr>
            <p:nvPr/>
          </p:nvSpPr>
          <p:spPr bwMode="auto">
            <a:xfrm>
              <a:off x="-1611" y="-471"/>
              <a:ext cx="1710" cy="480"/>
            </a:xfrm>
            <a:prstGeom prst="wedgeRectCallout">
              <a:avLst>
                <a:gd name="adj1" fmla="val -15856"/>
                <a:gd name="adj2" fmla="val 106887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5829" name="Rectangle 53"/>
            <p:cNvSpPr>
              <a:spLocks noChangeArrowheads="1"/>
            </p:cNvSpPr>
            <p:nvPr/>
          </p:nvSpPr>
          <p:spPr bwMode="auto">
            <a:xfrm>
              <a:off x="-1568" y="-423"/>
              <a:ext cx="1620" cy="5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CA" sz="1400" b="1" dirty="0" smtClean="0"/>
                <a:t>Less traffic means </a:t>
              </a:r>
            </a:p>
            <a:p>
              <a:pPr algn="ctr" eaLnBrk="0" hangingPunct="0"/>
              <a:r>
                <a:rPr lang="en-US" b="1" dirty="0" smtClean="0"/>
                <a:t>Less Power Consumption</a:t>
              </a:r>
              <a:endParaRPr lang="en-CA" dirty="0"/>
            </a:p>
          </p:txBody>
        </p:sp>
      </p:grpSp>
      <p:sp>
        <p:nvSpPr>
          <p:cNvPr id="55" name="Rectangle 2"/>
          <p:cNvSpPr txBox="1">
            <a:spLocks noChangeArrowheads="1"/>
          </p:cNvSpPr>
          <p:nvPr/>
        </p:nvSpPr>
        <p:spPr bwMode="black">
          <a:xfrm>
            <a:off x="1500166" y="1357298"/>
            <a:ext cx="7215238" cy="68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CA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Zip(Deflate)</a:t>
            </a:r>
            <a:r>
              <a:rPr kumimoji="0" lang="en-CA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compression is widely used!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rot="2103433" flipH="1">
            <a:off x="1879526" y="4984612"/>
            <a:ext cx="241414" cy="153441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" name="AutoShape 52"/>
          <p:cNvSpPr>
            <a:spLocks noChangeArrowheads="1"/>
          </p:cNvSpPr>
          <p:nvPr/>
        </p:nvSpPr>
        <p:spPr bwMode="auto">
          <a:xfrm>
            <a:off x="4786314" y="3286124"/>
            <a:ext cx="3286148" cy="714380"/>
          </a:xfrm>
          <a:prstGeom prst="wedgeRectCallout">
            <a:avLst>
              <a:gd name="adj1" fmla="val 23733"/>
              <a:gd name="adj2" fmla="val 97270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4" name="Rectangle 53"/>
          <p:cNvSpPr>
            <a:spLocks noChangeArrowheads="1"/>
          </p:cNvSpPr>
          <p:nvPr/>
        </p:nvSpPr>
        <p:spPr bwMode="auto">
          <a:xfrm>
            <a:off x="4843966" y="3326946"/>
            <a:ext cx="308628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 smtClean="0"/>
              <a:t>More storage with</a:t>
            </a:r>
          </a:p>
          <a:p>
            <a:pPr algn="ctr" eaLnBrk="0" hangingPunct="0"/>
            <a:r>
              <a:rPr lang="en-US" b="1" dirty="0" smtClean="0"/>
              <a:t>No Extra Cost</a:t>
            </a:r>
            <a:endParaRPr lang="en-CA" dirty="0"/>
          </a:p>
        </p:txBody>
      </p:sp>
      <p:pic>
        <p:nvPicPr>
          <p:cNvPr id="1026" name="Picture 2" descr="D:\Temporary Files\Folder\Firefox Downloads\1270524204_Arch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42" y="1000108"/>
            <a:ext cx="1219200" cy="1219200"/>
          </a:xfrm>
          <a:prstGeom prst="rect">
            <a:avLst/>
          </a:prstGeom>
          <a:noFill/>
        </p:spPr>
      </p:pic>
      <p:sp>
        <p:nvSpPr>
          <p:cNvPr id="24" name="Rectangle 2"/>
          <p:cNvSpPr txBox="1">
            <a:spLocks noChangeArrowheads="1"/>
          </p:cNvSpPr>
          <p:nvPr/>
        </p:nvSpPr>
        <p:spPr bwMode="black">
          <a:xfrm>
            <a:off x="500034" y="2462218"/>
            <a:ext cx="7929618" cy="68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CA" sz="2400" b="1" kern="0" dirty="0" smtClean="0">
                <a:solidFill>
                  <a:srgbClr val="FF7F00"/>
                </a:solidFill>
                <a:latin typeface="+mn-lt"/>
              </a:rPr>
              <a:t>The Zip hardware implementation is quite promising</a:t>
            </a:r>
            <a:endParaRPr kumimoji="0" lang="en-CA" sz="2400" b="1" i="0" u="none" strike="noStrike" kern="0" cap="none" spc="0" normalizeH="0" noProof="0" dirty="0" smtClean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D:\Temporary Files\Folder\Firefox Downloads\1270524554_access_poi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14818"/>
            <a:ext cx="2071702" cy="2071702"/>
          </a:xfrm>
          <a:prstGeom prst="rect">
            <a:avLst/>
          </a:prstGeom>
          <a:noFill/>
        </p:spPr>
      </p:pic>
      <p:pic>
        <p:nvPicPr>
          <p:cNvPr id="1029" name="Picture 5" descr="D:\Temporary Files\Folder\Firefox Downloads\1270524931_datab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4071942"/>
            <a:ext cx="1219200" cy="1219200"/>
          </a:xfrm>
          <a:prstGeom prst="rect">
            <a:avLst/>
          </a:prstGeom>
          <a:noFill/>
        </p:spPr>
      </p:pic>
      <p:pic>
        <p:nvPicPr>
          <p:cNvPr id="1030" name="Picture 6" descr="D:\Temporary Files\Folder\Firefox Downloads\1270524989_USBFlashCardWithCardReader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4286256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D:\Temporary Files\Folder\Firefox Downloads\1270525263_HardwareChi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3000372"/>
            <a:ext cx="1214446" cy="1214446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913593" y="3326370"/>
            <a:ext cx="65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ZIP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3108" y="4286256"/>
            <a:ext cx="42148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di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enough for real-time processing</a:t>
            </a: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rot="2103433" flipH="1" flipV="1">
            <a:off x="4057553" y="3956172"/>
            <a:ext cx="171637" cy="244604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26" name="Freeform 3"/>
          <p:cNvSpPr>
            <a:spLocks/>
          </p:cNvSpPr>
          <p:nvPr/>
        </p:nvSpPr>
        <p:spPr bwMode="gray">
          <a:xfrm flipH="1" flipV="1">
            <a:off x="642910" y="3714750"/>
            <a:ext cx="7429552" cy="1944687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CA"/>
          </a:p>
        </p:txBody>
      </p:sp>
      <p:sp>
        <p:nvSpPr>
          <p:cNvPr id="27" name="Freeform 4"/>
          <p:cNvSpPr>
            <a:spLocks/>
          </p:cNvSpPr>
          <p:nvPr/>
        </p:nvSpPr>
        <p:spPr bwMode="gray">
          <a:xfrm>
            <a:off x="642910" y="1516038"/>
            <a:ext cx="7429552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CA"/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gray">
          <a:xfrm>
            <a:off x="4414862" y="2801922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white">
          <a:xfrm>
            <a:off x="785786" y="1714488"/>
            <a:ext cx="2219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CA" sz="2400" b="1" i="1" dirty="0" smtClean="0">
                <a:solidFill>
                  <a:srgbClr val="F8F8F8"/>
                </a:solidFill>
              </a:rPr>
              <a:t>Zip Encoder Workflow</a:t>
            </a:r>
            <a:endParaRPr lang="en-CA" sz="2400" b="1" i="1" dirty="0">
              <a:solidFill>
                <a:srgbClr val="F8F8F8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584475" y="2801922"/>
            <a:ext cx="1643062" cy="1639888"/>
            <a:chOff x="2249418" y="2801922"/>
            <a:chExt cx="1643062" cy="1639888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gray">
            <a:xfrm>
              <a:off x="2249418" y="2801922"/>
              <a:ext cx="1643062" cy="1639888"/>
            </a:xfrm>
            <a:prstGeom prst="rect">
              <a:avLst/>
            </a:prstGeom>
            <a:gradFill rotWithShape="1">
              <a:gsLst>
                <a:gs pos="0">
                  <a:srgbClr val="DAE9FA">
                    <a:gamma/>
                    <a:tint val="0"/>
                    <a:invGamma/>
                  </a:srgbClr>
                </a:gs>
                <a:gs pos="100000">
                  <a:srgbClr val="DAE9FA"/>
                </a:gs>
              </a:gsLst>
              <a:lin ang="5400000" scaled="1"/>
            </a:gradFill>
            <a:ln w="9525">
              <a:solidFill>
                <a:srgbClr val="F8F8F8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2255768" y="3357547"/>
              <a:ext cx="16351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80808"/>
                  </a:solidFill>
                </a:rPr>
                <a:t>Merge the duplicated Strings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black">
            <a:xfrm>
              <a:off x="2341493" y="2990835"/>
              <a:ext cx="7232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chemeClr val="tx2"/>
                  </a:solidFill>
                </a:rPr>
                <a:t>LZ77</a:t>
              </a:r>
              <a:endParaRPr lang="en-CA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9" name="Rectangle 22"/>
          <p:cNvSpPr>
            <a:spLocks noChangeArrowheads="1"/>
          </p:cNvSpPr>
          <p:nvPr/>
        </p:nvSpPr>
        <p:spPr bwMode="black">
          <a:xfrm>
            <a:off x="4457725" y="2990835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CA" sz="1600" b="1" dirty="0" smtClean="0">
                <a:solidFill>
                  <a:schemeClr val="tx2"/>
                </a:solidFill>
              </a:rPr>
              <a:t>Huffman</a:t>
            </a:r>
            <a:endParaRPr lang="en-CA" b="1" dirty="0">
              <a:solidFill>
                <a:schemeClr val="tx2"/>
              </a:solidFill>
            </a:endParaRPr>
          </a:p>
        </p:txBody>
      </p:sp>
      <p:graphicFrame>
        <p:nvGraphicFramePr>
          <p:cNvPr id="41" name="图示 30"/>
          <p:cNvGraphicFramePr/>
          <p:nvPr/>
        </p:nvGraphicFramePr>
        <p:xfrm>
          <a:off x="4500562" y="3357562"/>
          <a:ext cx="1500198" cy="93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右箭头 36"/>
          <p:cNvSpPr/>
          <p:nvPr/>
        </p:nvSpPr>
        <p:spPr>
          <a:xfrm>
            <a:off x="4143372" y="3422619"/>
            <a:ext cx="357190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2" name="Group 51"/>
          <p:cNvGrpSpPr/>
          <p:nvPr/>
        </p:nvGrpSpPr>
        <p:grpSpPr>
          <a:xfrm>
            <a:off x="714348" y="2786058"/>
            <a:ext cx="1692367" cy="1639888"/>
            <a:chOff x="2200113" y="2801922"/>
            <a:chExt cx="1692367" cy="1639888"/>
          </a:xfrm>
        </p:grpSpPr>
        <p:sp>
          <p:nvSpPr>
            <p:cNvPr id="53" name="Rectangle 6"/>
            <p:cNvSpPr>
              <a:spLocks noChangeArrowheads="1"/>
            </p:cNvSpPr>
            <p:nvPr/>
          </p:nvSpPr>
          <p:spPr bwMode="gray">
            <a:xfrm>
              <a:off x="2249418" y="2801922"/>
              <a:ext cx="1643062" cy="1639888"/>
            </a:xfrm>
            <a:prstGeom prst="rect">
              <a:avLst/>
            </a:prstGeom>
            <a:gradFill rotWithShape="1">
              <a:gsLst>
                <a:gs pos="0">
                  <a:srgbClr val="DAE9FA">
                    <a:gamma/>
                    <a:tint val="0"/>
                    <a:invGamma/>
                  </a:srgbClr>
                </a:gs>
                <a:gs pos="100000">
                  <a:srgbClr val="DAE9FA"/>
                </a:gs>
              </a:gsLst>
              <a:lin ang="5400000" scaled="1"/>
            </a:gradFill>
            <a:ln w="9525">
              <a:solidFill>
                <a:srgbClr val="F8F8F8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gray">
            <a:xfrm>
              <a:off x="2200113" y="3444864"/>
              <a:ext cx="163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80808"/>
                  </a:solidFill>
                </a:rPr>
                <a:t>Raw Data</a:t>
              </a: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black">
            <a:xfrm>
              <a:off x="2341493" y="2990835"/>
              <a:ext cx="7489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chemeClr val="tx2"/>
                  </a:solidFill>
                </a:rPr>
                <a:t>Input</a:t>
              </a:r>
              <a:endParaRPr lang="en-CA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右箭头 35"/>
          <p:cNvSpPr/>
          <p:nvPr/>
        </p:nvSpPr>
        <p:spPr>
          <a:xfrm>
            <a:off x="2263851" y="3429000"/>
            <a:ext cx="357190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7" name="Group 56"/>
          <p:cNvGrpSpPr/>
          <p:nvPr/>
        </p:nvGrpSpPr>
        <p:grpSpPr>
          <a:xfrm>
            <a:off x="6357950" y="2814633"/>
            <a:ext cx="1643062" cy="1639888"/>
            <a:chOff x="2249418" y="2801922"/>
            <a:chExt cx="1643062" cy="1639888"/>
          </a:xfrm>
        </p:grpSpPr>
        <p:sp>
          <p:nvSpPr>
            <p:cNvPr id="58" name="Rectangle 6"/>
            <p:cNvSpPr>
              <a:spLocks noChangeArrowheads="1"/>
            </p:cNvSpPr>
            <p:nvPr/>
          </p:nvSpPr>
          <p:spPr bwMode="gray">
            <a:xfrm>
              <a:off x="2249418" y="2801922"/>
              <a:ext cx="1643062" cy="1639888"/>
            </a:xfrm>
            <a:prstGeom prst="rect">
              <a:avLst/>
            </a:prstGeom>
            <a:gradFill rotWithShape="1">
              <a:gsLst>
                <a:gs pos="0">
                  <a:srgbClr val="DAE9FA">
                    <a:gamma/>
                    <a:tint val="0"/>
                    <a:invGamma/>
                  </a:srgbClr>
                </a:gs>
                <a:gs pos="100000">
                  <a:srgbClr val="DAE9FA"/>
                </a:gs>
              </a:gsLst>
              <a:lin ang="5400000" scaled="1"/>
            </a:gradFill>
            <a:ln w="9525">
              <a:solidFill>
                <a:srgbClr val="F8F8F8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gray">
            <a:xfrm>
              <a:off x="2255768" y="3416289"/>
              <a:ext cx="16351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80808"/>
                  </a:solidFill>
                </a:rPr>
                <a:t>Compressed Data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black">
            <a:xfrm>
              <a:off x="2341493" y="2990835"/>
              <a:ext cx="9412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chemeClr val="tx2"/>
                  </a:solidFill>
                </a:rPr>
                <a:t>Output</a:t>
              </a:r>
              <a:endParaRPr lang="en-CA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9" name="右箭头 37"/>
          <p:cNvSpPr/>
          <p:nvPr/>
        </p:nvSpPr>
        <p:spPr>
          <a:xfrm>
            <a:off x="6072198" y="3422619"/>
            <a:ext cx="357190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4865" y="1978026"/>
            <a:ext cx="7824787" cy="1165222"/>
          </a:xfrm>
          <a:noFill/>
          <a:ln/>
        </p:spPr>
        <p:txBody>
          <a:bodyPr/>
          <a:lstStyle/>
          <a:p>
            <a:pPr>
              <a:buNone/>
            </a:pPr>
            <a:r>
              <a:rPr lang="en-CA" sz="1600" dirty="0" smtClean="0"/>
              <a:t>1. Find two nodes with minimum weights</a:t>
            </a:r>
          </a:p>
          <a:p>
            <a:pPr>
              <a:buNone/>
            </a:pPr>
            <a:r>
              <a:rPr lang="en-CA" sz="1600" dirty="0" smtClean="0"/>
              <a:t>2. Add these two weights, the result of which is inserted into table as a new node. And then remove the previous two nodes</a:t>
            </a:r>
          </a:p>
          <a:p>
            <a:pPr>
              <a:buNone/>
            </a:pPr>
            <a:r>
              <a:rPr lang="en-CA" sz="1600" dirty="0" smtClean="0"/>
              <a:t>3. Go to step 1, until there is only one node in the table </a:t>
            </a:r>
            <a:r>
              <a:rPr lang="en-CA" sz="2000" dirty="0"/>
              <a:t/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00034" y="1428736"/>
            <a:ext cx="2928958" cy="646331"/>
            <a:chOff x="571472" y="1214422"/>
            <a:chExt cx="2643206" cy="64633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571472" y="1214422"/>
              <a:ext cx="2643206" cy="436563"/>
              <a:chOff x="3618" y="3480"/>
              <a:chExt cx="1200" cy="275"/>
            </a:xfrm>
          </p:grpSpPr>
          <p:sp>
            <p:nvSpPr>
              <p:cNvPr id="11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3" name="Text Box 35"/>
            <p:cNvSpPr txBox="1">
              <a:spLocks noChangeArrowheads="1"/>
            </p:cNvSpPr>
            <p:nvPr/>
          </p:nvSpPr>
          <p:spPr bwMode="black">
            <a:xfrm>
              <a:off x="695296" y="1214422"/>
              <a:ext cx="230506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Build a Huffman Tree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6429388" y="4143380"/>
            <a:ext cx="2357454" cy="436563"/>
            <a:chOff x="3618" y="3480"/>
            <a:chExt cx="1200" cy="275"/>
          </a:xfrm>
        </p:grpSpPr>
        <p:sp>
          <p:nvSpPr>
            <p:cNvPr id="25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CA" b="1" dirty="0" smtClean="0">
                  <a:solidFill>
                    <a:srgbClr val="FFFFFF"/>
                  </a:solidFill>
                </a:rPr>
                <a:t>Huffman Tree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>
            <a:off x="1509691" y="4595821"/>
            <a:ext cx="357190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/>
          <p:cNvGrpSpPr/>
          <p:nvPr/>
        </p:nvGrpSpPr>
        <p:grpSpPr>
          <a:xfrm>
            <a:off x="500034" y="4500570"/>
            <a:ext cx="928694" cy="606465"/>
            <a:chOff x="3892" y="500823"/>
            <a:chExt cx="1163518" cy="927178"/>
          </a:xfrm>
          <a:scene3d>
            <a:camera prst="orthographicFront"/>
            <a:lightRig rig="flat" dir="t"/>
          </a:scene3d>
        </p:grpSpPr>
        <p:sp>
          <p:nvSpPr>
            <p:cNvPr id="35" name="Rounded Rectangle 34"/>
            <p:cNvSpPr/>
            <p:nvPr/>
          </p:nvSpPr>
          <p:spPr>
            <a:xfrm>
              <a:off x="3892" y="500823"/>
              <a:ext cx="1163518" cy="92717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31048" y="527979"/>
              <a:ext cx="1109206" cy="8728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Text Input</a:t>
              </a:r>
              <a:endParaRPr lang="en-CA" sz="1800" kern="12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357422" y="3500438"/>
          <a:ext cx="1285884" cy="2811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1503"/>
                <a:gridCol w="714381"/>
              </a:tblGrid>
              <a:tr h="1877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Char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73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73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643438" y="3429000"/>
          <a:ext cx="1500199" cy="20802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5818"/>
                <a:gridCol w="714381"/>
              </a:tblGrid>
              <a:tr h="1877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Char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73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 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73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Frame 41"/>
          <p:cNvSpPr/>
          <p:nvPr/>
        </p:nvSpPr>
        <p:spPr>
          <a:xfrm>
            <a:off x="2071670" y="3754440"/>
            <a:ext cx="1857388" cy="357190"/>
          </a:xfrm>
          <a:prstGeom prst="frame">
            <a:avLst>
              <a:gd name="adj1" fmla="val 0"/>
            </a:avLst>
          </a:prstGeom>
          <a:ln>
            <a:solidFill>
              <a:srgbClr val="EC2C0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ame 43"/>
          <p:cNvSpPr/>
          <p:nvPr/>
        </p:nvSpPr>
        <p:spPr>
          <a:xfrm>
            <a:off x="2071670" y="4500570"/>
            <a:ext cx="1857388" cy="357190"/>
          </a:xfrm>
          <a:prstGeom prst="frame">
            <a:avLst>
              <a:gd name="adj1" fmla="val 0"/>
            </a:avLst>
          </a:prstGeom>
          <a:ln>
            <a:solidFill>
              <a:srgbClr val="EC2C0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右箭头 31"/>
          <p:cNvSpPr/>
          <p:nvPr/>
        </p:nvSpPr>
        <p:spPr>
          <a:xfrm>
            <a:off x="4105272" y="4591058"/>
            <a:ext cx="357190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6858016" y="5857892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01024" y="5857892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0" name="Straight Connector 49"/>
          <p:cNvCxnSpPr>
            <a:stCxn id="47" idx="0"/>
          </p:cNvCxnSpPr>
          <p:nvPr/>
        </p:nvCxnSpPr>
        <p:spPr>
          <a:xfrm rot="5400000" flipH="1" flipV="1">
            <a:off x="6893735" y="5179231"/>
            <a:ext cx="857256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0"/>
          </p:cNvCxnSpPr>
          <p:nvPr/>
        </p:nvCxnSpPr>
        <p:spPr>
          <a:xfrm rot="16200000" flipV="1">
            <a:off x="7536677" y="5179231"/>
            <a:ext cx="857256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00958" y="47148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15206" y="58981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358214" y="59171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右箭头 31"/>
          <p:cNvSpPr/>
          <p:nvPr/>
        </p:nvSpPr>
        <p:spPr>
          <a:xfrm>
            <a:off x="4143372" y="5929330"/>
            <a:ext cx="2500330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42910" y="1214422"/>
            <a:ext cx="2357454" cy="436563"/>
            <a:chOff x="3618" y="3480"/>
            <a:chExt cx="1200" cy="275"/>
          </a:xfrm>
        </p:grpSpPr>
        <p:sp>
          <p:nvSpPr>
            <p:cNvPr id="25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CA" b="1" dirty="0" smtClean="0">
                  <a:solidFill>
                    <a:srgbClr val="FFFFFF"/>
                  </a:solidFill>
                </a:rPr>
                <a:t>Huffman Encoding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71472" y="2357430"/>
          <a:ext cx="1285884" cy="2811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1503"/>
                <a:gridCol w="714381"/>
              </a:tblGrid>
              <a:tr h="1877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Char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73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73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右箭头 31"/>
          <p:cNvSpPr/>
          <p:nvPr/>
        </p:nvSpPr>
        <p:spPr>
          <a:xfrm>
            <a:off x="2143108" y="3429000"/>
            <a:ext cx="357190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black">
          <a:xfrm>
            <a:off x="4500562" y="1643050"/>
            <a:ext cx="450059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CA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From</a:t>
            </a:r>
            <a:r>
              <a:rPr kumimoji="0" lang="en-CA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to down, Left node is marked as ‘0’, and Right node is marked as ‘1’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sz="140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CA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CA" sz="1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encoded data cannot be the prefix of the other encoded data.</a:t>
            </a: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8" name="组合 15"/>
          <p:cNvGrpSpPr/>
          <p:nvPr/>
        </p:nvGrpSpPr>
        <p:grpSpPr>
          <a:xfrm>
            <a:off x="4714876" y="1206473"/>
            <a:ext cx="2714644" cy="436577"/>
            <a:chOff x="571472" y="1214422"/>
            <a:chExt cx="2643206" cy="436577"/>
          </a:xfrm>
        </p:grpSpPr>
        <p:grpSp>
          <p:nvGrpSpPr>
            <p:cNvPr id="69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71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0" name="Text Box 35"/>
            <p:cNvSpPr txBox="1">
              <a:spLocks noChangeArrowheads="1"/>
            </p:cNvSpPr>
            <p:nvPr/>
          </p:nvSpPr>
          <p:spPr bwMode="black">
            <a:xfrm>
              <a:off x="695296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Encoding Procedure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071670" y="2357430"/>
            <a:ext cx="4286280" cy="3869794"/>
            <a:chOff x="4572000" y="2631040"/>
            <a:chExt cx="4286280" cy="3869794"/>
          </a:xfrm>
        </p:grpSpPr>
        <p:sp>
          <p:nvSpPr>
            <p:cNvPr id="47" name="Oval 46"/>
            <p:cNvSpPr/>
            <p:nvPr/>
          </p:nvSpPr>
          <p:spPr>
            <a:xfrm>
              <a:off x="4572000" y="60722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715008" y="60722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</a:t>
              </a:r>
            </a:p>
          </p:txBody>
        </p:sp>
        <p:cxnSp>
          <p:nvCxnSpPr>
            <p:cNvPr id="50" name="Straight Connector 49"/>
            <p:cNvCxnSpPr>
              <a:stCxn id="47" idx="0"/>
            </p:cNvCxnSpPr>
            <p:nvPr/>
          </p:nvCxnSpPr>
          <p:spPr>
            <a:xfrm rot="5400000" flipH="1" flipV="1">
              <a:off x="4607719" y="5393545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0"/>
            </p:cNvCxnSpPr>
            <p:nvPr/>
          </p:nvCxnSpPr>
          <p:spPr>
            <a:xfrm rot="16200000" flipV="1">
              <a:off x="5250661" y="5393545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14942" y="492919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29190" y="61124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72198" y="613150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286512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 flipH="1" flipV="1">
              <a:off x="5250661" y="4250537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5822165" y="4250537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7884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492919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929454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 flipH="1" flipV="1">
              <a:off x="5893603" y="3107529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7608115" y="4250537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29520" y="377404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8082" y="492919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8072462" y="492919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 flipH="1" flipV="1">
              <a:off x="6893735" y="4250537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V="1">
              <a:off x="6893735" y="3107529"/>
              <a:ext cx="85725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572264" y="2631040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01090" y="492919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29322" y="314324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0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58082" y="30596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1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00892" y="414338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0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58148" y="398836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1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86380" y="42148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0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86512" y="42148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1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86314" y="535782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0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72132" y="53456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1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500298" y="2285992"/>
            <a:ext cx="3357586" cy="3929090"/>
            <a:chOff x="2500298" y="2285992"/>
            <a:chExt cx="3357586" cy="3929090"/>
          </a:xfrm>
        </p:grpSpPr>
        <p:cxnSp>
          <p:nvCxnSpPr>
            <p:cNvPr id="82" name="Straight Arrow Connector 81"/>
            <p:cNvCxnSpPr/>
            <p:nvPr/>
          </p:nvCxnSpPr>
          <p:spPr>
            <a:xfrm rot="5400000">
              <a:off x="2000232" y="2786058"/>
              <a:ext cx="2286016" cy="12858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 flipH="1">
              <a:off x="2964645" y="4822041"/>
              <a:ext cx="128588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右箭头 31"/>
            <p:cNvSpPr/>
            <p:nvPr/>
          </p:nvSpPr>
          <p:spPr>
            <a:xfrm>
              <a:off x="4143372" y="5857892"/>
              <a:ext cx="357190" cy="35719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3438" y="584575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g: 001</a:t>
              </a:r>
              <a:endPara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786578" y="3000372"/>
          <a:ext cx="1285884" cy="20802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1503"/>
                <a:gridCol w="714381"/>
              </a:tblGrid>
              <a:tr h="1877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Char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5572132" y="53578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en-US" altLang="zh-CN" dirty="0" smtClean="0">
                <a:solidFill>
                  <a:schemeClr val="tx2"/>
                </a:solidFill>
              </a:rPr>
              <a:t>000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43570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m  </a:t>
            </a:r>
            <a:r>
              <a:rPr lang="en-US" altLang="zh-CN" dirty="0" smtClean="0">
                <a:solidFill>
                  <a:schemeClr val="tx2"/>
                </a:solidFill>
              </a:rPr>
              <a:t>a  </a:t>
            </a:r>
            <a:r>
              <a:rPr lang="en-US" altLang="zh-CN" dirty="0" smtClean="0">
                <a:solidFill>
                  <a:schemeClr val="bg1">
                    <a:lumMod val="10000"/>
                  </a:schemeClr>
                </a:solidFill>
              </a:rPr>
              <a:t>c</a:t>
            </a:r>
            <a:endParaRPr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6858016" y="5429264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215206" y="5357826"/>
            <a:ext cx="192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3*8bits -&gt; </a:t>
            </a:r>
            <a:r>
              <a:rPr lang="en-US" altLang="zh-CN" dirty="0" smtClean="0"/>
              <a:t>7 </a:t>
            </a:r>
            <a:r>
              <a:rPr lang="en-US" altLang="zh-CN" dirty="0" smtClean="0"/>
              <a:t>bits</a:t>
            </a:r>
          </a:p>
          <a:p>
            <a:r>
              <a:rPr lang="en-US" altLang="zh-CN" dirty="0" smtClean="0"/>
              <a:t>Save </a:t>
            </a:r>
            <a:r>
              <a:rPr lang="en-US" altLang="zh-CN" dirty="0" smtClean="0"/>
              <a:t>17</a:t>
            </a:r>
            <a:r>
              <a:rPr lang="en-US" altLang="zh-CN" dirty="0" smtClean="0"/>
              <a:t> </a:t>
            </a:r>
            <a:r>
              <a:rPr lang="en-US" altLang="zh-CN" dirty="0" smtClean="0"/>
              <a:t>bits!!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grpSp>
        <p:nvGrpSpPr>
          <p:cNvPr id="16" name="组合 56"/>
          <p:cNvGrpSpPr/>
          <p:nvPr/>
        </p:nvGrpSpPr>
        <p:grpSpPr>
          <a:xfrm>
            <a:off x="500034" y="1214422"/>
            <a:ext cx="2643206" cy="436577"/>
            <a:chOff x="571472" y="1214422"/>
            <a:chExt cx="2643206" cy="436577"/>
          </a:xfrm>
        </p:grpSpPr>
        <p:grpSp>
          <p:nvGrpSpPr>
            <p:cNvPr id="17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1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8" name="Text Box 35"/>
            <p:cNvSpPr txBox="1">
              <a:spLocks noChangeArrowheads="1"/>
            </p:cNvSpPr>
            <p:nvPr/>
          </p:nvSpPr>
          <p:spPr bwMode="black">
            <a:xfrm>
              <a:off x="642910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Design Methodology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AutoShape 2"/>
          <p:cNvSpPr>
            <a:spLocks noChangeArrowheads="1"/>
          </p:cNvSpPr>
          <p:nvPr/>
        </p:nvSpPr>
        <p:spPr bwMode="gray">
          <a:xfrm>
            <a:off x="1214414" y="4727564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gray">
          <a:xfrm>
            <a:off x="1214414" y="3432164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gray">
          <a:xfrm>
            <a:off x="1214414" y="2130414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2043089" y="3160702"/>
            <a:ext cx="4686300" cy="361950"/>
            <a:chOff x="720" y="1392"/>
            <a:chExt cx="4058" cy="480"/>
          </a:xfrm>
        </p:grpSpPr>
        <p:sp>
          <p:nvSpPr>
            <p:cNvPr id="25" name="AutoShape 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26" name="Group 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7" name="AutoShape 9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" name="AutoShape 1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2016102" y="4498964"/>
            <a:ext cx="4686300" cy="361950"/>
            <a:chOff x="720" y="1392"/>
            <a:chExt cx="4058" cy="480"/>
          </a:xfrm>
        </p:grpSpPr>
        <p:sp>
          <p:nvSpPr>
            <p:cNvPr id="30" name="AutoShape 12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31" name="Group 1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2" name="AutoShape 14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" name="AutoShape 15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38" name="Group 16"/>
          <p:cNvGrpSpPr>
            <a:grpSpLocks/>
          </p:cNvGrpSpPr>
          <p:nvPr/>
        </p:nvGrpSpPr>
        <p:grpSpPr bwMode="auto">
          <a:xfrm>
            <a:off x="2046264" y="1868477"/>
            <a:ext cx="4686300" cy="361950"/>
            <a:chOff x="1388" y="1159"/>
            <a:chExt cx="2952" cy="228"/>
          </a:xfrm>
        </p:grpSpPr>
        <p:sp>
          <p:nvSpPr>
            <p:cNvPr id="47" name="AutoShape 17"/>
            <p:cNvSpPr>
              <a:spLocks noChangeArrowheads="1"/>
            </p:cNvSpPr>
            <p:nvPr/>
          </p:nvSpPr>
          <p:spPr bwMode="ltGray">
            <a:xfrm>
              <a:off x="1388" y="1159"/>
              <a:ext cx="2952" cy="228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48" name="Group 18"/>
            <p:cNvGrpSpPr>
              <a:grpSpLocks/>
            </p:cNvGrpSpPr>
            <p:nvPr/>
          </p:nvGrpSpPr>
          <p:grpSpPr bwMode="auto">
            <a:xfrm>
              <a:off x="1395" y="1166"/>
              <a:ext cx="2941" cy="211"/>
              <a:chOff x="1395" y="1166"/>
              <a:chExt cx="2941" cy="211"/>
            </a:xfrm>
          </p:grpSpPr>
          <p:sp>
            <p:nvSpPr>
              <p:cNvPr id="49" name="AutoShape 19"/>
              <p:cNvSpPr>
                <a:spLocks noChangeArrowheads="1"/>
              </p:cNvSpPr>
              <p:nvPr/>
            </p:nvSpPr>
            <p:spPr bwMode="ltGray">
              <a:xfrm>
                <a:off x="1395" y="1322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0" name="AutoShape 20"/>
              <p:cNvSpPr>
                <a:spLocks noChangeArrowheads="1"/>
              </p:cNvSpPr>
              <p:nvPr/>
            </p:nvSpPr>
            <p:spPr bwMode="ltGray">
              <a:xfrm>
                <a:off x="1395" y="1166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51" name="Rectangle 21"/>
          <p:cNvSpPr>
            <a:spLocks noChangeArrowheads="1"/>
          </p:cNvSpPr>
          <p:nvPr/>
        </p:nvSpPr>
        <p:spPr bwMode="black">
          <a:xfrm>
            <a:off x="3428992" y="1857364"/>
            <a:ext cx="2159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CA" sz="1600" b="1" dirty="0" smtClean="0">
                <a:solidFill>
                  <a:srgbClr val="FFFFFF"/>
                </a:solidFill>
              </a:rPr>
              <a:t>Software Simulation</a:t>
            </a:r>
            <a:endParaRPr lang="en-CA" sz="1600" b="1" dirty="0">
              <a:solidFill>
                <a:srgbClr val="FFFFFF"/>
              </a:solidFill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black">
          <a:xfrm>
            <a:off x="2714612" y="3163877"/>
            <a:ext cx="35545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CA" sz="1600" b="1" dirty="0">
                <a:solidFill>
                  <a:srgbClr val="FFFFFF"/>
                </a:solidFill>
              </a:rPr>
              <a:t> </a:t>
            </a:r>
            <a:r>
              <a:rPr lang="en-CA" sz="1600" b="1" dirty="0" smtClean="0">
                <a:solidFill>
                  <a:srgbClr val="FFFFFF"/>
                </a:solidFill>
              </a:rPr>
              <a:t>Algorithmic State Machine Design</a:t>
            </a:r>
            <a:endParaRPr lang="en-CA" sz="1600" b="1" dirty="0">
              <a:solidFill>
                <a:srgbClr val="FFFFFF"/>
              </a:solidFill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black">
          <a:xfrm>
            <a:off x="3143240" y="4487852"/>
            <a:ext cx="27526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CA" sz="1600" b="1" dirty="0">
                <a:solidFill>
                  <a:srgbClr val="FFFFFF"/>
                </a:solidFill>
              </a:rPr>
              <a:t> </a:t>
            </a:r>
            <a:r>
              <a:rPr lang="en-CA" sz="1600" b="1" dirty="0" smtClean="0">
                <a:solidFill>
                  <a:srgbClr val="FFFFFF"/>
                </a:solidFill>
              </a:rPr>
              <a:t>Hardware Implementation</a:t>
            </a:r>
            <a:endParaRPr lang="en-CA" sz="1600" b="1" dirty="0">
              <a:solidFill>
                <a:srgbClr val="FFFFFF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1357290" y="3609964"/>
            <a:ext cx="6080124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Apply the ASM design methodology to convert the algorithm to hardware.</a:t>
            </a:r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1285852" y="2285992"/>
            <a:ext cx="6143668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CA" sz="1400" dirty="0" smtClean="0">
                <a:solidFill>
                  <a:srgbClr val="000000"/>
                </a:solidFill>
              </a:rPr>
              <a:t>Simulate the algorithm in C language/ Pseudo code. Thinking in a “Hardware” way.</a:t>
            </a:r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342980" y="4967719"/>
            <a:ext cx="6091237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CA" sz="1400" dirty="0" smtClean="0">
                <a:solidFill>
                  <a:srgbClr val="000000"/>
                </a:solidFill>
              </a:rPr>
              <a:t>Implement the designed RTL architecture from the previous step in HDL. And then verify the hardware module(s).</a:t>
            </a:r>
            <a:endParaRPr lang="en-CA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45426" y="3173864"/>
            <a:ext cx="2183962" cy="3255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Simulation</a:t>
            </a:r>
            <a:endParaRPr lang="en-CA" dirty="0"/>
          </a:p>
        </p:txBody>
      </p:sp>
      <p:grpSp>
        <p:nvGrpSpPr>
          <p:cNvPr id="2" name="组合 56"/>
          <p:cNvGrpSpPr/>
          <p:nvPr/>
        </p:nvGrpSpPr>
        <p:grpSpPr>
          <a:xfrm>
            <a:off x="500034" y="1214422"/>
            <a:ext cx="2643206" cy="436577"/>
            <a:chOff x="571472" y="1214422"/>
            <a:chExt cx="2643206" cy="436577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1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8" name="Text Box 35"/>
            <p:cNvSpPr txBox="1">
              <a:spLocks noChangeArrowheads="1"/>
            </p:cNvSpPr>
            <p:nvPr/>
          </p:nvSpPr>
          <p:spPr bwMode="black">
            <a:xfrm>
              <a:off x="642910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Design Methodology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388302" y="4500570"/>
            <a:ext cx="189821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Tree_Sorter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388302" y="3571876"/>
            <a:ext cx="189821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Tree_Constructor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4357686" y="5429264"/>
            <a:ext cx="189821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Tree_Encoder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929454" y="4214818"/>
            <a:ext cx="1592047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Code_Dumper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642910" y="5500702"/>
            <a:ext cx="128588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2428860" y="5500702"/>
            <a:ext cx="1285884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Machine Controller</a:t>
            </a:r>
            <a:endParaRPr lang="en-US" sz="1400" dirty="0"/>
          </a:p>
        </p:txBody>
      </p:sp>
      <p:sp>
        <p:nvSpPr>
          <p:cNvPr id="40" name="Right Arrow 39"/>
          <p:cNvSpPr/>
          <p:nvPr/>
        </p:nvSpPr>
        <p:spPr>
          <a:xfrm>
            <a:off x="2000232" y="5786454"/>
            <a:ext cx="367395" cy="22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ight Arrow 40"/>
          <p:cNvSpPr/>
          <p:nvPr/>
        </p:nvSpPr>
        <p:spPr>
          <a:xfrm>
            <a:off x="3786182" y="5857892"/>
            <a:ext cx="367395" cy="22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ight Arrow 41"/>
          <p:cNvSpPr/>
          <p:nvPr/>
        </p:nvSpPr>
        <p:spPr>
          <a:xfrm>
            <a:off x="6500826" y="4500570"/>
            <a:ext cx="367395" cy="22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4429124" y="321468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472" y="1714488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IDE: Dev C++	Compiler: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err="1" smtClean="0"/>
              <a:t>Tree_Constructor</a:t>
            </a:r>
            <a:r>
              <a:rPr lang="en-US" dirty="0" smtClean="0"/>
              <a:t>: Build the Huffman tree from heap by calling </a:t>
            </a:r>
            <a:r>
              <a:rPr lang="en-US" dirty="0" err="1" smtClean="0"/>
              <a:t>Tree_Sorter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Tree_Sorter</a:t>
            </a:r>
            <a:r>
              <a:rPr lang="en-US" dirty="0" smtClean="0"/>
              <a:t>: Return two nodes with the minimum weights</a:t>
            </a:r>
          </a:p>
          <a:p>
            <a:r>
              <a:rPr lang="en-US" dirty="0" err="1" smtClean="0"/>
              <a:t>Tree_Encoder</a:t>
            </a:r>
            <a:r>
              <a:rPr lang="en-US" dirty="0" smtClean="0"/>
              <a:t>: Encode the Huffman tree to binary code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33432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ASM</a:t>
            </a:r>
            <a:endParaRPr lang="en-CA" dirty="0"/>
          </a:p>
        </p:txBody>
      </p:sp>
      <p:grpSp>
        <p:nvGrpSpPr>
          <p:cNvPr id="2" name="组合 56"/>
          <p:cNvGrpSpPr/>
          <p:nvPr/>
        </p:nvGrpSpPr>
        <p:grpSpPr>
          <a:xfrm>
            <a:off x="500034" y="1214422"/>
            <a:ext cx="2643206" cy="436577"/>
            <a:chOff x="571472" y="1214422"/>
            <a:chExt cx="2643206" cy="436577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571472" y="1214435"/>
              <a:ext cx="2643206" cy="436564"/>
              <a:chOff x="3618" y="3480"/>
              <a:chExt cx="1200" cy="275"/>
            </a:xfrm>
          </p:grpSpPr>
          <p:sp>
            <p:nvSpPr>
              <p:cNvPr id="19" name="Freeform 33"/>
              <p:cNvSpPr>
                <a:spLocks/>
              </p:cNvSpPr>
              <p:nvPr/>
            </p:nvSpPr>
            <p:spPr bwMode="ltGray">
              <a:xfrm>
                <a:off x="3682" y="3634"/>
                <a:ext cx="1063" cy="121"/>
              </a:xfrm>
              <a:custGeom>
                <a:avLst/>
                <a:gdLst/>
                <a:ahLst/>
                <a:cxnLst>
                  <a:cxn ang="0">
                    <a:pos x="1120" y="252"/>
                  </a:cxn>
                  <a:cxn ang="0">
                    <a:pos x="1116" y="250"/>
                  </a:cxn>
                  <a:cxn ang="0">
                    <a:pos x="1100" y="246"/>
                  </a:cxn>
                  <a:cxn ang="0">
                    <a:pos x="1074" y="240"/>
                  </a:cxn>
                  <a:cxn ang="0">
                    <a:pos x="1038" y="232"/>
                  </a:cxn>
                  <a:cxn ang="0">
                    <a:pos x="992" y="222"/>
                  </a:cxn>
                  <a:cxn ang="0">
                    <a:pos x="938" y="212"/>
                  </a:cxn>
                  <a:cxn ang="0">
                    <a:pos x="876" y="204"/>
                  </a:cxn>
                  <a:cxn ang="0">
                    <a:pos x="806" y="196"/>
                  </a:cxn>
                  <a:cxn ang="0">
                    <a:pos x="730" y="190"/>
                  </a:cxn>
                  <a:cxn ang="0">
                    <a:pos x="646" y="184"/>
                  </a:cxn>
                  <a:cxn ang="0">
                    <a:pos x="556" y="184"/>
                  </a:cxn>
                  <a:cxn ang="0">
                    <a:pos x="466" y="184"/>
                  </a:cxn>
                  <a:cxn ang="0">
                    <a:pos x="384" y="190"/>
                  </a:cxn>
                  <a:cxn ang="0">
                    <a:pos x="308" y="196"/>
                  </a:cxn>
                  <a:cxn ang="0">
                    <a:pos x="238" y="204"/>
                  </a:cxn>
                  <a:cxn ang="0">
                    <a:pos x="178" y="212"/>
                  </a:cxn>
                  <a:cxn ang="0">
                    <a:pos x="126" y="222"/>
                  </a:cxn>
                  <a:cxn ang="0">
                    <a:pos x="82" y="232"/>
                  </a:cxn>
                  <a:cxn ang="0">
                    <a:pos x="46" y="240"/>
                  </a:cxn>
                  <a:cxn ang="0">
                    <a:pos x="20" y="246"/>
                  </a:cxn>
                  <a:cxn ang="0">
                    <a:pos x="6" y="250"/>
                  </a:cxn>
                  <a:cxn ang="0">
                    <a:pos x="0" y="252"/>
                  </a:cxn>
                  <a:cxn ang="0">
                    <a:pos x="0" y="62"/>
                  </a:cxn>
                  <a:cxn ang="0">
                    <a:pos x="560" y="0"/>
                  </a:cxn>
                  <a:cxn ang="0">
                    <a:pos x="1120" y="62"/>
                  </a:cxn>
                  <a:cxn ang="0">
                    <a:pos x="1120" y="252"/>
                  </a:cxn>
                  <a:cxn ang="0">
                    <a:pos x="1120" y="252"/>
                  </a:cxn>
                </a:cxnLst>
                <a:rect l="0" t="0" r="r" b="b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ltGray">
              <a:xfrm>
                <a:off x="3618" y="3480"/>
                <a:ext cx="120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8" name="Text Box 35"/>
            <p:cNvSpPr txBox="1">
              <a:spLocks noChangeArrowheads="1"/>
            </p:cNvSpPr>
            <p:nvPr/>
          </p:nvSpPr>
          <p:spPr bwMode="black">
            <a:xfrm>
              <a:off x="642910" y="1214422"/>
              <a:ext cx="2519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CA" b="1" dirty="0" smtClean="0">
                  <a:solidFill>
                    <a:srgbClr val="FFFFFF"/>
                  </a:solidFill>
                </a:rPr>
                <a:t>Design Methodology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71472" y="171448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Convert the pseudo code into an ASM chart</a:t>
            </a:r>
          </a:p>
          <a:p>
            <a:r>
              <a:rPr lang="en-US" dirty="0" smtClean="0"/>
              <a:t> Create a data path based on the ASM chart</a:t>
            </a:r>
          </a:p>
          <a:p>
            <a:r>
              <a:rPr lang="en-US" dirty="0" smtClean="0"/>
              <a:t> Design the control logic based on the detailed ASM chart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1538" y="5500702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Let’s take </a:t>
            </a:r>
            <a:r>
              <a:rPr lang="en-US" sz="28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Tree_Sorter</a:t>
            </a:r>
            <a:r>
              <a:rPr lang="en-US" sz="2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as an example.</a:t>
            </a:r>
            <a:endParaRPr lang="en-US" sz="2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500034" y="2857496"/>
            <a:ext cx="2714644" cy="436563"/>
            <a:chOff x="3618" y="3480"/>
            <a:chExt cx="1200" cy="275"/>
          </a:xfrm>
        </p:grpSpPr>
        <p:sp>
          <p:nvSpPr>
            <p:cNvPr id="16" name="Freeform 29"/>
            <p:cNvSpPr>
              <a:spLocks/>
            </p:cNvSpPr>
            <p:nvPr/>
          </p:nvSpPr>
          <p:spPr bwMode="ltGray">
            <a:xfrm>
              <a:off x="3682" y="3634"/>
              <a:ext cx="1063" cy="121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ltGray">
            <a:xfrm>
              <a:off x="3618" y="3480"/>
              <a:ext cx="1200" cy="24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CA" b="1" dirty="0" smtClean="0">
                  <a:solidFill>
                    <a:srgbClr val="FFFFFF"/>
                  </a:solidFill>
                </a:rPr>
                <a:t>Array Transformation</a:t>
              </a:r>
              <a:endParaRPr lang="en-CA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14282" y="4214818"/>
          <a:ext cx="38576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099"/>
                <a:gridCol w="750099"/>
                <a:gridCol w="928694"/>
                <a:gridCol w="1428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Address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Char[7:0]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Weight[7:0]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err="1" smtClean="0"/>
                        <a:t>HuffmanCode</a:t>
                      </a:r>
                      <a:r>
                        <a:rPr lang="en-US" altLang="zh-CN" sz="1100" b="1" dirty="0" smtClean="0"/>
                        <a:t>[7:0]</a:t>
                      </a:r>
                      <a:endParaRPr lang="zh-CN" altLang="en-US" sz="1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‘a’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57290" y="37147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Code_RAM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57884" y="37147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Tree_RAM</a:t>
            </a:r>
            <a:endParaRPr lang="zh-CN" altLang="en-US" b="1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214810" y="4214818"/>
          <a:ext cx="450059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928694"/>
                <a:gridCol w="785818"/>
                <a:gridCol w="885753"/>
                <a:gridCol w="11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Address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Weight[7:0]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LC[7:0]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RC[7:0]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Parent[8:0]</a:t>
                      </a:r>
                      <a:endParaRPr lang="zh-CN" altLang="en-US" sz="11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-1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ask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19590</TotalTime>
  <Words>537</Words>
  <Application>Microsoft Office PowerPoint</Application>
  <PresentationFormat>全屏显示(4:3)</PresentationFormat>
  <Paragraphs>250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USask</vt:lpstr>
      <vt:lpstr>Huffman Encoding</vt:lpstr>
      <vt:lpstr>Outline</vt:lpstr>
      <vt:lpstr>Motivation</vt:lpstr>
      <vt:lpstr>Motivation</vt:lpstr>
      <vt:lpstr>Introduction</vt:lpstr>
      <vt:lpstr>Introduction</vt:lpstr>
      <vt:lpstr>Implementation</vt:lpstr>
      <vt:lpstr>Software Simulation</vt:lpstr>
      <vt:lpstr>ASM</vt:lpstr>
      <vt:lpstr>Hardware Implementation</vt:lpstr>
      <vt:lpstr>Hardware Implementation</vt:lpstr>
      <vt:lpstr>Hardware Implementation</vt:lpstr>
      <vt:lpstr>Hardware Implementation</vt:lpstr>
      <vt:lpstr>Results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Zhongkai Chen</dc:creator>
  <cp:lastModifiedBy>Zhongkai Chen</cp:lastModifiedBy>
  <cp:revision>158</cp:revision>
  <dcterms:created xsi:type="dcterms:W3CDTF">2009-11-20T23:47:31Z</dcterms:created>
  <dcterms:modified xsi:type="dcterms:W3CDTF">2010-04-06T08:55:50Z</dcterms:modified>
</cp:coreProperties>
</file>