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40" r:id="rId2"/>
    <p:sldId id="264" r:id="rId3"/>
    <p:sldId id="262" r:id="rId4"/>
    <p:sldId id="275" r:id="rId5"/>
    <p:sldId id="265" r:id="rId6"/>
    <p:sldId id="267" r:id="rId7"/>
    <p:sldId id="268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5" r:id="rId17"/>
    <p:sldId id="281" r:id="rId18"/>
    <p:sldId id="338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7" r:id="rId37"/>
    <p:sldId id="298" r:id="rId38"/>
    <p:sldId id="303" r:id="rId39"/>
    <p:sldId id="300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2" autoAdjust="0"/>
  </p:normalViewPr>
  <p:slideViewPr>
    <p:cSldViewPr>
      <p:cViewPr>
        <p:scale>
          <a:sx n="87" d="100"/>
          <a:sy n="87" d="100"/>
        </p:scale>
        <p:origin x="-57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6C24-8E80-497F-8BB1-6924038DD0E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8207B-0416-430E-B2B4-BD200A80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DB079-D7F3-4B1A-8751-F58D1B69F61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19E0-D64E-409E-BC55-A5F1A116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dec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4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2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6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6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7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7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7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2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ac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1463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28600"/>
            <a:ext cx="8153400" cy="990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828800"/>
            <a:ext cx="8229600" cy="24384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</a:p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86800" y="6519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FB8E745-D5B8-4E66-9909-52A8601126AA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‹#›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9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514600"/>
            <a:ext cx="54864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mic Sans MS" pitchFamily="66" charset="0"/>
              </a:rPr>
              <a:t>HUFFMAN </a:t>
            </a:r>
            <a:r>
              <a:rPr lang="en-US" sz="4400" b="1" dirty="0" smtClean="0">
                <a:latin typeface="Comic Sans MS" pitchFamily="66" charset="0"/>
              </a:rPr>
              <a:t>CODING</a:t>
            </a:r>
            <a:endParaRPr lang="en-US" sz="4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-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77655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-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95300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-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64844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-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36987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-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56369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- </a:t>
            </a:r>
            <a:r>
              <a:rPr lang="en-US" dirty="0" smtClean="0"/>
              <a:t>08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66799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Tree</a:t>
            </a:r>
          </a:p>
          <a:p>
            <a:r>
              <a:rPr lang="en-US" dirty="0" smtClean="0"/>
              <a:t>Left Child : 0</a:t>
            </a:r>
          </a:p>
          <a:p>
            <a:r>
              <a:rPr lang="en-US" dirty="0" smtClean="0"/>
              <a:t>Right Child : 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31826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2976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24202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85653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0408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0596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77944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2131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374606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10000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4972776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764756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136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34084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1961166" y="5026086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STRING AFTER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STRING: A BIG TEXT AAAA  BBB TT!!!</a:t>
            </a:r>
          </a:p>
          <a:p>
            <a:r>
              <a:rPr lang="en-US" sz="1600" dirty="0" smtClean="0"/>
              <a:t>Not Encoded : 25*8=800 bits</a:t>
            </a:r>
            <a:endParaRPr lang="en-US" sz="1600" dirty="0" smtClean="0"/>
          </a:p>
          <a:p>
            <a:r>
              <a:rPr lang="en-US" sz="1600" dirty="0" smtClean="0"/>
              <a:t>Encoded</a:t>
            </a:r>
            <a:r>
              <a:rPr lang="en-US" sz="1600" dirty="0" smtClean="0"/>
              <a:t> : 73 bits</a:t>
            </a:r>
          </a:p>
          <a:p>
            <a:r>
              <a:rPr lang="en-US" sz="1600" dirty="0" smtClean="0"/>
              <a:t>Save Memory: </a:t>
            </a:r>
            <a:r>
              <a:rPr lang="en-US" sz="1600" dirty="0"/>
              <a:t>(200-73)/</a:t>
            </a:r>
            <a:r>
              <a:rPr lang="en-US" sz="1600" dirty="0" smtClean="0"/>
              <a:t>200*10=63.5</a:t>
            </a:r>
            <a:r>
              <a:rPr lang="en-US" sz="1600" dirty="0"/>
              <a:t>%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29534"/>
              </p:ext>
            </p:extLst>
          </p:nvPr>
        </p:nvGraphicFramePr>
        <p:xfrm>
          <a:off x="533400" y="3236201"/>
          <a:ext cx="5905500" cy="347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676"/>
                <a:gridCol w="1083724"/>
                <a:gridCol w="898508"/>
                <a:gridCol w="1311292"/>
                <a:gridCol w="1638300"/>
              </a:tblGrid>
              <a:tr h="4213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REP.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BIT LENGTH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FRE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*BIT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00000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00001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00010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00011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94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SP(SPACE)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1905000"/>
            <a:ext cx="2819400" cy="10772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Encoded String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1011010000000000111011000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1000011011111010101011010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01001011011011001001001</a:t>
            </a:r>
          </a:p>
        </p:txBody>
      </p:sp>
    </p:spTree>
    <p:extLst>
      <p:ext uri="{BB962C8B-B14F-4D97-AF65-F5344CB8AC3E}">
        <p14:creationId xmlns:p14="http://schemas.microsoft.com/office/powerpoint/2010/main" val="15799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640438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A[SP]BIG[SP]TEXT[SP]AAAA[SP]BBBB[SP]TT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!!!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3962" y="5466149"/>
            <a:ext cx="350608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A BIG TEXT AAAA BBB TT!!!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>
                <a:solidFill>
                  <a:schemeClr val="accent6"/>
                </a:solidFill>
              </a:rPr>
              <a:t>10</a:t>
            </a:r>
            <a:r>
              <a:rPr lang="en-US" sz="1600" dirty="0"/>
              <a:t> 11 010 00000 00001 11 011 00010 00011  011 11 10 10 10 10 11 010 010 010 11 011 011 001 001 001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141583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OUR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Yekramin</a:t>
            </a:r>
            <a:r>
              <a:rPr lang="en-US" sz="3200" dirty="0"/>
              <a:t> </a:t>
            </a:r>
            <a:r>
              <a:rPr lang="en-US" sz="3200" dirty="0" err="1"/>
              <a:t>Akter</a:t>
            </a:r>
            <a:r>
              <a:rPr lang="en-US" sz="3200" dirty="0"/>
              <a:t> </a:t>
            </a:r>
            <a:r>
              <a:rPr lang="en-US" sz="3200" dirty="0" err="1"/>
              <a:t>Turna</a:t>
            </a:r>
            <a:endParaRPr lang="en-US" sz="3200" dirty="0"/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2013-1-60-051</a:t>
            </a:r>
          </a:p>
          <a:p>
            <a:pPr marL="0" indent="0" algn="ctr">
              <a:buNone/>
            </a:pPr>
            <a:r>
              <a:rPr lang="en-US" sz="3200" dirty="0" err="1"/>
              <a:t>Khadiza</a:t>
            </a:r>
            <a:r>
              <a:rPr lang="en-US" sz="3200" dirty="0"/>
              <a:t> </a:t>
            </a:r>
            <a:r>
              <a:rPr lang="en-US" sz="3200" dirty="0" err="1"/>
              <a:t>Rahaman</a:t>
            </a:r>
            <a:endParaRPr lang="en-US" sz="3200" dirty="0"/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2013-1-60-028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/>
              <a:t>Shekh</a:t>
            </a:r>
            <a:r>
              <a:rPr lang="en-US" sz="3200" dirty="0" smtClean="0"/>
              <a:t> </a:t>
            </a:r>
            <a:r>
              <a:rPr lang="en-US" sz="3200" dirty="0" err="1" smtClean="0"/>
              <a:t>Tanjida</a:t>
            </a:r>
            <a:r>
              <a:rPr lang="en-US" sz="3200" dirty="0" smtClean="0"/>
              <a:t> </a:t>
            </a:r>
            <a:r>
              <a:rPr lang="en-US" sz="3200" dirty="0" err="1" smtClean="0"/>
              <a:t>Hossain</a:t>
            </a:r>
            <a:r>
              <a:rPr lang="en-US" sz="3200" dirty="0"/>
              <a:t> </a:t>
            </a:r>
            <a:endParaRPr lang="en-US" sz="3200" dirty="0"/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2013-1-60-045</a:t>
            </a:r>
          </a:p>
          <a:p>
            <a:pPr marL="0" indent="0" algn="ctr">
              <a:buNone/>
            </a:pPr>
            <a:r>
              <a:rPr lang="en-US" sz="3200" dirty="0" err="1"/>
              <a:t>Nasif</a:t>
            </a:r>
            <a:r>
              <a:rPr lang="en-US" sz="3200" dirty="0"/>
              <a:t> Ahmed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2013-1-60-052</a:t>
            </a:r>
          </a:p>
          <a:p>
            <a:pPr marL="0" indent="0" algn="ctr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</a:t>
            </a:r>
            <a:r>
              <a:rPr lang="en-US" sz="1600" dirty="0">
                <a:solidFill>
                  <a:schemeClr val="accent6"/>
                </a:solidFill>
              </a:rPr>
              <a:t>11</a:t>
            </a:r>
            <a:r>
              <a:rPr lang="en-US" sz="1600" dirty="0"/>
              <a:t> 010 00000 00001 11 011 00010 00011  011 11 10 10 10 10 11 010 010 010 11 011 011 001 001 001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183903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</a:t>
            </a:r>
            <a:r>
              <a:rPr lang="en-US" sz="1600" dirty="0">
                <a:solidFill>
                  <a:schemeClr val="accent6"/>
                </a:solidFill>
              </a:rPr>
              <a:t>010</a:t>
            </a:r>
            <a:r>
              <a:rPr lang="en-US" sz="1600" dirty="0"/>
              <a:t> 00000 00001 11 011 00010 00011  011 11 10 10 10 10 11 010 010 010 11 011 011 001 001 001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06986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</a:t>
            </a:r>
            <a:r>
              <a:rPr lang="en-US" sz="1600" dirty="0">
                <a:solidFill>
                  <a:schemeClr val="accent6"/>
                </a:solidFill>
              </a:rPr>
              <a:t>00000</a:t>
            </a:r>
            <a:r>
              <a:rPr lang="en-US" sz="1600" dirty="0"/>
              <a:t> 00001 11 011 00010 00011  011 11 10 10 10 10 11 010 010 010 11 011 011 001 001 001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15963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</a:t>
            </a:r>
            <a:r>
              <a:rPr lang="en-US" sz="1600" dirty="0">
                <a:solidFill>
                  <a:schemeClr val="accent6"/>
                </a:solidFill>
              </a:rPr>
              <a:t>00001</a:t>
            </a:r>
            <a:r>
              <a:rPr lang="en-US" sz="1600" dirty="0"/>
              <a:t> 11 011 00010 00011  011 11 10 10 10 10 11 010 010 010 11 011 011 001 001 001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33916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</a:t>
            </a:r>
            <a:r>
              <a:rPr lang="en-US" sz="1600" dirty="0">
                <a:solidFill>
                  <a:schemeClr val="accent6"/>
                </a:solidFill>
              </a:rPr>
              <a:t>11</a:t>
            </a:r>
            <a:r>
              <a:rPr lang="en-US" sz="1600" dirty="0"/>
              <a:t> 011 00010 00011  011 11 10 10 10 10 11 010 010 010 11 011 011 001 001 001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76235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</a:t>
            </a:r>
            <a:r>
              <a:rPr lang="en-US" sz="1600" dirty="0">
                <a:solidFill>
                  <a:schemeClr val="accent6"/>
                </a:solidFill>
              </a:rPr>
              <a:t>011</a:t>
            </a:r>
            <a:r>
              <a:rPr lang="en-US" sz="1600" dirty="0"/>
              <a:t> 00010 00011  011 11 10 10 10 10 11 010 010 010 11 011 011 001 001 001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91624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</a:t>
            </a:r>
            <a:r>
              <a:rPr lang="en-US" sz="1600" dirty="0">
                <a:solidFill>
                  <a:schemeClr val="accent6"/>
                </a:solidFill>
              </a:rPr>
              <a:t>00010</a:t>
            </a:r>
            <a:r>
              <a:rPr lang="en-US" sz="1600" dirty="0"/>
              <a:t>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99319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</a:t>
            </a:r>
            <a:r>
              <a:rPr lang="en-US" sz="1600" dirty="0">
                <a:solidFill>
                  <a:schemeClr val="accent6"/>
                </a:solidFill>
              </a:rPr>
              <a:t>00011</a:t>
            </a:r>
            <a:r>
              <a:rPr lang="en-US" sz="1600" dirty="0"/>
              <a:t>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323684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</a:t>
            </a:r>
            <a:r>
              <a:rPr lang="en-US" sz="1600" dirty="0">
                <a:solidFill>
                  <a:schemeClr val="accent6"/>
                </a:solidFill>
              </a:rPr>
              <a:t>011</a:t>
            </a:r>
            <a:r>
              <a:rPr lang="en-US" sz="1600" dirty="0"/>
              <a:t>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3390736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10 11 010 00000 00001 11 011 00010 00011  011 </a:t>
            </a:r>
            <a:r>
              <a:rPr lang="en-US" sz="1600" dirty="0">
                <a:solidFill>
                  <a:schemeClr val="accent6"/>
                </a:solidFill>
              </a:rPr>
              <a:t>11</a:t>
            </a:r>
            <a:r>
              <a:rPr lang="en-US" sz="1600" dirty="0"/>
              <a:t>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373698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Huffman Coding and its application</a:t>
            </a:r>
          </a:p>
          <a:p>
            <a:r>
              <a:rPr lang="en-US" dirty="0"/>
              <a:t>Huffman Tree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10 11 010 00000 00001 11 011 00010 00011  011 11 </a:t>
            </a:r>
            <a:r>
              <a:rPr lang="en-US" sz="1600" dirty="0">
                <a:solidFill>
                  <a:schemeClr val="accent6"/>
                </a:solidFill>
              </a:rPr>
              <a:t>10 10 10 10 </a:t>
            </a:r>
            <a:r>
              <a:rPr lang="en-US" sz="1600" dirty="0"/>
              <a:t>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4557723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10 11 010 00000 00001 11 011 00010 00011  011 11 10 10 10 10 </a:t>
            </a:r>
            <a:r>
              <a:rPr lang="en-US" sz="1600" dirty="0">
                <a:solidFill>
                  <a:schemeClr val="accent6"/>
                </a:solidFill>
              </a:rPr>
              <a:t>11</a:t>
            </a:r>
            <a:r>
              <a:rPr lang="en-US" sz="1600" dirty="0"/>
              <a:t>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498091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10 11 010 00000 00001 11 011 00010 00011  011 11 10 10 10 10 11 </a:t>
            </a:r>
            <a:r>
              <a:rPr lang="en-US" sz="1600" dirty="0">
                <a:solidFill>
                  <a:schemeClr val="accent6"/>
                </a:solidFill>
              </a:rPr>
              <a:t>010 010 010</a:t>
            </a:r>
            <a:r>
              <a:rPr lang="en-US" sz="1600" dirty="0"/>
              <a:t>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544258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A[SP]BIG[SP]TEXT[SP]AAAA[SP]BBBB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10 11 010 00000 00001 11 011 00010 00011  011 11 10 10 10 10 11 010 010 010 </a:t>
            </a:r>
            <a:r>
              <a:rPr lang="en-US" sz="1600" dirty="0">
                <a:solidFill>
                  <a:schemeClr val="accent6"/>
                </a:solidFill>
              </a:rPr>
              <a:t>11</a:t>
            </a:r>
            <a:r>
              <a:rPr lang="en-US" sz="1600" dirty="0"/>
              <a:t>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609660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A[SP]BIG[SP]TEXT[SP]AAAA[SP]BBBB[SP]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10 11 010 00000 00001 11 011 00010 00011  011 11 10 10 10 10 11 010 010 010 11 </a:t>
            </a:r>
            <a:r>
              <a:rPr lang="en-US" sz="1600" dirty="0">
                <a:solidFill>
                  <a:schemeClr val="accent6"/>
                </a:solidFill>
              </a:rPr>
              <a:t>011 011 </a:t>
            </a:r>
            <a:r>
              <a:rPr lang="en-US" sz="1600" dirty="0"/>
              <a:t>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640438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A[SP]BIG[SP]TEXT[SP]AAAA[SP]BBBB[SP]TT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10 11 010 00000 00001 11 011 00010 00011  011 11 10 10 10 10 11 010 010 010 11 011 011 </a:t>
            </a:r>
            <a:r>
              <a:rPr lang="en-US" sz="1600" dirty="0">
                <a:solidFill>
                  <a:schemeClr val="accent6"/>
                </a:solidFill>
              </a:rPr>
              <a:t>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640438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A[SP]BIG[SP]TEXT[SP]AAAA[SP]BBBB[SP]TT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!!!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Encoded String :</a:t>
            </a:r>
            <a:r>
              <a:rPr lang="en-US" sz="1600" dirty="0"/>
              <a:t>10 11 010 00000 00001 11 011 00010 00011  011 11 10 10 10 10 11 010 010 010 11 011 011 001 001 001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3962" y="5466149"/>
            <a:ext cx="350608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A BIG TEXT AAAA BBB TT!!!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data is so small</a:t>
            </a:r>
          </a:p>
          <a:p>
            <a:r>
              <a:rPr lang="en-US" dirty="0"/>
              <a:t>If frequency is 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Huffman Tree In Worst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STRING: ARE YOU JOKING?</a:t>
            </a:r>
          </a:p>
          <a:p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7219" y="5723166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US" sz="1600" dirty="0" smtClean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91185" y="5723166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12089" y="5147643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66770" y="5426683"/>
            <a:ext cx="330772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597542" y="5426683"/>
            <a:ext cx="363194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657332" y="5710406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endParaRPr lang="en-US" sz="1600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351298" y="5710406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</a:t>
            </a:r>
            <a:endParaRPr lang="en-US" sz="1600" dirty="0" smtClean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967770" y="5134883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926883" y="5413923"/>
            <a:ext cx="326340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3253223" y="5413923"/>
            <a:ext cx="367626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4390443" y="5710699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</a:t>
            </a:r>
            <a:endParaRPr lang="en-US" sz="1600" dirty="0" smtClean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084409" y="5710699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</a:t>
            </a:r>
            <a:endParaRPr lang="en-US" sz="1600" dirty="0" smtClean="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4705313" y="5140890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17" name="Straight Connector 16"/>
          <p:cNvCxnSpPr>
            <a:cxnSpLocks noChangeAspect="1"/>
            <a:stCxn id="14" idx="0"/>
            <a:endCxn id="16" idx="2"/>
          </p:cNvCxnSpPr>
          <p:nvPr/>
        </p:nvCxnSpPr>
        <p:spPr>
          <a:xfrm flipV="1">
            <a:off x="4659994" y="5419930"/>
            <a:ext cx="330772" cy="29076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15" idx="0"/>
            <a:endCxn id="16" idx="2"/>
          </p:cNvCxnSpPr>
          <p:nvPr/>
        </p:nvCxnSpPr>
        <p:spPr>
          <a:xfrm flipH="1" flipV="1">
            <a:off x="4990766" y="5419930"/>
            <a:ext cx="363194" cy="29076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5943600" y="5709944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637566" y="5709944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280503" y="5134421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22" name="Straight Connector 21"/>
          <p:cNvCxnSpPr>
            <a:cxnSpLocks noChangeAspect="1"/>
            <a:stCxn id="19" idx="0"/>
            <a:endCxn id="21" idx="2"/>
          </p:cNvCxnSpPr>
          <p:nvPr/>
        </p:nvCxnSpPr>
        <p:spPr>
          <a:xfrm flipV="1">
            <a:off x="6213151" y="5413461"/>
            <a:ext cx="352805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cxnSpLocks noChangeAspect="1"/>
            <a:stCxn id="20" idx="0"/>
            <a:endCxn id="21" idx="2"/>
          </p:cNvCxnSpPr>
          <p:nvPr/>
        </p:nvCxnSpPr>
        <p:spPr>
          <a:xfrm flipH="1" flipV="1">
            <a:off x="6565956" y="5413461"/>
            <a:ext cx="341161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225132" y="5709298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919098" y="5709298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  <a:endParaRPr lang="en-US" sz="1600" dirty="0" smtClean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7540002" y="5133775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27" name="Straight Connector 26"/>
          <p:cNvCxnSpPr>
            <a:cxnSpLocks noChangeAspect="1"/>
            <a:stCxn id="24" idx="0"/>
            <a:endCxn id="26" idx="2"/>
          </p:cNvCxnSpPr>
          <p:nvPr/>
        </p:nvCxnSpPr>
        <p:spPr>
          <a:xfrm flipV="1">
            <a:off x="7494683" y="5412815"/>
            <a:ext cx="330772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cxnSpLocks noChangeAspect="1"/>
            <a:stCxn id="25" idx="0"/>
            <a:endCxn id="26" idx="2"/>
          </p:cNvCxnSpPr>
          <p:nvPr/>
        </p:nvCxnSpPr>
        <p:spPr>
          <a:xfrm flipH="1" flipV="1">
            <a:off x="7825455" y="5412815"/>
            <a:ext cx="363194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9" name="Rectangle 28"/>
          <p:cNvSpPr>
            <a:spLocks noChangeAspect="1"/>
          </p:cNvSpPr>
          <p:nvPr/>
        </p:nvSpPr>
        <p:spPr>
          <a:xfrm>
            <a:off x="1706746" y="4559534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cxnSp>
        <p:nvCxnSpPr>
          <p:cNvPr id="30" name="Straight Connector 29"/>
          <p:cNvCxnSpPr>
            <a:cxnSpLocks noChangeAspect="1"/>
            <a:stCxn id="6" idx="0"/>
            <a:endCxn id="29" idx="2"/>
          </p:cNvCxnSpPr>
          <p:nvPr/>
        </p:nvCxnSpPr>
        <p:spPr>
          <a:xfrm flipV="1">
            <a:off x="1597542" y="4838574"/>
            <a:ext cx="394657" cy="30906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 noChangeAspect="1"/>
            <a:stCxn id="32" idx="0"/>
            <a:endCxn id="29" idx="2"/>
          </p:cNvCxnSpPr>
          <p:nvPr/>
        </p:nvCxnSpPr>
        <p:spPr>
          <a:xfrm flipH="1" flipV="1">
            <a:off x="1992199" y="4838574"/>
            <a:ext cx="405250" cy="30344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2127898" y="5142021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</a:t>
            </a:r>
            <a:endParaRPr lang="en-US" sz="1600" dirty="0" smtClean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359248" y="4559534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34" name="Straight Connector 33"/>
          <p:cNvCxnSpPr>
            <a:cxnSpLocks noChangeAspect="1"/>
            <a:stCxn id="11" idx="0"/>
            <a:endCxn id="33" idx="2"/>
          </p:cNvCxnSpPr>
          <p:nvPr/>
        </p:nvCxnSpPr>
        <p:spPr>
          <a:xfrm flipV="1">
            <a:off x="3253223" y="4838574"/>
            <a:ext cx="391478" cy="29630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36" idx="0"/>
            <a:endCxn id="33" idx="2"/>
          </p:cNvCxnSpPr>
          <p:nvPr/>
        </p:nvCxnSpPr>
        <p:spPr>
          <a:xfrm flipH="1" flipV="1">
            <a:off x="3644701" y="4838574"/>
            <a:ext cx="399991" cy="2548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3775141" y="5093395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</a:t>
            </a: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044675" y="4537793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38" name="Straight Connector 37"/>
          <p:cNvCxnSpPr>
            <a:cxnSpLocks noChangeAspect="1"/>
            <a:stCxn id="16" idx="0"/>
            <a:endCxn id="37" idx="2"/>
          </p:cNvCxnSpPr>
          <p:nvPr/>
        </p:nvCxnSpPr>
        <p:spPr>
          <a:xfrm flipV="1">
            <a:off x="4990766" y="4816833"/>
            <a:ext cx="339362" cy="32405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 noChangeAspect="1"/>
            <a:stCxn id="40" idx="0"/>
            <a:endCxn id="37" idx="2"/>
          </p:cNvCxnSpPr>
          <p:nvPr/>
        </p:nvCxnSpPr>
        <p:spPr>
          <a:xfrm flipH="1" flipV="1">
            <a:off x="5330128" y="4816833"/>
            <a:ext cx="467164" cy="28856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527741" y="5105400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6844132" y="4526023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42" name="Straight Connector 41"/>
          <p:cNvCxnSpPr>
            <a:cxnSpLocks noChangeAspect="1"/>
            <a:stCxn id="21" idx="0"/>
            <a:endCxn id="41" idx="2"/>
          </p:cNvCxnSpPr>
          <p:nvPr/>
        </p:nvCxnSpPr>
        <p:spPr>
          <a:xfrm flipV="1">
            <a:off x="6565956" y="4805063"/>
            <a:ext cx="563629" cy="3293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cxnSpLocks noChangeAspect="1"/>
            <a:stCxn id="26" idx="0"/>
            <a:endCxn id="41" idx="2"/>
          </p:cNvCxnSpPr>
          <p:nvPr/>
        </p:nvCxnSpPr>
        <p:spPr>
          <a:xfrm flipH="1" flipV="1">
            <a:off x="7129585" y="4805063"/>
            <a:ext cx="695870" cy="32871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4" name="Rectangle 43"/>
          <p:cNvSpPr>
            <a:spLocks noChangeAspect="1"/>
          </p:cNvSpPr>
          <p:nvPr/>
        </p:nvSpPr>
        <p:spPr>
          <a:xfrm>
            <a:off x="2521048" y="3909355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cxnSp>
        <p:nvCxnSpPr>
          <p:cNvPr id="45" name="Straight Connector 44"/>
          <p:cNvCxnSpPr>
            <a:cxnSpLocks noChangeAspect="1"/>
            <a:stCxn id="29" idx="0"/>
            <a:endCxn id="44" idx="2"/>
          </p:cNvCxnSpPr>
          <p:nvPr/>
        </p:nvCxnSpPr>
        <p:spPr>
          <a:xfrm flipV="1">
            <a:off x="1992199" y="4188395"/>
            <a:ext cx="814302" cy="37113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6" name="Straight Connector 45"/>
          <p:cNvCxnSpPr>
            <a:cxnSpLocks noChangeAspect="1"/>
            <a:stCxn id="33" idx="0"/>
            <a:endCxn id="44" idx="2"/>
          </p:cNvCxnSpPr>
          <p:nvPr/>
        </p:nvCxnSpPr>
        <p:spPr>
          <a:xfrm flipH="1" flipV="1">
            <a:off x="2806501" y="4188395"/>
            <a:ext cx="838200" cy="37113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7" name="Rectangle 46"/>
          <p:cNvSpPr>
            <a:spLocks noChangeAspect="1"/>
          </p:cNvSpPr>
          <p:nvPr/>
        </p:nvSpPr>
        <p:spPr>
          <a:xfrm>
            <a:off x="5915904" y="3909355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cxnSp>
        <p:nvCxnSpPr>
          <p:cNvPr id="48" name="Straight Connector 47"/>
          <p:cNvCxnSpPr>
            <a:cxnSpLocks noChangeAspect="1"/>
            <a:stCxn id="37" idx="0"/>
          </p:cNvCxnSpPr>
          <p:nvPr/>
        </p:nvCxnSpPr>
        <p:spPr>
          <a:xfrm flipV="1">
            <a:off x="5330128" y="4188395"/>
            <a:ext cx="842072" cy="34939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cxnSpLocks noChangeAspect="1"/>
            <a:stCxn id="41" idx="0"/>
            <a:endCxn id="47" idx="2"/>
          </p:cNvCxnSpPr>
          <p:nvPr/>
        </p:nvCxnSpPr>
        <p:spPr>
          <a:xfrm flipH="1" flipV="1">
            <a:off x="6201357" y="4188395"/>
            <a:ext cx="928228" cy="33762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4267029" y="3147355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51" name="Straight Connector 50"/>
          <p:cNvCxnSpPr>
            <a:cxnSpLocks noChangeAspect="1"/>
            <a:stCxn id="44" idx="0"/>
            <a:endCxn id="50" idx="2"/>
          </p:cNvCxnSpPr>
          <p:nvPr/>
        </p:nvCxnSpPr>
        <p:spPr>
          <a:xfrm flipV="1">
            <a:off x="2806501" y="3426395"/>
            <a:ext cx="1745981" cy="48296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 noChangeAspect="1"/>
            <a:stCxn id="47" idx="0"/>
            <a:endCxn id="50" idx="2"/>
          </p:cNvCxnSpPr>
          <p:nvPr/>
        </p:nvCxnSpPr>
        <p:spPr>
          <a:xfrm flipH="1" flipV="1">
            <a:off x="4552482" y="3426395"/>
            <a:ext cx="1648875" cy="48296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0313"/>
              </p:ext>
            </p:extLst>
          </p:nvPr>
        </p:nvGraphicFramePr>
        <p:xfrm>
          <a:off x="412184" y="2405674"/>
          <a:ext cx="5814432" cy="54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</a:tblGrid>
              <a:tr h="2387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</a:t>
                      </a:r>
                      <a:endParaRPr lang="en-US" sz="1200" dirty="0"/>
                    </a:p>
                  </a:txBody>
                  <a:tcPr/>
                </a:tc>
              </a:tr>
              <a:tr h="2387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81000" y="2982897"/>
            <a:ext cx="19767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Char       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>
            <a:spLocks noChangeAspect="1"/>
          </p:cNvSpPr>
          <p:nvPr/>
        </p:nvSpPr>
        <p:spPr>
          <a:xfrm>
            <a:off x="5113140" y="3319572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0" name="TextBox 79"/>
          <p:cNvSpPr txBox="1">
            <a:spLocks noChangeAspect="1"/>
          </p:cNvSpPr>
          <p:nvPr/>
        </p:nvSpPr>
        <p:spPr>
          <a:xfrm>
            <a:off x="3407397" y="3319572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1" name="TextBox 80"/>
          <p:cNvSpPr txBox="1">
            <a:spLocks noChangeAspect="1"/>
          </p:cNvSpPr>
          <p:nvPr/>
        </p:nvSpPr>
        <p:spPr>
          <a:xfrm>
            <a:off x="4513770" y="535383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2" name="TextBox 81"/>
          <p:cNvSpPr txBox="1">
            <a:spLocks noChangeAspect="1"/>
          </p:cNvSpPr>
          <p:nvPr/>
        </p:nvSpPr>
        <p:spPr>
          <a:xfrm>
            <a:off x="2657332" y="53228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3" name="TextBox 82"/>
          <p:cNvSpPr txBox="1">
            <a:spLocks noChangeAspect="1"/>
          </p:cNvSpPr>
          <p:nvPr/>
        </p:nvSpPr>
        <p:spPr>
          <a:xfrm>
            <a:off x="3004891" y="4722710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4" name="TextBox 83"/>
          <p:cNvSpPr txBox="1">
            <a:spLocks noChangeAspect="1"/>
          </p:cNvSpPr>
          <p:nvPr/>
        </p:nvSpPr>
        <p:spPr>
          <a:xfrm>
            <a:off x="990600" y="539025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5" name="TextBox 84"/>
          <p:cNvSpPr txBox="1">
            <a:spLocks noChangeAspect="1"/>
          </p:cNvSpPr>
          <p:nvPr/>
        </p:nvSpPr>
        <p:spPr>
          <a:xfrm>
            <a:off x="2016433" y="4190202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6" name="TextBox 85"/>
          <p:cNvSpPr txBox="1">
            <a:spLocks noChangeAspect="1"/>
          </p:cNvSpPr>
          <p:nvPr/>
        </p:nvSpPr>
        <p:spPr>
          <a:xfrm>
            <a:off x="1449885" y="474875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7" name="TextBox 86"/>
          <p:cNvSpPr txBox="1">
            <a:spLocks noChangeAspect="1"/>
          </p:cNvSpPr>
          <p:nvPr/>
        </p:nvSpPr>
        <p:spPr>
          <a:xfrm>
            <a:off x="6781800" y="528716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8" name="TextBox 87"/>
          <p:cNvSpPr txBox="1">
            <a:spLocks noChangeAspect="1"/>
          </p:cNvSpPr>
          <p:nvPr/>
        </p:nvSpPr>
        <p:spPr>
          <a:xfrm>
            <a:off x="5559621" y="46872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9" name="TextBox 88"/>
          <p:cNvSpPr txBox="1">
            <a:spLocks noChangeAspect="1"/>
          </p:cNvSpPr>
          <p:nvPr/>
        </p:nvSpPr>
        <p:spPr>
          <a:xfrm>
            <a:off x="8116846" y="53228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0" name="TextBox 89"/>
          <p:cNvSpPr txBox="1">
            <a:spLocks noChangeAspect="1"/>
          </p:cNvSpPr>
          <p:nvPr/>
        </p:nvSpPr>
        <p:spPr>
          <a:xfrm>
            <a:off x="7572691" y="467731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1" name="TextBox 90"/>
          <p:cNvSpPr txBox="1">
            <a:spLocks noChangeAspect="1"/>
          </p:cNvSpPr>
          <p:nvPr/>
        </p:nvSpPr>
        <p:spPr>
          <a:xfrm>
            <a:off x="2189804" y="474215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2" name="TextBox 91"/>
          <p:cNvSpPr txBox="1">
            <a:spLocks noChangeAspect="1"/>
          </p:cNvSpPr>
          <p:nvPr/>
        </p:nvSpPr>
        <p:spPr>
          <a:xfrm>
            <a:off x="3854787" y="46872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3" name="TextBox 92"/>
          <p:cNvSpPr txBox="1">
            <a:spLocks noChangeAspect="1"/>
          </p:cNvSpPr>
          <p:nvPr/>
        </p:nvSpPr>
        <p:spPr>
          <a:xfrm>
            <a:off x="5181158" y="535383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4" name="TextBox 93"/>
          <p:cNvSpPr txBox="1">
            <a:spLocks noChangeAspect="1"/>
          </p:cNvSpPr>
          <p:nvPr/>
        </p:nvSpPr>
        <p:spPr>
          <a:xfrm>
            <a:off x="3503115" y="53456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5" name="TextBox 94"/>
          <p:cNvSpPr txBox="1">
            <a:spLocks noChangeAspect="1"/>
          </p:cNvSpPr>
          <p:nvPr/>
        </p:nvSpPr>
        <p:spPr>
          <a:xfrm>
            <a:off x="6722198" y="4048875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6" name="TextBox 95"/>
          <p:cNvSpPr txBox="1">
            <a:spLocks noChangeAspect="1"/>
          </p:cNvSpPr>
          <p:nvPr/>
        </p:nvSpPr>
        <p:spPr>
          <a:xfrm>
            <a:off x="1826715" y="54218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7" name="TextBox 96"/>
          <p:cNvSpPr txBox="1">
            <a:spLocks noChangeAspect="1"/>
          </p:cNvSpPr>
          <p:nvPr/>
        </p:nvSpPr>
        <p:spPr>
          <a:xfrm>
            <a:off x="3311572" y="405336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8" name="TextBox 97"/>
          <p:cNvSpPr txBox="1">
            <a:spLocks noChangeAspect="1"/>
          </p:cNvSpPr>
          <p:nvPr/>
        </p:nvSpPr>
        <p:spPr>
          <a:xfrm>
            <a:off x="7348459" y="539025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9" name="TextBox 98"/>
          <p:cNvSpPr txBox="1">
            <a:spLocks noChangeAspect="1"/>
          </p:cNvSpPr>
          <p:nvPr/>
        </p:nvSpPr>
        <p:spPr>
          <a:xfrm>
            <a:off x="6062436" y="535624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0" name="TextBox 99"/>
          <p:cNvSpPr txBox="1">
            <a:spLocks noChangeAspect="1"/>
          </p:cNvSpPr>
          <p:nvPr/>
        </p:nvSpPr>
        <p:spPr>
          <a:xfrm>
            <a:off x="6445521" y="472406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1" name="TextBox 100"/>
          <p:cNvSpPr txBox="1">
            <a:spLocks noChangeAspect="1"/>
          </p:cNvSpPr>
          <p:nvPr/>
        </p:nvSpPr>
        <p:spPr>
          <a:xfrm>
            <a:off x="4798515" y="48122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2" name="TextBox 101"/>
          <p:cNvSpPr txBox="1">
            <a:spLocks noChangeAspect="1"/>
          </p:cNvSpPr>
          <p:nvPr/>
        </p:nvSpPr>
        <p:spPr>
          <a:xfrm>
            <a:off x="5431968" y="406328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STRING: STRING: ARE YOU JOKING?</a:t>
            </a:r>
          </a:p>
          <a:p>
            <a:r>
              <a:rPr lang="en-US" sz="1400" dirty="0"/>
              <a:t>NOT ENCODED : 15*8=120 BIT</a:t>
            </a:r>
          </a:p>
          <a:p>
            <a:r>
              <a:rPr lang="en-US" sz="1400" dirty="0"/>
              <a:t>ENCODED: 55 BIT</a:t>
            </a:r>
          </a:p>
          <a:p>
            <a:r>
              <a:rPr lang="en-US" sz="1400" dirty="0"/>
              <a:t>Save memory (120-55)/120*100=54.1%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6931"/>
              </p:ext>
            </p:extLst>
          </p:nvPr>
        </p:nvGraphicFramePr>
        <p:xfrm>
          <a:off x="4191000" y="1950720"/>
          <a:ext cx="4648200" cy="429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056"/>
                <a:gridCol w="870744"/>
                <a:gridCol w="838200"/>
                <a:gridCol w="990600"/>
                <a:gridCol w="990600"/>
              </a:tblGrid>
              <a:tr h="43295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FREQUENCY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BIT</a:t>
                      </a:r>
                      <a:r>
                        <a:rPr lang="en-US" sz="1200" baseline="0" dirty="0" smtClean="0"/>
                        <a:t> REP.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BIT 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 *</a:t>
                      </a:r>
                    </a:p>
                    <a:p>
                      <a:r>
                        <a:rPr lang="en-US" sz="1200" dirty="0" smtClean="0"/>
                        <a:t>BIT LENGTH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SP(SPACE)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9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Huffman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compresseion</a:t>
            </a:r>
            <a:endParaRPr lang="en-US" dirty="0"/>
          </a:p>
          <a:p>
            <a:r>
              <a:rPr lang="en-US" dirty="0"/>
              <a:t>Data compression</a:t>
            </a:r>
          </a:p>
          <a:p>
            <a:r>
              <a:rPr lang="en-US" dirty="0" err="1"/>
              <a:t>Rar</a:t>
            </a:r>
            <a:r>
              <a:rPr lang="en-US" dirty="0"/>
              <a:t> zip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 STRING WITHOUT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STRING: A BIG TEXT AAAA  BBB TT!!!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71386"/>
              </p:ext>
            </p:extLst>
          </p:nvPr>
        </p:nvGraphicFramePr>
        <p:xfrm>
          <a:off x="838200" y="2438400"/>
          <a:ext cx="3429000" cy="35814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05000"/>
                <a:gridCol w="1524000"/>
              </a:tblGrid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SP(SPACE)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2590800"/>
            <a:ext cx="361990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Each Char need 8 bits memory</a:t>
            </a:r>
          </a:p>
          <a:p>
            <a:r>
              <a:rPr lang="en-US" dirty="0"/>
              <a:t>Total Char = 25</a:t>
            </a:r>
          </a:p>
          <a:p>
            <a:r>
              <a:rPr lang="en-US" dirty="0"/>
              <a:t>Total Memory = 25 * 8 = 800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Huffman Encoding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Huffman Encoding we have to build a Huffman Tree</a:t>
            </a:r>
          </a:p>
          <a:p>
            <a:r>
              <a:rPr lang="en-US" dirty="0"/>
              <a:t>NIOM KANUN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- 01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66913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2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- </a:t>
            </a:r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03385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none" rtlCol="0">
        <a:spAutoFit/>
      </a:bodyPr>
      <a:lstStyle>
        <a:defPPr>
          <a:defRPr sz="1400" dirty="0" smtClean="0">
            <a:solidFill>
              <a:schemeClr val="accent3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themeBlank</Template>
  <TotalTime>587</TotalTime>
  <Words>2079</Words>
  <Application>Microsoft Office PowerPoint</Application>
  <PresentationFormat>On-screen Show (4:3)</PresentationFormat>
  <Paragraphs>1315</Paragraphs>
  <Slides>40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Ruma</dc:creator>
  <cp:lastModifiedBy>Ruma</cp:lastModifiedBy>
  <cp:revision>155</cp:revision>
  <dcterms:created xsi:type="dcterms:W3CDTF">2014-11-03T14:25:00Z</dcterms:created>
  <dcterms:modified xsi:type="dcterms:W3CDTF">2014-11-04T16:26:48Z</dcterms:modified>
</cp:coreProperties>
</file>