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1" r:id="rId19"/>
    <p:sldId id="28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262" r:id="rId38"/>
    <p:sldId id="300" r:id="rId39"/>
    <p:sldId id="302" r:id="rId40"/>
    <p:sldId id="304" r:id="rId41"/>
    <p:sldId id="30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06EEB-FCB8-42D7-91EB-E255E3831D04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C8282-0032-4FE6-BD5E-0BEC0D6F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4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0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4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4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5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5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5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5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5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5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5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4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5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5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5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5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5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5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5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4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4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8282-0032-4FE6-BD5E-0BEC0D6FDE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CD78-8C97-4EEC-BCD6-58D4E559094C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7FB80C9-454D-4172-96C4-36D6CAB220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CD78-8C97-4EEC-BCD6-58D4E559094C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80C9-454D-4172-96C4-36D6CAB220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7FB80C9-454D-4172-96C4-36D6CAB2202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CD78-8C97-4EEC-BCD6-58D4E559094C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CD78-8C97-4EEC-BCD6-58D4E559094C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7FB80C9-454D-4172-96C4-36D6CAB220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CD78-8C97-4EEC-BCD6-58D4E559094C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7FB80C9-454D-4172-96C4-36D6CAB2202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DD9CD78-8C97-4EEC-BCD6-58D4E559094C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80C9-454D-4172-96C4-36D6CAB220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CD78-8C97-4EEC-BCD6-58D4E559094C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7FB80C9-454D-4172-96C4-36D6CAB2202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CD78-8C97-4EEC-BCD6-58D4E559094C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7FB80C9-454D-4172-96C4-36D6CAB220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CD78-8C97-4EEC-BCD6-58D4E559094C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FB80C9-454D-4172-96C4-36D6CAB220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7FB80C9-454D-4172-96C4-36D6CAB220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CD78-8C97-4EEC-BCD6-58D4E559094C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7FB80C9-454D-4172-96C4-36D6CAB2202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DD9CD78-8C97-4EEC-BCD6-58D4E559094C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DD9CD78-8C97-4EEC-BCD6-58D4E559094C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7FB80C9-454D-4172-96C4-36D6CAB2202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Huffman Encoding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9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Huffman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: </a:t>
            </a:r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Connector 39"/>
          <p:cNvCxnSpPr>
            <a:cxnSpLocks noChangeAspect="1"/>
            <a:stCxn id="4" idx="0"/>
            <a:endCxn id="22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8" idx="0"/>
            <a:endCxn id="22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36774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</a:t>
                      </a:r>
                      <a:endParaRPr lang="en-US" sz="1400" dirty="0"/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01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Huffman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: </a:t>
            </a:r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Connector 39"/>
          <p:cNvCxnSpPr>
            <a:cxnSpLocks noChangeAspect="1"/>
            <a:stCxn id="4" idx="0"/>
            <a:endCxn id="22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8" idx="0"/>
            <a:endCxn id="22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 noChangeAspect="1"/>
            <a:stCxn id="22" idx="0"/>
            <a:endCxn id="31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31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05374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</a:t>
                      </a:r>
                      <a:endParaRPr lang="en-US" sz="1400" dirty="0"/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01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Huffman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: </a:t>
            </a:r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Connector 39"/>
          <p:cNvCxnSpPr>
            <a:cxnSpLocks noChangeAspect="1"/>
            <a:stCxn id="4" idx="0"/>
            <a:endCxn id="22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8" idx="0"/>
            <a:endCxn id="22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 noChangeAspect="1"/>
            <a:stCxn id="22" idx="0"/>
            <a:endCxn id="31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31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8" name="Straight Connector 17"/>
          <p:cNvCxnSpPr>
            <a:cxnSpLocks noChangeAspect="1"/>
            <a:stCxn id="31" idx="0"/>
            <a:endCxn id="20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ChangeAspect="1"/>
            <a:stCxn id="26" idx="0"/>
            <a:endCxn id="20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71374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</a:t>
                      </a:r>
                      <a:endParaRPr lang="en-US" sz="1400" dirty="0"/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01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Huffman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: </a:t>
            </a:r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Connector 39"/>
          <p:cNvCxnSpPr>
            <a:cxnSpLocks noChangeAspect="1"/>
            <a:stCxn id="4" idx="0"/>
            <a:endCxn id="22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8" idx="0"/>
            <a:endCxn id="22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 noChangeAspect="1"/>
            <a:stCxn id="22" idx="0"/>
            <a:endCxn id="31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31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8" name="Straight Connector 17"/>
          <p:cNvCxnSpPr>
            <a:cxnSpLocks noChangeAspect="1"/>
            <a:stCxn id="31" idx="0"/>
            <a:endCxn id="20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ChangeAspect="1"/>
            <a:stCxn id="26" idx="0"/>
            <a:endCxn id="20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cxnSp>
        <p:nvCxnSpPr>
          <p:cNvPr id="56" name="Straight Connector 55"/>
          <p:cNvCxnSpPr>
            <a:cxnSpLocks noChangeAspect="1"/>
            <a:stCxn id="37" idx="2"/>
            <a:endCxn id="4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 noChangeAspect="1"/>
            <a:stCxn id="37" idx="2"/>
            <a:endCxn id="4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66592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</a:t>
                      </a:r>
                      <a:endParaRPr lang="en-US" sz="1400" dirty="0"/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01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Huffman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: </a:t>
            </a:r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39" name="Straight Connector 38"/>
          <p:cNvCxnSpPr>
            <a:cxnSpLocks noChangeAspect="1"/>
            <a:stCxn id="38" idx="2"/>
            <a:endCxn id="47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 noChangeAspect="1"/>
            <a:stCxn id="38" idx="2"/>
            <a:endCxn id="48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37" idx="2"/>
            <a:endCxn id="4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 noChangeAspect="1"/>
            <a:stCxn id="37" idx="2"/>
            <a:endCxn id="4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98123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</a:t>
                      </a:r>
                      <a:endParaRPr lang="en-US" sz="1400" dirty="0"/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41" name="Oval 40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9" name="Straight Connector 48"/>
          <p:cNvCxnSpPr>
            <a:cxnSpLocks noChangeAspect="1"/>
            <a:stCxn id="41" idx="0"/>
            <a:endCxn id="4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 noChangeAspect="1"/>
            <a:stCxn id="45" idx="0"/>
            <a:endCxn id="4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5" name="Straight Connector 54"/>
          <p:cNvCxnSpPr>
            <a:cxnSpLocks noChangeAspect="1"/>
            <a:stCxn id="52" idx="0"/>
            <a:endCxn id="54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ChangeAspect="1"/>
            <a:stCxn id="53" idx="0"/>
            <a:endCxn id="54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46" idx="0"/>
            <a:endCxn id="61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 noChangeAspect="1"/>
            <a:stCxn id="54" idx="0"/>
            <a:endCxn id="61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62" name="Straight Connector 61"/>
          <p:cNvCxnSpPr>
            <a:cxnSpLocks noChangeAspect="1"/>
            <a:stCxn id="61" idx="0"/>
            <a:endCxn id="64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 noChangeAspect="1"/>
            <a:stCxn id="65" idx="0"/>
            <a:endCxn id="64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7010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Huffman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: </a:t>
            </a:r>
            <a:r>
              <a:rPr lang="en-US" dirty="0" smtClean="0"/>
              <a:t>07</a:t>
            </a:r>
            <a:endParaRPr lang="en-US" dirty="0"/>
          </a:p>
        </p:txBody>
      </p:sp>
      <p:cxnSp>
        <p:nvCxnSpPr>
          <p:cNvPr id="30" name="Straight Connector 29"/>
          <p:cNvCxnSpPr>
            <a:cxnSpLocks noChangeAspect="1"/>
            <a:endCxn id="33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ChangeAspect="1"/>
            <a:stCxn id="37" idx="0"/>
            <a:endCxn id="33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39" name="Straight Connector 38"/>
          <p:cNvCxnSpPr>
            <a:cxnSpLocks noChangeAspect="1"/>
            <a:stCxn id="38" idx="2"/>
            <a:endCxn id="47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 noChangeAspect="1"/>
            <a:stCxn id="38" idx="2"/>
            <a:endCxn id="48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37" idx="2"/>
            <a:endCxn id="4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 noChangeAspect="1"/>
            <a:stCxn id="37" idx="2"/>
            <a:endCxn id="4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19776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</a:t>
                      </a:r>
                      <a:endParaRPr lang="en-US" sz="1400" dirty="0"/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41" name="Oval 40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9" name="Straight Connector 48"/>
          <p:cNvCxnSpPr>
            <a:cxnSpLocks noChangeAspect="1"/>
            <a:stCxn id="41" idx="0"/>
            <a:endCxn id="46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 noChangeAspect="1"/>
            <a:stCxn id="45" idx="0"/>
            <a:endCxn id="46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5" name="Straight Connector 54"/>
          <p:cNvCxnSpPr>
            <a:cxnSpLocks noChangeAspect="1"/>
            <a:stCxn id="52" idx="0"/>
            <a:endCxn id="54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ChangeAspect="1"/>
            <a:stCxn id="53" idx="0"/>
            <a:endCxn id="54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46" idx="0"/>
            <a:endCxn id="61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 noChangeAspect="1"/>
            <a:stCxn id="54" idx="0"/>
            <a:endCxn id="61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62" name="Straight Connector 61"/>
          <p:cNvCxnSpPr>
            <a:cxnSpLocks noChangeAspect="1"/>
            <a:stCxn id="61" idx="0"/>
            <a:endCxn id="64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 noChangeAspect="1"/>
            <a:stCxn id="65" idx="0"/>
            <a:endCxn id="64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701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Huffman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: </a:t>
            </a:r>
            <a:r>
              <a:rPr lang="en-US" dirty="0" smtClean="0"/>
              <a:t>08 (Final Step)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Connector 39"/>
          <p:cNvCxnSpPr>
            <a:cxnSpLocks noChangeAspect="1"/>
            <a:stCxn id="4" idx="0"/>
            <a:endCxn id="22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8" idx="0"/>
            <a:endCxn id="22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 noChangeAspect="1"/>
            <a:stCxn id="22" idx="0"/>
            <a:endCxn id="31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31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8" name="Straight Connector 17"/>
          <p:cNvCxnSpPr>
            <a:cxnSpLocks noChangeAspect="1"/>
            <a:stCxn id="31" idx="0"/>
            <a:endCxn id="20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ChangeAspect="1"/>
            <a:stCxn id="26" idx="0"/>
            <a:endCxn id="20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30" name="Straight Connector 29"/>
          <p:cNvCxnSpPr>
            <a:cxnSpLocks noChangeAspect="1"/>
            <a:stCxn id="20" idx="0"/>
            <a:endCxn id="33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ChangeAspect="1"/>
            <a:stCxn id="37" idx="0"/>
            <a:endCxn id="33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34" name="Straight Connector 33"/>
          <p:cNvCxnSpPr>
            <a:cxnSpLocks noChangeAspect="1"/>
            <a:stCxn id="33" idx="0"/>
            <a:endCxn id="36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  <a:stCxn id="38" idx="0"/>
            <a:endCxn id="36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39" name="Straight Connector 38"/>
          <p:cNvCxnSpPr>
            <a:cxnSpLocks noChangeAspect="1"/>
            <a:stCxn id="38" idx="2"/>
            <a:endCxn id="47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 noChangeAspect="1"/>
            <a:stCxn id="38" idx="2"/>
            <a:endCxn id="48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37" idx="2"/>
            <a:endCxn id="4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 noChangeAspect="1"/>
            <a:stCxn id="37" idx="2"/>
            <a:endCxn id="4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10026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</a:t>
                      </a:r>
                      <a:endParaRPr lang="en-US" sz="1400" dirty="0"/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01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Huffman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LEFT CHILD : 0</a:t>
            </a:r>
          </a:p>
          <a:p>
            <a:r>
              <a:rPr lang="en-US" dirty="0" smtClean="0"/>
              <a:t>RIGHT CHILD: 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Connector 39"/>
          <p:cNvCxnSpPr>
            <a:cxnSpLocks noChangeAspect="1"/>
            <a:stCxn id="4" idx="0"/>
            <a:endCxn id="22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8" idx="0"/>
            <a:endCxn id="22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 noChangeAspect="1"/>
            <a:stCxn id="22" idx="0"/>
            <a:endCxn id="31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31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8" name="Straight Connector 17"/>
          <p:cNvCxnSpPr>
            <a:cxnSpLocks noChangeAspect="1"/>
            <a:stCxn id="31" idx="0"/>
            <a:endCxn id="20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ChangeAspect="1"/>
            <a:stCxn id="26" idx="0"/>
            <a:endCxn id="20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30" name="Straight Connector 29"/>
          <p:cNvCxnSpPr>
            <a:cxnSpLocks noChangeAspect="1"/>
            <a:stCxn id="20" idx="0"/>
            <a:endCxn id="33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ChangeAspect="1"/>
            <a:stCxn id="37" idx="0"/>
            <a:endCxn id="33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34" name="Straight Connector 33"/>
          <p:cNvCxnSpPr>
            <a:cxnSpLocks noChangeAspect="1"/>
            <a:stCxn id="33" idx="0"/>
            <a:endCxn id="36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  <a:stCxn id="38" idx="0"/>
            <a:endCxn id="36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39" name="Straight Connector 38"/>
          <p:cNvCxnSpPr>
            <a:cxnSpLocks noChangeAspect="1"/>
            <a:stCxn id="38" idx="2"/>
            <a:endCxn id="47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 noChangeAspect="1"/>
            <a:stCxn id="38" idx="2"/>
            <a:endCxn id="48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37" idx="2"/>
            <a:endCxn id="4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 noChangeAspect="1"/>
            <a:stCxn id="37" idx="2"/>
            <a:endCxn id="4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50297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</a:t>
                      </a:r>
                      <a:endParaRPr lang="en-US" sz="1400" dirty="0"/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02121" y="2252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53432" y="30376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57331" y="36893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26345" y="497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760817" y="3754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20196" y="4926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08216" y="42780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342037" y="3748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34200" y="3735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45091" y="3787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86857" y="3789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483228" y="255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05065" y="4340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18940" y="49268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06921" y="3037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3993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AFTER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STRING: A BIG TEXT AAAA  BBB TT</a:t>
            </a:r>
            <a:r>
              <a:rPr lang="en-US" sz="1600" dirty="0" smtClean="0"/>
              <a:t>!!!</a:t>
            </a:r>
          </a:p>
          <a:p>
            <a:pPr marL="0" indent="0">
              <a:buNone/>
            </a:pPr>
            <a:r>
              <a:rPr lang="en-US" sz="1600" dirty="0"/>
              <a:t>ENCODED (73BIT) : 10 11 010 00000 00001 11 011 00010 00011  011 11 10 10 10 10 11 010 010 010 11 011 011 001 001 001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39974"/>
              </p:ext>
            </p:extLst>
          </p:nvPr>
        </p:nvGraphicFramePr>
        <p:xfrm>
          <a:off x="1447800" y="2514600"/>
          <a:ext cx="5791198" cy="35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525"/>
                <a:gridCol w="1260475"/>
                <a:gridCol w="1092200"/>
                <a:gridCol w="1117600"/>
                <a:gridCol w="1295398"/>
              </a:tblGrid>
              <a:tr h="44684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FREQUENCY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BIT</a:t>
                      </a:r>
                      <a:r>
                        <a:rPr lang="en-US" sz="1200" baseline="0" dirty="0" smtClean="0"/>
                        <a:t> REP.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BIT LENGTH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 *</a:t>
                      </a:r>
                    </a:p>
                    <a:p>
                      <a:r>
                        <a:rPr lang="en-US" sz="1200" dirty="0" smtClean="0"/>
                        <a:t>BIT LENGTH</a:t>
                      </a:r>
                      <a:endParaRPr lang="en-US" sz="1200" dirty="0"/>
                    </a:p>
                  </a:txBody>
                  <a:tcPr/>
                </a:tc>
              </a:tr>
              <a:tr h="3134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  <a:tr h="3134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  <a:tr h="3134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3134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3134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!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</a:tr>
              <a:tr h="3134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</a:tr>
              <a:tr h="3134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</a:tr>
              <a:tr h="3134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3134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SP(SPACE)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</a:tr>
              <a:tr h="3134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37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dirty="0"/>
              <a:t>STRING: A BIG TEXT AAAA  BBB TT</a:t>
            </a:r>
            <a:r>
              <a:rPr lang="en-US" sz="1600" dirty="0" smtClean="0"/>
              <a:t>!!!</a:t>
            </a:r>
          </a:p>
          <a:p>
            <a:r>
              <a:rPr lang="en-US" sz="1600" dirty="0" smtClean="0"/>
              <a:t>STRING (200BIT) : 0101100110……………………011011</a:t>
            </a:r>
          </a:p>
          <a:p>
            <a:r>
              <a:rPr lang="en-US" sz="1600" dirty="0" smtClean="0"/>
              <a:t>ENCODED (73BIT) : 10 11 010 00000 00001 11 011 00010 00011  011 11 10 10 10 10 11 010 010 010 11 011 011 001 001 001</a:t>
            </a: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67426"/>
              </p:ext>
            </p:extLst>
          </p:nvPr>
        </p:nvGraphicFramePr>
        <p:xfrm>
          <a:off x="1295400" y="3429000"/>
          <a:ext cx="6858000" cy="243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024"/>
                <a:gridCol w="3307976"/>
              </a:tblGrid>
              <a:tr h="612384"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OUT 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ENCODING</a:t>
                      </a:r>
                      <a:endParaRPr lang="en-US" dirty="0"/>
                    </a:p>
                  </a:txBody>
                  <a:tcPr/>
                </a:tc>
              </a:tr>
              <a:tr h="913008"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200 bits to store the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73 bits to store the string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913008">
                <a:tc>
                  <a:txBody>
                    <a:bodyPr/>
                    <a:lstStyle/>
                    <a:p>
                      <a:r>
                        <a:rPr lang="en-US" dirty="0" smtClean="0"/>
                        <a:t>No memory save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</a:t>
                      </a:r>
                      <a:r>
                        <a:rPr lang="en-US" baseline="0" dirty="0" smtClean="0"/>
                        <a:t> memory </a:t>
                      </a:r>
                    </a:p>
                    <a:p>
                      <a:r>
                        <a:rPr lang="en-US" baseline="0" dirty="0" smtClean="0"/>
                        <a:t>(200-73)/200*100</a:t>
                      </a:r>
                    </a:p>
                    <a:p>
                      <a:r>
                        <a:rPr lang="en-US" baseline="0" dirty="0" smtClean="0"/>
                        <a:t>=63.5%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15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Nasif</a:t>
            </a:r>
            <a:r>
              <a:rPr lang="en-US" dirty="0" smtClean="0"/>
              <a:t> Ahmed</a:t>
            </a:r>
          </a:p>
          <a:p>
            <a:r>
              <a:rPr lang="en-US" dirty="0" smtClean="0"/>
              <a:t>2013-1-60-052</a:t>
            </a:r>
          </a:p>
          <a:p>
            <a:r>
              <a:rPr lang="en-US" dirty="0" err="1" smtClean="0"/>
              <a:t>Shekh</a:t>
            </a:r>
            <a:r>
              <a:rPr lang="en-US" dirty="0" smtClean="0"/>
              <a:t> </a:t>
            </a:r>
            <a:r>
              <a:rPr lang="en-US" dirty="0" err="1" smtClean="0"/>
              <a:t>Tanjida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endParaRPr lang="en-US" dirty="0"/>
          </a:p>
          <a:p>
            <a:r>
              <a:rPr lang="en-US" dirty="0" smtClean="0"/>
              <a:t>2013-1-60-045</a:t>
            </a:r>
          </a:p>
          <a:p>
            <a:r>
              <a:rPr lang="en-US" dirty="0" err="1" smtClean="0"/>
              <a:t>Turna</a:t>
            </a:r>
            <a:endParaRPr lang="en-US" dirty="0" smtClean="0"/>
          </a:p>
          <a:p>
            <a:r>
              <a:rPr lang="en-US" dirty="0" smtClean="0"/>
              <a:t>2013-1-60-051</a:t>
            </a:r>
          </a:p>
          <a:p>
            <a:r>
              <a:rPr lang="en-US" dirty="0" err="1" smtClean="0"/>
              <a:t>Khadiza</a:t>
            </a:r>
            <a:r>
              <a:rPr lang="en-US" dirty="0" smtClean="0"/>
              <a:t> </a:t>
            </a:r>
            <a:r>
              <a:rPr lang="en-US" dirty="0" err="1" smtClean="0"/>
              <a:t>Rahaman</a:t>
            </a:r>
            <a:endParaRPr lang="en-US" dirty="0"/>
          </a:p>
          <a:p>
            <a:r>
              <a:rPr lang="en-US" dirty="0" smtClean="0"/>
              <a:t>2013-1-60-000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2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Encoded String :</a:t>
            </a:r>
            <a:r>
              <a:rPr lang="en-US" sz="1800" dirty="0">
                <a:solidFill>
                  <a:srgbClr val="00B050"/>
                </a:solidFill>
              </a:rPr>
              <a:t>10</a:t>
            </a:r>
            <a:r>
              <a:rPr lang="en-US" sz="1800" dirty="0"/>
              <a:t> 11 010 00000 00001 11 011 00010 00011  011 11 10 10 10 10 11 010 010 010 11 011 011 001 001 001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1" name="Straight Connector 40"/>
          <p:cNvCxnSpPr>
            <a:cxnSpLocks noChangeAspect="1"/>
            <a:stCxn id="38" idx="0"/>
            <a:endCxn id="40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39" idx="0"/>
            <a:endCxn id="40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Connector 45"/>
          <p:cNvCxnSpPr>
            <a:cxnSpLocks noChangeAspect="1"/>
            <a:stCxn id="43" idx="0"/>
            <a:endCxn id="45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 noChangeAspect="1"/>
            <a:stCxn id="44" idx="0"/>
            <a:endCxn id="45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  <a:stCxn id="40" idx="0"/>
            <a:endCxn id="50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ChangeAspect="1"/>
            <a:stCxn id="45" idx="0"/>
            <a:endCxn id="50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1" name="Straight Connector 50"/>
          <p:cNvCxnSpPr>
            <a:cxnSpLocks noChangeAspect="1"/>
            <a:stCxn id="50" idx="0"/>
            <a:endCxn id="53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stCxn id="54" idx="0"/>
            <a:endCxn id="53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55" name="Straight Connector 54"/>
          <p:cNvCxnSpPr>
            <a:cxnSpLocks noChangeAspect="1"/>
            <a:stCxn id="53" idx="0"/>
            <a:endCxn id="57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61" idx="0"/>
            <a:endCxn id="57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8" name="Straight Connector 57"/>
          <p:cNvCxnSpPr>
            <a:cxnSpLocks noChangeAspect="1"/>
            <a:stCxn id="57" idx="0"/>
            <a:endCxn id="60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62" idx="0"/>
            <a:endCxn id="60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67" name="Straight Connector 66"/>
          <p:cNvCxnSpPr>
            <a:cxnSpLocks noChangeAspect="1"/>
            <a:stCxn id="62" idx="2"/>
            <a:endCxn id="65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  <a:stCxn id="62" idx="2"/>
            <a:endCxn id="66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  <a:stCxn id="61" idx="2"/>
            <a:endCxn id="6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  <a:stCxn id="61" idx="2"/>
            <a:endCxn id="6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02121" y="2252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53432" y="30376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57331" y="36893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26345" y="497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60817" y="3754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20196" y="4926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08216" y="42780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2037" y="3748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3735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5091" y="3787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86857" y="3789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83228" y="255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05065" y="4340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18940" y="49268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6921" y="3037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037568" y="537178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STRING: A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64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Encoded String :</a:t>
            </a:r>
            <a:r>
              <a:rPr lang="en-US" sz="1800" dirty="0"/>
              <a:t>10 </a:t>
            </a:r>
            <a:r>
              <a:rPr lang="en-US" sz="1800" dirty="0">
                <a:solidFill>
                  <a:srgbClr val="00B050"/>
                </a:solidFill>
              </a:rPr>
              <a:t>11</a:t>
            </a:r>
            <a:r>
              <a:rPr lang="en-US" sz="1800" dirty="0"/>
              <a:t> 010 00000 00001 11 011 00010 00011  011 11 10 10 10 10 11 010 010 010 11 011 011 001 001 001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1" name="Straight Connector 40"/>
          <p:cNvCxnSpPr>
            <a:cxnSpLocks noChangeAspect="1"/>
            <a:stCxn id="38" idx="0"/>
            <a:endCxn id="40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39" idx="0"/>
            <a:endCxn id="40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Connector 45"/>
          <p:cNvCxnSpPr>
            <a:cxnSpLocks noChangeAspect="1"/>
            <a:stCxn id="43" idx="0"/>
            <a:endCxn id="45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 noChangeAspect="1"/>
            <a:stCxn id="44" idx="0"/>
            <a:endCxn id="45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  <a:stCxn id="40" idx="0"/>
            <a:endCxn id="50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ChangeAspect="1"/>
            <a:stCxn id="45" idx="0"/>
            <a:endCxn id="50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1" name="Straight Connector 50"/>
          <p:cNvCxnSpPr>
            <a:cxnSpLocks noChangeAspect="1"/>
            <a:stCxn id="50" idx="0"/>
            <a:endCxn id="53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stCxn id="54" idx="0"/>
            <a:endCxn id="53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55" name="Straight Connector 54"/>
          <p:cNvCxnSpPr>
            <a:cxnSpLocks noChangeAspect="1"/>
            <a:stCxn id="53" idx="0"/>
            <a:endCxn id="57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61" idx="0"/>
            <a:endCxn id="57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8" name="Straight Connector 57"/>
          <p:cNvCxnSpPr>
            <a:cxnSpLocks noChangeAspect="1"/>
            <a:stCxn id="57" idx="0"/>
            <a:endCxn id="60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62" idx="0"/>
            <a:endCxn id="60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67" name="Straight Connector 66"/>
          <p:cNvCxnSpPr>
            <a:cxnSpLocks noChangeAspect="1"/>
            <a:stCxn id="62" idx="2"/>
            <a:endCxn id="65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  <a:stCxn id="62" idx="2"/>
            <a:endCxn id="66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  <a:stCxn id="61" idx="2"/>
            <a:endCxn id="6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  <a:stCxn id="61" idx="2"/>
            <a:endCxn id="6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02121" y="2252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53432" y="30376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57331" y="36893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26345" y="497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60817" y="3754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20196" y="4926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08216" y="42780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2037" y="3748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3735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5091" y="3787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86857" y="3789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83228" y="255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05065" y="4340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18940" y="49268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6921" y="3037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037568" y="5371784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STRING: A[SP]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15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Encoded String :</a:t>
            </a:r>
            <a:r>
              <a:rPr lang="en-US" sz="1800" dirty="0"/>
              <a:t>10 11 </a:t>
            </a:r>
            <a:r>
              <a:rPr lang="en-US" sz="1800" dirty="0">
                <a:solidFill>
                  <a:schemeClr val="accent5"/>
                </a:solidFill>
              </a:rPr>
              <a:t>010</a:t>
            </a:r>
            <a:r>
              <a:rPr lang="en-US" sz="1800" dirty="0"/>
              <a:t> 00000 00001 11 011 00010 00011  011 11 10 10 10 10 11 010 010 010 11 011 011 001 001 001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1" name="Straight Connector 40"/>
          <p:cNvCxnSpPr>
            <a:cxnSpLocks noChangeAspect="1"/>
            <a:stCxn id="38" idx="0"/>
            <a:endCxn id="40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39" idx="0"/>
            <a:endCxn id="40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Connector 45"/>
          <p:cNvCxnSpPr>
            <a:cxnSpLocks noChangeAspect="1"/>
            <a:stCxn id="43" idx="0"/>
            <a:endCxn id="45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 noChangeAspect="1"/>
            <a:stCxn id="44" idx="0"/>
            <a:endCxn id="45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  <a:stCxn id="40" idx="0"/>
            <a:endCxn id="50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ChangeAspect="1"/>
            <a:stCxn id="45" idx="0"/>
            <a:endCxn id="50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1" name="Straight Connector 50"/>
          <p:cNvCxnSpPr>
            <a:cxnSpLocks noChangeAspect="1"/>
            <a:stCxn id="50" idx="0"/>
            <a:endCxn id="53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stCxn id="54" idx="0"/>
            <a:endCxn id="53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55" name="Straight Connector 54"/>
          <p:cNvCxnSpPr>
            <a:cxnSpLocks noChangeAspect="1"/>
            <a:stCxn id="53" idx="0"/>
            <a:endCxn id="57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61" idx="0"/>
            <a:endCxn id="57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8" name="Straight Connector 57"/>
          <p:cNvCxnSpPr>
            <a:cxnSpLocks noChangeAspect="1"/>
            <a:stCxn id="57" idx="0"/>
            <a:endCxn id="60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62" idx="0"/>
            <a:endCxn id="60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  <a:ln w="952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67" name="Straight Connector 66"/>
          <p:cNvCxnSpPr>
            <a:cxnSpLocks noChangeAspect="1"/>
            <a:stCxn id="62" idx="2"/>
            <a:endCxn id="65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  <a:stCxn id="62" idx="2"/>
            <a:endCxn id="66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  <a:stCxn id="61" idx="2"/>
            <a:endCxn id="6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  <a:stCxn id="61" idx="2"/>
            <a:endCxn id="6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02121" y="2252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53432" y="30376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57331" y="36893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26345" y="497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60817" y="3754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20196" y="4926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08216" y="42780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2037" y="3748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3735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5091" y="3787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86857" y="3789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83228" y="255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05065" y="4340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18940" y="49268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6921" y="3037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037568" y="5371784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STRING: A[SP]B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4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Encoded String :</a:t>
            </a:r>
            <a:r>
              <a:rPr lang="en-US" sz="1800" dirty="0"/>
              <a:t>10 11 010 </a:t>
            </a:r>
            <a:r>
              <a:rPr lang="en-US" sz="1800" dirty="0">
                <a:solidFill>
                  <a:schemeClr val="accent5"/>
                </a:solidFill>
              </a:rPr>
              <a:t>00000</a:t>
            </a:r>
            <a:r>
              <a:rPr lang="en-US" sz="1800" dirty="0"/>
              <a:t> 00001 11 011 00010 00011  011 11 10 10 10 10 11 010 010 010 11 011 011 001 001 001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1" name="Straight Connector 40"/>
          <p:cNvCxnSpPr>
            <a:cxnSpLocks noChangeAspect="1"/>
            <a:stCxn id="38" idx="0"/>
            <a:endCxn id="40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39" idx="0"/>
            <a:endCxn id="40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Connector 45"/>
          <p:cNvCxnSpPr>
            <a:cxnSpLocks noChangeAspect="1"/>
            <a:stCxn id="43" idx="0"/>
            <a:endCxn id="45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 noChangeAspect="1"/>
            <a:stCxn id="44" idx="0"/>
            <a:endCxn id="45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  <a:stCxn id="40" idx="0"/>
            <a:endCxn id="50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ChangeAspect="1"/>
            <a:stCxn id="45" idx="0"/>
            <a:endCxn id="50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1" name="Straight Connector 50"/>
          <p:cNvCxnSpPr>
            <a:cxnSpLocks noChangeAspect="1"/>
            <a:stCxn id="50" idx="0"/>
            <a:endCxn id="53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stCxn id="54" idx="0"/>
            <a:endCxn id="53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55" name="Straight Connector 54"/>
          <p:cNvCxnSpPr>
            <a:cxnSpLocks noChangeAspect="1"/>
            <a:stCxn id="53" idx="0"/>
            <a:endCxn id="57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61" idx="0"/>
            <a:endCxn id="57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8" name="Straight Connector 57"/>
          <p:cNvCxnSpPr>
            <a:cxnSpLocks noChangeAspect="1"/>
            <a:stCxn id="57" idx="0"/>
            <a:endCxn id="60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62" idx="0"/>
            <a:endCxn id="60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  <a:ln w="952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67" name="Straight Connector 66"/>
          <p:cNvCxnSpPr>
            <a:cxnSpLocks noChangeAspect="1"/>
            <a:stCxn id="62" idx="2"/>
            <a:endCxn id="65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  <a:stCxn id="62" idx="2"/>
            <a:endCxn id="66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  <a:stCxn id="61" idx="2"/>
            <a:endCxn id="6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  <a:stCxn id="61" idx="2"/>
            <a:endCxn id="6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02121" y="2252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53432" y="30376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57331" y="36893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26345" y="497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60817" y="3754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20196" y="4926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08216" y="42780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2037" y="3748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3735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5091" y="3787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86857" y="3789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83228" y="255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05065" y="4340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18940" y="49268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6921" y="3037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037568" y="5371784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STRING: A[SP]BI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9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Encoded String :</a:t>
            </a:r>
            <a:r>
              <a:rPr lang="en-US" sz="1800" dirty="0"/>
              <a:t>10 11 010 00000 </a:t>
            </a:r>
            <a:r>
              <a:rPr lang="en-US" sz="1800" dirty="0">
                <a:solidFill>
                  <a:schemeClr val="accent5"/>
                </a:solidFill>
              </a:rPr>
              <a:t>00001</a:t>
            </a:r>
            <a:r>
              <a:rPr lang="en-US" sz="1800" dirty="0"/>
              <a:t> 11 011 00010 00011  011 11 10 10 10 10 11 010 010 010 11 011 011 001 001 001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1" name="Straight Connector 40"/>
          <p:cNvCxnSpPr>
            <a:cxnSpLocks noChangeAspect="1"/>
            <a:stCxn id="38" idx="0"/>
            <a:endCxn id="40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39" idx="0"/>
            <a:endCxn id="40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Connector 45"/>
          <p:cNvCxnSpPr>
            <a:cxnSpLocks noChangeAspect="1"/>
            <a:stCxn id="43" idx="0"/>
            <a:endCxn id="45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 noChangeAspect="1"/>
            <a:stCxn id="44" idx="0"/>
            <a:endCxn id="45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  <a:stCxn id="40" idx="0"/>
            <a:endCxn id="50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ChangeAspect="1"/>
            <a:stCxn id="45" idx="0"/>
            <a:endCxn id="50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1" name="Straight Connector 50"/>
          <p:cNvCxnSpPr>
            <a:cxnSpLocks noChangeAspect="1"/>
            <a:stCxn id="50" idx="0"/>
            <a:endCxn id="53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stCxn id="54" idx="0"/>
            <a:endCxn id="53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55" name="Straight Connector 54"/>
          <p:cNvCxnSpPr>
            <a:cxnSpLocks noChangeAspect="1"/>
            <a:stCxn id="53" idx="0"/>
            <a:endCxn id="57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61" idx="0"/>
            <a:endCxn id="57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8" name="Straight Connector 57"/>
          <p:cNvCxnSpPr>
            <a:cxnSpLocks noChangeAspect="1"/>
            <a:stCxn id="57" idx="0"/>
            <a:endCxn id="60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62" idx="0"/>
            <a:endCxn id="60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  <a:ln w="952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67" name="Straight Connector 66"/>
          <p:cNvCxnSpPr>
            <a:cxnSpLocks noChangeAspect="1"/>
            <a:stCxn id="62" idx="2"/>
            <a:endCxn id="65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  <a:stCxn id="62" idx="2"/>
            <a:endCxn id="66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  <a:stCxn id="61" idx="2"/>
            <a:endCxn id="6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  <a:stCxn id="61" idx="2"/>
            <a:endCxn id="6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02121" y="2252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53432" y="30376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57331" y="36893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26345" y="497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60817" y="3754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20196" y="4926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08216" y="42780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2037" y="3748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3735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5091" y="3787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86857" y="3789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83228" y="255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05065" y="4340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18940" y="49268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6921" y="3037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10000" y="5371784"/>
            <a:ext cx="1742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STRING: A[SP]BIG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179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Encoded String :</a:t>
            </a:r>
            <a:r>
              <a:rPr lang="en-US" sz="1800" dirty="0"/>
              <a:t>10 11 010 00000 00001 </a:t>
            </a:r>
            <a:r>
              <a:rPr lang="en-US" sz="1800" dirty="0">
                <a:solidFill>
                  <a:schemeClr val="accent5"/>
                </a:solidFill>
              </a:rPr>
              <a:t>11</a:t>
            </a:r>
            <a:r>
              <a:rPr lang="en-US" sz="1800" dirty="0"/>
              <a:t> 011 00010 00011  011 11 10 10 10 10 11 010 010 010 11 011 011 001 001 001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1" name="Straight Connector 40"/>
          <p:cNvCxnSpPr>
            <a:cxnSpLocks noChangeAspect="1"/>
            <a:stCxn id="38" idx="0"/>
            <a:endCxn id="40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39" idx="0"/>
            <a:endCxn id="40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Connector 45"/>
          <p:cNvCxnSpPr>
            <a:cxnSpLocks noChangeAspect="1"/>
            <a:stCxn id="43" idx="0"/>
            <a:endCxn id="45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 noChangeAspect="1"/>
            <a:stCxn id="44" idx="0"/>
            <a:endCxn id="45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  <a:stCxn id="40" idx="0"/>
            <a:endCxn id="50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ChangeAspect="1"/>
            <a:stCxn id="45" idx="0"/>
            <a:endCxn id="50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1" name="Straight Connector 50"/>
          <p:cNvCxnSpPr>
            <a:cxnSpLocks noChangeAspect="1"/>
            <a:stCxn id="50" idx="0"/>
            <a:endCxn id="53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stCxn id="54" idx="0"/>
            <a:endCxn id="53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55" name="Straight Connector 54"/>
          <p:cNvCxnSpPr>
            <a:cxnSpLocks noChangeAspect="1"/>
            <a:stCxn id="53" idx="0"/>
            <a:endCxn id="57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61" idx="0"/>
            <a:endCxn id="57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8" name="Straight Connector 57"/>
          <p:cNvCxnSpPr>
            <a:cxnSpLocks noChangeAspect="1"/>
            <a:stCxn id="57" idx="0"/>
            <a:endCxn id="60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62" idx="0"/>
            <a:endCxn id="60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67" name="Straight Connector 66"/>
          <p:cNvCxnSpPr>
            <a:cxnSpLocks noChangeAspect="1"/>
            <a:stCxn id="62" idx="2"/>
            <a:endCxn id="65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  <a:stCxn id="62" idx="2"/>
            <a:endCxn id="66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  <a:stCxn id="61" idx="2"/>
            <a:endCxn id="6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  <a:stCxn id="61" idx="2"/>
            <a:endCxn id="6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02121" y="2252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53432" y="30376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57331" y="36893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26345" y="497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60817" y="3754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20196" y="4926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08216" y="42780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2037" y="3748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3735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5091" y="3787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86857" y="3789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83228" y="255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05065" y="4340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18940" y="49268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6921" y="3037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10000" y="5371784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STRING: A[SP]BIG[SP]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179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Encoded String :</a:t>
            </a:r>
            <a:r>
              <a:rPr lang="en-US" sz="1800" dirty="0"/>
              <a:t>10 11 010 00000 00001 11 </a:t>
            </a:r>
            <a:r>
              <a:rPr lang="en-US" sz="1800" dirty="0">
                <a:solidFill>
                  <a:schemeClr val="accent5"/>
                </a:solidFill>
              </a:rPr>
              <a:t>011</a:t>
            </a:r>
            <a:r>
              <a:rPr lang="en-US" sz="1800" dirty="0"/>
              <a:t> 00010 00011  011 11 10 10 10 10 11 010 010 010 11 011 011 001 001 001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1" name="Straight Connector 40"/>
          <p:cNvCxnSpPr>
            <a:cxnSpLocks noChangeAspect="1"/>
            <a:stCxn id="38" idx="0"/>
            <a:endCxn id="40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39" idx="0"/>
            <a:endCxn id="40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Connector 45"/>
          <p:cNvCxnSpPr>
            <a:cxnSpLocks noChangeAspect="1"/>
            <a:stCxn id="43" idx="0"/>
            <a:endCxn id="45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 noChangeAspect="1"/>
            <a:stCxn id="44" idx="0"/>
            <a:endCxn id="45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  <a:stCxn id="40" idx="0"/>
            <a:endCxn id="50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ChangeAspect="1"/>
            <a:stCxn id="45" idx="0"/>
            <a:endCxn id="50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1" name="Straight Connector 50"/>
          <p:cNvCxnSpPr>
            <a:cxnSpLocks noChangeAspect="1"/>
            <a:stCxn id="50" idx="0"/>
            <a:endCxn id="53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stCxn id="54" idx="0"/>
            <a:endCxn id="53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55" name="Straight Connector 54"/>
          <p:cNvCxnSpPr>
            <a:cxnSpLocks noChangeAspect="1"/>
            <a:stCxn id="53" idx="0"/>
            <a:endCxn id="57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61" idx="0"/>
            <a:endCxn id="57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8" name="Straight Connector 57"/>
          <p:cNvCxnSpPr>
            <a:cxnSpLocks noChangeAspect="1"/>
            <a:stCxn id="57" idx="0"/>
            <a:endCxn id="60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62" idx="0"/>
            <a:endCxn id="60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  <a:ln w="952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67" name="Straight Connector 66"/>
          <p:cNvCxnSpPr>
            <a:cxnSpLocks noChangeAspect="1"/>
            <a:stCxn id="62" idx="2"/>
            <a:endCxn id="65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  <a:stCxn id="62" idx="2"/>
            <a:endCxn id="66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  <a:stCxn id="61" idx="2"/>
            <a:endCxn id="6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  <a:stCxn id="61" idx="2"/>
            <a:endCxn id="6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02121" y="2252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53432" y="30376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57331" y="36893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26345" y="497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60817" y="3754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20196" y="4926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08216" y="42780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2037" y="3748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3735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5091" y="3787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86857" y="3789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83228" y="255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05065" y="4340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18940" y="49268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6921" y="3037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810000" y="5371784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STRING: A[SP]BIG[SP]T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179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Encoded String :</a:t>
            </a:r>
            <a:r>
              <a:rPr lang="en-US" sz="1800" dirty="0"/>
              <a:t>10 11 010 00000 00001 11 011 </a:t>
            </a:r>
            <a:r>
              <a:rPr lang="en-US" sz="1800" dirty="0">
                <a:solidFill>
                  <a:schemeClr val="accent5"/>
                </a:solidFill>
              </a:rPr>
              <a:t>00010</a:t>
            </a:r>
            <a:r>
              <a:rPr lang="en-US" sz="1800" dirty="0"/>
              <a:t> 00011  011 11 10 10 10 10 11 010 010 010 11 011 011 001 001 001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1" name="Straight Connector 40"/>
          <p:cNvCxnSpPr>
            <a:cxnSpLocks noChangeAspect="1"/>
            <a:stCxn id="38" idx="0"/>
            <a:endCxn id="40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39" idx="0"/>
            <a:endCxn id="40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Connector 45"/>
          <p:cNvCxnSpPr>
            <a:cxnSpLocks noChangeAspect="1"/>
            <a:stCxn id="43" idx="0"/>
            <a:endCxn id="45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 noChangeAspect="1"/>
            <a:stCxn id="44" idx="0"/>
            <a:endCxn id="45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  <a:stCxn id="40" idx="0"/>
            <a:endCxn id="50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ChangeAspect="1"/>
            <a:stCxn id="45" idx="0"/>
            <a:endCxn id="50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1" name="Straight Connector 50"/>
          <p:cNvCxnSpPr>
            <a:cxnSpLocks noChangeAspect="1"/>
            <a:stCxn id="50" idx="0"/>
            <a:endCxn id="53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stCxn id="54" idx="0"/>
            <a:endCxn id="53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55" name="Straight Connector 54"/>
          <p:cNvCxnSpPr>
            <a:cxnSpLocks noChangeAspect="1"/>
            <a:stCxn id="53" idx="0"/>
            <a:endCxn id="57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61" idx="0"/>
            <a:endCxn id="57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8" name="Straight Connector 57"/>
          <p:cNvCxnSpPr>
            <a:cxnSpLocks noChangeAspect="1"/>
            <a:stCxn id="57" idx="0"/>
            <a:endCxn id="60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62" idx="0"/>
            <a:endCxn id="60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  <a:ln w="952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67" name="Straight Connector 66"/>
          <p:cNvCxnSpPr>
            <a:cxnSpLocks noChangeAspect="1"/>
            <a:stCxn id="62" idx="2"/>
            <a:endCxn id="65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  <a:stCxn id="62" idx="2"/>
            <a:endCxn id="66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  <a:stCxn id="61" idx="2"/>
            <a:endCxn id="6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  <a:stCxn id="61" idx="2"/>
            <a:endCxn id="6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02121" y="2252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53432" y="30376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57331" y="36893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26345" y="497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60817" y="3754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20196" y="4926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08216" y="42780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2037" y="3748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3735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5091" y="3787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86857" y="3789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83228" y="255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05065" y="4340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18940" y="49268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6921" y="3037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810000" y="5371784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STRING: A[SP]BIG[SP]TE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179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Encoded String :</a:t>
            </a:r>
            <a:r>
              <a:rPr lang="en-US" sz="1800" dirty="0"/>
              <a:t>10 11 010 00000 00001 11 011 00010 </a:t>
            </a:r>
            <a:r>
              <a:rPr lang="en-US" sz="1800" dirty="0">
                <a:solidFill>
                  <a:schemeClr val="accent5"/>
                </a:solidFill>
              </a:rPr>
              <a:t>00011</a:t>
            </a:r>
            <a:r>
              <a:rPr lang="en-US" sz="1800" dirty="0"/>
              <a:t>  011 11 10 10 10 10 11 010 010 010 11 011 011 001 001 001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1" name="Straight Connector 40"/>
          <p:cNvCxnSpPr>
            <a:cxnSpLocks noChangeAspect="1"/>
            <a:stCxn id="38" idx="0"/>
            <a:endCxn id="40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39" idx="0"/>
            <a:endCxn id="40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Connector 45"/>
          <p:cNvCxnSpPr>
            <a:cxnSpLocks noChangeAspect="1"/>
            <a:stCxn id="43" idx="0"/>
            <a:endCxn id="45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 noChangeAspect="1"/>
            <a:stCxn id="44" idx="0"/>
            <a:endCxn id="45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  <a:stCxn id="40" idx="0"/>
            <a:endCxn id="50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ChangeAspect="1"/>
            <a:stCxn id="45" idx="0"/>
            <a:endCxn id="50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1" name="Straight Connector 50"/>
          <p:cNvCxnSpPr>
            <a:cxnSpLocks noChangeAspect="1"/>
            <a:stCxn id="50" idx="0"/>
            <a:endCxn id="53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stCxn id="54" idx="0"/>
            <a:endCxn id="53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55" name="Straight Connector 54"/>
          <p:cNvCxnSpPr>
            <a:cxnSpLocks noChangeAspect="1"/>
            <a:stCxn id="53" idx="0"/>
            <a:endCxn id="57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61" idx="0"/>
            <a:endCxn id="57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8" name="Straight Connector 57"/>
          <p:cNvCxnSpPr>
            <a:cxnSpLocks noChangeAspect="1"/>
            <a:stCxn id="57" idx="0"/>
            <a:endCxn id="60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62" idx="0"/>
            <a:endCxn id="60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  <a:ln w="952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67" name="Straight Connector 66"/>
          <p:cNvCxnSpPr>
            <a:cxnSpLocks noChangeAspect="1"/>
            <a:stCxn id="62" idx="2"/>
            <a:endCxn id="65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  <a:stCxn id="62" idx="2"/>
            <a:endCxn id="66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  <a:stCxn id="61" idx="2"/>
            <a:endCxn id="6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  <a:stCxn id="61" idx="2"/>
            <a:endCxn id="6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02121" y="2252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53432" y="30376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57331" y="36893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26345" y="497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60817" y="3754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20196" y="4926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08216" y="42780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2037" y="3748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3735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5091" y="3787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86857" y="3789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83228" y="255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05065" y="4340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18940" y="49268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6921" y="3037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810000" y="5371784"/>
            <a:ext cx="250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STRING: A[SP]BIG[SP]TEX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66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Encoded String :</a:t>
            </a:r>
            <a:r>
              <a:rPr lang="en-US" sz="1800" dirty="0"/>
              <a:t>10 11 010 00000 00001 11 011 00010 00011  </a:t>
            </a:r>
            <a:r>
              <a:rPr lang="en-US" sz="1800" dirty="0">
                <a:solidFill>
                  <a:schemeClr val="accent5"/>
                </a:solidFill>
              </a:rPr>
              <a:t>011</a:t>
            </a:r>
            <a:r>
              <a:rPr lang="en-US" sz="1800" dirty="0"/>
              <a:t> 11 10 10 10 10 11 010 010 010 11 011 011 001 001 001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1" name="Straight Connector 40"/>
          <p:cNvCxnSpPr>
            <a:cxnSpLocks noChangeAspect="1"/>
            <a:stCxn id="38" idx="0"/>
            <a:endCxn id="40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39" idx="0"/>
            <a:endCxn id="40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Connector 45"/>
          <p:cNvCxnSpPr>
            <a:cxnSpLocks noChangeAspect="1"/>
            <a:stCxn id="43" idx="0"/>
            <a:endCxn id="45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 noChangeAspect="1"/>
            <a:stCxn id="44" idx="0"/>
            <a:endCxn id="45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  <a:stCxn id="40" idx="0"/>
            <a:endCxn id="50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ChangeAspect="1"/>
            <a:stCxn id="45" idx="0"/>
            <a:endCxn id="50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1" name="Straight Connector 50"/>
          <p:cNvCxnSpPr>
            <a:cxnSpLocks noChangeAspect="1"/>
            <a:stCxn id="50" idx="0"/>
            <a:endCxn id="53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stCxn id="54" idx="0"/>
            <a:endCxn id="53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55" name="Straight Connector 54"/>
          <p:cNvCxnSpPr>
            <a:cxnSpLocks noChangeAspect="1"/>
            <a:stCxn id="53" idx="0"/>
            <a:endCxn id="57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61" idx="0"/>
            <a:endCxn id="57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8" name="Straight Connector 57"/>
          <p:cNvCxnSpPr>
            <a:cxnSpLocks noChangeAspect="1"/>
            <a:stCxn id="57" idx="0"/>
            <a:endCxn id="60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62" idx="0"/>
            <a:endCxn id="60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  <a:ln w="952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67" name="Straight Connector 66"/>
          <p:cNvCxnSpPr>
            <a:cxnSpLocks noChangeAspect="1"/>
            <a:stCxn id="62" idx="2"/>
            <a:endCxn id="65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  <a:stCxn id="62" idx="2"/>
            <a:endCxn id="66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  <a:stCxn id="61" idx="2"/>
            <a:endCxn id="6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  <a:stCxn id="61" idx="2"/>
            <a:endCxn id="6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02121" y="2252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53432" y="30376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57331" y="36893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26345" y="497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60817" y="3754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20196" y="4926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08216" y="42780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2037" y="3748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3735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5091" y="3787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86857" y="3789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83228" y="255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05065" y="4340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18940" y="49268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6921" y="3037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810000" y="5371784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STRING: A[SP]BIG[SP]TEXT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6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is Huffman Coding and its application</a:t>
            </a:r>
          </a:p>
          <a:p>
            <a:r>
              <a:rPr lang="en-US" dirty="0" smtClean="0"/>
              <a:t>Huffman Tree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/>
              <a:t>C</a:t>
            </a:r>
            <a:r>
              <a:rPr lang="en-US" dirty="0" smtClean="0"/>
              <a:t>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15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Encoded String :</a:t>
            </a:r>
            <a:r>
              <a:rPr lang="en-US" sz="1800" dirty="0"/>
              <a:t>10 11 010 00000 00001 11 011 00010 00011  011 </a:t>
            </a:r>
            <a:r>
              <a:rPr lang="en-US" sz="1800" dirty="0">
                <a:solidFill>
                  <a:schemeClr val="accent5"/>
                </a:solidFill>
              </a:rPr>
              <a:t>11</a:t>
            </a:r>
            <a:r>
              <a:rPr lang="en-US" sz="1800" dirty="0"/>
              <a:t> 10 10 10 10 11 010 010 010 11 011 011 001 001 001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1" name="Straight Connector 40"/>
          <p:cNvCxnSpPr>
            <a:cxnSpLocks noChangeAspect="1"/>
            <a:stCxn id="38" idx="0"/>
            <a:endCxn id="40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39" idx="0"/>
            <a:endCxn id="40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Connector 45"/>
          <p:cNvCxnSpPr>
            <a:cxnSpLocks noChangeAspect="1"/>
            <a:stCxn id="43" idx="0"/>
            <a:endCxn id="45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 noChangeAspect="1"/>
            <a:stCxn id="44" idx="0"/>
            <a:endCxn id="45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  <a:stCxn id="40" idx="0"/>
            <a:endCxn id="50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ChangeAspect="1"/>
            <a:stCxn id="45" idx="0"/>
            <a:endCxn id="50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1" name="Straight Connector 50"/>
          <p:cNvCxnSpPr>
            <a:cxnSpLocks noChangeAspect="1"/>
            <a:stCxn id="50" idx="0"/>
            <a:endCxn id="53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stCxn id="54" idx="0"/>
            <a:endCxn id="53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55" name="Straight Connector 54"/>
          <p:cNvCxnSpPr>
            <a:cxnSpLocks noChangeAspect="1"/>
            <a:stCxn id="53" idx="0"/>
            <a:endCxn id="57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61" idx="0"/>
            <a:endCxn id="57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8" name="Straight Connector 57"/>
          <p:cNvCxnSpPr>
            <a:cxnSpLocks noChangeAspect="1"/>
            <a:stCxn id="57" idx="0"/>
            <a:endCxn id="60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62" idx="0"/>
            <a:endCxn id="60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67" name="Straight Connector 66"/>
          <p:cNvCxnSpPr>
            <a:cxnSpLocks noChangeAspect="1"/>
            <a:stCxn id="62" idx="2"/>
            <a:endCxn id="65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  <a:stCxn id="62" idx="2"/>
            <a:endCxn id="66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  <a:stCxn id="61" idx="2"/>
            <a:endCxn id="6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  <a:stCxn id="61" idx="2"/>
            <a:endCxn id="6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02121" y="2252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53432" y="30376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57331" y="36893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26345" y="497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60817" y="3754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20196" y="4926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08216" y="42780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2037" y="3748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3735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5091" y="3787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86857" y="3789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83228" y="255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05065" y="4340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18940" y="49268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6921" y="3037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810000" y="5371784"/>
            <a:ext cx="289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STRING: A[SP]BIG[SP]TEXT[SP]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66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Encoded String :</a:t>
            </a:r>
            <a:r>
              <a:rPr lang="en-US" sz="1800" dirty="0"/>
              <a:t>10 11 010 00000 00001 11 011 00010 00011  011 11 </a:t>
            </a:r>
            <a:r>
              <a:rPr lang="en-US" sz="1800" dirty="0">
                <a:solidFill>
                  <a:schemeClr val="accent5"/>
                </a:solidFill>
              </a:rPr>
              <a:t>10 10 10 10 </a:t>
            </a:r>
            <a:r>
              <a:rPr lang="en-US" sz="1800" dirty="0"/>
              <a:t>11 010 010 010 11 011 011 001 001 001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1" name="Straight Connector 40"/>
          <p:cNvCxnSpPr>
            <a:cxnSpLocks noChangeAspect="1"/>
            <a:stCxn id="38" idx="0"/>
            <a:endCxn id="40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39" idx="0"/>
            <a:endCxn id="40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Connector 45"/>
          <p:cNvCxnSpPr>
            <a:cxnSpLocks noChangeAspect="1"/>
            <a:stCxn id="43" idx="0"/>
            <a:endCxn id="45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 noChangeAspect="1"/>
            <a:stCxn id="44" idx="0"/>
            <a:endCxn id="45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  <a:stCxn id="40" idx="0"/>
            <a:endCxn id="50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ChangeAspect="1"/>
            <a:stCxn id="45" idx="0"/>
            <a:endCxn id="50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1" name="Straight Connector 50"/>
          <p:cNvCxnSpPr>
            <a:cxnSpLocks noChangeAspect="1"/>
            <a:stCxn id="50" idx="0"/>
            <a:endCxn id="53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stCxn id="54" idx="0"/>
            <a:endCxn id="53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55" name="Straight Connector 54"/>
          <p:cNvCxnSpPr>
            <a:cxnSpLocks noChangeAspect="1"/>
            <a:stCxn id="53" idx="0"/>
            <a:endCxn id="57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61" idx="0"/>
            <a:endCxn id="57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8" name="Straight Connector 57"/>
          <p:cNvCxnSpPr>
            <a:cxnSpLocks noChangeAspect="1"/>
            <a:stCxn id="57" idx="0"/>
            <a:endCxn id="60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62" idx="0"/>
            <a:endCxn id="60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67" name="Straight Connector 66"/>
          <p:cNvCxnSpPr>
            <a:cxnSpLocks noChangeAspect="1"/>
            <a:stCxn id="62" idx="2"/>
            <a:endCxn id="65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  <a:stCxn id="62" idx="2"/>
            <a:endCxn id="66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  <a:stCxn id="61" idx="2"/>
            <a:endCxn id="6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  <a:stCxn id="61" idx="2"/>
            <a:endCxn id="6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02121" y="2252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53432" y="30376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57331" y="36893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26345" y="497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60817" y="3754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20196" y="4926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08216" y="42780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2037" y="3748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3735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5091" y="3787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86857" y="3789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83228" y="255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05065" y="4340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18940" y="49268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6921" y="3037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810000" y="5371784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STRING: A[SP]BIG[SP]TEXT[SP]AAAA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66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Encoded String :</a:t>
            </a:r>
            <a:r>
              <a:rPr lang="en-US" sz="1800" dirty="0"/>
              <a:t>10 11 010 00000 00001 11 011 00010 00011  011 11 10 10 10 10 </a:t>
            </a:r>
            <a:r>
              <a:rPr lang="en-US" sz="1800" dirty="0">
                <a:solidFill>
                  <a:schemeClr val="accent5"/>
                </a:solidFill>
              </a:rPr>
              <a:t>11</a:t>
            </a:r>
            <a:r>
              <a:rPr lang="en-US" sz="1800" dirty="0"/>
              <a:t> 010 010 010 11 011 011 001 001 001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1" name="Straight Connector 40"/>
          <p:cNvCxnSpPr>
            <a:cxnSpLocks noChangeAspect="1"/>
            <a:stCxn id="38" idx="0"/>
            <a:endCxn id="40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39" idx="0"/>
            <a:endCxn id="40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Connector 45"/>
          <p:cNvCxnSpPr>
            <a:cxnSpLocks noChangeAspect="1"/>
            <a:stCxn id="43" idx="0"/>
            <a:endCxn id="45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 noChangeAspect="1"/>
            <a:stCxn id="44" idx="0"/>
            <a:endCxn id="45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  <a:stCxn id="40" idx="0"/>
            <a:endCxn id="50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ChangeAspect="1"/>
            <a:stCxn id="45" idx="0"/>
            <a:endCxn id="50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1" name="Straight Connector 50"/>
          <p:cNvCxnSpPr>
            <a:cxnSpLocks noChangeAspect="1"/>
            <a:stCxn id="50" idx="0"/>
            <a:endCxn id="53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stCxn id="54" idx="0"/>
            <a:endCxn id="53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55" name="Straight Connector 54"/>
          <p:cNvCxnSpPr>
            <a:cxnSpLocks noChangeAspect="1"/>
            <a:stCxn id="53" idx="0"/>
            <a:endCxn id="57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61" idx="0"/>
            <a:endCxn id="57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8" name="Straight Connector 57"/>
          <p:cNvCxnSpPr>
            <a:cxnSpLocks noChangeAspect="1"/>
            <a:stCxn id="57" idx="0"/>
            <a:endCxn id="60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62" idx="0"/>
            <a:endCxn id="60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67" name="Straight Connector 66"/>
          <p:cNvCxnSpPr>
            <a:cxnSpLocks noChangeAspect="1"/>
            <a:stCxn id="62" idx="2"/>
            <a:endCxn id="65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  <a:stCxn id="62" idx="2"/>
            <a:endCxn id="66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  <a:stCxn id="61" idx="2"/>
            <a:endCxn id="6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  <a:stCxn id="61" idx="2"/>
            <a:endCxn id="6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02121" y="2252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53432" y="30376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57331" y="36893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26345" y="497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60817" y="3754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20196" y="4926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08216" y="42780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2037" y="3748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3735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5091" y="3787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86857" y="3789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83228" y="255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05065" y="4340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18940" y="49268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6921" y="3037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810000" y="5371784"/>
            <a:ext cx="3842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STRING: A[SP]BIG[SP]TEXT[SP]AAAA[SP]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66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Encoded String :</a:t>
            </a:r>
            <a:r>
              <a:rPr lang="en-US" sz="1800" dirty="0"/>
              <a:t>10 11 010 00000 00001 11 011 00010 00011  011 11 10 10 10 10 11 </a:t>
            </a:r>
            <a:r>
              <a:rPr lang="en-US" sz="1800" dirty="0">
                <a:solidFill>
                  <a:schemeClr val="accent5"/>
                </a:solidFill>
              </a:rPr>
              <a:t>010 010 010 </a:t>
            </a:r>
            <a:r>
              <a:rPr lang="en-US" sz="1800" dirty="0"/>
              <a:t>11 011 011 001 001 001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1" name="Straight Connector 40"/>
          <p:cNvCxnSpPr>
            <a:cxnSpLocks noChangeAspect="1"/>
            <a:stCxn id="38" idx="0"/>
            <a:endCxn id="40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39" idx="0"/>
            <a:endCxn id="40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Connector 45"/>
          <p:cNvCxnSpPr>
            <a:cxnSpLocks noChangeAspect="1"/>
            <a:stCxn id="43" idx="0"/>
            <a:endCxn id="45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 noChangeAspect="1"/>
            <a:stCxn id="44" idx="0"/>
            <a:endCxn id="45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  <a:stCxn id="40" idx="0"/>
            <a:endCxn id="50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ChangeAspect="1"/>
            <a:stCxn id="45" idx="0"/>
            <a:endCxn id="50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1" name="Straight Connector 50"/>
          <p:cNvCxnSpPr>
            <a:cxnSpLocks noChangeAspect="1"/>
            <a:stCxn id="50" idx="0"/>
            <a:endCxn id="53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stCxn id="54" idx="0"/>
            <a:endCxn id="53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55" name="Straight Connector 54"/>
          <p:cNvCxnSpPr>
            <a:cxnSpLocks noChangeAspect="1"/>
            <a:stCxn id="53" idx="0"/>
            <a:endCxn id="57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61" idx="0"/>
            <a:endCxn id="57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8" name="Straight Connector 57"/>
          <p:cNvCxnSpPr>
            <a:cxnSpLocks noChangeAspect="1"/>
            <a:stCxn id="57" idx="0"/>
            <a:endCxn id="60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62" idx="0"/>
            <a:endCxn id="60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  <a:ln w="952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67" name="Straight Connector 66"/>
          <p:cNvCxnSpPr>
            <a:cxnSpLocks noChangeAspect="1"/>
            <a:stCxn id="62" idx="2"/>
            <a:endCxn id="65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  <a:stCxn id="62" idx="2"/>
            <a:endCxn id="66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  <a:stCxn id="61" idx="2"/>
            <a:endCxn id="6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  <a:stCxn id="61" idx="2"/>
            <a:endCxn id="6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02121" y="2252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53432" y="30376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57331" y="36893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26345" y="497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60817" y="3754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20196" y="4926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08216" y="42780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2037" y="3748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3735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5091" y="3787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86857" y="3789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83228" y="255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05065" y="4340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18940" y="49268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6921" y="3037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10000" y="5371784"/>
            <a:ext cx="4192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STRING: A[SP]BIG[SP]TEXT[SP]AAAA[SP]BBBB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8749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Encoded String :</a:t>
            </a:r>
            <a:r>
              <a:rPr lang="en-US" sz="1800" dirty="0"/>
              <a:t>10 11 010 00000 00001 11 011 00010 00011  011 11 10 10 10 10 11 010 010 010 </a:t>
            </a:r>
            <a:r>
              <a:rPr lang="en-US" sz="1800" dirty="0">
                <a:solidFill>
                  <a:schemeClr val="accent5"/>
                </a:solidFill>
              </a:rPr>
              <a:t>11</a:t>
            </a:r>
            <a:r>
              <a:rPr lang="en-US" sz="1800" dirty="0"/>
              <a:t> 011 011 001 001 001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1" name="Straight Connector 40"/>
          <p:cNvCxnSpPr>
            <a:cxnSpLocks noChangeAspect="1"/>
            <a:stCxn id="38" idx="0"/>
            <a:endCxn id="40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39" idx="0"/>
            <a:endCxn id="40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Connector 45"/>
          <p:cNvCxnSpPr>
            <a:cxnSpLocks noChangeAspect="1"/>
            <a:stCxn id="43" idx="0"/>
            <a:endCxn id="45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 noChangeAspect="1"/>
            <a:stCxn id="44" idx="0"/>
            <a:endCxn id="45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  <a:stCxn id="40" idx="0"/>
            <a:endCxn id="50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ChangeAspect="1"/>
            <a:stCxn id="45" idx="0"/>
            <a:endCxn id="50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1" name="Straight Connector 50"/>
          <p:cNvCxnSpPr>
            <a:cxnSpLocks noChangeAspect="1"/>
            <a:stCxn id="50" idx="0"/>
            <a:endCxn id="53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stCxn id="54" idx="0"/>
            <a:endCxn id="53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55" name="Straight Connector 54"/>
          <p:cNvCxnSpPr>
            <a:cxnSpLocks noChangeAspect="1"/>
            <a:stCxn id="53" idx="0"/>
            <a:endCxn id="57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61" idx="0"/>
            <a:endCxn id="57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8" name="Straight Connector 57"/>
          <p:cNvCxnSpPr>
            <a:cxnSpLocks noChangeAspect="1"/>
            <a:stCxn id="57" idx="0"/>
            <a:endCxn id="60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62" idx="0"/>
            <a:endCxn id="60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67" name="Straight Connector 66"/>
          <p:cNvCxnSpPr>
            <a:cxnSpLocks noChangeAspect="1"/>
            <a:stCxn id="62" idx="2"/>
            <a:endCxn id="65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  <a:stCxn id="62" idx="2"/>
            <a:endCxn id="66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  <a:stCxn id="61" idx="2"/>
            <a:endCxn id="6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  <a:stCxn id="61" idx="2"/>
            <a:endCxn id="6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02121" y="2252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53432" y="30376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57331" y="36893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26345" y="497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60817" y="3754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20196" y="4926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08216" y="42780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2037" y="3748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3735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5091" y="3787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86857" y="3789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83228" y="255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05065" y="4340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18940" y="49268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6921" y="3037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10000" y="5371784"/>
            <a:ext cx="4714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STRING: A[SP]BIG[SP]TEXT[SP]AAAA[SP]BBBB[SP]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8749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Encoded String :</a:t>
            </a:r>
            <a:r>
              <a:rPr lang="en-US" sz="1800" dirty="0"/>
              <a:t>10 11 010 00000 00001 11 011 00010 00011  011 11 10 10 10 10 11 010 010 010 11 </a:t>
            </a:r>
            <a:r>
              <a:rPr lang="en-US" sz="1800" dirty="0">
                <a:solidFill>
                  <a:schemeClr val="accent5"/>
                </a:solidFill>
              </a:rPr>
              <a:t>011 011 </a:t>
            </a:r>
            <a:r>
              <a:rPr lang="en-US" sz="1800" dirty="0"/>
              <a:t>001 001 001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1" name="Straight Connector 40"/>
          <p:cNvCxnSpPr>
            <a:cxnSpLocks noChangeAspect="1"/>
            <a:stCxn id="38" idx="0"/>
            <a:endCxn id="40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39" idx="0"/>
            <a:endCxn id="40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Connector 45"/>
          <p:cNvCxnSpPr>
            <a:cxnSpLocks noChangeAspect="1"/>
            <a:stCxn id="43" idx="0"/>
            <a:endCxn id="45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 noChangeAspect="1"/>
            <a:stCxn id="44" idx="0"/>
            <a:endCxn id="45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  <a:stCxn id="40" idx="0"/>
            <a:endCxn id="50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ChangeAspect="1"/>
            <a:stCxn id="45" idx="0"/>
            <a:endCxn id="50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1" name="Straight Connector 50"/>
          <p:cNvCxnSpPr>
            <a:cxnSpLocks noChangeAspect="1"/>
            <a:stCxn id="50" idx="0"/>
            <a:endCxn id="53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stCxn id="54" idx="0"/>
            <a:endCxn id="53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55" name="Straight Connector 54"/>
          <p:cNvCxnSpPr>
            <a:cxnSpLocks noChangeAspect="1"/>
            <a:stCxn id="53" idx="0"/>
            <a:endCxn id="57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61" idx="0"/>
            <a:endCxn id="57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8" name="Straight Connector 57"/>
          <p:cNvCxnSpPr>
            <a:cxnSpLocks noChangeAspect="1"/>
            <a:stCxn id="57" idx="0"/>
            <a:endCxn id="60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62" idx="0"/>
            <a:endCxn id="60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  <a:ln w="952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67" name="Straight Connector 66"/>
          <p:cNvCxnSpPr>
            <a:cxnSpLocks noChangeAspect="1"/>
            <a:stCxn id="62" idx="2"/>
            <a:endCxn id="65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  <a:stCxn id="62" idx="2"/>
            <a:endCxn id="66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  <a:stCxn id="61" idx="2"/>
            <a:endCxn id="6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  <a:stCxn id="61" idx="2"/>
            <a:endCxn id="6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02121" y="2252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53432" y="30376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57331" y="36893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26345" y="497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60817" y="3754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20196" y="4926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08216" y="42780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2037" y="3748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3735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5091" y="3787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86857" y="3789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83228" y="255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05065" y="4340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18940" y="49268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6921" y="3037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10000" y="5371784"/>
            <a:ext cx="4935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STRING: A[SP]BIG[SP]TEXT[SP]AAAA[SP]BBBB[SP]TT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8749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 smtClean="0"/>
              <a:t>Encoded String :</a:t>
            </a:r>
            <a:r>
              <a:rPr lang="en-US" sz="1800" dirty="0"/>
              <a:t>10 11 010 00000 00001 11 011 00010 00011  011 11 10 10 10 10 11 010 010 010 11 011 011 </a:t>
            </a:r>
            <a:r>
              <a:rPr lang="en-US" sz="1800" dirty="0">
                <a:solidFill>
                  <a:schemeClr val="accent5"/>
                </a:solidFill>
              </a:rPr>
              <a:t>001 001 001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1" name="Straight Connector 40"/>
          <p:cNvCxnSpPr>
            <a:cxnSpLocks noChangeAspect="1"/>
            <a:stCxn id="38" idx="0"/>
            <a:endCxn id="40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39" idx="0"/>
            <a:endCxn id="40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6" name="Straight Connector 45"/>
          <p:cNvCxnSpPr>
            <a:cxnSpLocks noChangeAspect="1"/>
            <a:stCxn id="43" idx="0"/>
            <a:endCxn id="45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 noChangeAspect="1"/>
            <a:stCxn id="44" idx="0"/>
            <a:endCxn id="45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 noChangeAspect="1"/>
            <a:stCxn id="40" idx="0"/>
            <a:endCxn id="50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ChangeAspect="1"/>
            <a:stCxn id="45" idx="0"/>
            <a:endCxn id="50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1" name="Straight Connector 50"/>
          <p:cNvCxnSpPr>
            <a:cxnSpLocks noChangeAspect="1"/>
            <a:stCxn id="50" idx="0"/>
            <a:endCxn id="53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stCxn id="54" idx="0"/>
            <a:endCxn id="53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55" name="Straight Connector 54"/>
          <p:cNvCxnSpPr>
            <a:cxnSpLocks noChangeAspect="1"/>
            <a:stCxn id="53" idx="0"/>
            <a:endCxn id="57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61" idx="0"/>
            <a:endCxn id="57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8" name="Straight Connector 57"/>
          <p:cNvCxnSpPr>
            <a:cxnSpLocks noChangeAspect="1"/>
            <a:stCxn id="57" idx="0"/>
            <a:endCxn id="60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62" idx="0"/>
            <a:endCxn id="60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  <a:ln w="952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67" name="Straight Connector 66"/>
          <p:cNvCxnSpPr>
            <a:cxnSpLocks noChangeAspect="1"/>
            <a:stCxn id="62" idx="2"/>
            <a:endCxn id="65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 noChangeAspect="1"/>
            <a:stCxn id="62" idx="2"/>
            <a:endCxn id="66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 noChangeAspect="1"/>
            <a:stCxn id="61" idx="2"/>
            <a:endCxn id="6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 noChangeAspect="1"/>
            <a:stCxn id="61" idx="2"/>
            <a:endCxn id="6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02121" y="22522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53432" y="30376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57331" y="36893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26345" y="49735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60817" y="375433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20196" y="4926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608216" y="427804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42037" y="3748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37357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645091" y="37870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86857" y="37897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83228" y="2557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05065" y="4340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18940" y="49268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6921" y="3037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810000" y="5371784"/>
            <a:ext cx="4935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STRING: A[SP]BIG[SP]TEXT[SP]AAAA[SP]BBBB[SP]TT!!!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25332" y="567956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 BIG TEXT AAAA BBB TT!!!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49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data is so small</a:t>
            </a:r>
          </a:p>
          <a:p>
            <a:r>
              <a:rPr lang="en-US" dirty="0" smtClean="0"/>
              <a:t>If frequency is 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59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Tree In Worst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STRING: ARE YOU JOKING?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891343" y="5430833"/>
            <a:ext cx="372834" cy="372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endParaRPr lang="en-US" sz="1600" dirty="0" smtClean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585309" y="5430833"/>
            <a:ext cx="372834" cy="372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2206213" y="4855309"/>
            <a:ext cx="394828" cy="19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40" name="Straight Connector 39"/>
          <p:cNvCxnSpPr>
            <a:cxnSpLocks noChangeAspect="1"/>
            <a:stCxn id="4" idx="0"/>
            <a:endCxn id="22" idx="2"/>
          </p:cNvCxnSpPr>
          <p:nvPr/>
        </p:nvCxnSpPr>
        <p:spPr>
          <a:xfrm flipV="1">
            <a:off x="2077760" y="5048288"/>
            <a:ext cx="325867" cy="38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8" idx="0"/>
            <a:endCxn id="22" idx="2"/>
          </p:cNvCxnSpPr>
          <p:nvPr/>
        </p:nvCxnSpPr>
        <p:spPr>
          <a:xfrm flipH="1" flipV="1">
            <a:off x="2403627" y="5048288"/>
            <a:ext cx="368099" cy="38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3475256" y="5418073"/>
            <a:ext cx="372834" cy="372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  <a:endParaRPr lang="en-US" sz="1600" dirty="0" smtClean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169222" y="5418073"/>
            <a:ext cx="372834" cy="372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</a:t>
            </a:r>
            <a:endParaRPr lang="en-US" sz="1600" dirty="0" smtClean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3785694" y="4842549"/>
            <a:ext cx="394828" cy="19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3661673" y="5035528"/>
            <a:ext cx="321435" cy="38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3983108" y="5035528"/>
            <a:ext cx="372531" cy="38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spect="1"/>
          </p:cNvSpPr>
          <p:nvPr/>
        </p:nvSpPr>
        <p:spPr>
          <a:xfrm>
            <a:off x="4859100" y="5418366"/>
            <a:ext cx="372834" cy="372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</a:t>
            </a:r>
            <a:endParaRPr lang="en-US" sz="1600" dirty="0" smtClean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5553066" y="5418366"/>
            <a:ext cx="372834" cy="372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</a:t>
            </a:r>
            <a:endParaRPr lang="en-US" sz="1600" dirty="0" smtClean="0"/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5173970" y="4848556"/>
            <a:ext cx="394828" cy="19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51" name="Straight Connector 50"/>
          <p:cNvCxnSpPr>
            <a:cxnSpLocks noChangeAspect="1"/>
            <a:stCxn id="45" idx="0"/>
            <a:endCxn id="49" idx="2"/>
          </p:cNvCxnSpPr>
          <p:nvPr/>
        </p:nvCxnSpPr>
        <p:spPr>
          <a:xfrm flipV="1">
            <a:off x="5045517" y="5041535"/>
            <a:ext cx="325867" cy="37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  <a:stCxn id="46" idx="0"/>
            <a:endCxn id="49" idx="2"/>
          </p:cNvCxnSpPr>
          <p:nvPr/>
        </p:nvCxnSpPr>
        <p:spPr>
          <a:xfrm flipH="1" flipV="1">
            <a:off x="5371384" y="5041535"/>
            <a:ext cx="368099" cy="37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>
            <a:spLocks noChangeAspect="1"/>
          </p:cNvSpPr>
          <p:nvPr/>
        </p:nvSpPr>
        <p:spPr>
          <a:xfrm>
            <a:off x="6400800" y="5417611"/>
            <a:ext cx="372834" cy="372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</a:t>
            </a: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7094766" y="5417611"/>
            <a:ext cx="372834" cy="372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</a:t>
            </a:r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6737703" y="4842087"/>
            <a:ext cx="394828" cy="19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57" name="Straight Connector 56"/>
          <p:cNvCxnSpPr>
            <a:cxnSpLocks noChangeAspect="1"/>
            <a:stCxn id="53" idx="0"/>
            <a:endCxn id="55" idx="2"/>
          </p:cNvCxnSpPr>
          <p:nvPr/>
        </p:nvCxnSpPr>
        <p:spPr>
          <a:xfrm flipV="1">
            <a:off x="6587217" y="5035066"/>
            <a:ext cx="347900" cy="38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  <a:stCxn id="54" idx="0"/>
            <a:endCxn id="55" idx="2"/>
          </p:cNvCxnSpPr>
          <p:nvPr/>
        </p:nvCxnSpPr>
        <p:spPr>
          <a:xfrm flipH="1" flipV="1">
            <a:off x="6935117" y="5035066"/>
            <a:ext cx="346066" cy="38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>
            <a:spLocks noChangeAspect="1"/>
          </p:cNvSpPr>
          <p:nvPr/>
        </p:nvSpPr>
        <p:spPr>
          <a:xfrm>
            <a:off x="7620000" y="5416965"/>
            <a:ext cx="372834" cy="372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</a:t>
            </a: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8313966" y="5416965"/>
            <a:ext cx="372834" cy="372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  <a:endParaRPr lang="en-US" sz="1600" dirty="0" smtClean="0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7934870" y="4841441"/>
            <a:ext cx="394828" cy="19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63" name="Straight Connector 62"/>
          <p:cNvCxnSpPr>
            <a:cxnSpLocks noChangeAspect="1"/>
            <a:stCxn id="60" idx="0"/>
            <a:endCxn id="62" idx="2"/>
          </p:cNvCxnSpPr>
          <p:nvPr/>
        </p:nvCxnSpPr>
        <p:spPr>
          <a:xfrm flipV="1">
            <a:off x="7806417" y="5034420"/>
            <a:ext cx="325867" cy="38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 noChangeAspect="1"/>
            <a:stCxn id="61" idx="0"/>
            <a:endCxn id="62" idx="2"/>
          </p:cNvCxnSpPr>
          <p:nvPr/>
        </p:nvCxnSpPr>
        <p:spPr>
          <a:xfrm flipH="1" flipV="1">
            <a:off x="8132284" y="5034420"/>
            <a:ext cx="368099" cy="38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>
            <a:spLocks noChangeAspect="1"/>
          </p:cNvSpPr>
          <p:nvPr/>
        </p:nvSpPr>
        <p:spPr>
          <a:xfrm>
            <a:off x="2524670" y="4267200"/>
            <a:ext cx="394828" cy="19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cxnSp>
        <p:nvCxnSpPr>
          <p:cNvPr id="71" name="Straight Connector 70"/>
          <p:cNvCxnSpPr>
            <a:cxnSpLocks noChangeAspect="1"/>
            <a:stCxn id="22" idx="0"/>
            <a:endCxn id="70" idx="2"/>
          </p:cNvCxnSpPr>
          <p:nvPr/>
        </p:nvCxnSpPr>
        <p:spPr>
          <a:xfrm flipV="1">
            <a:off x="2403627" y="4460179"/>
            <a:ext cx="318457" cy="395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 noChangeAspect="1"/>
            <a:stCxn id="73" idx="0"/>
            <a:endCxn id="70" idx="2"/>
          </p:cNvCxnSpPr>
          <p:nvPr/>
        </p:nvCxnSpPr>
        <p:spPr>
          <a:xfrm flipH="1" flipV="1">
            <a:off x="2722084" y="4460179"/>
            <a:ext cx="368099" cy="38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>
            <a:spLocks noChangeAspect="1"/>
          </p:cNvSpPr>
          <p:nvPr/>
        </p:nvSpPr>
        <p:spPr>
          <a:xfrm>
            <a:off x="2903766" y="4849688"/>
            <a:ext cx="372834" cy="372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?</a:t>
            </a:r>
            <a:endParaRPr lang="en-US" sz="1600" dirty="0" smtClean="0"/>
          </a:p>
        </p:txBody>
      </p:sp>
      <p:sp>
        <p:nvSpPr>
          <p:cNvPr id="74" name="Rectangle 73"/>
          <p:cNvSpPr>
            <a:spLocks noChangeAspect="1"/>
          </p:cNvSpPr>
          <p:nvPr/>
        </p:nvSpPr>
        <p:spPr>
          <a:xfrm>
            <a:off x="4177172" y="4267200"/>
            <a:ext cx="394828" cy="19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cxnSp>
        <p:nvCxnSpPr>
          <p:cNvPr id="75" name="Straight Connector 74"/>
          <p:cNvCxnSpPr>
            <a:cxnSpLocks noChangeAspect="1"/>
            <a:stCxn id="11" idx="0"/>
            <a:endCxn id="74" idx="2"/>
          </p:cNvCxnSpPr>
          <p:nvPr/>
        </p:nvCxnSpPr>
        <p:spPr>
          <a:xfrm flipV="1">
            <a:off x="3983108" y="4460179"/>
            <a:ext cx="391478" cy="382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 noChangeAspect="1"/>
            <a:stCxn id="77" idx="0"/>
            <a:endCxn id="74" idx="2"/>
          </p:cNvCxnSpPr>
          <p:nvPr/>
        </p:nvCxnSpPr>
        <p:spPr>
          <a:xfrm flipH="1" flipV="1">
            <a:off x="4374586" y="4460179"/>
            <a:ext cx="315797" cy="340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 noChangeAspect="1"/>
          </p:cNvSpPr>
          <p:nvPr/>
        </p:nvSpPr>
        <p:spPr>
          <a:xfrm>
            <a:off x="4503966" y="4801062"/>
            <a:ext cx="372834" cy="372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</a:t>
            </a:r>
          </a:p>
        </p:txBody>
      </p:sp>
      <p:sp>
        <p:nvSpPr>
          <p:cNvPr id="78" name="Rectangle 77"/>
          <p:cNvSpPr>
            <a:spLocks noChangeAspect="1"/>
          </p:cNvSpPr>
          <p:nvPr/>
        </p:nvSpPr>
        <p:spPr>
          <a:xfrm>
            <a:off x="5468700" y="4245459"/>
            <a:ext cx="394828" cy="19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cxnSp>
        <p:nvCxnSpPr>
          <p:cNvPr id="79" name="Straight Connector 78"/>
          <p:cNvCxnSpPr>
            <a:cxnSpLocks noChangeAspect="1"/>
            <a:stCxn id="49" idx="0"/>
            <a:endCxn id="78" idx="2"/>
          </p:cNvCxnSpPr>
          <p:nvPr/>
        </p:nvCxnSpPr>
        <p:spPr>
          <a:xfrm flipV="1">
            <a:off x="5371384" y="4438438"/>
            <a:ext cx="294730" cy="410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 noChangeAspect="1"/>
            <a:stCxn id="81" idx="0"/>
            <a:endCxn id="78" idx="2"/>
          </p:cNvCxnSpPr>
          <p:nvPr/>
        </p:nvCxnSpPr>
        <p:spPr>
          <a:xfrm flipH="1" flipV="1">
            <a:off x="5666114" y="4438438"/>
            <a:ext cx="374086" cy="422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>
            <a:spLocks noChangeAspect="1"/>
          </p:cNvSpPr>
          <p:nvPr/>
        </p:nvSpPr>
        <p:spPr>
          <a:xfrm>
            <a:off x="5853783" y="4860744"/>
            <a:ext cx="372834" cy="372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en-US" sz="1600" dirty="0" smtClean="0"/>
          </a:p>
        </p:txBody>
      </p:sp>
      <p:sp>
        <p:nvSpPr>
          <p:cNvPr id="82" name="Rectangle 81"/>
          <p:cNvSpPr>
            <a:spLocks noChangeAspect="1"/>
          </p:cNvSpPr>
          <p:nvPr/>
        </p:nvSpPr>
        <p:spPr>
          <a:xfrm>
            <a:off x="7239000" y="4233689"/>
            <a:ext cx="394828" cy="19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cxnSp>
        <p:nvCxnSpPr>
          <p:cNvPr id="83" name="Straight Connector 82"/>
          <p:cNvCxnSpPr>
            <a:cxnSpLocks noChangeAspect="1"/>
            <a:stCxn id="55" idx="0"/>
            <a:endCxn id="82" idx="2"/>
          </p:cNvCxnSpPr>
          <p:nvPr/>
        </p:nvCxnSpPr>
        <p:spPr>
          <a:xfrm flipV="1">
            <a:off x="6935117" y="4426668"/>
            <a:ext cx="501297" cy="415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 noChangeAspect="1"/>
            <a:stCxn id="62" idx="0"/>
            <a:endCxn id="82" idx="2"/>
          </p:cNvCxnSpPr>
          <p:nvPr/>
        </p:nvCxnSpPr>
        <p:spPr>
          <a:xfrm flipH="1" flipV="1">
            <a:off x="7436414" y="4426668"/>
            <a:ext cx="695870" cy="41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>
            <a:spLocks noChangeAspect="1"/>
          </p:cNvSpPr>
          <p:nvPr/>
        </p:nvSpPr>
        <p:spPr>
          <a:xfrm>
            <a:off x="3338972" y="3617021"/>
            <a:ext cx="394828" cy="19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cxnSp>
        <p:nvCxnSpPr>
          <p:cNvPr id="87" name="Straight Connector 86"/>
          <p:cNvCxnSpPr>
            <a:cxnSpLocks noChangeAspect="1"/>
            <a:stCxn id="70" idx="0"/>
            <a:endCxn id="85" idx="2"/>
          </p:cNvCxnSpPr>
          <p:nvPr/>
        </p:nvCxnSpPr>
        <p:spPr>
          <a:xfrm flipV="1">
            <a:off x="2722084" y="3810000"/>
            <a:ext cx="81430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cxnSpLocks noChangeAspect="1"/>
            <a:stCxn id="74" idx="0"/>
            <a:endCxn id="85" idx="2"/>
          </p:cNvCxnSpPr>
          <p:nvPr/>
        </p:nvCxnSpPr>
        <p:spPr>
          <a:xfrm flipH="1" flipV="1">
            <a:off x="3536386" y="3810000"/>
            <a:ext cx="838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>
            <a:spLocks noChangeAspect="1"/>
          </p:cNvSpPr>
          <p:nvPr/>
        </p:nvSpPr>
        <p:spPr>
          <a:xfrm>
            <a:off x="6310772" y="3617021"/>
            <a:ext cx="394828" cy="19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cxnSp>
        <p:nvCxnSpPr>
          <p:cNvPr id="90" name="Straight Connector 89"/>
          <p:cNvCxnSpPr>
            <a:cxnSpLocks noChangeAspect="1"/>
            <a:stCxn id="78" idx="0"/>
            <a:endCxn id="89" idx="2"/>
          </p:cNvCxnSpPr>
          <p:nvPr/>
        </p:nvCxnSpPr>
        <p:spPr>
          <a:xfrm flipV="1">
            <a:off x="5666114" y="3810000"/>
            <a:ext cx="842072" cy="435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cxnSpLocks noChangeAspect="1"/>
            <a:stCxn id="82" idx="0"/>
            <a:endCxn id="89" idx="2"/>
          </p:cNvCxnSpPr>
          <p:nvPr/>
        </p:nvCxnSpPr>
        <p:spPr>
          <a:xfrm flipH="1" flipV="1">
            <a:off x="6508186" y="3810000"/>
            <a:ext cx="928228" cy="42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>
            <a:spLocks noChangeAspect="1"/>
          </p:cNvSpPr>
          <p:nvPr/>
        </p:nvSpPr>
        <p:spPr>
          <a:xfrm>
            <a:off x="4862972" y="2855021"/>
            <a:ext cx="394828" cy="19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cxnSp>
        <p:nvCxnSpPr>
          <p:cNvPr id="93" name="Straight Connector 92"/>
          <p:cNvCxnSpPr>
            <a:cxnSpLocks noChangeAspect="1"/>
            <a:stCxn id="85" idx="0"/>
            <a:endCxn id="92" idx="2"/>
          </p:cNvCxnSpPr>
          <p:nvPr/>
        </p:nvCxnSpPr>
        <p:spPr>
          <a:xfrm flipV="1">
            <a:off x="3536386" y="3048000"/>
            <a:ext cx="1524000" cy="569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cxnSpLocks noChangeAspect="1"/>
            <a:stCxn id="89" idx="0"/>
            <a:endCxn id="92" idx="2"/>
          </p:cNvCxnSpPr>
          <p:nvPr/>
        </p:nvCxnSpPr>
        <p:spPr>
          <a:xfrm flipH="1" flipV="1">
            <a:off x="5060386" y="3048000"/>
            <a:ext cx="1447800" cy="569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56427"/>
              </p:ext>
            </p:extLst>
          </p:nvPr>
        </p:nvGraphicFramePr>
        <p:xfrm>
          <a:off x="412184" y="2113341"/>
          <a:ext cx="581443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36"/>
                <a:gridCol w="484536"/>
                <a:gridCol w="484536"/>
                <a:gridCol w="484536"/>
                <a:gridCol w="484536"/>
                <a:gridCol w="484536"/>
                <a:gridCol w="484536"/>
                <a:gridCol w="484536"/>
                <a:gridCol w="484536"/>
                <a:gridCol w="484536"/>
                <a:gridCol w="484536"/>
                <a:gridCol w="484536"/>
              </a:tblGrid>
              <a:tr h="2387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</a:t>
                      </a:r>
                      <a:endParaRPr lang="en-US" sz="1200" dirty="0"/>
                    </a:p>
                  </a:txBody>
                  <a:tcPr/>
                </a:tc>
              </a:tr>
              <a:tr h="2387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381000" y="2690564"/>
            <a:ext cx="151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: 15</a:t>
            </a:r>
          </a:p>
          <a:p>
            <a:r>
              <a:rPr lang="en-US" dirty="0" smtClean="0"/>
              <a:t>Rep. Char : 2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907103" y="302167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651788" y="49815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764453" y="372020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929604" y="442554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2261946" y="437868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447904" y="494504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891343" y="498747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926567" y="49517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570935" y="504716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278703" y="439327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877335" y="371351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901433" y="43442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940339" y="437868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524670" y="49450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34770" y="49450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6974" y="49892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555433" y="49352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322776" y="49892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92844" y="43419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852920" y="366939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927942" y="37202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784286" y="3059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549001" y="44255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866271" y="44384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81280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AFTER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STRING</a:t>
            </a:r>
            <a:r>
              <a:rPr lang="en-US" sz="1800" dirty="0"/>
              <a:t>: ARE YOU JOKING?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92770"/>
              </p:ext>
            </p:extLst>
          </p:nvPr>
        </p:nvGraphicFramePr>
        <p:xfrm>
          <a:off x="457200" y="1981200"/>
          <a:ext cx="57912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56"/>
                <a:gridCol w="1251744"/>
                <a:gridCol w="946151"/>
                <a:gridCol w="1339849"/>
                <a:gridCol w="1295400"/>
              </a:tblGrid>
              <a:tr h="43295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FREQUENCY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BIT</a:t>
                      </a:r>
                      <a:r>
                        <a:rPr lang="en-US" sz="1200" baseline="0" dirty="0" smtClean="0"/>
                        <a:t> REP.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BIT LENGTH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 *</a:t>
                      </a:r>
                    </a:p>
                    <a:p>
                      <a:r>
                        <a:rPr lang="en-US" sz="1200" dirty="0" smtClean="0"/>
                        <a:t>BIT LENGTH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SP(SPACE)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  <a:tr h="2597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97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Huffman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21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dirty="0"/>
              <a:t>STRING: STRING: ARE YOU JOKING</a:t>
            </a:r>
            <a:r>
              <a:rPr lang="en-US" sz="1600" dirty="0" smtClean="0"/>
              <a:t>?</a:t>
            </a:r>
          </a:p>
          <a:p>
            <a:r>
              <a:rPr lang="en-US" sz="1600" dirty="0" smtClean="0"/>
              <a:t>NOT ENCODED : 15*8=120 BIT</a:t>
            </a:r>
          </a:p>
          <a:p>
            <a:r>
              <a:rPr lang="en-US" sz="1600" dirty="0" smtClean="0"/>
              <a:t>ENCODED: 55 BIT</a:t>
            </a:r>
          </a:p>
          <a:p>
            <a:r>
              <a:rPr lang="en-US" sz="1600" dirty="0"/>
              <a:t>Save memory </a:t>
            </a:r>
            <a:r>
              <a:rPr lang="en-US" sz="1600" dirty="0" smtClean="0"/>
              <a:t>(</a:t>
            </a:r>
            <a:r>
              <a:rPr lang="en-US" sz="1600" dirty="0"/>
              <a:t>120-55)/</a:t>
            </a:r>
            <a:r>
              <a:rPr lang="en-US" sz="1600" dirty="0" smtClean="0"/>
              <a:t>120*100=54.1</a:t>
            </a:r>
            <a:r>
              <a:rPr lang="en-US" sz="1600" dirty="0"/>
              <a:t>%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960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5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compresseion</a:t>
            </a:r>
            <a:endParaRPr lang="en-US" dirty="0" smtClean="0"/>
          </a:p>
          <a:p>
            <a:r>
              <a:rPr lang="en-US" dirty="0" smtClean="0"/>
              <a:t>Data compression</a:t>
            </a:r>
          </a:p>
          <a:p>
            <a:r>
              <a:rPr lang="en-US" dirty="0" err="1" smtClean="0"/>
              <a:t>Rar</a:t>
            </a:r>
            <a:r>
              <a:rPr lang="en-US" dirty="0" smtClean="0"/>
              <a:t> zip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1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STRING </a:t>
            </a:r>
            <a:r>
              <a:rPr lang="en-US" dirty="0"/>
              <a:t>WITHOUT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STRING: A BIG TEXT AAAA  BBB TT!!!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06952"/>
              </p:ext>
            </p:extLst>
          </p:nvPr>
        </p:nvGraphicFramePr>
        <p:xfrm>
          <a:off x="838200" y="2286000"/>
          <a:ext cx="3429000" cy="358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524000"/>
              </a:tblGrid>
              <a:tr h="32558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FREQUENCY</a:t>
                      </a:r>
                      <a:endParaRPr lang="en-US" sz="1200" dirty="0"/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!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SP(SPACE)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  <a:tr h="32558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00600" y="2590800"/>
            <a:ext cx="3619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Char need 8 bits memory</a:t>
            </a:r>
          </a:p>
          <a:p>
            <a:r>
              <a:rPr lang="en-US" dirty="0"/>
              <a:t>Total Char = 25</a:t>
            </a:r>
          </a:p>
          <a:p>
            <a:r>
              <a:rPr lang="en-US" dirty="0"/>
              <a:t>Total Memory = 25 * 8 = 800 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1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Huffman Encoding we have to build a Huffman Tree</a:t>
            </a:r>
          </a:p>
          <a:p>
            <a:r>
              <a:rPr lang="en-US" dirty="0" smtClean="0"/>
              <a:t>NIOM KANUN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5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Huffman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: 01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Connector 39"/>
          <p:cNvCxnSpPr>
            <a:cxnSpLocks noChangeAspect="1"/>
            <a:stCxn id="4" idx="0"/>
            <a:endCxn id="22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8" idx="0"/>
            <a:endCxn id="22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362200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056166" y="5342108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672638" y="4766584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Connector 11"/>
          <p:cNvCxnSpPr>
            <a:cxnSpLocks noChangeAspect="1"/>
            <a:stCxn id="9" idx="0"/>
            <a:endCxn id="11" idx="2"/>
          </p:cNvCxnSpPr>
          <p:nvPr/>
        </p:nvCxnSpPr>
        <p:spPr>
          <a:xfrm flipV="1">
            <a:off x="2662917" y="5077887"/>
            <a:ext cx="32817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 noChangeAspect="1"/>
            <a:stCxn id="10" idx="0"/>
            <a:endCxn id="11" idx="2"/>
          </p:cNvCxnSpPr>
          <p:nvPr/>
        </p:nvCxnSpPr>
        <p:spPr>
          <a:xfrm flipH="1" flipV="1">
            <a:off x="2991095" y="5077887"/>
            <a:ext cx="365788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 noChangeAspect="1"/>
            <a:stCxn id="22" idx="0"/>
            <a:endCxn id="31" idx="2"/>
          </p:cNvCxnSpPr>
          <p:nvPr/>
        </p:nvCxnSpPr>
        <p:spPr>
          <a:xfrm flipV="1">
            <a:off x="1623927" y="4496497"/>
            <a:ext cx="710414" cy="27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ChangeAspect="1"/>
            <a:stCxn id="11" idx="0"/>
            <a:endCxn id="31" idx="2"/>
          </p:cNvCxnSpPr>
          <p:nvPr/>
        </p:nvCxnSpPr>
        <p:spPr>
          <a:xfrm flipH="1" flipV="1">
            <a:off x="2334341" y="4496497"/>
            <a:ext cx="656754" cy="270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>
            <a:spLocks noChangeAspect="1"/>
          </p:cNvSpPr>
          <p:nvPr/>
        </p:nvSpPr>
        <p:spPr>
          <a:xfrm>
            <a:off x="2015884" y="4185194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8" name="Straight Connector 17"/>
          <p:cNvCxnSpPr>
            <a:cxnSpLocks noChangeAspect="1"/>
            <a:stCxn id="31" idx="0"/>
            <a:endCxn id="20" idx="2"/>
          </p:cNvCxnSpPr>
          <p:nvPr/>
        </p:nvCxnSpPr>
        <p:spPr>
          <a:xfrm flipV="1">
            <a:off x="2334341" y="3920408"/>
            <a:ext cx="636571" cy="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ChangeAspect="1"/>
            <a:stCxn id="26" idx="0"/>
            <a:endCxn id="20" idx="2"/>
          </p:cNvCxnSpPr>
          <p:nvPr/>
        </p:nvCxnSpPr>
        <p:spPr>
          <a:xfrm flipH="1" flipV="1">
            <a:off x="2970912" y="3920408"/>
            <a:ext cx="690771" cy="22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spect="1"/>
          </p:cNvSpPr>
          <p:nvPr/>
        </p:nvSpPr>
        <p:spPr>
          <a:xfrm>
            <a:off x="2652455" y="3609105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360966" y="4142504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  <a:endParaRPr lang="en-US" dirty="0" smtClean="0"/>
          </a:p>
        </p:txBody>
      </p:sp>
      <p:cxnSp>
        <p:nvCxnSpPr>
          <p:cNvPr id="30" name="Straight Connector 29"/>
          <p:cNvCxnSpPr>
            <a:cxnSpLocks noChangeAspect="1"/>
            <a:stCxn id="20" idx="0"/>
            <a:endCxn id="33" idx="2"/>
          </p:cNvCxnSpPr>
          <p:nvPr/>
        </p:nvCxnSpPr>
        <p:spPr>
          <a:xfrm flipV="1">
            <a:off x="2970912" y="3149186"/>
            <a:ext cx="1280546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ChangeAspect="1"/>
            <a:stCxn id="37" idx="0"/>
            <a:endCxn id="33" idx="2"/>
          </p:cNvCxnSpPr>
          <p:nvPr/>
        </p:nvCxnSpPr>
        <p:spPr>
          <a:xfrm flipH="1" flipV="1">
            <a:off x="4251458" y="3149186"/>
            <a:ext cx="1158823" cy="45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3933001" y="2837883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34" name="Straight Connector 33"/>
          <p:cNvCxnSpPr>
            <a:cxnSpLocks noChangeAspect="1"/>
            <a:stCxn id="33" idx="0"/>
            <a:endCxn id="36" idx="2"/>
          </p:cNvCxnSpPr>
          <p:nvPr/>
        </p:nvCxnSpPr>
        <p:spPr>
          <a:xfrm flipV="1">
            <a:off x="4251458" y="2444903"/>
            <a:ext cx="1182648" cy="39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 noChangeAspect="1"/>
            <a:stCxn id="38" idx="0"/>
            <a:endCxn id="36" idx="2"/>
          </p:cNvCxnSpPr>
          <p:nvPr/>
        </p:nvCxnSpPr>
        <p:spPr>
          <a:xfrm flipH="1" flipV="1">
            <a:off x="5434106" y="2444903"/>
            <a:ext cx="2098244" cy="1164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>
            <a:spLocks noChangeAspect="1"/>
          </p:cNvSpPr>
          <p:nvPr/>
        </p:nvSpPr>
        <p:spPr>
          <a:xfrm>
            <a:off x="5115649" y="2133600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5091824" y="3609105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7213893" y="3609104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4724400" y="4175815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5486400" y="4161992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934200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628166" y="41236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</a:t>
            </a:r>
          </a:p>
        </p:txBody>
      </p:sp>
      <p:cxnSp>
        <p:nvCxnSpPr>
          <p:cNvPr id="39" name="Straight Connector 38"/>
          <p:cNvCxnSpPr>
            <a:cxnSpLocks noChangeAspect="1"/>
            <a:stCxn id="38" idx="2"/>
            <a:endCxn id="47" idx="0"/>
          </p:cNvCxnSpPr>
          <p:nvPr/>
        </p:nvCxnSpPr>
        <p:spPr>
          <a:xfrm flipH="1">
            <a:off x="7234917" y="3920407"/>
            <a:ext cx="297433" cy="20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 noChangeAspect="1"/>
            <a:stCxn id="38" idx="2"/>
            <a:endCxn id="48" idx="0"/>
          </p:cNvCxnSpPr>
          <p:nvPr/>
        </p:nvCxnSpPr>
        <p:spPr>
          <a:xfrm>
            <a:off x="7532350" y="3920407"/>
            <a:ext cx="396533" cy="20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  <a:stCxn id="37" idx="2"/>
            <a:endCxn id="43" idx="0"/>
          </p:cNvCxnSpPr>
          <p:nvPr/>
        </p:nvCxnSpPr>
        <p:spPr>
          <a:xfrm flipH="1">
            <a:off x="5025117" y="3920408"/>
            <a:ext cx="385164" cy="25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 noChangeAspect="1"/>
            <a:stCxn id="37" idx="2"/>
            <a:endCxn id="44" idx="0"/>
          </p:cNvCxnSpPr>
          <p:nvPr/>
        </p:nvCxnSpPr>
        <p:spPr>
          <a:xfrm>
            <a:off x="5410281" y="3920408"/>
            <a:ext cx="376836" cy="24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77382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</a:t>
                      </a:r>
                      <a:endParaRPr lang="en-US" sz="1400" dirty="0"/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82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Huffman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: </a:t>
            </a:r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90600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684566" y="5342863"/>
            <a:ext cx="601434" cy="601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 smtClean="0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1305470" y="4767339"/>
            <a:ext cx="636914" cy="31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Connector 39"/>
          <p:cNvCxnSpPr>
            <a:cxnSpLocks noChangeAspect="1"/>
            <a:stCxn id="4" idx="0"/>
            <a:endCxn id="22" idx="2"/>
          </p:cNvCxnSpPr>
          <p:nvPr/>
        </p:nvCxnSpPr>
        <p:spPr>
          <a:xfrm flipV="1">
            <a:off x="1291317" y="5078642"/>
            <a:ext cx="332610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  <a:stCxn id="8" idx="0"/>
            <a:endCxn id="22" idx="2"/>
          </p:cNvCxnSpPr>
          <p:nvPr/>
        </p:nvCxnSpPr>
        <p:spPr>
          <a:xfrm flipH="1" flipV="1">
            <a:off x="1623927" y="5078642"/>
            <a:ext cx="361356" cy="26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778321"/>
              </p:ext>
            </p:extLst>
          </p:nvPr>
        </p:nvGraphicFramePr>
        <p:xfrm>
          <a:off x="4191000" y="5342863"/>
          <a:ext cx="4389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</a:t>
                      </a:r>
                      <a:endParaRPr lang="en-US" sz="1400" dirty="0"/>
                    </a:p>
                  </a:txBody>
                  <a:tcPr/>
                </a:tc>
              </a:tr>
              <a:tr h="29022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010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548</TotalTime>
  <Words>2057</Words>
  <Application>Microsoft Office PowerPoint</Application>
  <PresentationFormat>On-screen Show (4:3)</PresentationFormat>
  <Paragraphs>1268</Paragraphs>
  <Slides>41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Civic</vt:lpstr>
      <vt:lpstr>Huffman Encoding</vt:lpstr>
      <vt:lpstr>OUR TEAM</vt:lpstr>
      <vt:lpstr>Overview</vt:lpstr>
      <vt:lpstr>What is Huffman Coding</vt:lpstr>
      <vt:lpstr>Some common Applications</vt:lpstr>
      <vt:lpstr>A STRING WITHOUT ENCODING</vt:lpstr>
      <vt:lpstr>Huffman Encoding</vt:lpstr>
      <vt:lpstr>Build A Huffman Tree</vt:lpstr>
      <vt:lpstr>Build A Huffman Tree</vt:lpstr>
      <vt:lpstr>Build A Huffman Tree</vt:lpstr>
      <vt:lpstr>Build A Huffman Tree</vt:lpstr>
      <vt:lpstr>Build A Huffman Tree</vt:lpstr>
      <vt:lpstr>Build A Huffman Tree</vt:lpstr>
      <vt:lpstr>Build A Huffman Tree</vt:lpstr>
      <vt:lpstr>Build A Huffman Tree</vt:lpstr>
      <vt:lpstr>Build A Huffman Tree</vt:lpstr>
      <vt:lpstr>Build A Huffman Tree</vt:lpstr>
      <vt:lpstr>STRING AFTER ENCODING</vt:lpstr>
      <vt:lpstr>COMPARISON</vt:lpstr>
      <vt:lpstr>Decoding</vt:lpstr>
      <vt:lpstr>Decoding</vt:lpstr>
      <vt:lpstr>Decoding</vt:lpstr>
      <vt:lpstr>Decoding</vt:lpstr>
      <vt:lpstr>Decoding</vt:lpstr>
      <vt:lpstr>Decoding</vt:lpstr>
      <vt:lpstr>Decoding</vt:lpstr>
      <vt:lpstr>Decoding</vt:lpstr>
      <vt:lpstr>Decoding</vt:lpstr>
      <vt:lpstr>Decoding</vt:lpstr>
      <vt:lpstr>Decoding</vt:lpstr>
      <vt:lpstr>Decoding</vt:lpstr>
      <vt:lpstr>Decoding</vt:lpstr>
      <vt:lpstr>Decoding</vt:lpstr>
      <vt:lpstr>Decoding</vt:lpstr>
      <vt:lpstr>Decoding</vt:lpstr>
      <vt:lpstr>Decoding</vt:lpstr>
      <vt:lpstr>Disadvantages</vt:lpstr>
      <vt:lpstr>Huffman Tree In Worst Case</vt:lpstr>
      <vt:lpstr>STRING AFTER ENCODING</vt:lpstr>
      <vt:lpstr>COMPARE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Ruma</dc:creator>
  <cp:lastModifiedBy>Ruma</cp:lastModifiedBy>
  <cp:revision>83</cp:revision>
  <dcterms:created xsi:type="dcterms:W3CDTF">2014-10-30T07:07:35Z</dcterms:created>
  <dcterms:modified xsi:type="dcterms:W3CDTF">2014-10-31T05:50:33Z</dcterms:modified>
</cp:coreProperties>
</file>