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sldIdLst>
    <p:sldId id="256" r:id="rId2"/>
    <p:sldId id="302" r:id="rId3"/>
    <p:sldId id="303" r:id="rId4"/>
    <p:sldId id="304" r:id="rId5"/>
    <p:sldId id="305" r:id="rId6"/>
    <p:sldId id="257" r:id="rId7"/>
    <p:sldId id="258" r:id="rId8"/>
    <p:sldId id="261" r:id="rId9"/>
    <p:sldId id="263" r:id="rId10"/>
    <p:sldId id="264" r:id="rId11"/>
    <p:sldId id="265" r:id="rId12"/>
    <p:sldId id="266" r:id="rId13"/>
    <p:sldId id="267" r:id="rId14"/>
    <p:sldId id="268" r:id="rId15"/>
    <p:sldId id="269" r:id="rId16"/>
    <p:sldId id="270" r:id="rId17"/>
    <p:sldId id="275" r:id="rId18"/>
    <p:sldId id="276" r:id="rId19"/>
    <p:sldId id="277" r:id="rId20"/>
    <p:sldId id="278" r:id="rId21"/>
    <p:sldId id="284" r:id="rId22"/>
    <p:sldId id="279" r:id="rId23"/>
    <p:sldId id="280" r:id="rId24"/>
    <p:sldId id="290" r:id="rId25"/>
    <p:sldId id="299" r:id="rId26"/>
    <p:sldId id="297" r:id="rId27"/>
    <p:sldId id="300" r:id="rId28"/>
    <p:sldId id="301" r:id="rId29"/>
    <p:sldId id="289"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88" autoAdjust="0"/>
    <p:restoredTop sz="80106" autoAdjust="0"/>
  </p:normalViewPr>
  <p:slideViewPr>
    <p:cSldViewPr snapToGrid="0">
      <p:cViewPr varScale="1">
        <p:scale>
          <a:sx n="59" d="100"/>
          <a:sy n="59" d="100"/>
        </p:scale>
        <p:origin x="-1698" y="-78"/>
      </p:cViewPr>
      <p:guideLst>
        <p:guide orient="horz" pos="2160"/>
        <p:guide pos="2880"/>
      </p:guideLst>
    </p:cSldViewPr>
  </p:slideViewPr>
  <p:notesTextViewPr>
    <p:cViewPr>
      <p:scale>
        <a:sx n="1" d="1"/>
        <a:sy n="1" d="1"/>
      </p:scale>
      <p:origin x="0" y="27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2BEA1-6EA5-4C80-BA39-D91E2CC695B8}" type="datetimeFigureOut">
              <a:rPr lang="en-US" smtClean="0"/>
              <a:pPr/>
              <a:t>8/12/2014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4EE89-C95C-4A50-87E4-040FC9C3FBE0}" type="slidenum">
              <a:rPr lang="en-US" smtClean="0"/>
              <a:pPr/>
              <a:t>‹#›</a:t>
            </a:fld>
            <a:endParaRPr lang="en-US"/>
          </a:p>
        </p:txBody>
      </p:sp>
    </p:spTree>
    <p:extLst>
      <p:ext uri="{BB962C8B-B14F-4D97-AF65-F5344CB8AC3E}">
        <p14:creationId xmlns:p14="http://schemas.microsoft.com/office/powerpoint/2010/main" xmlns="" val="336030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Massachusetts_Institute_of_Technology" TargetMode="External"/><Relationship Id="rId13" Type="http://schemas.openxmlformats.org/officeDocument/2006/relationships/hyperlink" Target="http://en.wikipedia.org/wiki/Linear_time" TargetMode="External"/><Relationship Id="rId3" Type="http://schemas.openxmlformats.org/officeDocument/2006/relationships/hyperlink" Target="http://en.wikipedia.org/wiki/Computer_science" TargetMode="External"/><Relationship Id="rId7" Type="http://schemas.openxmlformats.org/officeDocument/2006/relationships/hyperlink" Target="http://en.wikipedia.org/wiki/Doctor_of_Philosophy" TargetMode="External"/><Relationship Id="rId12" Type="http://schemas.openxmlformats.org/officeDocument/2006/relationships/hyperlink" Target="http://en.wikipedia.org/wiki/Variable-length_cod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David_A._Huffman" TargetMode="External"/><Relationship Id="rId11" Type="http://schemas.openxmlformats.org/officeDocument/2006/relationships/hyperlink" Target="http://en.wikipedia.org/wiki/Lossless_data_compression" TargetMode="External"/><Relationship Id="rId5" Type="http://schemas.openxmlformats.org/officeDocument/2006/relationships/hyperlink" Target="http://en.wikipedia.org/wiki/Prefix_code" TargetMode="External"/><Relationship Id="rId10" Type="http://schemas.openxmlformats.org/officeDocument/2006/relationships/hyperlink" Target="http://en.wikipedia.org/wiki/Entropy_encoding" TargetMode="External"/><Relationship Id="rId4" Type="http://schemas.openxmlformats.org/officeDocument/2006/relationships/hyperlink" Target="http://en.wikipedia.org/wiki/Information_theory" TargetMode="External"/><Relationship Id="rId9" Type="http://schemas.openxmlformats.org/officeDocument/2006/relationships/hyperlink" Target="http://en.wikipedia.org/wiki/Huffman_cod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14EE89-C95C-4A50-87E4-040FC9C3FBE0}" type="slidenum">
              <a:rPr lang="en-US" smtClean="0"/>
              <a:pPr/>
              <a:t>1</a:t>
            </a:fld>
            <a:endParaRPr lang="en-US"/>
          </a:p>
        </p:txBody>
      </p:sp>
    </p:spTree>
    <p:extLst>
      <p:ext uri="{BB962C8B-B14F-4D97-AF65-F5344CB8AC3E}">
        <p14:creationId xmlns:p14="http://schemas.microsoft.com/office/powerpoint/2010/main" xmlns="" val="364519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tooltip="Computer science"/>
              </a:rPr>
              <a:t>computer science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tooltip="Information theory"/>
              </a:rPr>
              <a:t>information theory</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Huffman code</a:t>
            </a:r>
            <a:r>
              <a:rPr lang="en-US" sz="1200" b="0" i="0" kern="1200" dirty="0" smtClean="0">
                <a:solidFill>
                  <a:schemeClr val="tx1"/>
                </a:solidFill>
                <a:effectLst/>
                <a:latin typeface="+mn-lt"/>
                <a:ea typeface="+mn-ea"/>
                <a:cs typeface="+mn-cs"/>
              </a:rPr>
              <a:t> is an optimal </a:t>
            </a:r>
            <a:r>
              <a:rPr lang="en-US" sz="1200" b="0" i="0" u="none" strike="noStrike" kern="1200" dirty="0" smtClean="0">
                <a:solidFill>
                  <a:schemeClr val="tx1"/>
                </a:solidFill>
                <a:effectLst/>
                <a:latin typeface="+mn-lt"/>
                <a:ea typeface="+mn-ea"/>
                <a:cs typeface="+mn-cs"/>
                <a:hlinkClick r:id="rId5" tooltip="Prefix code"/>
              </a:rPr>
              <a:t>prefix code</a:t>
            </a:r>
            <a:r>
              <a:rPr lang="en-US" sz="1200" b="0" i="0" kern="1200" dirty="0" smtClean="0">
                <a:solidFill>
                  <a:schemeClr val="tx1"/>
                </a:solidFill>
                <a:effectLst/>
                <a:latin typeface="+mn-lt"/>
                <a:ea typeface="+mn-ea"/>
                <a:cs typeface="+mn-cs"/>
              </a:rPr>
              <a:t> found using the algorithm developed by </a:t>
            </a:r>
            <a:r>
              <a:rPr lang="en-US" sz="1200" b="0" i="0" u="none" strike="noStrike" kern="1200" dirty="0" smtClean="0">
                <a:solidFill>
                  <a:schemeClr val="tx1"/>
                </a:solidFill>
                <a:effectLst/>
                <a:latin typeface="+mn-lt"/>
                <a:ea typeface="+mn-ea"/>
                <a:cs typeface="+mn-cs"/>
                <a:hlinkClick r:id="rId6" tooltip="David A. Huffman"/>
              </a:rPr>
              <a:t>David A. Huffman</a:t>
            </a:r>
            <a:r>
              <a:rPr lang="en-US" sz="1200" b="0" i="0" kern="1200" dirty="0" smtClean="0">
                <a:solidFill>
                  <a:schemeClr val="tx1"/>
                </a:solidFill>
                <a:effectLst/>
                <a:latin typeface="+mn-lt"/>
                <a:ea typeface="+mn-ea"/>
                <a:cs typeface="+mn-cs"/>
              </a:rPr>
              <a:t> while he was a </a:t>
            </a:r>
            <a:r>
              <a:rPr lang="en-US" sz="1200" b="0" i="0" u="none" strike="noStrike" kern="1200" dirty="0" smtClean="0">
                <a:solidFill>
                  <a:schemeClr val="tx1"/>
                </a:solidFill>
                <a:effectLst/>
                <a:latin typeface="+mn-lt"/>
                <a:ea typeface="+mn-ea"/>
                <a:cs typeface="+mn-cs"/>
                <a:hlinkClick r:id="rId7" tooltip="Doctor of Philosophy"/>
              </a:rPr>
              <a:t>Ph.D.</a:t>
            </a:r>
            <a:r>
              <a:rPr lang="en-US" sz="1200" b="0" i="0" kern="1200" dirty="0" smtClean="0">
                <a:solidFill>
                  <a:schemeClr val="tx1"/>
                </a:solidFill>
                <a:effectLst/>
                <a:latin typeface="+mn-lt"/>
                <a:ea typeface="+mn-ea"/>
                <a:cs typeface="+mn-cs"/>
              </a:rPr>
              <a:t> student at </a:t>
            </a:r>
            <a:r>
              <a:rPr lang="en-US" sz="1200" b="0" i="0" u="none" strike="noStrike" kern="1200" dirty="0" smtClean="0">
                <a:solidFill>
                  <a:schemeClr val="tx1"/>
                </a:solidFill>
                <a:effectLst/>
                <a:latin typeface="+mn-lt"/>
                <a:ea typeface="+mn-ea"/>
                <a:cs typeface="+mn-cs"/>
                <a:hlinkClick r:id="rId8" tooltip="Massachusetts Institute of Technology"/>
              </a:rPr>
              <a:t>MIT</a:t>
            </a:r>
            <a:r>
              <a:rPr lang="en-US" sz="1200" b="0" i="0" kern="1200" dirty="0" smtClean="0">
                <a:solidFill>
                  <a:schemeClr val="tx1"/>
                </a:solidFill>
                <a:effectLst/>
                <a:latin typeface="+mn-lt"/>
                <a:ea typeface="+mn-ea"/>
                <a:cs typeface="+mn-cs"/>
              </a:rPr>
              <a:t>, and published in the 1952 paper "A Method for the Construction of Minimum-Redundancy Codes".</a:t>
            </a:r>
            <a:r>
              <a:rPr lang="en-US" sz="1200" b="0" i="0" u="none" strike="noStrike" kern="1200" baseline="30000" dirty="0" smtClean="0">
                <a:solidFill>
                  <a:schemeClr val="tx1"/>
                </a:solidFill>
                <a:effectLst/>
                <a:latin typeface="+mn-lt"/>
                <a:ea typeface="+mn-ea"/>
                <a:cs typeface="+mn-cs"/>
                <a:hlinkClick r:id="rId9"/>
              </a:rPr>
              <a:t>[1]</a:t>
            </a:r>
            <a:r>
              <a:rPr lang="en-US" sz="1200" b="0" i="0" kern="1200" dirty="0" smtClean="0">
                <a:solidFill>
                  <a:schemeClr val="tx1"/>
                </a:solidFill>
                <a:effectLst/>
                <a:latin typeface="+mn-lt"/>
                <a:ea typeface="+mn-ea"/>
                <a:cs typeface="+mn-cs"/>
              </a:rPr>
              <a:t> The process of finding and/or using such a code is called </a:t>
            </a:r>
            <a:r>
              <a:rPr lang="en-US" sz="1200" b="1" i="0" kern="1200" dirty="0" smtClean="0">
                <a:solidFill>
                  <a:schemeClr val="tx1"/>
                </a:solidFill>
                <a:effectLst/>
                <a:latin typeface="+mn-lt"/>
                <a:ea typeface="+mn-ea"/>
                <a:cs typeface="+mn-cs"/>
              </a:rPr>
              <a:t>Huffman coding</a:t>
            </a:r>
            <a:r>
              <a:rPr lang="en-US" sz="1200" b="0" i="0" kern="1200" dirty="0" smtClean="0">
                <a:solidFill>
                  <a:schemeClr val="tx1"/>
                </a:solidFill>
                <a:effectLst/>
                <a:latin typeface="+mn-lt"/>
                <a:ea typeface="+mn-ea"/>
                <a:cs typeface="+mn-cs"/>
              </a:rPr>
              <a:t> and is a common technique in </a:t>
            </a:r>
            <a:r>
              <a:rPr lang="en-US" sz="1200" b="0" i="0" u="none" strike="noStrike" kern="1200" dirty="0" smtClean="0">
                <a:solidFill>
                  <a:schemeClr val="tx1"/>
                </a:solidFill>
                <a:effectLst/>
                <a:latin typeface="+mn-lt"/>
                <a:ea typeface="+mn-ea"/>
                <a:cs typeface="+mn-cs"/>
                <a:hlinkClick r:id="rId10" tooltip="Entropy encoding"/>
              </a:rPr>
              <a:t>entropy encoding</a:t>
            </a:r>
            <a:r>
              <a:rPr lang="en-US" sz="1200" b="0" i="0" kern="1200" dirty="0" smtClean="0">
                <a:solidFill>
                  <a:schemeClr val="tx1"/>
                </a:solidFill>
                <a:effectLst/>
                <a:latin typeface="+mn-lt"/>
                <a:ea typeface="+mn-ea"/>
                <a:cs typeface="+mn-cs"/>
              </a:rPr>
              <a:t>, including in </a:t>
            </a:r>
            <a:r>
              <a:rPr lang="en-US" sz="1200" b="0" i="0" u="none" strike="noStrike" kern="1200" dirty="0" smtClean="0">
                <a:solidFill>
                  <a:schemeClr val="tx1"/>
                </a:solidFill>
                <a:effectLst/>
                <a:latin typeface="+mn-lt"/>
                <a:ea typeface="+mn-ea"/>
                <a:cs typeface="+mn-cs"/>
                <a:hlinkClick r:id="rId11" tooltip="Lossless data compression"/>
              </a:rPr>
              <a:t>lossless data compression</a:t>
            </a:r>
            <a:r>
              <a:rPr lang="en-US" sz="1200" b="0" i="0" kern="1200" dirty="0" smtClean="0">
                <a:solidFill>
                  <a:schemeClr val="tx1"/>
                </a:solidFill>
                <a:effectLst/>
                <a:latin typeface="+mn-lt"/>
                <a:ea typeface="+mn-ea"/>
                <a:cs typeface="+mn-cs"/>
              </a:rPr>
              <a:t>. The algorithm's output can be viewed as a </a:t>
            </a:r>
            <a:r>
              <a:rPr lang="en-US" sz="1200" b="0" i="0" u="none" strike="noStrike" kern="1200" dirty="0" smtClean="0">
                <a:solidFill>
                  <a:schemeClr val="tx1"/>
                </a:solidFill>
                <a:effectLst/>
                <a:latin typeface="+mn-lt"/>
                <a:ea typeface="+mn-ea"/>
                <a:cs typeface="+mn-cs"/>
                <a:hlinkClick r:id="rId12" tooltip="Variable-length code"/>
              </a:rPr>
              <a:t>variable-length code</a:t>
            </a:r>
            <a:r>
              <a:rPr lang="en-US" sz="1200" b="0" i="0" kern="1200" dirty="0" smtClean="0">
                <a:solidFill>
                  <a:schemeClr val="tx1"/>
                </a:solidFill>
                <a:effectLst/>
                <a:latin typeface="+mn-lt"/>
                <a:ea typeface="+mn-ea"/>
                <a:cs typeface="+mn-cs"/>
              </a:rPr>
              <a:t> table for encoding a source symbol (such as a character in a file). Huffman's algorithm derives this table based on the estimated probability or frequency of occurrence (</a:t>
            </a:r>
            <a:r>
              <a:rPr lang="en-US" sz="1200" b="0" i="1" kern="1200" dirty="0" smtClean="0">
                <a:solidFill>
                  <a:schemeClr val="tx1"/>
                </a:solidFill>
                <a:effectLst/>
                <a:latin typeface="+mn-lt"/>
                <a:ea typeface="+mn-ea"/>
                <a:cs typeface="+mn-cs"/>
              </a:rPr>
              <a:t>weight</a:t>
            </a:r>
            <a:r>
              <a:rPr lang="en-US" sz="1200" b="0" i="0" kern="1200" dirty="0" smtClean="0">
                <a:solidFill>
                  <a:schemeClr val="tx1"/>
                </a:solidFill>
                <a:effectLst/>
                <a:latin typeface="+mn-lt"/>
                <a:ea typeface="+mn-ea"/>
                <a:cs typeface="+mn-cs"/>
              </a:rPr>
              <a:t>) for each possible value of the source symbol. As in other entropy encoding methods, more common symbols are generally represented using fewer bits than less common symbols. Huffman's method can be efficiently implemented, finding a code </a:t>
            </a:r>
            <a:r>
              <a:rPr lang="en-US" sz="1200" b="0" i="0" kern="1200" dirty="0" err="1" smtClean="0">
                <a:solidFill>
                  <a:schemeClr val="tx1"/>
                </a:solidFill>
                <a:effectLst/>
                <a:latin typeface="+mn-lt"/>
                <a:ea typeface="+mn-ea"/>
                <a:cs typeface="+mn-cs"/>
              </a:rPr>
              <a:t>in</a:t>
            </a:r>
            <a:r>
              <a:rPr lang="en-US" sz="1200" b="0" i="0" u="none" strike="noStrike" kern="1200" dirty="0" err="1" smtClean="0">
                <a:solidFill>
                  <a:schemeClr val="tx1"/>
                </a:solidFill>
                <a:effectLst/>
                <a:latin typeface="+mn-lt"/>
                <a:ea typeface="+mn-ea"/>
                <a:cs typeface="+mn-cs"/>
                <a:hlinkClick r:id="rId13" tooltip="Linear time"/>
              </a:rPr>
              <a:t>linear</a:t>
            </a:r>
            <a:r>
              <a:rPr lang="en-US" sz="1200" b="0" i="0" u="none" strike="noStrike" kern="1200" dirty="0" smtClean="0">
                <a:solidFill>
                  <a:schemeClr val="tx1"/>
                </a:solidFill>
                <a:effectLst/>
                <a:latin typeface="+mn-lt"/>
                <a:ea typeface="+mn-ea"/>
                <a:cs typeface="+mn-cs"/>
                <a:hlinkClick r:id="rId13" tooltip="Linear time"/>
              </a:rPr>
              <a:t> time</a:t>
            </a:r>
            <a:r>
              <a:rPr lang="en-US" sz="1200" b="0" i="0" kern="1200" dirty="0" smtClean="0">
                <a:solidFill>
                  <a:schemeClr val="tx1"/>
                </a:solidFill>
                <a:effectLst/>
                <a:latin typeface="+mn-lt"/>
                <a:ea typeface="+mn-ea"/>
                <a:cs typeface="+mn-cs"/>
              </a:rPr>
              <a:t> to the number of input weights if these weights are sorted.</a:t>
            </a:r>
            <a:r>
              <a:rPr lang="en-US" sz="1200" b="0" i="0" u="none" strike="noStrike" kern="1200" baseline="30000" dirty="0" smtClean="0">
                <a:solidFill>
                  <a:schemeClr val="tx1"/>
                </a:solidFill>
                <a:effectLst/>
                <a:latin typeface="+mn-lt"/>
                <a:ea typeface="+mn-ea"/>
                <a:cs typeface="+mn-cs"/>
                <a:hlinkClick r:id="rId9"/>
              </a:rPr>
              <a:t>[2]</a:t>
            </a:r>
            <a:r>
              <a:rPr lang="en-US" sz="1200" b="0" i="0" kern="1200" dirty="0" smtClean="0">
                <a:solidFill>
                  <a:schemeClr val="tx1"/>
                </a:solidFill>
                <a:effectLst/>
                <a:latin typeface="+mn-lt"/>
                <a:ea typeface="+mn-ea"/>
                <a:cs typeface="+mn-cs"/>
              </a:rPr>
              <a:t> However, although optimal among methods encoding symbols separately, Huffman coding is not always optimal among all compression methods.</a:t>
            </a:r>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3</a:t>
            </a:fld>
            <a:endParaRPr lang="en-US"/>
          </a:p>
        </p:txBody>
      </p:sp>
    </p:spTree>
    <p:extLst>
      <p:ext uri="{BB962C8B-B14F-4D97-AF65-F5344CB8AC3E}">
        <p14:creationId xmlns:p14="http://schemas.microsoft.com/office/powerpoint/2010/main" xmlns="" val="3237045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Hellow</a:t>
            </a:r>
            <a:r>
              <a:rPr lang="en-US" sz="1200" kern="1200" dirty="0" smtClean="0">
                <a:solidFill>
                  <a:schemeClr val="tx1"/>
                </a:solidFill>
                <a:latin typeface="+mn-lt"/>
                <a:ea typeface="+mn-ea"/>
                <a:cs typeface="+mn-cs"/>
              </a:rPr>
              <a:t> every 1 my name is </a:t>
            </a:r>
            <a:r>
              <a:rPr lang="en-US" sz="1200" kern="1200" dirty="0" err="1" smtClean="0">
                <a:solidFill>
                  <a:schemeClr val="tx1"/>
                </a:solidFill>
                <a:latin typeface="+mn-lt"/>
                <a:ea typeface="+mn-ea"/>
                <a:cs typeface="+mn-cs"/>
              </a:rPr>
              <a:t>anannyaekram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todayim</a:t>
            </a:r>
            <a:r>
              <a:rPr lang="en-US" sz="1200" kern="1200" dirty="0" smtClean="0">
                <a:solidFill>
                  <a:schemeClr val="tx1"/>
                </a:solidFill>
                <a:latin typeface="+mn-lt"/>
                <a:ea typeface="+mn-ea"/>
                <a:cs typeface="+mn-cs"/>
              </a:rPr>
              <a:t> going to tell u the basic algorithm or concept of the Huffman tree &amp; encoding. Which is called data compression.</a:t>
            </a:r>
          </a:p>
          <a:p>
            <a:r>
              <a:rPr lang="en-US" sz="1200" kern="1200" dirty="0" smtClean="0">
                <a:solidFill>
                  <a:schemeClr val="tx1"/>
                </a:solidFill>
                <a:latin typeface="+mn-lt"/>
                <a:ea typeface="+mn-ea"/>
                <a:cs typeface="+mn-cs"/>
              </a:rPr>
              <a:t>Now the question is what is data compression? Before going to detail,1</a:t>
            </a:r>
            <a:r>
              <a:rPr lang="en-US" sz="1200" kern="1200" baseline="30000" dirty="0" smtClean="0">
                <a:solidFill>
                  <a:schemeClr val="tx1"/>
                </a:solidFill>
                <a:latin typeface="+mn-lt"/>
                <a:ea typeface="+mn-ea"/>
                <a:cs typeface="+mn-cs"/>
              </a:rPr>
              <a:t>st</a:t>
            </a:r>
            <a:r>
              <a:rPr lang="en-US" sz="1200" kern="1200" dirty="0" smtClean="0">
                <a:solidFill>
                  <a:schemeClr val="tx1"/>
                </a:solidFill>
                <a:latin typeface="+mn-lt"/>
                <a:ea typeface="+mn-ea"/>
                <a:cs typeface="+mn-cs"/>
              </a:rPr>
              <a:t>  I want to give u  a simple easy definition of it.</a:t>
            </a:r>
          </a:p>
          <a:p>
            <a:r>
              <a:rPr lang="en-US" sz="1200" kern="1200" dirty="0" smtClean="0">
                <a:solidFill>
                  <a:schemeClr val="tx1"/>
                </a:solidFill>
                <a:latin typeface="+mn-lt"/>
                <a:ea typeface="+mn-ea"/>
                <a:cs typeface="+mn-cs"/>
              </a:rPr>
              <a:t>We all </a:t>
            </a:r>
            <a:r>
              <a:rPr lang="en-US" sz="1200" kern="1200" dirty="0" err="1" smtClean="0">
                <a:solidFill>
                  <a:schemeClr val="tx1"/>
                </a:solidFill>
                <a:latin typeface="+mn-lt"/>
                <a:ea typeface="+mn-ea"/>
                <a:cs typeface="+mn-cs"/>
              </a:rPr>
              <a:t>know,incompute</a:t>
            </a:r>
            <a:r>
              <a:rPr lang="en-US" sz="1200" kern="1200" dirty="0" smtClean="0">
                <a:solidFill>
                  <a:schemeClr val="tx1"/>
                </a:solidFill>
                <a:latin typeface="+mn-lt"/>
                <a:ea typeface="+mn-ea"/>
                <a:cs typeface="+mn-cs"/>
              </a:rPr>
              <a:t> science &amp; information theory, data compression involves with encoding information . &amp; encoding information is about using fewer bits than the original representation.</a:t>
            </a:r>
          </a:p>
          <a:p>
            <a:r>
              <a:rPr lang="en-US" sz="1200" kern="1200" dirty="0" smtClean="0">
                <a:solidFill>
                  <a:schemeClr val="tx1"/>
                </a:solidFill>
                <a:latin typeface="+mn-lt"/>
                <a:ea typeface="+mn-ea"/>
                <a:cs typeface="+mn-cs"/>
              </a:rPr>
              <a:t>It means compression can be either </a:t>
            </a:r>
            <a:r>
              <a:rPr lang="en-US" sz="1200" kern="1200" dirty="0" err="1" smtClean="0">
                <a:solidFill>
                  <a:schemeClr val="tx1"/>
                </a:solidFill>
                <a:latin typeface="+mn-lt"/>
                <a:ea typeface="+mn-ea"/>
                <a:cs typeface="+mn-cs"/>
              </a:rPr>
              <a:t>lossy</a:t>
            </a:r>
            <a:r>
              <a:rPr lang="en-US" sz="1200" kern="1200" dirty="0" smtClean="0">
                <a:solidFill>
                  <a:schemeClr val="tx1"/>
                </a:solidFill>
                <a:latin typeface="+mn-lt"/>
                <a:ea typeface="+mn-ea"/>
                <a:cs typeface="+mn-cs"/>
              </a:rPr>
              <a:t> or lossless.</a:t>
            </a:r>
          </a:p>
          <a:p>
            <a:r>
              <a:rPr lang="en-US" sz="1200" kern="1200" dirty="0" smtClean="0">
                <a:solidFill>
                  <a:schemeClr val="tx1"/>
                </a:solidFill>
                <a:latin typeface="+mn-lt"/>
                <a:ea typeface="+mn-ea"/>
                <a:cs typeface="+mn-cs"/>
              </a:rPr>
              <a:t>the lossless compression reduces bits by identifying &amp;</a:t>
            </a:r>
            <a:r>
              <a:rPr lang="en-US" sz="1200" kern="1200" dirty="0" err="1" smtClean="0">
                <a:solidFill>
                  <a:schemeClr val="tx1"/>
                </a:solidFill>
                <a:latin typeface="+mn-lt"/>
                <a:ea typeface="+mn-ea"/>
                <a:cs typeface="+mn-cs"/>
              </a:rPr>
              <a:t>eleminating</a:t>
            </a:r>
            <a:r>
              <a:rPr lang="en-US" sz="1200" kern="1200" dirty="0" smtClean="0">
                <a:solidFill>
                  <a:schemeClr val="tx1"/>
                </a:solidFill>
                <a:latin typeface="+mn-lt"/>
                <a:ea typeface="+mn-ea"/>
                <a:cs typeface="+mn-cs"/>
              </a:rPr>
              <a:t> statistical redundancy/frequency of the </a:t>
            </a:r>
            <a:r>
              <a:rPr lang="en-US" sz="1200" kern="1200" dirty="0" err="1" smtClean="0">
                <a:solidFill>
                  <a:schemeClr val="tx1"/>
                </a:solidFill>
                <a:latin typeface="+mn-lt"/>
                <a:ea typeface="+mn-ea"/>
                <a:cs typeface="+mn-cs"/>
              </a:rPr>
              <a:t>file,which</a:t>
            </a:r>
            <a:r>
              <a:rPr lang="en-US" sz="1200" kern="1200" dirty="0" smtClean="0">
                <a:solidFill>
                  <a:schemeClr val="tx1"/>
                </a:solidFill>
                <a:latin typeface="+mn-lt"/>
                <a:ea typeface="+mn-ea"/>
                <a:cs typeface="+mn-cs"/>
              </a:rPr>
              <a:t> indicates us no  information will be lost in lossless compression.</a:t>
            </a:r>
          </a:p>
          <a:p>
            <a:r>
              <a:rPr lang="en-US" sz="1200" kern="1200" dirty="0" smtClean="0">
                <a:solidFill>
                  <a:schemeClr val="tx1"/>
                </a:solidFill>
                <a:latin typeface="+mn-lt"/>
                <a:ea typeface="+mn-ea"/>
                <a:cs typeface="+mn-cs"/>
              </a:rPr>
              <a:t>On the other hand, </a:t>
            </a:r>
            <a:r>
              <a:rPr lang="en-US" sz="1200" kern="1200" dirty="0" err="1" smtClean="0">
                <a:solidFill>
                  <a:schemeClr val="tx1"/>
                </a:solidFill>
                <a:latin typeface="+mn-lt"/>
                <a:ea typeface="+mn-ea"/>
                <a:cs typeface="+mn-cs"/>
              </a:rPr>
              <a:t>lossy</a:t>
            </a:r>
            <a:r>
              <a:rPr lang="en-US" sz="1200" kern="1200" dirty="0" smtClean="0">
                <a:solidFill>
                  <a:schemeClr val="tx1"/>
                </a:solidFill>
                <a:latin typeface="+mn-lt"/>
                <a:ea typeface="+mn-ea"/>
                <a:cs typeface="+mn-cs"/>
              </a:rPr>
              <a:t> compression reduces bits by identifying </a:t>
            </a:r>
            <a:r>
              <a:rPr lang="en-US" sz="1200" kern="1200" dirty="0" err="1" smtClean="0">
                <a:solidFill>
                  <a:schemeClr val="tx1"/>
                </a:solidFill>
                <a:latin typeface="+mn-lt"/>
                <a:ea typeface="+mn-ea"/>
                <a:cs typeface="+mn-cs"/>
              </a:rPr>
              <a:t>unnecessarv</a:t>
            </a:r>
            <a:r>
              <a:rPr lang="en-US" sz="1200" kern="1200" dirty="0" smtClean="0">
                <a:solidFill>
                  <a:schemeClr val="tx1"/>
                </a:solidFill>
                <a:latin typeface="+mn-lt"/>
                <a:ea typeface="+mn-ea"/>
                <a:cs typeface="+mn-cs"/>
              </a:rPr>
              <a:t> information &amp; removing it.</a:t>
            </a:r>
          </a:p>
          <a:p>
            <a:r>
              <a:rPr lang="en-US" sz="1200" kern="1200" dirty="0" smtClean="0">
                <a:solidFill>
                  <a:schemeClr val="tx1"/>
                </a:solidFill>
                <a:latin typeface="+mn-lt"/>
                <a:ea typeface="+mn-ea"/>
                <a:cs typeface="+mn-cs"/>
              </a:rPr>
              <a:t>Moreover, the process of reducing  the size of a data file is popularly referred to as data compression. </a:t>
            </a:r>
            <a:r>
              <a:rPr lang="en-US" sz="1200" kern="1200" dirty="0" err="1" smtClean="0">
                <a:solidFill>
                  <a:schemeClr val="tx1"/>
                </a:solidFill>
                <a:latin typeface="+mn-lt"/>
                <a:ea typeface="+mn-ea"/>
                <a:cs typeface="+mn-cs"/>
              </a:rPr>
              <a:t>Infact</a:t>
            </a:r>
            <a:r>
              <a:rPr lang="en-US" sz="1200" kern="1200" dirty="0" smtClean="0">
                <a:solidFill>
                  <a:schemeClr val="tx1"/>
                </a:solidFill>
                <a:latin typeface="+mn-lt"/>
                <a:ea typeface="+mn-ea"/>
                <a:cs typeface="+mn-cs"/>
              </a:rPr>
              <a:t> here bits r reduced so that it is also called bit rate reduction.</a:t>
            </a:r>
          </a:p>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Huffman coding uses a specific method for choosing a representation for each </a:t>
            </a:r>
            <a:r>
              <a:rPr lang="en-US" sz="1200" kern="1200" dirty="0" err="1" smtClean="0">
                <a:solidFill>
                  <a:schemeClr val="tx1"/>
                </a:solidFill>
                <a:latin typeface="+mn-lt"/>
                <a:ea typeface="+mn-ea"/>
                <a:cs typeface="+mn-cs"/>
              </a:rPr>
              <a:t>symbol.It</a:t>
            </a:r>
            <a:r>
              <a:rPr lang="en-US" sz="1200" kern="1200" dirty="0" smtClean="0">
                <a:solidFill>
                  <a:schemeClr val="tx1"/>
                </a:solidFill>
                <a:latin typeface="+mn-lt"/>
                <a:ea typeface="+mn-ea"/>
                <a:cs typeface="+mn-cs"/>
              </a:rPr>
              <a:t> could perform effective data compression by reducing the amount of redundancy/frequency in the coding of symbols.</a:t>
            </a:r>
          </a:p>
          <a:p>
            <a:r>
              <a:rPr lang="en-US" sz="1200" kern="1200" dirty="0" smtClean="0">
                <a:solidFill>
                  <a:schemeClr val="tx1"/>
                </a:solidFill>
                <a:latin typeface="+mn-lt"/>
                <a:ea typeface="+mn-ea"/>
                <a:cs typeface="+mn-cs"/>
              </a:rPr>
              <a:t>It is a statistic coding prosecution so that it is predefined code tree.</a:t>
            </a:r>
          </a:p>
          <a:p>
            <a:r>
              <a:rPr lang="en-US" sz="1200" kern="1200" dirty="0" smtClean="0">
                <a:solidFill>
                  <a:schemeClr val="tx1"/>
                </a:solidFill>
                <a:latin typeface="+mn-lt"/>
                <a:ea typeface="+mn-ea"/>
                <a:cs typeface="+mn-cs"/>
              </a:rPr>
              <a:t>2ndly we should </a:t>
            </a:r>
            <a:r>
              <a:rPr lang="en-US" sz="1200" kern="1200" dirty="0" err="1" smtClean="0">
                <a:solidFill>
                  <a:schemeClr val="tx1"/>
                </a:solidFill>
                <a:latin typeface="+mn-lt"/>
                <a:ea typeface="+mn-ea"/>
                <a:cs typeface="+mn-cs"/>
              </a:rPr>
              <a:t>remember,all</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charecters</a:t>
            </a:r>
            <a:r>
              <a:rPr lang="en-US" sz="1200" kern="1200" dirty="0" smtClean="0">
                <a:solidFill>
                  <a:schemeClr val="tx1"/>
                </a:solidFill>
                <a:latin typeface="+mn-lt"/>
                <a:ea typeface="+mn-ea"/>
                <a:cs typeface="+mn-cs"/>
              </a:rPr>
              <a:t> will not </a:t>
            </a:r>
            <a:r>
              <a:rPr lang="en-US" sz="1200" kern="1200" dirty="0" err="1" smtClean="0">
                <a:solidFill>
                  <a:schemeClr val="tx1"/>
                </a:solidFill>
                <a:latin typeface="+mn-lt"/>
                <a:ea typeface="+mn-ea"/>
                <a:cs typeface="+mn-cs"/>
              </a:rPr>
              <a:t>occure</a:t>
            </a:r>
            <a:r>
              <a:rPr lang="en-US" sz="1200" kern="1200" dirty="0" smtClean="0">
                <a:solidFill>
                  <a:schemeClr val="tx1"/>
                </a:solidFill>
                <a:latin typeface="+mn-lt"/>
                <a:ea typeface="+mn-ea"/>
                <a:cs typeface="+mn-cs"/>
              </a:rPr>
              <a:t> with the same </a:t>
            </a:r>
            <a:r>
              <a:rPr lang="en-US" sz="1200" kern="1200" dirty="0" err="1" smtClean="0">
                <a:solidFill>
                  <a:schemeClr val="tx1"/>
                </a:solidFill>
                <a:latin typeface="+mn-lt"/>
                <a:ea typeface="+mn-ea"/>
                <a:cs typeface="+mn-cs"/>
              </a:rPr>
              <a:t>frequency.But</a:t>
            </a:r>
            <a:r>
              <a:rPr lang="en-US" sz="1200" kern="1200" dirty="0" smtClean="0">
                <a:solidFill>
                  <a:schemeClr val="tx1"/>
                </a:solidFill>
                <a:latin typeface="+mn-lt"/>
                <a:ea typeface="+mn-ea"/>
                <a:cs typeface="+mn-cs"/>
              </a:rPr>
              <a:t> their allocated mount of space remain same.</a:t>
            </a:r>
          </a:p>
          <a:p>
            <a:r>
              <a:rPr lang="en-US" sz="1200" kern="1200" dirty="0" smtClean="0">
                <a:solidFill>
                  <a:schemeClr val="tx1"/>
                </a:solidFill>
                <a:latin typeface="+mn-lt"/>
                <a:ea typeface="+mn-ea"/>
                <a:cs typeface="+mn-cs"/>
              </a:rPr>
              <a:t>&amp; you must remember code word length no longer exit like ASCII code.</a:t>
            </a:r>
          </a:p>
          <a:p>
            <a:r>
              <a:rPr lang="en-US" sz="1200" kern="1200" dirty="0" smtClean="0">
                <a:solidFill>
                  <a:schemeClr val="tx1"/>
                </a:solidFill>
                <a:latin typeface="+mn-lt"/>
                <a:ea typeface="+mn-ea"/>
                <a:cs typeface="+mn-cs"/>
              </a:rPr>
              <a:t>This is your 1</a:t>
            </a:r>
            <a:r>
              <a:rPr lang="en-US" sz="1200" kern="1200" baseline="30000" dirty="0" smtClean="0">
                <a:solidFill>
                  <a:schemeClr val="tx1"/>
                </a:solidFill>
                <a:latin typeface="+mn-lt"/>
                <a:ea typeface="+mn-ea"/>
                <a:cs typeface="+mn-cs"/>
              </a:rPr>
              <a:t>st</a:t>
            </a:r>
            <a:r>
              <a:rPr lang="en-US" sz="1200" kern="1200" dirty="0" smtClean="0">
                <a:solidFill>
                  <a:schemeClr val="tx1"/>
                </a:solidFill>
                <a:latin typeface="+mn-lt"/>
                <a:ea typeface="+mn-ea"/>
                <a:cs typeface="+mn-cs"/>
              </a:rPr>
              <a:t> condition.(the basic algorithm</a:t>
            </a:r>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6</a:t>
            </a:fld>
            <a:endParaRPr lang="en-US"/>
          </a:p>
        </p:txBody>
      </p:sp>
    </p:spTree>
    <p:extLst>
      <p:ext uri="{BB962C8B-B14F-4D97-AF65-F5344CB8AC3E}">
        <p14:creationId xmlns:p14="http://schemas.microsoft.com/office/powerpoint/2010/main" xmlns="" val="146629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(Algorithm for Huffman encoding)</a:t>
            </a:r>
          </a:p>
          <a:p>
            <a:r>
              <a:rPr lang="en-US" sz="1200" kern="1200" dirty="0" smtClean="0">
                <a:solidFill>
                  <a:schemeClr val="tx1"/>
                </a:solidFill>
                <a:latin typeface="+mn-lt"/>
                <a:ea typeface="+mn-ea"/>
                <a:cs typeface="+mn-cs"/>
              </a:rPr>
              <a:t>After that, the file you want to generate into Huffman code. Scan it for the compression &amp; count the frequency occurrence. </a:t>
            </a:r>
          </a:p>
          <a:p>
            <a:r>
              <a:rPr lang="en-US" sz="1200" kern="1200" dirty="0" smtClean="0">
                <a:solidFill>
                  <a:schemeClr val="tx1"/>
                </a:solidFill>
                <a:latin typeface="+mn-lt"/>
                <a:ea typeface="+mn-ea"/>
                <a:cs typeface="+mn-cs"/>
              </a:rPr>
              <a:t>Then sorting all the </a:t>
            </a:r>
            <a:r>
              <a:rPr lang="en-US" sz="1200" kern="1200" dirty="0" err="1" smtClean="0">
                <a:solidFill>
                  <a:schemeClr val="tx1"/>
                </a:solidFill>
                <a:latin typeface="+mn-lt"/>
                <a:ea typeface="+mn-ea"/>
                <a:cs typeface="+mn-cs"/>
              </a:rPr>
              <a:t>charecters</a:t>
            </a:r>
            <a:r>
              <a:rPr lang="en-US" sz="1200" kern="1200" dirty="0" smtClean="0">
                <a:solidFill>
                  <a:schemeClr val="tx1"/>
                </a:solidFill>
                <a:latin typeface="+mn-lt"/>
                <a:ea typeface="+mn-ea"/>
                <a:cs typeface="+mn-cs"/>
              </a:rPr>
              <a:t> based on the redundancy/frequency  in the text.&amp; make a table or </a:t>
            </a:r>
            <a:r>
              <a:rPr lang="en-US" sz="1200" kern="1200" dirty="0" err="1" smtClean="0">
                <a:solidFill>
                  <a:schemeClr val="tx1"/>
                </a:solidFill>
                <a:latin typeface="+mn-lt"/>
                <a:ea typeface="+mn-ea"/>
                <a:cs typeface="+mn-cs"/>
              </a:rPr>
              <a:t>chart.here</a:t>
            </a:r>
            <a:r>
              <a:rPr lang="en-US" sz="1200" kern="1200" dirty="0" smtClean="0">
                <a:solidFill>
                  <a:schemeClr val="tx1"/>
                </a:solidFill>
                <a:latin typeface="+mn-lt"/>
                <a:ea typeface="+mn-ea"/>
                <a:cs typeface="+mn-cs"/>
              </a:rPr>
              <a:t> showing an example, which has been done for u.</a:t>
            </a:r>
          </a:p>
          <a:p>
            <a:r>
              <a:rPr lang="en-US" sz="1200" kern="1200" dirty="0" smtClean="0">
                <a:solidFill>
                  <a:schemeClr val="tx1"/>
                </a:solidFill>
                <a:latin typeface="+mn-lt"/>
                <a:ea typeface="+mn-ea"/>
                <a:cs typeface="+mn-cs"/>
              </a:rPr>
              <a:t>Then you should perform a traversal of tree to determine all code words.</a:t>
            </a:r>
          </a:p>
          <a:p>
            <a:r>
              <a:rPr lang="en-US" sz="1200" kern="1200" dirty="0" smtClean="0">
                <a:solidFill>
                  <a:schemeClr val="tx1"/>
                </a:solidFill>
                <a:latin typeface="+mn-lt"/>
                <a:ea typeface="+mn-ea"/>
                <a:cs typeface="+mn-cs"/>
              </a:rPr>
              <a:t>At last, again scan the text file &amp; create a new file using the Huffman codes.</a:t>
            </a:r>
          </a:p>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Scan it for the compression &amp; count the frequency occurrence. </a:t>
            </a:r>
          </a:p>
          <a:p>
            <a:r>
              <a:rPr lang="en-US" sz="1200" kern="1200" dirty="0" smtClean="0">
                <a:solidFill>
                  <a:schemeClr val="tx1"/>
                </a:solidFill>
                <a:latin typeface="+mn-lt"/>
                <a:ea typeface="+mn-ea"/>
                <a:cs typeface="+mn-cs"/>
              </a:rPr>
              <a:t>Then sorting all the </a:t>
            </a:r>
            <a:r>
              <a:rPr lang="en-US" sz="1200" kern="1200" dirty="0" err="1" smtClean="0">
                <a:solidFill>
                  <a:schemeClr val="tx1"/>
                </a:solidFill>
                <a:latin typeface="+mn-lt"/>
                <a:ea typeface="+mn-ea"/>
                <a:cs typeface="+mn-cs"/>
              </a:rPr>
              <a:t>charecters</a:t>
            </a:r>
            <a:r>
              <a:rPr lang="en-US" sz="1200" kern="1200" dirty="0" smtClean="0">
                <a:solidFill>
                  <a:schemeClr val="tx1"/>
                </a:solidFill>
                <a:latin typeface="+mn-lt"/>
                <a:ea typeface="+mn-ea"/>
                <a:cs typeface="+mn-cs"/>
              </a:rPr>
              <a:t> based on the redundancy/frequency  in the text.&amp; make a table or </a:t>
            </a:r>
            <a:r>
              <a:rPr lang="en-US" sz="1200" kern="1200" dirty="0" err="1" smtClean="0">
                <a:solidFill>
                  <a:schemeClr val="tx1"/>
                </a:solidFill>
                <a:latin typeface="+mn-lt"/>
                <a:ea typeface="+mn-ea"/>
                <a:cs typeface="+mn-cs"/>
              </a:rPr>
              <a:t>chart.here</a:t>
            </a:r>
            <a:r>
              <a:rPr lang="en-US" sz="1200" kern="1200" dirty="0" smtClean="0">
                <a:solidFill>
                  <a:schemeClr val="tx1"/>
                </a:solidFill>
                <a:latin typeface="+mn-lt"/>
                <a:ea typeface="+mn-ea"/>
                <a:cs typeface="+mn-cs"/>
              </a:rPr>
              <a:t> showing an example, which has been done for u.</a:t>
            </a:r>
          </a:p>
          <a:p>
            <a:r>
              <a:rPr lang="en-US" sz="1200" kern="1200" dirty="0" smtClean="0">
                <a:solidFill>
                  <a:schemeClr val="tx1"/>
                </a:solidFill>
                <a:latin typeface="+mn-lt"/>
                <a:ea typeface="+mn-ea"/>
                <a:cs typeface="+mn-cs"/>
              </a:rPr>
              <a:t>Then you should perform a traversal of tree to determine all code words.</a:t>
            </a:r>
          </a:p>
          <a:p>
            <a:r>
              <a:rPr lang="en-US" sz="1200" kern="1200" dirty="0" smtClean="0">
                <a:solidFill>
                  <a:schemeClr val="tx1"/>
                </a:solidFill>
                <a:latin typeface="+mn-lt"/>
                <a:ea typeface="+mn-ea"/>
                <a:cs typeface="+mn-cs"/>
              </a:rPr>
              <a:t>At last, again scan the text file &amp; create a new file using the Huffman codes.</a:t>
            </a:r>
          </a:p>
          <a:p>
            <a:r>
              <a:rPr lang="en-US" sz="1200" kern="1200" dirty="0" smtClean="0">
                <a:solidFill>
                  <a:schemeClr val="tx1"/>
                </a:solidFill>
                <a:latin typeface="+mn-lt"/>
                <a:ea typeface="+mn-ea"/>
                <a:cs typeface="+mn-cs"/>
              </a:rPr>
              <a:t>Now in the tree each character &amp; its frequency ,these pairs make one </a:t>
            </a:r>
            <a:r>
              <a:rPr lang="en-US" sz="1200" kern="1200" dirty="0" err="1" smtClean="0">
                <a:solidFill>
                  <a:schemeClr val="tx1"/>
                </a:solidFill>
                <a:latin typeface="+mn-lt"/>
                <a:ea typeface="+mn-ea"/>
                <a:cs typeface="+mn-cs"/>
              </a:rPr>
              <a:t>node.they</a:t>
            </a:r>
            <a:r>
              <a:rPr lang="en-US" sz="1200" kern="1200" dirty="0" smtClean="0">
                <a:solidFill>
                  <a:schemeClr val="tx1"/>
                </a:solidFill>
                <a:latin typeface="+mn-lt"/>
                <a:ea typeface="+mn-ea"/>
                <a:cs typeface="+mn-cs"/>
              </a:rPr>
              <a:t> r actually leaf node as we all see now.</a:t>
            </a:r>
          </a:p>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we will generate this message ,into binary code from this Huffman </a:t>
            </a:r>
            <a:r>
              <a:rPr lang="en-US" sz="1200" kern="1200" dirty="0" err="1" smtClean="0">
                <a:solidFill>
                  <a:schemeClr val="tx1"/>
                </a:solidFill>
                <a:latin typeface="+mn-lt"/>
                <a:ea typeface="+mn-ea"/>
                <a:cs typeface="+mn-cs"/>
              </a:rPr>
              <a:t>tree.befor</a:t>
            </a:r>
            <a:r>
              <a:rPr lang="en-US" sz="1200" kern="1200" dirty="0" smtClean="0">
                <a:solidFill>
                  <a:schemeClr val="tx1"/>
                </a:solidFill>
                <a:latin typeface="+mn-lt"/>
                <a:ea typeface="+mn-ea"/>
                <a:cs typeface="+mn-cs"/>
              </a:rPr>
              <a:t> explain it, one little tiny </a:t>
            </a:r>
            <a:r>
              <a:rPr lang="en-US" sz="1200" kern="1200" dirty="0" err="1" smtClean="0">
                <a:solidFill>
                  <a:schemeClr val="tx1"/>
                </a:solidFill>
                <a:latin typeface="+mn-lt"/>
                <a:ea typeface="+mn-ea"/>
                <a:cs typeface="+mn-cs"/>
              </a:rPr>
              <a:t>matter,reminding</a:t>
            </a:r>
            <a:r>
              <a:rPr lang="en-US" sz="1200" kern="1200" dirty="0" smtClean="0">
                <a:solidFill>
                  <a:schemeClr val="tx1"/>
                </a:solidFill>
                <a:latin typeface="+mn-lt"/>
                <a:ea typeface="+mn-ea"/>
                <a:cs typeface="+mn-cs"/>
              </a:rPr>
              <a:t> you friends, we all know computer can read only two numbers  zero (0) &amp; one(1).here we use 0 for left </a:t>
            </a:r>
            <a:r>
              <a:rPr lang="en-US" sz="1200" kern="1200" dirty="0" err="1" smtClean="0">
                <a:solidFill>
                  <a:schemeClr val="tx1"/>
                </a:solidFill>
                <a:latin typeface="+mn-lt"/>
                <a:ea typeface="+mn-ea"/>
                <a:cs typeface="+mn-cs"/>
              </a:rPr>
              <a:t>subtree</a:t>
            </a:r>
            <a:r>
              <a:rPr lang="en-US" sz="1200" kern="1200" dirty="0" smtClean="0">
                <a:solidFill>
                  <a:schemeClr val="tx1"/>
                </a:solidFill>
                <a:latin typeface="+mn-lt"/>
                <a:ea typeface="+mn-ea"/>
                <a:cs typeface="+mn-cs"/>
              </a:rPr>
              <a:t>&amp; 1 for right </a:t>
            </a:r>
            <a:r>
              <a:rPr lang="en-US" sz="1200" kern="1200" dirty="0" err="1" smtClean="0">
                <a:solidFill>
                  <a:schemeClr val="tx1"/>
                </a:solidFill>
                <a:latin typeface="+mn-lt"/>
                <a:ea typeface="+mn-ea"/>
                <a:cs typeface="+mn-cs"/>
              </a:rPr>
              <a:t>subtree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Now start with the root, assign zero to the left branch &amp; 1 to the right branch. &amp; repeat this process top to bottom in the left </a:t>
            </a:r>
            <a:r>
              <a:rPr lang="en-US" sz="1200" kern="1200" dirty="0" err="1" smtClean="0">
                <a:solidFill>
                  <a:schemeClr val="tx1"/>
                </a:solidFill>
                <a:latin typeface="+mn-lt"/>
                <a:ea typeface="+mn-ea"/>
                <a:cs typeface="+mn-cs"/>
              </a:rPr>
              <a:t>subtree</a:t>
            </a:r>
            <a:r>
              <a:rPr lang="en-US" sz="1200" kern="1200" dirty="0" smtClean="0">
                <a:solidFill>
                  <a:schemeClr val="tx1"/>
                </a:solidFill>
                <a:latin typeface="+mn-lt"/>
                <a:ea typeface="+mn-ea"/>
                <a:cs typeface="+mn-cs"/>
              </a:rPr>
              <a:t> similarly with the right </a:t>
            </a:r>
            <a:r>
              <a:rPr lang="en-US" sz="1200" kern="1200" dirty="0" err="1" smtClean="0">
                <a:solidFill>
                  <a:schemeClr val="tx1"/>
                </a:solidFill>
                <a:latin typeface="+mn-lt"/>
                <a:ea typeface="+mn-ea"/>
                <a:cs typeface="+mn-cs"/>
              </a:rPr>
              <a:t>subtree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Again to get the code for the character, traverse the tree from the root to the character leaf node &amp; read off the 0 &amp; 1 along the path.</a:t>
            </a:r>
          </a:p>
          <a:p>
            <a:endParaRPr lang="en-US" dirty="0"/>
          </a:p>
        </p:txBody>
      </p:sp>
      <p:sp>
        <p:nvSpPr>
          <p:cNvPr id="4" name="Slide Number Placeholder 3"/>
          <p:cNvSpPr>
            <a:spLocks noGrp="1"/>
          </p:cNvSpPr>
          <p:nvPr>
            <p:ph type="sldNum" sz="quarter" idx="10"/>
          </p:nvPr>
        </p:nvSpPr>
        <p:spPr/>
        <p:txBody>
          <a:bodyPr/>
          <a:lstStyle/>
          <a:p>
            <a:fld id="{5914EE89-C95C-4A50-87E4-040FC9C3FBE0}"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notice that the code is variably length. Where the letters with higher frequency have shorter code &amp; the letters with lower frequency have greater </a:t>
            </a:r>
            <a:r>
              <a:rPr lang="en-US" sz="1200" kern="1200" dirty="0" err="1" smtClean="0">
                <a:solidFill>
                  <a:schemeClr val="tx1"/>
                </a:solidFill>
                <a:latin typeface="+mn-lt"/>
                <a:ea typeface="+mn-ea"/>
                <a:cs typeface="+mn-cs"/>
              </a:rPr>
              <a:t>codes,this</a:t>
            </a:r>
            <a:r>
              <a:rPr lang="en-US" sz="1200" kern="1200" dirty="0" smtClean="0">
                <a:solidFill>
                  <a:schemeClr val="tx1"/>
                </a:solidFill>
                <a:latin typeface="+mn-lt"/>
                <a:ea typeface="+mn-ea"/>
                <a:cs typeface="+mn-cs"/>
              </a:rPr>
              <a:t> is because, letters with higher frequency  nearby root along the path &amp; the letters with lower frequencies  nearby leaf node along the path.</a:t>
            </a:r>
          </a:p>
          <a:p>
            <a:r>
              <a:rPr lang="en-US" sz="1200" kern="1200" dirty="0" smtClean="0">
                <a:solidFill>
                  <a:schemeClr val="tx1"/>
                </a:solidFill>
                <a:latin typeface="+mn-lt"/>
                <a:ea typeface="+mn-ea"/>
                <a:cs typeface="+mn-cs"/>
              </a:rPr>
              <a:t>The tree could have been build in a different way, here one ways is shown to u all. Each would yield different codes but the code would still be minimum.</a:t>
            </a:r>
          </a:p>
          <a:p>
            <a:r>
              <a:rPr lang="en-US" sz="1200" kern="1200" dirty="0" smtClean="0">
                <a:solidFill>
                  <a:schemeClr val="tx1"/>
                </a:solidFill>
                <a:latin typeface="+mn-lt"/>
                <a:ea typeface="+mn-ea"/>
                <a:cs typeface="+mn-cs"/>
              </a:rPr>
              <a:t>This is the way the message will generate in the binary code. &amp; the most interesting part of this Huffman code is, original traversing threaded binary tree with 8 bits per character, length is 264 bit</a:t>
            </a:r>
          </a:p>
          <a:p>
            <a:r>
              <a:rPr lang="en-US" sz="1200" kern="1200" dirty="0" smtClean="0">
                <a:solidFill>
                  <a:schemeClr val="tx1"/>
                </a:solidFill>
                <a:latin typeface="+mn-lt"/>
                <a:ea typeface="+mn-ea"/>
                <a:cs typeface="+mn-cs"/>
              </a:rPr>
              <a:t> But it compressed into 122 bits &amp; the reduction percentage is 54 !</a:t>
            </a:r>
          </a:p>
          <a:p>
            <a:r>
              <a:rPr lang="en-US" sz="1200" kern="1200" dirty="0" smtClean="0">
                <a:solidFill>
                  <a:schemeClr val="tx1"/>
                </a:solidFill>
                <a:latin typeface="+mn-lt"/>
                <a:ea typeface="+mn-ea"/>
                <a:cs typeface="+mn-cs"/>
              </a:rPr>
              <a:t>Thank you everyone &amp; to our respectful  </a:t>
            </a:r>
            <a:r>
              <a:rPr lang="en-US" sz="1200" kern="1200" dirty="0" err="1" smtClean="0">
                <a:solidFill>
                  <a:schemeClr val="tx1"/>
                </a:solidFill>
                <a:latin typeface="+mn-lt"/>
                <a:ea typeface="+mn-ea"/>
                <a:cs typeface="+mn-cs"/>
              </a:rPr>
              <a:t>Md.Samsujjoha</a:t>
            </a:r>
            <a:r>
              <a:rPr lang="en-US" sz="1200" kern="1200" dirty="0" smtClean="0">
                <a:solidFill>
                  <a:schemeClr val="tx1"/>
                </a:solidFill>
                <a:latin typeface="+mn-lt"/>
                <a:ea typeface="+mn-ea"/>
                <a:cs typeface="+mn-cs"/>
              </a:rPr>
              <a:t> sir who inspire us to present this lovely  algorithm to  all of u .</a:t>
            </a:r>
            <a:endParaRPr lang="en-US" sz="120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5914EE89-C95C-4A50-87E4-040FC9C3FBE0}"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3972F8D5-71A3-4F91-B5CC-D5D81ECAF50E}" type="datetime1">
              <a:rPr lang="en-US" smtClean="0"/>
              <a:pPr/>
              <a:t>8/12/2014</a:t>
            </a:fld>
            <a:endParaRPr lang="en-US"/>
          </a:p>
        </p:txBody>
      </p:sp>
      <p:sp>
        <p:nvSpPr>
          <p:cNvPr id="5" name="Footer Placeholder 4"/>
          <p:cNvSpPr>
            <a:spLocks noGrp="1"/>
          </p:cNvSpPr>
          <p:nvPr>
            <p:ph type="ftr" sz="quarter" idx="11"/>
          </p:nvPr>
        </p:nvSpPr>
        <p:spPr>
          <a:xfrm>
            <a:off x="914400" y="4323846"/>
            <a:ext cx="4880610" cy="365125"/>
          </a:xfrm>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77599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AEC66-D428-45BC-949F-09836C28B7D0}" type="datetime1">
              <a:rPr lang="en-US" smtClean="0"/>
              <a:pPr/>
              <a:t>8/12/2014</a:t>
            </a:fld>
            <a:endParaRPr lang="en-US"/>
          </a:p>
        </p:txBody>
      </p:sp>
      <p:sp>
        <p:nvSpPr>
          <p:cNvPr id="6" name="Footer Placeholder 5"/>
          <p:cNvSpPr>
            <a:spLocks noGrp="1"/>
          </p:cNvSpPr>
          <p:nvPr>
            <p:ph type="ftr" sz="quarter" idx="11"/>
          </p:nvPr>
        </p:nvSpPr>
        <p:spPr/>
        <p:txBody>
          <a:bodyPr/>
          <a:lstStyle/>
          <a:p>
            <a:r>
              <a:rPr lang="en-US" smtClean="0"/>
              <a:t>CSE207: Data Structure</a:t>
            </a:r>
            <a:endParaRPr lang="en-US"/>
          </a:p>
        </p:txBody>
      </p:sp>
      <p:sp>
        <p:nvSpPr>
          <p:cNvPr id="7" name="Slide Number Placeholder 6"/>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9797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9086D7F-6FDA-47E9-98D6-B5D9FF9243BE}" type="datetime1">
              <a:rPr lang="en-US" smtClean="0"/>
              <a:pPr/>
              <a:t>8/12/2014</a:t>
            </a:fld>
            <a:endParaRPr lang="en-US"/>
          </a:p>
        </p:txBody>
      </p:sp>
      <p:sp>
        <p:nvSpPr>
          <p:cNvPr id="6" name="Footer Placeholder 5"/>
          <p:cNvSpPr>
            <a:spLocks noGrp="1"/>
          </p:cNvSpPr>
          <p:nvPr>
            <p:ph type="ftr" sz="quarter" idx="11"/>
          </p:nvPr>
        </p:nvSpPr>
        <p:spPr>
          <a:xfrm>
            <a:off x="594360" y="381001"/>
            <a:ext cx="4830656" cy="365125"/>
          </a:xfrm>
        </p:spPr>
        <p:txBody>
          <a:bodyPr/>
          <a:lstStyle/>
          <a:p>
            <a:r>
              <a:rPr lang="en-US" smtClean="0"/>
              <a:t>CSE207: Data Structure</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3701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221E448F-9EA5-40EC-B8F2-DAD2CA8A2A7C}" type="datetime1">
              <a:rPr lang="en-US" smtClean="0"/>
              <a:pPr/>
              <a:t>8/12/2014</a:t>
            </a:fld>
            <a:endParaRPr lang="en-US"/>
          </a:p>
        </p:txBody>
      </p:sp>
      <p:sp>
        <p:nvSpPr>
          <p:cNvPr id="6" name="Footer Placeholder 5"/>
          <p:cNvSpPr>
            <a:spLocks noGrp="1"/>
          </p:cNvSpPr>
          <p:nvPr>
            <p:ph type="ftr" sz="quarter" idx="11"/>
          </p:nvPr>
        </p:nvSpPr>
        <p:spPr>
          <a:xfrm>
            <a:off x="594360" y="379438"/>
            <a:ext cx="4830656" cy="365125"/>
          </a:xfrm>
        </p:spPr>
        <p:txBody>
          <a:bodyPr/>
          <a:lstStyle/>
          <a:p>
            <a:r>
              <a:rPr lang="en-US" smtClean="0"/>
              <a:t>CSE207: Data Structure</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4CBC03C5-3978-45AA-A628-847F1B99281A}"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596162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069865BE-CECD-433C-A801-90817746EFEE}" type="datetime1">
              <a:rPr lang="en-US" smtClean="0"/>
              <a:pPr/>
              <a:t>8/12/2014</a:t>
            </a:fld>
            <a:endParaRPr lang="en-US"/>
          </a:p>
        </p:txBody>
      </p:sp>
      <p:sp>
        <p:nvSpPr>
          <p:cNvPr id="6" name="Footer Placeholder 5"/>
          <p:cNvSpPr>
            <a:spLocks noGrp="1"/>
          </p:cNvSpPr>
          <p:nvPr>
            <p:ph type="ftr" sz="quarter" idx="11"/>
          </p:nvPr>
        </p:nvSpPr>
        <p:spPr>
          <a:xfrm>
            <a:off x="594360" y="378884"/>
            <a:ext cx="4830656" cy="365125"/>
          </a:xfrm>
        </p:spPr>
        <p:txBody>
          <a:bodyPr/>
          <a:lstStyle/>
          <a:p>
            <a:r>
              <a:rPr lang="en-US" smtClean="0"/>
              <a:t>CSE207: Data Structure</a:t>
            </a:r>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48610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D1D6486-DBFC-455A-AA7A-9548038469F7}" type="datetime1">
              <a:rPr lang="en-US" smtClean="0"/>
              <a:pPr/>
              <a:t>8/12/2014</a:t>
            </a:fld>
            <a:endParaRPr lang="en-US"/>
          </a:p>
        </p:txBody>
      </p:sp>
      <p:sp>
        <p:nvSpPr>
          <p:cNvPr id="4" name="Footer Placeholder 3"/>
          <p:cNvSpPr>
            <a:spLocks noGrp="1"/>
          </p:cNvSpPr>
          <p:nvPr>
            <p:ph type="ftr" sz="quarter" idx="11"/>
          </p:nvPr>
        </p:nvSpPr>
        <p:spPr/>
        <p:txBody>
          <a:bodyPr/>
          <a:lstStyle/>
          <a:p>
            <a:r>
              <a:rPr lang="en-US" smtClean="0"/>
              <a:t>CSE207: Data Structure</a:t>
            </a:r>
            <a:endParaRPr lang="en-US"/>
          </a:p>
        </p:txBody>
      </p:sp>
      <p:sp>
        <p:nvSpPr>
          <p:cNvPr id="5" name="Slide Number Placeholder 4"/>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617828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0320629-55D5-470B-942B-5D5E8BEB1834}" type="datetime1">
              <a:rPr lang="en-US" smtClean="0"/>
              <a:pPr/>
              <a:t>8/12/2014</a:t>
            </a:fld>
            <a:endParaRPr lang="en-US"/>
          </a:p>
        </p:txBody>
      </p:sp>
      <p:sp>
        <p:nvSpPr>
          <p:cNvPr id="4" name="Footer Placeholder 3"/>
          <p:cNvSpPr>
            <a:spLocks noGrp="1"/>
          </p:cNvSpPr>
          <p:nvPr>
            <p:ph type="ftr" sz="quarter" idx="11"/>
          </p:nvPr>
        </p:nvSpPr>
        <p:spPr/>
        <p:txBody>
          <a:bodyPr/>
          <a:lstStyle/>
          <a:p>
            <a:r>
              <a:rPr lang="en-US" smtClean="0"/>
              <a:t>CSE207: Data Structure</a:t>
            </a:r>
            <a:endParaRPr lang="en-US"/>
          </a:p>
        </p:txBody>
      </p:sp>
      <p:sp>
        <p:nvSpPr>
          <p:cNvPr id="5" name="Slide Number Placeholder 4"/>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353420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5C53F0-DBEE-49DA-87EB-3B0995BFA8FB}" type="datetime1">
              <a:rPr lang="en-US" smtClean="0"/>
              <a:pPr/>
              <a:t>8/12/2014</a:t>
            </a:fld>
            <a:endParaRPr lang="en-US"/>
          </a:p>
        </p:txBody>
      </p:sp>
      <p:sp>
        <p:nvSpPr>
          <p:cNvPr id="5" name="Footer Placeholder 4"/>
          <p:cNvSpPr>
            <a:spLocks noGrp="1"/>
          </p:cNvSpPr>
          <p:nvPr>
            <p:ph type="ftr" sz="quarter" idx="11"/>
          </p:nvPr>
        </p:nvSpPr>
        <p:spPr/>
        <p:txBody>
          <a:bodyPr/>
          <a:lstStyle/>
          <a:p>
            <a:r>
              <a:rPr lang="en-US" smtClean="0"/>
              <a:t>CSE207: Data Structure</a:t>
            </a:r>
            <a:endParaRPr lang="en-US"/>
          </a:p>
        </p:txBody>
      </p:sp>
      <p:sp>
        <p:nvSpPr>
          <p:cNvPr id="6" name="Slide Number Placeholder 5"/>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2456033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9A520499-D6ED-4D92-8451-4A10E2CDD0F3}" type="datetime1">
              <a:rPr lang="en-US" smtClean="0"/>
              <a:pPr/>
              <a:t>8/12/2014</a:t>
            </a:fld>
            <a:endParaRPr lang="en-US"/>
          </a:p>
        </p:txBody>
      </p:sp>
      <p:sp>
        <p:nvSpPr>
          <p:cNvPr id="5" name="Footer Placeholder 4"/>
          <p:cNvSpPr>
            <a:spLocks noGrp="1"/>
          </p:cNvSpPr>
          <p:nvPr>
            <p:ph type="ftr" sz="quarter" idx="11"/>
          </p:nvPr>
        </p:nvSpPr>
        <p:spPr>
          <a:xfrm>
            <a:off x="594360" y="381001"/>
            <a:ext cx="4830656" cy="365125"/>
          </a:xfrm>
        </p:spPr>
        <p:txBody>
          <a:bodyPr/>
          <a:lstStyle/>
          <a:p>
            <a:r>
              <a:rPr lang="en-US" smtClean="0"/>
              <a:t>CSE207: Data Structure</a:t>
            </a:r>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4210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EAFFFF-E29C-4AD7-921C-C443ECC51E11}" type="datetime1">
              <a:rPr lang="en-US" smtClean="0"/>
              <a:pPr/>
              <a:t>8/12/2014</a:t>
            </a:fld>
            <a:endParaRPr lang="en-US"/>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3038478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AF6B21F-96E9-47A8-8D73-41D4B8DE7FFA}" type="datetime1">
              <a:rPr lang="en-US" smtClean="0"/>
              <a:pPr/>
              <a:t>8/12/2014</a:t>
            </a:fld>
            <a:endParaRPr lang="en-US"/>
          </a:p>
        </p:txBody>
      </p:sp>
      <p:sp>
        <p:nvSpPr>
          <p:cNvPr id="5" name="Footer Placeholder 4"/>
          <p:cNvSpPr>
            <a:spLocks noGrp="1"/>
          </p:cNvSpPr>
          <p:nvPr>
            <p:ph type="ftr" sz="quarter" idx="11"/>
          </p:nvPr>
        </p:nvSpPr>
        <p:spPr>
          <a:xfrm>
            <a:off x="594360" y="381001"/>
            <a:ext cx="4830656" cy="365125"/>
          </a:xfrm>
        </p:spPr>
        <p:txBody>
          <a:bodyPr/>
          <a:lstStyle/>
          <a:p>
            <a:r>
              <a:rPr lang="en-US" smtClean="0"/>
              <a:t>CSE207: Data Structure</a:t>
            </a:r>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238158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120E6E-5498-41A7-8A17-EDF96723B28D}" type="datetime1">
              <a:rPr lang="en-US" smtClean="0"/>
              <a:pPr/>
              <a:t>8/12/2014</a:t>
            </a:fld>
            <a:endParaRPr lang="en-US"/>
          </a:p>
        </p:txBody>
      </p:sp>
      <p:sp>
        <p:nvSpPr>
          <p:cNvPr id="6" name="Footer Placeholder 5"/>
          <p:cNvSpPr>
            <a:spLocks noGrp="1"/>
          </p:cNvSpPr>
          <p:nvPr>
            <p:ph type="ftr" sz="quarter" idx="11"/>
          </p:nvPr>
        </p:nvSpPr>
        <p:spPr/>
        <p:txBody>
          <a:bodyPr/>
          <a:lstStyle/>
          <a:p>
            <a:r>
              <a:rPr lang="en-US" smtClean="0"/>
              <a:t>CSE207: Data Structure</a:t>
            </a:r>
            <a:endParaRPr lang="en-US"/>
          </a:p>
        </p:txBody>
      </p:sp>
      <p:sp>
        <p:nvSpPr>
          <p:cNvPr id="7" name="Slide Number Placeholder 6"/>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17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567F3E-AACA-41C2-9EFF-B23AB8B1EF7B}" type="datetime1">
              <a:rPr lang="en-US" smtClean="0"/>
              <a:pPr/>
              <a:t>8/12/2014</a:t>
            </a:fld>
            <a:endParaRPr lang="en-US"/>
          </a:p>
        </p:txBody>
      </p:sp>
      <p:sp>
        <p:nvSpPr>
          <p:cNvPr id="8" name="Footer Placeholder 7"/>
          <p:cNvSpPr>
            <a:spLocks noGrp="1"/>
          </p:cNvSpPr>
          <p:nvPr>
            <p:ph type="ftr" sz="quarter" idx="11"/>
          </p:nvPr>
        </p:nvSpPr>
        <p:spPr/>
        <p:txBody>
          <a:bodyPr/>
          <a:lstStyle/>
          <a:p>
            <a:r>
              <a:rPr lang="en-US" smtClean="0"/>
              <a:t>CSE207: Data Structure</a:t>
            </a:r>
            <a:endParaRPr lang="en-US"/>
          </a:p>
        </p:txBody>
      </p:sp>
      <p:sp>
        <p:nvSpPr>
          <p:cNvPr id="9" name="Slide Number Placeholder 8"/>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26434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1088F6-C0BA-4A28-A82C-78DB010D7C9D}" type="datetime1">
              <a:rPr lang="en-US" smtClean="0"/>
              <a:pPr/>
              <a:t>8/12/2014</a:t>
            </a:fld>
            <a:endParaRPr lang="en-US"/>
          </a:p>
        </p:txBody>
      </p:sp>
      <p:sp>
        <p:nvSpPr>
          <p:cNvPr id="4" name="Footer Placeholder 3"/>
          <p:cNvSpPr>
            <a:spLocks noGrp="1"/>
          </p:cNvSpPr>
          <p:nvPr>
            <p:ph type="ftr" sz="quarter" idx="11"/>
          </p:nvPr>
        </p:nvSpPr>
        <p:spPr/>
        <p:txBody>
          <a:bodyPr/>
          <a:lstStyle/>
          <a:p>
            <a:r>
              <a:rPr lang="en-US" smtClean="0"/>
              <a:t>CSE207: Data Structure</a:t>
            </a:r>
            <a:endParaRPr lang="en-US"/>
          </a:p>
        </p:txBody>
      </p:sp>
      <p:sp>
        <p:nvSpPr>
          <p:cNvPr id="5" name="Slide Number Placeholder 4"/>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33420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215D4-F2F8-4EC5-9DB5-588678431453}" type="datetime1">
              <a:rPr lang="en-US" smtClean="0"/>
              <a:pPr/>
              <a:t>8/12/2014</a:t>
            </a:fld>
            <a:endParaRPr lang="en-US"/>
          </a:p>
        </p:txBody>
      </p:sp>
      <p:sp>
        <p:nvSpPr>
          <p:cNvPr id="3" name="Footer Placeholder 2"/>
          <p:cNvSpPr>
            <a:spLocks noGrp="1"/>
          </p:cNvSpPr>
          <p:nvPr>
            <p:ph type="ftr" sz="quarter" idx="11"/>
          </p:nvPr>
        </p:nvSpPr>
        <p:spPr/>
        <p:txBody>
          <a:bodyPr/>
          <a:lstStyle/>
          <a:p>
            <a:r>
              <a:rPr lang="en-US" smtClean="0"/>
              <a:t>CSE207: Data Structure</a:t>
            </a:r>
            <a:endParaRPr lang="en-US"/>
          </a:p>
        </p:txBody>
      </p:sp>
      <p:sp>
        <p:nvSpPr>
          <p:cNvPr id="4" name="Slide Number Placeholder 3"/>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5269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431EA-3F0A-465E-A646-A8D431DC0CE2}" type="datetime1">
              <a:rPr lang="en-US" smtClean="0"/>
              <a:pPr/>
              <a:t>8/12/2014</a:t>
            </a:fld>
            <a:endParaRPr lang="en-US"/>
          </a:p>
        </p:txBody>
      </p:sp>
      <p:sp>
        <p:nvSpPr>
          <p:cNvPr id="6" name="Footer Placeholder 5"/>
          <p:cNvSpPr>
            <a:spLocks noGrp="1"/>
          </p:cNvSpPr>
          <p:nvPr>
            <p:ph type="ftr" sz="quarter" idx="11"/>
          </p:nvPr>
        </p:nvSpPr>
        <p:spPr/>
        <p:txBody>
          <a:bodyPr/>
          <a:lstStyle/>
          <a:p>
            <a:r>
              <a:rPr lang="en-US" smtClean="0"/>
              <a:t>CSE207: Data Structure</a:t>
            </a:r>
            <a:endParaRPr lang="en-US"/>
          </a:p>
        </p:txBody>
      </p:sp>
      <p:sp>
        <p:nvSpPr>
          <p:cNvPr id="7" name="Slide Number Placeholder 6"/>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25613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8A46B-9D0B-4B05-8584-D507B1562204}" type="datetime1">
              <a:rPr lang="en-US" smtClean="0"/>
              <a:pPr/>
              <a:t>8/12/2014</a:t>
            </a:fld>
            <a:endParaRPr lang="en-US"/>
          </a:p>
        </p:txBody>
      </p:sp>
      <p:sp>
        <p:nvSpPr>
          <p:cNvPr id="6" name="Footer Placeholder 5"/>
          <p:cNvSpPr>
            <a:spLocks noGrp="1"/>
          </p:cNvSpPr>
          <p:nvPr>
            <p:ph type="ftr" sz="quarter" idx="11"/>
          </p:nvPr>
        </p:nvSpPr>
        <p:spPr/>
        <p:txBody>
          <a:bodyPr/>
          <a:lstStyle/>
          <a:p>
            <a:r>
              <a:rPr lang="en-US" smtClean="0"/>
              <a:t>CSE207: Data Structure</a:t>
            </a:r>
            <a:endParaRPr lang="en-US"/>
          </a:p>
        </p:txBody>
      </p:sp>
      <p:sp>
        <p:nvSpPr>
          <p:cNvPr id="7" name="Slide Number Placeholder 6"/>
          <p:cNvSpPr>
            <a:spLocks noGrp="1"/>
          </p:cNvSpPr>
          <p:nvPr>
            <p:ph type="sldNum" sz="quarter" idx="12"/>
          </p:nvPr>
        </p:nvSpPr>
        <p:spPr/>
        <p:txBody>
          <a:body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156280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131BCD-B0FE-444E-9684-5635262CA763}" type="datetime1">
              <a:rPr lang="en-US" smtClean="0"/>
              <a:pPr/>
              <a:t>8/12/2014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CSE207: Data Structure</a:t>
            </a:r>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BC03C5-3978-45AA-A628-847F1B99281A}" type="slidenum">
              <a:rPr lang="en-US" smtClean="0"/>
              <a:pPr/>
              <a:t>‹#›</a:t>
            </a:fld>
            <a:endParaRPr lang="en-US"/>
          </a:p>
        </p:txBody>
      </p:sp>
    </p:spTree>
    <p:extLst>
      <p:ext uri="{BB962C8B-B14F-4D97-AF65-F5344CB8AC3E}">
        <p14:creationId xmlns:p14="http://schemas.microsoft.com/office/powerpoint/2010/main" xmlns="" val="31402424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iming>
    <p:tnLst>
      <p:par>
        <p:cTn id="1" dur="indefinite" restart="never" nodeType="tmRoot"/>
      </p:par>
    </p:tnLst>
  </p:timing>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533666"/>
            <a:ext cx="7086600" cy="1368822"/>
          </a:xfrm>
        </p:spPr>
        <p:txBody>
          <a:bodyPr>
            <a:normAutofit/>
          </a:bodyPr>
          <a:lstStyle/>
          <a:p>
            <a:r>
              <a:rPr lang="en-US" sz="2400" dirty="0"/>
              <a:t>Presentation on:</a:t>
            </a:r>
          </a:p>
        </p:txBody>
      </p:sp>
      <p:sp>
        <p:nvSpPr>
          <p:cNvPr id="3" name="Subtitle 2"/>
          <p:cNvSpPr>
            <a:spLocks noGrp="1"/>
          </p:cNvSpPr>
          <p:nvPr>
            <p:ph type="subTitle" idx="1"/>
          </p:nvPr>
        </p:nvSpPr>
        <p:spPr>
          <a:xfrm>
            <a:off x="1028700" y="2953557"/>
            <a:ext cx="7086600" cy="514350"/>
          </a:xfrm>
        </p:spPr>
        <p:txBody>
          <a:bodyPr>
            <a:noAutofit/>
          </a:bodyPr>
          <a:lstStyle/>
          <a:p>
            <a:r>
              <a:rPr lang="en-US" sz="4050" dirty="0"/>
              <a:t>Huffman Tree and Coding </a:t>
            </a:r>
          </a:p>
        </p:txBody>
      </p:sp>
      <p:sp>
        <p:nvSpPr>
          <p:cNvPr id="4" name="Date Placeholder 3"/>
          <p:cNvSpPr>
            <a:spLocks noGrp="1"/>
          </p:cNvSpPr>
          <p:nvPr>
            <p:ph type="dt" sz="half" idx="10"/>
          </p:nvPr>
        </p:nvSpPr>
        <p:spPr/>
        <p:txBody>
          <a:bodyPr/>
          <a:lstStyle/>
          <a:p>
            <a:r>
              <a:rPr lang="en-US" dirty="0" smtClean="0"/>
              <a:t>12/08/2014</a:t>
            </a:r>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a:t>
            </a:fld>
            <a:endParaRPr lang="en-US"/>
          </a:p>
        </p:txBody>
      </p:sp>
    </p:spTree>
    <p:extLst>
      <p:ext uri="{BB962C8B-B14F-4D97-AF65-F5344CB8AC3E}">
        <p14:creationId xmlns:p14="http://schemas.microsoft.com/office/powerpoint/2010/main" xmlns="" val="914839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10</a:t>
            </a:fld>
            <a:endParaRPr lang="en-US"/>
          </a:p>
        </p:txBody>
      </p:sp>
      <p:sp>
        <p:nvSpPr>
          <p:cNvPr id="49" name="Slide Number Placeholder 5"/>
          <p:cNvSpPr txBox="1">
            <a:spLocks/>
          </p:cNvSpPr>
          <p:nvPr/>
        </p:nvSpPr>
        <p:spPr>
          <a:xfrm>
            <a:off x="6553200" y="6248400"/>
            <a:ext cx="1905000" cy="457200"/>
          </a:xfrm>
          <a:prstGeom prst="rect">
            <a:avLst/>
          </a:prstGeom>
          <a:noFill/>
        </p:spPr>
        <p:txBody>
          <a:bodyPr vert="horz" lIns="91440" tIns="45720" rIns="91440" bIns="45720" rtlCol="0" anchor="ctr"/>
          <a:lstStyle>
            <a:defPPr>
              <a:defRPr lang="en-US"/>
            </a:defPPr>
            <a:lvl1pPr marL="0" algn="r" defTabSz="914400" rtl="0" eaLnBrk="0" latinLnBrk="0" hangingPunct="0">
              <a:defRPr sz="1050" b="1" kern="1200">
                <a:solidFill>
                  <a:schemeClr val="tx2"/>
                </a:solidFill>
                <a:latin typeface="Courier New" panose="02070309020205020404" pitchFamily="49" charset="0"/>
                <a:ea typeface="+mn-ea"/>
                <a:cs typeface="Times New Roman" panose="02020603050405020304" pitchFamily="18" charset="0"/>
              </a:defRPr>
            </a:lvl1pPr>
            <a:lvl2pPr marL="742950" indent="-285750" algn="l" defTabSz="914400" rtl="0" eaLnBrk="0" latinLnBrk="0" hangingPunct="0">
              <a:defRPr sz="1800" b="1" kern="1200">
                <a:solidFill>
                  <a:schemeClr val="tx2"/>
                </a:solidFill>
                <a:latin typeface="Courier New" panose="02070309020205020404" pitchFamily="49" charset="0"/>
                <a:ea typeface="+mn-ea"/>
                <a:cs typeface="Times New Roman" panose="02020603050405020304" pitchFamily="18" charset="0"/>
              </a:defRPr>
            </a:lvl2pPr>
            <a:lvl3pPr marL="1143000" indent="-228600" algn="l" defTabSz="914400" rtl="0" eaLnBrk="0" latinLnBrk="0" hangingPunct="0">
              <a:defRPr sz="1800" b="1" kern="1200">
                <a:solidFill>
                  <a:schemeClr val="tx2"/>
                </a:solidFill>
                <a:latin typeface="Courier New" panose="02070309020205020404" pitchFamily="49" charset="0"/>
                <a:ea typeface="+mn-ea"/>
                <a:cs typeface="Times New Roman" panose="02020603050405020304" pitchFamily="18" charset="0"/>
              </a:defRPr>
            </a:lvl3pPr>
            <a:lvl4pPr marL="1600200" indent="-228600" algn="l" defTabSz="914400" rtl="0" eaLnBrk="0" latinLnBrk="0" hangingPunct="0">
              <a:defRPr sz="1800" b="1" kern="1200">
                <a:solidFill>
                  <a:schemeClr val="tx2"/>
                </a:solidFill>
                <a:latin typeface="Courier New" panose="02070309020205020404" pitchFamily="49" charset="0"/>
                <a:ea typeface="+mn-ea"/>
                <a:cs typeface="Times New Roman" panose="02020603050405020304" pitchFamily="18" charset="0"/>
              </a:defRPr>
            </a:lvl4pPr>
            <a:lvl5pPr marL="2057400" indent="-228600" algn="l" defTabSz="914400" rtl="0" eaLnBrk="0" latinLnBrk="0" hangingPunct="0">
              <a:defRPr sz="1800" b="1" kern="1200">
                <a:solidFill>
                  <a:schemeClr val="tx2"/>
                </a:solidFill>
                <a:latin typeface="Courier New" panose="02070309020205020404" pitchFamily="49" charset="0"/>
                <a:ea typeface="+mn-ea"/>
                <a:cs typeface="Times New Roman" panose="02020603050405020304" pitchFamily="18" charset="0"/>
              </a:defRPr>
            </a:lvl5pPr>
            <a:lvl6pPr marL="2514600" indent="-228600" algn="l" defTabSz="914400" rtl="0" eaLnBrk="0" fontAlgn="base" latinLnBrk="0" hangingPunct="0">
              <a:lnSpc>
                <a:spcPct val="90000"/>
              </a:lnSpc>
              <a:spcBef>
                <a:spcPct val="20000"/>
              </a:spcBef>
              <a:spcAft>
                <a:spcPct val="0"/>
              </a:spcAft>
              <a:buFont typeface="Wingdings" panose="05000000000000000000" pitchFamily="2" charset="2"/>
              <a:defRPr sz="1800" b="1" kern="1200">
                <a:solidFill>
                  <a:schemeClr val="tx2"/>
                </a:solidFill>
                <a:latin typeface="Courier New" panose="02070309020205020404" pitchFamily="49" charset="0"/>
                <a:ea typeface="+mn-ea"/>
                <a:cs typeface="Times New Roman" panose="02020603050405020304" pitchFamily="18" charset="0"/>
              </a:defRPr>
            </a:lvl6pPr>
            <a:lvl7pPr marL="2971800" indent="-228600" algn="l" defTabSz="914400" rtl="0" eaLnBrk="0" fontAlgn="base" latinLnBrk="0" hangingPunct="0">
              <a:lnSpc>
                <a:spcPct val="90000"/>
              </a:lnSpc>
              <a:spcBef>
                <a:spcPct val="20000"/>
              </a:spcBef>
              <a:spcAft>
                <a:spcPct val="0"/>
              </a:spcAft>
              <a:buFont typeface="Wingdings" panose="05000000000000000000" pitchFamily="2" charset="2"/>
              <a:defRPr sz="1800" b="1" kern="1200">
                <a:solidFill>
                  <a:schemeClr val="tx2"/>
                </a:solidFill>
                <a:latin typeface="Courier New" panose="02070309020205020404" pitchFamily="49" charset="0"/>
                <a:ea typeface="+mn-ea"/>
                <a:cs typeface="Times New Roman" panose="02020603050405020304" pitchFamily="18" charset="0"/>
              </a:defRPr>
            </a:lvl7pPr>
            <a:lvl8pPr marL="3429000" indent="-228600" algn="l" defTabSz="914400" rtl="0" eaLnBrk="0" fontAlgn="base" latinLnBrk="0" hangingPunct="0">
              <a:lnSpc>
                <a:spcPct val="90000"/>
              </a:lnSpc>
              <a:spcBef>
                <a:spcPct val="20000"/>
              </a:spcBef>
              <a:spcAft>
                <a:spcPct val="0"/>
              </a:spcAft>
              <a:buFont typeface="Wingdings" panose="05000000000000000000" pitchFamily="2" charset="2"/>
              <a:defRPr sz="1800" b="1" kern="1200">
                <a:solidFill>
                  <a:schemeClr val="tx2"/>
                </a:solidFill>
                <a:latin typeface="Courier New" panose="02070309020205020404" pitchFamily="49" charset="0"/>
                <a:ea typeface="+mn-ea"/>
                <a:cs typeface="Times New Roman" panose="02020603050405020304" pitchFamily="18" charset="0"/>
              </a:defRPr>
            </a:lvl8pPr>
            <a:lvl9pPr marL="3886200" indent="-228600" algn="l" defTabSz="914400" rtl="0" eaLnBrk="0" fontAlgn="base" latinLnBrk="0" hangingPunct="0">
              <a:lnSpc>
                <a:spcPct val="90000"/>
              </a:lnSpc>
              <a:spcBef>
                <a:spcPct val="20000"/>
              </a:spcBef>
              <a:spcAft>
                <a:spcPct val="0"/>
              </a:spcAft>
              <a:buFont typeface="Wingdings" panose="05000000000000000000" pitchFamily="2" charset="2"/>
              <a:defRPr sz="1800" b="1" kern="1200">
                <a:solidFill>
                  <a:schemeClr val="tx2"/>
                </a:solidFill>
                <a:latin typeface="Courier New" panose="02070309020205020404" pitchFamily="49" charset="0"/>
                <a:ea typeface="+mn-ea"/>
                <a:cs typeface="Times New Roman" panose="02020603050405020304" pitchFamily="18" charset="0"/>
              </a:defRPr>
            </a:lvl9pPr>
          </a:lstStyle>
          <a:p>
            <a:pPr eaLnBrk="1" hangingPunct="1"/>
            <a:fld id="{C1399FAD-F681-4539-96D2-F649DF92DDD3}" type="slidenum">
              <a:rPr lang="en-US" b="0" smtClean="0">
                <a:solidFill>
                  <a:schemeClr val="tx1"/>
                </a:solidFill>
                <a:latin typeface="Times New Roman" panose="02020603050405020304" pitchFamily="18" charset="0"/>
              </a:rPr>
              <a:pPr eaLnBrk="1" hangingPunct="1"/>
              <a:t>10</a:t>
            </a:fld>
            <a:endParaRPr lang="en-US" b="0">
              <a:solidFill>
                <a:schemeClr val="tx1"/>
              </a:solidFill>
              <a:latin typeface="Times New Roman" panose="02020603050405020304" pitchFamily="18" charset="0"/>
            </a:endParaRPr>
          </a:p>
        </p:txBody>
      </p:sp>
      <p:sp>
        <p:nvSpPr>
          <p:cNvPr id="50" name="Text Box 3"/>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51" name="Oval 4"/>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2" name="Text Box 5"/>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53" name="Oval 6"/>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4" name="Text Box 7"/>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55" name="Oval 8"/>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6" name="Text Box 9"/>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57" name="Oval 10"/>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8" name="Text Box 11"/>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59" name="Oval 12"/>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0" name="Text Box 13"/>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61" name="Oval 14"/>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2" name="Text Box 15"/>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63" name="Oval 16"/>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4" name="Text Box 17"/>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65" name="Oval 18"/>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6" name="Text Box 19"/>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67" name="Oval 20"/>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8" name="Text Box 21"/>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69" name="Oval 22"/>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0" name="Text Box 23"/>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71" name="Oval 24"/>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2" name="Text Box 25"/>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73" name="Oval 26"/>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4" name="Text Box 27"/>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75" name="Oval 28"/>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6" name="Text Box 29"/>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77" name="Oval 30"/>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78" name="Group 31"/>
          <p:cNvGrpSpPr>
            <a:grpSpLocks/>
          </p:cNvGrpSpPr>
          <p:nvPr/>
        </p:nvGrpSpPr>
        <p:grpSpPr bwMode="auto">
          <a:xfrm>
            <a:off x="304800" y="3848100"/>
            <a:ext cx="381000" cy="792163"/>
            <a:chOff x="576" y="3432"/>
            <a:chExt cx="240" cy="499"/>
          </a:xfrm>
        </p:grpSpPr>
        <p:sp>
          <p:nvSpPr>
            <p:cNvPr id="79" name="Text Box 32"/>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80" name="Oval 33"/>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81" name="Line 34"/>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2" name="Oval 35"/>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83" name="Line 36"/>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4" name="Line 37"/>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5" name="Oval 38"/>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86" name="Line 39"/>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7" name="Text Box 44"/>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8" name="Text Box 45"/>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9" name="Text Box 46"/>
          <p:cNvSpPr txBox="1">
            <a:spLocks noChangeArrowheads="1"/>
          </p:cNvSpPr>
          <p:nvPr/>
        </p:nvSpPr>
        <p:spPr bwMode="auto">
          <a:xfrm>
            <a:off x="5029200" y="1981200"/>
            <a:ext cx="38862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175"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spcBef>
                <a:spcPct val="50000"/>
              </a:spcBef>
            </a:pPr>
            <a:r>
              <a:rPr lang="en-US" sz="1400" b="0">
                <a:solidFill>
                  <a:srgbClr val="FFFF66"/>
                </a:solidFill>
                <a:latin typeface="Arial" panose="020B0604020202020204" pitchFamily="34" charset="0"/>
              </a:rPr>
              <a:t>There a number of ways to combine nodes. We have chosen just one such way.</a:t>
            </a:r>
          </a:p>
        </p:txBody>
      </p:sp>
    </p:spTree>
    <p:extLst>
      <p:ext uri="{BB962C8B-B14F-4D97-AF65-F5344CB8AC3E}">
        <p14:creationId xmlns:p14="http://schemas.microsoft.com/office/powerpoint/2010/main" xmlns="" val="1200901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11</a:t>
            </a:fld>
            <a:endParaRPr lang="en-US"/>
          </a:p>
        </p:txBody>
      </p:sp>
      <p:sp>
        <p:nvSpPr>
          <p:cNvPr id="7" name="Oval 23"/>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8" name="Oval 24"/>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9" name="Text Box 19"/>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0" name="Oval 25"/>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16"/>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2" name="Oval 26"/>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4" name="Oval 27"/>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5"/>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16" name="Oval 28"/>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Oval 2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8" name="Text Box 12"/>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19" name="Oval 30"/>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0" name="Oval 31"/>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0"/>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2" name="Oval 32"/>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9"/>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4" name="Oval 33"/>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26" name="Oval 34"/>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7"/>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28" name="Oval 35"/>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6"/>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0" name="Oval 36"/>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1" name="Group 58"/>
          <p:cNvGrpSpPr>
            <a:grpSpLocks/>
          </p:cNvGrpSpPr>
          <p:nvPr/>
        </p:nvGrpSpPr>
        <p:grpSpPr bwMode="auto">
          <a:xfrm>
            <a:off x="304800" y="3848100"/>
            <a:ext cx="381000" cy="792163"/>
            <a:chOff x="576" y="3432"/>
            <a:chExt cx="240" cy="499"/>
          </a:xfrm>
        </p:grpSpPr>
        <p:sp>
          <p:nvSpPr>
            <p:cNvPr id="32" name="Text Box 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3" name="Oval 37"/>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34" name="Line 38"/>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Oval 39"/>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6" name="Line 40"/>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 name="Line 59"/>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 name="Oval 60"/>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9" name="Line 61"/>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Line 62"/>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63"/>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64"/>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Text Box 99"/>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44" name="Text Box 100"/>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45" name="Text Box 101"/>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46" name="Text Box 17"/>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47" name="Text Box 1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48"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49" name="Text Box 13"/>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50" name="Text Box 12"/>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dirty="0">
                <a:solidFill>
                  <a:schemeClr val="tx1"/>
                </a:solidFill>
                <a:latin typeface="Helvetica" panose="020B0604020202020204" pitchFamily="34" charset="0"/>
              </a:rPr>
              <a:t>b</a:t>
            </a:r>
          </a:p>
          <a:p>
            <a:pPr algn="ctr" eaLnBrk="1" hangingPunct="1"/>
            <a:r>
              <a:rPr lang="en-US" sz="2000" b="0" dirty="0">
                <a:solidFill>
                  <a:schemeClr val="tx1"/>
                </a:solidFill>
                <a:latin typeface="Helvetica" panose="020B0604020202020204" pitchFamily="34" charset="0"/>
              </a:rPr>
              <a:t>1</a:t>
            </a:r>
          </a:p>
        </p:txBody>
      </p:sp>
      <p:sp>
        <p:nvSpPr>
          <p:cNvPr id="51" name="Text Box 11"/>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dirty="0">
                <a:solidFill>
                  <a:schemeClr val="tx1"/>
                </a:solidFill>
                <a:latin typeface="Helvetica" panose="020B0604020202020204" pitchFamily="34" charset="0"/>
              </a:rPr>
              <a:t>NL</a:t>
            </a:r>
          </a:p>
          <a:p>
            <a:pPr algn="ctr" eaLnBrk="1" hangingPunct="1">
              <a:lnSpc>
                <a:spcPct val="110000"/>
              </a:lnSpc>
            </a:pPr>
            <a:r>
              <a:rPr lang="en-US" sz="2000" b="0" dirty="0">
                <a:solidFill>
                  <a:schemeClr val="tx1"/>
                </a:solidFill>
                <a:latin typeface="Helvetica" panose="020B0604020202020204" pitchFamily="34" charset="0"/>
              </a:rPr>
              <a:t>1</a:t>
            </a:r>
          </a:p>
        </p:txBody>
      </p:sp>
    </p:spTree>
    <p:extLst>
      <p:ext uri="{BB962C8B-B14F-4D97-AF65-F5344CB8AC3E}">
        <p14:creationId xmlns:p14="http://schemas.microsoft.com/office/powerpoint/2010/main" xmlns="" val="98953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12</a:t>
            </a:fld>
            <a:endParaRPr lang="en-US"/>
          </a:p>
        </p:txBody>
      </p:sp>
      <p:sp>
        <p:nvSpPr>
          <p:cNvPr id="7" name="Text Box 6"/>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8" name="Oval 7"/>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9" name="Text Box 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0" name="Oval 9"/>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10"/>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2" name="Oval 11"/>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2"/>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4" name="Oval 13"/>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6" name="Oval 15"/>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6"/>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18" name="Oval 17"/>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8"/>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0" name="Oval 1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20"/>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2" name="Oval 21"/>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2"/>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4" name="Oval 23"/>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4"/>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6" name="Oval 25"/>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6"/>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8" name="Oval 27"/>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0" name="Oval 29"/>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30"/>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2" name="Oval 31"/>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32"/>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4" name="Oval 33"/>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5" name="Group 34"/>
          <p:cNvGrpSpPr>
            <a:grpSpLocks/>
          </p:cNvGrpSpPr>
          <p:nvPr/>
        </p:nvGrpSpPr>
        <p:grpSpPr bwMode="auto">
          <a:xfrm>
            <a:off x="304800" y="3848100"/>
            <a:ext cx="381000" cy="792163"/>
            <a:chOff x="576" y="3432"/>
            <a:chExt cx="240" cy="499"/>
          </a:xfrm>
        </p:grpSpPr>
        <p:sp>
          <p:nvSpPr>
            <p:cNvPr id="36"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7"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38" name="Line 37"/>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Oval 38"/>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0" name="Line 39"/>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40"/>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Oval 41"/>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3" name="Line 42"/>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43"/>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Oval 44"/>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6" name="Line 45"/>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Line 59"/>
          <p:cNvSpPr>
            <a:spLocks noChangeShapeType="1"/>
          </p:cNvSpPr>
          <p:nvPr/>
        </p:nvSpPr>
        <p:spPr bwMode="auto">
          <a:xfrm flipV="1">
            <a:off x="2819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Oval 60"/>
          <p:cNvSpPr>
            <a:spLocks noChangeArrowheads="1"/>
          </p:cNvSpPr>
          <p:nvPr/>
        </p:nvSpPr>
        <p:spPr bwMode="auto">
          <a:xfrm>
            <a:off x="29718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9" name="Line 61"/>
          <p:cNvSpPr>
            <a:spLocks noChangeShapeType="1"/>
          </p:cNvSpPr>
          <p:nvPr/>
        </p:nvSpPr>
        <p:spPr bwMode="auto">
          <a:xfrm>
            <a:off x="31242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Line 62"/>
          <p:cNvSpPr>
            <a:spLocks noChangeShapeType="1"/>
          </p:cNvSpPr>
          <p:nvPr/>
        </p:nvSpPr>
        <p:spPr bwMode="auto">
          <a:xfrm flipV="1">
            <a:off x="17526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Oval 63"/>
          <p:cNvSpPr>
            <a:spLocks noChangeArrowheads="1"/>
          </p:cNvSpPr>
          <p:nvPr/>
        </p:nvSpPr>
        <p:spPr bwMode="auto">
          <a:xfrm>
            <a:off x="19050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2" name="Line 64"/>
          <p:cNvSpPr>
            <a:spLocks noChangeShapeType="1"/>
          </p:cNvSpPr>
          <p:nvPr/>
        </p:nvSpPr>
        <p:spPr bwMode="auto">
          <a:xfrm>
            <a:off x="2057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Text Box 77"/>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54" name="Text Box 78"/>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55" name="Text Box 79"/>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56" name="Text Box 83"/>
          <p:cNvSpPr txBox="1">
            <a:spLocks noChangeArrowheads="1"/>
          </p:cNvSpPr>
          <p:nvPr/>
        </p:nvSpPr>
        <p:spPr bwMode="auto">
          <a:xfrm>
            <a:off x="20574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57" name="Text Box 91"/>
          <p:cNvSpPr txBox="1">
            <a:spLocks noChangeArrowheads="1"/>
          </p:cNvSpPr>
          <p:nvPr/>
        </p:nvSpPr>
        <p:spPr bwMode="auto">
          <a:xfrm>
            <a:off x="31242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58" name="Title 57"/>
          <p:cNvSpPr>
            <a:spLocks noGrp="1"/>
          </p:cNvSpPr>
          <p:nvPr>
            <p:ph type="title"/>
          </p:nvPr>
        </p:nvSpPr>
        <p:spPr/>
        <p:txBody>
          <a:bodyPr/>
          <a:lstStyle/>
          <a:p>
            <a:r>
              <a:rPr lang="en-US" dirty="0"/>
              <a:t>Building A Huffman TREE</a:t>
            </a:r>
          </a:p>
        </p:txBody>
      </p:sp>
    </p:spTree>
    <p:extLst>
      <p:ext uri="{BB962C8B-B14F-4D97-AF65-F5344CB8AC3E}">
        <p14:creationId xmlns:p14="http://schemas.microsoft.com/office/powerpoint/2010/main" xmlns="" val="1119378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13</a:t>
            </a:fld>
            <a:endParaRPr lang="en-US"/>
          </a:p>
        </p:txBody>
      </p:sp>
      <p:sp>
        <p:nvSpPr>
          <p:cNvPr id="7" name="Line 2"/>
          <p:cNvSpPr>
            <a:spLocks noChangeShapeType="1"/>
          </p:cNvSpPr>
          <p:nvPr/>
        </p:nvSpPr>
        <p:spPr bwMode="auto">
          <a:xfrm>
            <a:off x="7467600" y="4038600"/>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2"/>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6" name="Oval 23"/>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4"/>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8" name="Oval 25"/>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6"/>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30" name="Oval 27"/>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2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2" name="Oval 29"/>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30"/>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4" name="Oval 31"/>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5" name="Text Box 32"/>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6" name="Oval 33"/>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7" name="Group 34"/>
          <p:cNvGrpSpPr>
            <a:grpSpLocks/>
          </p:cNvGrpSpPr>
          <p:nvPr/>
        </p:nvGrpSpPr>
        <p:grpSpPr bwMode="auto">
          <a:xfrm>
            <a:off x="304800" y="3848100"/>
            <a:ext cx="381000" cy="792163"/>
            <a:chOff x="576" y="3432"/>
            <a:chExt cx="240" cy="499"/>
          </a:xfrm>
        </p:grpSpPr>
        <p:sp>
          <p:nvSpPr>
            <p:cNvPr id="38"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9"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40" name="Line 37"/>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38"/>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39"/>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40"/>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Oval 41"/>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5" name="Line 42"/>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43"/>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Oval 44"/>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8" name="Line 45"/>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46"/>
          <p:cNvSpPr>
            <a:spLocks noChangeShapeType="1"/>
          </p:cNvSpPr>
          <p:nvPr/>
        </p:nvSpPr>
        <p:spPr bwMode="auto">
          <a:xfrm flipV="1">
            <a:off x="41148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Oval 47"/>
          <p:cNvSpPr>
            <a:spLocks noChangeArrowheads="1"/>
          </p:cNvSpPr>
          <p:nvPr/>
        </p:nvSpPr>
        <p:spPr bwMode="auto">
          <a:xfrm>
            <a:off x="45720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1" name="Line 51"/>
          <p:cNvSpPr>
            <a:spLocks noChangeShapeType="1"/>
          </p:cNvSpPr>
          <p:nvPr/>
        </p:nvSpPr>
        <p:spPr bwMode="auto">
          <a:xfrm flipV="1">
            <a:off x="68580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Oval 52"/>
          <p:cNvSpPr>
            <a:spLocks noChangeArrowheads="1"/>
          </p:cNvSpPr>
          <p:nvPr/>
        </p:nvSpPr>
        <p:spPr bwMode="auto">
          <a:xfrm>
            <a:off x="73152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3" name="Line 59"/>
          <p:cNvSpPr>
            <a:spLocks noChangeShapeType="1"/>
          </p:cNvSpPr>
          <p:nvPr/>
        </p:nvSpPr>
        <p:spPr bwMode="auto">
          <a:xfrm flipV="1">
            <a:off x="2819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Oval 60"/>
          <p:cNvSpPr>
            <a:spLocks noChangeArrowheads="1"/>
          </p:cNvSpPr>
          <p:nvPr/>
        </p:nvSpPr>
        <p:spPr bwMode="auto">
          <a:xfrm>
            <a:off x="29718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5" name="Line 61"/>
          <p:cNvSpPr>
            <a:spLocks noChangeShapeType="1"/>
          </p:cNvSpPr>
          <p:nvPr/>
        </p:nvSpPr>
        <p:spPr bwMode="auto">
          <a:xfrm>
            <a:off x="31242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6" name="Line 62"/>
          <p:cNvSpPr>
            <a:spLocks noChangeShapeType="1"/>
          </p:cNvSpPr>
          <p:nvPr/>
        </p:nvSpPr>
        <p:spPr bwMode="auto">
          <a:xfrm flipV="1">
            <a:off x="17526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Oval 63"/>
          <p:cNvSpPr>
            <a:spLocks noChangeArrowheads="1"/>
          </p:cNvSpPr>
          <p:nvPr/>
        </p:nvSpPr>
        <p:spPr bwMode="auto">
          <a:xfrm>
            <a:off x="19050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8" name="Line 64"/>
          <p:cNvSpPr>
            <a:spLocks noChangeShapeType="1"/>
          </p:cNvSpPr>
          <p:nvPr/>
        </p:nvSpPr>
        <p:spPr bwMode="auto">
          <a:xfrm>
            <a:off x="2057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 name="Line 65"/>
          <p:cNvSpPr>
            <a:spLocks noChangeShapeType="1"/>
          </p:cNvSpPr>
          <p:nvPr/>
        </p:nvSpPr>
        <p:spPr bwMode="auto">
          <a:xfrm flipV="1">
            <a:off x="533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 name="Oval 66"/>
          <p:cNvSpPr>
            <a:spLocks noChangeArrowheads="1"/>
          </p:cNvSpPr>
          <p:nvPr/>
        </p:nvSpPr>
        <p:spPr bwMode="auto">
          <a:xfrm>
            <a:off x="7620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1" name="Line 67"/>
          <p:cNvSpPr>
            <a:spLocks noChangeShapeType="1"/>
          </p:cNvSpPr>
          <p:nvPr/>
        </p:nvSpPr>
        <p:spPr bwMode="auto">
          <a:xfrm>
            <a:off x="914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2" name="Text Box 77"/>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63" name="Text Box 78"/>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64" name="Text Box 79"/>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65" name="Text Box 80"/>
          <p:cNvSpPr txBox="1">
            <a:spLocks noChangeArrowheads="1"/>
          </p:cNvSpPr>
          <p:nvPr/>
        </p:nvSpPr>
        <p:spPr bwMode="auto">
          <a:xfrm>
            <a:off x="74676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66" name="Text Box 81"/>
          <p:cNvSpPr txBox="1">
            <a:spLocks noChangeArrowheads="1"/>
          </p:cNvSpPr>
          <p:nvPr/>
        </p:nvSpPr>
        <p:spPr bwMode="auto">
          <a:xfrm>
            <a:off x="47244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67" name="Text Box 82"/>
          <p:cNvSpPr txBox="1">
            <a:spLocks noChangeArrowheads="1"/>
          </p:cNvSpPr>
          <p:nvPr/>
        </p:nvSpPr>
        <p:spPr bwMode="auto">
          <a:xfrm>
            <a:off x="31242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68" name="Text Box 83"/>
          <p:cNvSpPr txBox="1">
            <a:spLocks noChangeArrowheads="1"/>
          </p:cNvSpPr>
          <p:nvPr/>
        </p:nvSpPr>
        <p:spPr bwMode="auto">
          <a:xfrm>
            <a:off x="20574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69" name="Text Box 85"/>
          <p:cNvSpPr txBox="1">
            <a:spLocks noChangeArrowheads="1"/>
          </p:cNvSpPr>
          <p:nvPr/>
        </p:nvSpPr>
        <p:spPr bwMode="auto">
          <a:xfrm>
            <a:off x="914400" y="33067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Tree>
    <p:extLst>
      <p:ext uri="{BB962C8B-B14F-4D97-AF65-F5344CB8AC3E}">
        <p14:creationId xmlns:p14="http://schemas.microsoft.com/office/powerpoint/2010/main" xmlns="" val="3391242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14</a:t>
            </a:fld>
            <a:endParaRPr lang="en-US"/>
          </a:p>
        </p:txBody>
      </p:sp>
      <p:sp>
        <p:nvSpPr>
          <p:cNvPr id="7" name="Line 2"/>
          <p:cNvSpPr>
            <a:spLocks noChangeShapeType="1"/>
          </p:cNvSpPr>
          <p:nvPr/>
        </p:nvSpPr>
        <p:spPr bwMode="auto">
          <a:xfrm>
            <a:off x="7467600" y="4038600"/>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Oval 23"/>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6" name="Text Box 24"/>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7" name="Oval 25"/>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8" name="Text Box 26"/>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9" name="Oval 27"/>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0" name="Text Box 2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1" name="Oval 29"/>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2" name="Text Box 30"/>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3" name="Oval 31"/>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4" name="Text Box 32"/>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5" name="Oval 33"/>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6" name="Group 34"/>
          <p:cNvGrpSpPr>
            <a:grpSpLocks/>
          </p:cNvGrpSpPr>
          <p:nvPr/>
        </p:nvGrpSpPr>
        <p:grpSpPr bwMode="auto">
          <a:xfrm>
            <a:off x="304800" y="3848100"/>
            <a:ext cx="381000" cy="792163"/>
            <a:chOff x="576" y="3432"/>
            <a:chExt cx="240" cy="499"/>
          </a:xfrm>
        </p:grpSpPr>
        <p:sp>
          <p:nvSpPr>
            <p:cNvPr id="37"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8"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39" name="Line 37"/>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Oval 38"/>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1" name="Line 39"/>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40"/>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Oval 41"/>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4" name="Line 42"/>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43"/>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Oval 44"/>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7" name="Line 45"/>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46"/>
          <p:cNvSpPr>
            <a:spLocks noChangeShapeType="1"/>
          </p:cNvSpPr>
          <p:nvPr/>
        </p:nvSpPr>
        <p:spPr bwMode="auto">
          <a:xfrm flipV="1">
            <a:off x="41148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Oval 47"/>
          <p:cNvSpPr>
            <a:spLocks noChangeArrowheads="1"/>
          </p:cNvSpPr>
          <p:nvPr/>
        </p:nvSpPr>
        <p:spPr bwMode="auto">
          <a:xfrm>
            <a:off x="45720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0" name="Line 48"/>
          <p:cNvSpPr>
            <a:spLocks noChangeShapeType="1"/>
          </p:cNvSpPr>
          <p:nvPr/>
        </p:nvSpPr>
        <p:spPr bwMode="auto">
          <a:xfrm>
            <a:off x="5257800" y="3200400"/>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Line 49"/>
          <p:cNvSpPr>
            <a:spLocks noChangeShapeType="1"/>
          </p:cNvSpPr>
          <p:nvPr/>
        </p:nvSpPr>
        <p:spPr bwMode="auto">
          <a:xfrm flipV="1">
            <a:off x="4724400" y="32004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Oval 50"/>
          <p:cNvSpPr>
            <a:spLocks noChangeArrowheads="1"/>
          </p:cNvSpPr>
          <p:nvPr/>
        </p:nvSpPr>
        <p:spPr bwMode="auto">
          <a:xfrm>
            <a:off x="51054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3" name="Line 51"/>
          <p:cNvSpPr>
            <a:spLocks noChangeShapeType="1"/>
          </p:cNvSpPr>
          <p:nvPr/>
        </p:nvSpPr>
        <p:spPr bwMode="auto">
          <a:xfrm flipV="1">
            <a:off x="68580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Oval 52"/>
          <p:cNvSpPr>
            <a:spLocks noChangeArrowheads="1"/>
          </p:cNvSpPr>
          <p:nvPr/>
        </p:nvSpPr>
        <p:spPr bwMode="auto">
          <a:xfrm>
            <a:off x="73152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5" name="Line 53"/>
          <p:cNvSpPr>
            <a:spLocks noChangeShapeType="1"/>
          </p:cNvSpPr>
          <p:nvPr/>
        </p:nvSpPr>
        <p:spPr bwMode="auto">
          <a:xfrm>
            <a:off x="6934200" y="3200400"/>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6" name="Line 54"/>
          <p:cNvSpPr>
            <a:spLocks noChangeShapeType="1"/>
          </p:cNvSpPr>
          <p:nvPr/>
        </p:nvSpPr>
        <p:spPr bwMode="auto">
          <a:xfrm flipV="1">
            <a:off x="6400800" y="3200400"/>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Oval 55"/>
          <p:cNvSpPr>
            <a:spLocks noChangeArrowheads="1"/>
          </p:cNvSpPr>
          <p:nvPr/>
        </p:nvSpPr>
        <p:spPr bwMode="auto">
          <a:xfrm>
            <a:off x="67818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8" name="Line 59"/>
          <p:cNvSpPr>
            <a:spLocks noChangeShapeType="1"/>
          </p:cNvSpPr>
          <p:nvPr/>
        </p:nvSpPr>
        <p:spPr bwMode="auto">
          <a:xfrm flipV="1">
            <a:off x="2819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 name="Oval 60"/>
          <p:cNvSpPr>
            <a:spLocks noChangeArrowheads="1"/>
          </p:cNvSpPr>
          <p:nvPr/>
        </p:nvSpPr>
        <p:spPr bwMode="auto">
          <a:xfrm>
            <a:off x="29718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0" name="Line 61"/>
          <p:cNvSpPr>
            <a:spLocks noChangeShapeType="1"/>
          </p:cNvSpPr>
          <p:nvPr/>
        </p:nvSpPr>
        <p:spPr bwMode="auto">
          <a:xfrm>
            <a:off x="31242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Line 62"/>
          <p:cNvSpPr>
            <a:spLocks noChangeShapeType="1"/>
          </p:cNvSpPr>
          <p:nvPr/>
        </p:nvSpPr>
        <p:spPr bwMode="auto">
          <a:xfrm flipV="1">
            <a:off x="17526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2" name="Oval 63"/>
          <p:cNvSpPr>
            <a:spLocks noChangeArrowheads="1"/>
          </p:cNvSpPr>
          <p:nvPr/>
        </p:nvSpPr>
        <p:spPr bwMode="auto">
          <a:xfrm>
            <a:off x="19050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3" name="Line 64"/>
          <p:cNvSpPr>
            <a:spLocks noChangeShapeType="1"/>
          </p:cNvSpPr>
          <p:nvPr/>
        </p:nvSpPr>
        <p:spPr bwMode="auto">
          <a:xfrm>
            <a:off x="2057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4" name="Line 65"/>
          <p:cNvSpPr>
            <a:spLocks noChangeShapeType="1"/>
          </p:cNvSpPr>
          <p:nvPr/>
        </p:nvSpPr>
        <p:spPr bwMode="auto">
          <a:xfrm flipV="1">
            <a:off x="533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5" name="Oval 66"/>
          <p:cNvSpPr>
            <a:spLocks noChangeArrowheads="1"/>
          </p:cNvSpPr>
          <p:nvPr/>
        </p:nvSpPr>
        <p:spPr bwMode="auto">
          <a:xfrm>
            <a:off x="7620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6" name="Line 67"/>
          <p:cNvSpPr>
            <a:spLocks noChangeShapeType="1"/>
          </p:cNvSpPr>
          <p:nvPr/>
        </p:nvSpPr>
        <p:spPr bwMode="auto">
          <a:xfrm>
            <a:off x="914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7" name="Line 68"/>
          <p:cNvSpPr>
            <a:spLocks noChangeShapeType="1"/>
          </p:cNvSpPr>
          <p:nvPr/>
        </p:nvSpPr>
        <p:spPr bwMode="auto">
          <a:xfrm flipV="1">
            <a:off x="1981200" y="3429000"/>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Oval 69"/>
          <p:cNvSpPr>
            <a:spLocks noChangeArrowheads="1"/>
          </p:cNvSpPr>
          <p:nvPr/>
        </p:nvSpPr>
        <p:spPr bwMode="auto">
          <a:xfrm>
            <a:off x="24384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9" name="Line 70"/>
          <p:cNvSpPr>
            <a:spLocks noChangeShapeType="1"/>
          </p:cNvSpPr>
          <p:nvPr/>
        </p:nvSpPr>
        <p:spPr bwMode="auto">
          <a:xfrm>
            <a:off x="2590800" y="34290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0" name="Text Box 77"/>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1" name="Text Box 78"/>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2" name="Text Box 79"/>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3" name="Text Box 80"/>
          <p:cNvSpPr txBox="1">
            <a:spLocks noChangeArrowheads="1"/>
          </p:cNvSpPr>
          <p:nvPr/>
        </p:nvSpPr>
        <p:spPr bwMode="auto">
          <a:xfrm>
            <a:off x="74676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74" name="Text Box 81"/>
          <p:cNvSpPr txBox="1">
            <a:spLocks noChangeArrowheads="1"/>
          </p:cNvSpPr>
          <p:nvPr/>
        </p:nvSpPr>
        <p:spPr bwMode="auto">
          <a:xfrm>
            <a:off x="47244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75" name="Text Box 82"/>
          <p:cNvSpPr txBox="1">
            <a:spLocks noChangeArrowheads="1"/>
          </p:cNvSpPr>
          <p:nvPr/>
        </p:nvSpPr>
        <p:spPr bwMode="auto">
          <a:xfrm>
            <a:off x="31242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76" name="Text Box 83"/>
          <p:cNvSpPr txBox="1">
            <a:spLocks noChangeArrowheads="1"/>
          </p:cNvSpPr>
          <p:nvPr/>
        </p:nvSpPr>
        <p:spPr bwMode="auto">
          <a:xfrm>
            <a:off x="20574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77" name="Text Box 84"/>
          <p:cNvSpPr txBox="1">
            <a:spLocks noChangeArrowheads="1"/>
          </p:cNvSpPr>
          <p:nvPr/>
        </p:nvSpPr>
        <p:spPr bwMode="auto">
          <a:xfrm>
            <a:off x="2590800" y="32766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78" name="Text Box 85"/>
          <p:cNvSpPr txBox="1">
            <a:spLocks noChangeArrowheads="1"/>
          </p:cNvSpPr>
          <p:nvPr/>
        </p:nvSpPr>
        <p:spPr bwMode="auto">
          <a:xfrm>
            <a:off x="914400" y="33067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79" name="Text Box 87"/>
          <p:cNvSpPr txBox="1">
            <a:spLocks noChangeArrowheads="1"/>
          </p:cNvSpPr>
          <p:nvPr/>
        </p:nvSpPr>
        <p:spPr bwMode="auto">
          <a:xfrm>
            <a:off x="5257800" y="30781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80" name="Text Box 89"/>
          <p:cNvSpPr txBox="1">
            <a:spLocks noChangeArrowheads="1"/>
          </p:cNvSpPr>
          <p:nvPr/>
        </p:nvSpPr>
        <p:spPr bwMode="auto">
          <a:xfrm>
            <a:off x="6934200" y="3048000"/>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82" name="Text Box 22"/>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dirty="0">
                <a:solidFill>
                  <a:schemeClr val="tx1"/>
                </a:solidFill>
                <a:latin typeface="Helvetica" panose="020B0604020202020204" pitchFamily="34" charset="0"/>
              </a:rPr>
              <a:t>NL</a:t>
            </a:r>
          </a:p>
          <a:p>
            <a:pPr algn="ctr" eaLnBrk="1" hangingPunct="1">
              <a:lnSpc>
                <a:spcPct val="110000"/>
              </a:lnSpc>
            </a:pPr>
            <a:r>
              <a:rPr lang="en-US" sz="2000" b="0" dirty="0">
                <a:solidFill>
                  <a:schemeClr val="tx1"/>
                </a:solidFill>
                <a:latin typeface="Helvetica" panose="020B0604020202020204" pitchFamily="34" charset="0"/>
              </a:rPr>
              <a:t>1</a:t>
            </a:r>
          </a:p>
        </p:txBody>
      </p:sp>
    </p:spTree>
    <p:extLst>
      <p:ext uri="{BB962C8B-B14F-4D97-AF65-F5344CB8AC3E}">
        <p14:creationId xmlns:p14="http://schemas.microsoft.com/office/powerpoint/2010/main" xmlns="" val="3985027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a:xfrm>
            <a:off x="6736767" y="6296390"/>
            <a:ext cx="2137410" cy="365125"/>
          </a:xfrm>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15</a:t>
            </a:fld>
            <a:endParaRPr lang="en-US"/>
          </a:p>
        </p:txBody>
      </p:sp>
      <p:sp>
        <p:nvSpPr>
          <p:cNvPr id="8" name="Line 2"/>
          <p:cNvSpPr>
            <a:spLocks noChangeShapeType="1"/>
          </p:cNvSpPr>
          <p:nvPr/>
        </p:nvSpPr>
        <p:spPr bwMode="auto">
          <a:xfrm>
            <a:off x="7467600" y="4038600"/>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3"/>
          <p:cNvSpPr>
            <a:spLocks noChangeShapeType="1"/>
          </p:cNvSpPr>
          <p:nvPr/>
        </p:nvSpPr>
        <p:spPr bwMode="auto">
          <a:xfrm>
            <a:off x="47244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Text Box 6"/>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1" name="Oval 7"/>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2" name="Text Box 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3" name="Oval 9"/>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4" name="Text Box 10"/>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5" name="Oval 11"/>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6" name="Text Box 12"/>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7" name="Oval 13"/>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8"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9" name="Oval 15"/>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0" name="Text Box 16"/>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1" name="Oval 17"/>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2" name="Text Box 18"/>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3" name="Oval 1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4" name="Text Box 20"/>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5" name="Oval 21"/>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6" name="Text Box 22"/>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dirty="0">
                <a:solidFill>
                  <a:schemeClr val="tx1"/>
                </a:solidFill>
                <a:latin typeface="Helvetica" panose="020B0604020202020204" pitchFamily="34" charset="0"/>
              </a:rPr>
              <a:t>NL</a:t>
            </a:r>
          </a:p>
          <a:p>
            <a:pPr algn="ctr" eaLnBrk="1" hangingPunct="1">
              <a:lnSpc>
                <a:spcPct val="110000"/>
              </a:lnSpc>
            </a:pPr>
            <a:r>
              <a:rPr lang="en-US" sz="2000" b="0" dirty="0">
                <a:solidFill>
                  <a:schemeClr val="tx1"/>
                </a:solidFill>
                <a:latin typeface="Helvetica" panose="020B0604020202020204" pitchFamily="34" charset="0"/>
              </a:rPr>
              <a:t>1</a:t>
            </a:r>
          </a:p>
        </p:txBody>
      </p:sp>
      <p:sp>
        <p:nvSpPr>
          <p:cNvPr id="27" name="Oval 23"/>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8" name="Text Box 24"/>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9" name="Oval 25"/>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0" name="Text Box 26"/>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31" name="Oval 27"/>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2" name="Text Box 2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3" name="Oval 29"/>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4" name="Text Box 30"/>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5" name="Oval 31"/>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6" name="Text Box 32"/>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7" name="Oval 33"/>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8" name="Group 34"/>
          <p:cNvGrpSpPr>
            <a:grpSpLocks/>
          </p:cNvGrpSpPr>
          <p:nvPr/>
        </p:nvGrpSpPr>
        <p:grpSpPr bwMode="auto">
          <a:xfrm>
            <a:off x="304800" y="3848100"/>
            <a:ext cx="381000" cy="792163"/>
            <a:chOff x="576" y="3432"/>
            <a:chExt cx="240" cy="499"/>
          </a:xfrm>
        </p:grpSpPr>
        <p:sp>
          <p:nvSpPr>
            <p:cNvPr id="39"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40"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41" name="Line 37"/>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Oval 38"/>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3" name="Line 39"/>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40"/>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Oval 41"/>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6" name="Line 42"/>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Line 43"/>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Oval 44"/>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9" name="Line 45"/>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Line 46"/>
          <p:cNvSpPr>
            <a:spLocks noChangeShapeType="1"/>
          </p:cNvSpPr>
          <p:nvPr/>
        </p:nvSpPr>
        <p:spPr bwMode="auto">
          <a:xfrm flipV="1">
            <a:off x="41148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Oval 47"/>
          <p:cNvSpPr>
            <a:spLocks noChangeArrowheads="1"/>
          </p:cNvSpPr>
          <p:nvPr/>
        </p:nvSpPr>
        <p:spPr bwMode="auto">
          <a:xfrm>
            <a:off x="45720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2" name="Line 48"/>
          <p:cNvSpPr>
            <a:spLocks noChangeShapeType="1"/>
          </p:cNvSpPr>
          <p:nvPr/>
        </p:nvSpPr>
        <p:spPr bwMode="auto">
          <a:xfrm>
            <a:off x="5257800" y="3200400"/>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Line 49"/>
          <p:cNvSpPr>
            <a:spLocks noChangeShapeType="1"/>
          </p:cNvSpPr>
          <p:nvPr/>
        </p:nvSpPr>
        <p:spPr bwMode="auto">
          <a:xfrm flipV="1">
            <a:off x="4724400" y="32004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Oval 50"/>
          <p:cNvSpPr>
            <a:spLocks noChangeArrowheads="1"/>
          </p:cNvSpPr>
          <p:nvPr/>
        </p:nvSpPr>
        <p:spPr bwMode="auto">
          <a:xfrm>
            <a:off x="51054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5" name="Line 51"/>
          <p:cNvSpPr>
            <a:spLocks noChangeShapeType="1"/>
          </p:cNvSpPr>
          <p:nvPr/>
        </p:nvSpPr>
        <p:spPr bwMode="auto">
          <a:xfrm flipV="1">
            <a:off x="68580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6" name="Oval 52"/>
          <p:cNvSpPr>
            <a:spLocks noChangeArrowheads="1"/>
          </p:cNvSpPr>
          <p:nvPr/>
        </p:nvSpPr>
        <p:spPr bwMode="auto">
          <a:xfrm>
            <a:off x="73152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7" name="Line 53"/>
          <p:cNvSpPr>
            <a:spLocks noChangeShapeType="1"/>
          </p:cNvSpPr>
          <p:nvPr/>
        </p:nvSpPr>
        <p:spPr bwMode="auto">
          <a:xfrm>
            <a:off x="6934200" y="3200400"/>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8" name="Line 54"/>
          <p:cNvSpPr>
            <a:spLocks noChangeShapeType="1"/>
          </p:cNvSpPr>
          <p:nvPr/>
        </p:nvSpPr>
        <p:spPr bwMode="auto">
          <a:xfrm flipV="1">
            <a:off x="6400800" y="3200400"/>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 name="Oval 55"/>
          <p:cNvSpPr>
            <a:spLocks noChangeArrowheads="1"/>
          </p:cNvSpPr>
          <p:nvPr/>
        </p:nvSpPr>
        <p:spPr bwMode="auto">
          <a:xfrm>
            <a:off x="67818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0" name="Line 56"/>
          <p:cNvSpPr>
            <a:spLocks noChangeShapeType="1"/>
          </p:cNvSpPr>
          <p:nvPr/>
        </p:nvSpPr>
        <p:spPr bwMode="auto">
          <a:xfrm>
            <a:off x="6096000" y="266700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Line 57"/>
          <p:cNvSpPr>
            <a:spLocks noChangeShapeType="1"/>
          </p:cNvSpPr>
          <p:nvPr/>
        </p:nvSpPr>
        <p:spPr bwMode="auto">
          <a:xfrm flipV="1">
            <a:off x="5257800" y="266700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2" name="Oval 58"/>
          <p:cNvSpPr>
            <a:spLocks noChangeArrowheads="1"/>
          </p:cNvSpPr>
          <p:nvPr/>
        </p:nvSpPr>
        <p:spPr bwMode="auto">
          <a:xfrm>
            <a:off x="5943600" y="2514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3" name="Line 59"/>
          <p:cNvSpPr>
            <a:spLocks noChangeShapeType="1"/>
          </p:cNvSpPr>
          <p:nvPr/>
        </p:nvSpPr>
        <p:spPr bwMode="auto">
          <a:xfrm flipV="1">
            <a:off x="2819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4" name="Oval 60"/>
          <p:cNvSpPr>
            <a:spLocks noChangeArrowheads="1"/>
          </p:cNvSpPr>
          <p:nvPr/>
        </p:nvSpPr>
        <p:spPr bwMode="auto">
          <a:xfrm>
            <a:off x="29718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5" name="Line 61"/>
          <p:cNvSpPr>
            <a:spLocks noChangeShapeType="1"/>
          </p:cNvSpPr>
          <p:nvPr/>
        </p:nvSpPr>
        <p:spPr bwMode="auto">
          <a:xfrm>
            <a:off x="31242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Line 62"/>
          <p:cNvSpPr>
            <a:spLocks noChangeShapeType="1"/>
          </p:cNvSpPr>
          <p:nvPr/>
        </p:nvSpPr>
        <p:spPr bwMode="auto">
          <a:xfrm flipV="1">
            <a:off x="17526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7" name="Oval 63"/>
          <p:cNvSpPr>
            <a:spLocks noChangeArrowheads="1"/>
          </p:cNvSpPr>
          <p:nvPr/>
        </p:nvSpPr>
        <p:spPr bwMode="auto">
          <a:xfrm>
            <a:off x="19050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8" name="Line 64"/>
          <p:cNvSpPr>
            <a:spLocks noChangeShapeType="1"/>
          </p:cNvSpPr>
          <p:nvPr/>
        </p:nvSpPr>
        <p:spPr bwMode="auto">
          <a:xfrm>
            <a:off x="2057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Line 65"/>
          <p:cNvSpPr>
            <a:spLocks noChangeShapeType="1"/>
          </p:cNvSpPr>
          <p:nvPr/>
        </p:nvSpPr>
        <p:spPr bwMode="auto">
          <a:xfrm flipV="1">
            <a:off x="533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0" name="Oval 66"/>
          <p:cNvSpPr>
            <a:spLocks noChangeArrowheads="1"/>
          </p:cNvSpPr>
          <p:nvPr/>
        </p:nvSpPr>
        <p:spPr bwMode="auto">
          <a:xfrm>
            <a:off x="7620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1" name="Line 67"/>
          <p:cNvSpPr>
            <a:spLocks noChangeShapeType="1"/>
          </p:cNvSpPr>
          <p:nvPr/>
        </p:nvSpPr>
        <p:spPr bwMode="auto">
          <a:xfrm>
            <a:off x="914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Line 68"/>
          <p:cNvSpPr>
            <a:spLocks noChangeShapeType="1"/>
          </p:cNvSpPr>
          <p:nvPr/>
        </p:nvSpPr>
        <p:spPr bwMode="auto">
          <a:xfrm flipV="1">
            <a:off x="1981200" y="3429000"/>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 name="Oval 69"/>
          <p:cNvSpPr>
            <a:spLocks noChangeArrowheads="1"/>
          </p:cNvSpPr>
          <p:nvPr/>
        </p:nvSpPr>
        <p:spPr bwMode="auto">
          <a:xfrm>
            <a:off x="24384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4" name="Line 70"/>
          <p:cNvSpPr>
            <a:spLocks noChangeShapeType="1"/>
          </p:cNvSpPr>
          <p:nvPr/>
        </p:nvSpPr>
        <p:spPr bwMode="auto">
          <a:xfrm>
            <a:off x="2590800" y="34290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5" name="Line 71"/>
          <p:cNvSpPr>
            <a:spLocks noChangeShapeType="1"/>
          </p:cNvSpPr>
          <p:nvPr/>
        </p:nvSpPr>
        <p:spPr bwMode="auto">
          <a:xfrm flipV="1">
            <a:off x="914400" y="266700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6" name="Oval 72"/>
          <p:cNvSpPr>
            <a:spLocks noChangeArrowheads="1"/>
          </p:cNvSpPr>
          <p:nvPr/>
        </p:nvSpPr>
        <p:spPr bwMode="auto">
          <a:xfrm>
            <a:off x="1600200" y="2514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7" name="Line 73"/>
          <p:cNvSpPr>
            <a:spLocks noChangeShapeType="1"/>
          </p:cNvSpPr>
          <p:nvPr/>
        </p:nvSpPr>
        <p:spPr bwMode="auto">
          <a:xfrm>
            <a:off x="1752600" y="266700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8" name="Text Box 77"/>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9" name="Text Box 78"/>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0" name="Text Box 79"/>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1" name="Text Box 80"/>
          <p:cNvSpPr txBox="1">
            <a:spLocks noChangeArrowheads="1"/>
          </p:cNvSpPr>
          <p:nvPr/>
        </p:nvSpPr>
        <p:spPr bwMode="auto">
          <a:xfrm>
            <a:off x="74676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82" name="Text Box 81"/>
          <p:cNvSpPr txBox="1">
            <a:spLocks noChangeArrowheads="1"/>
          </p:cNvSpPr>
          <p:nvPr/>
        </p:nvSpPr>
        <p:spPr bwMode="auto">
          <a:xfrm>
            <a:off x="47244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3" name="Text Box 82"/>
          <p:cNvSpPr txBox="1">
            <a:spLocks noChangeArrowheads="1"/>
          </p:cNvSpPr>
          <p:nvPr/>
        </p:nvSpPr>
        <p:spPr bwMode="auto">
          <a:xfrm>
            <a:off x="31242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4" name="Text Box 83"/>
          <p:cNvSpPr txBox="1">
            <a:spLocks noChangeArrowheads="1"/>
          </p:cNvSpPr>
          <p:nvPr/>
        </p:nvSpPr>
        <p:spPr bwMode="auto">
          <a:xfrm>
            <a:off x="20574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5" name="Text Box 84"/>
          <p:cNvSpPr txBox="1">
            <a:spLocks noChangeArrowheads="1"/>
          </p:cNvSpPr>
          <p:nvPr/>
        </p:nvSpPr>
        <p:spPr bwMode="auto">
          <a:xfrm>
            <a:off x="2590800" y="32766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6" name="Text Box 85"/>
          <p:cNvSpPr txBox="1">
            <a:spLocks noChangeArrowheads="1"/>
          </p:cNvSpPr>
          <p:nvPr/>
        </p:nvSpPr>
        <p:spPr bwMode="auto">
          <a:xfrm>
            <a:off x="914400" y="33067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7" name="Text Box 86"/>
          <p:cNvSpPr txBox="1">
            <a:spLocks noChangeArrowheads="1"/>
          </p:cNvSpPr>
          <p:nvPr/>
        </p:nvSpPr>
        <p:spPr bwMode="auto">
          <a:xfrm>
            <a:off x="1828800" y="254476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88" name="Text Box 87"/>
          <p:cNvSpPr txBox="1">
            <a:spLocks noChangeArrowheads="1"/>
          </p:cNvSpPr>
          <p:nvPr/>
        </p:nvSpPr>
        <p:spPr bwMode="auto">
          <a:xfrm>
            <a:off x="5257800" y="30781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89" name="Text Box 88"/>
          <p:cNvSpPr txBox="1">
            <a:spLocks noChangeArrowheads="1"/>
          </p:cNvSpPr>
          <p:nvPr/>
        </p:nvSpPr>
        <p:spPr bwMode="auto">
          <a:xfrm>
            <a:off x="6096000" y="246856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90" name="Text Box 89"/>
          <p:cNvSpPr txBox="1">
            <a:spLocks noChangeArrowheads="1"/>
          </p:cNvSpPr>
          <p:nvPr/>
        </p:nvSpPr>
        <p:spPr bwMode="auto">
          <a:xfrm>
            <a:off x="6934200" y="3048000"/>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Tree>
    <p:extLst>
      <p:ext uri="{BB962C8B-B14F-4D97-AF65-F5344CB8AC3E}">
        <p14:creationId xmlns:p14="http://schemas.microsoft.com/office/powerpoint/2010/main" xmlns="" val="577213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16</a:t>
            </a:fld>
            <a:endParaRPr lang="en-US"/>
          </a:p>
        </p:txBody>
      </p:sp>
      <p:sp>
        <p:nvSpPr>
          <p:cNvPr id="7" name="Line 2"/>
          <p:cNvSpPr>
            <a:spLocks noChangeShapeType="1"/>
          </p:cNvSpPr>
          <p:nvPr/>
        </p:nvSpPr>
        <p:spPr bwMode="auto">
          <a:xfrm>
            <a:off x="7467600" y="4038600"/>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2"/>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6" name="Oval 23"/>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4"/>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8" name="Oval 25"/>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6"/>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30" name="Oval 27"/>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28"/>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2" name="Oval 29"/>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30"/>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4" name="Oval 31"/>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5" name="Text Box 32"/>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6" name="Oval 33"/>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7" name="Group 34"/>
          <p:cNvGrpSpPr>
            <a:grpSpLocks/>
          </p:cNvGrpSpPr>
          <p:nvPr/>
        </p:nvGrpSpPr>
        <p:grpSpPr bwMode="auto">
          <a:xfrm>
            <a:off x="304800" y="3848100"/>
            <a:ext cx="381000" cy="792163"/>
            <a:chOff x="576" y="3432"/>
            <a:chExt cx="240" cy="499"/>
          </a:xfrm>
        </p:grpSpPr>
        <p:sp>
          <p:nvSpPr>
            <p:cNvPr id="38"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9"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40" name="Line 37"/>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38"/>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39"/>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40"/>
          <p:cNvSpPr>
            <a:spLocks noChangeShapeType="1"/>
          </p:cNvSpPr>
          <p:nvPr/>
        </p:nvSpPr>
        <p:spPr bwMode="auto">
          <a:xfrm flipV="1">
            <a:off x="5029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Oval 41"/>
          <p:cNvSpPr>
            <a:spLocks noChangeArrowheads="1"/>
          </p:cNvSpPr>
          <p:nvPr/>
        </p:nvSpPr>
        <p:spPr bwMode="auto">
          <a:xfrm>
            <a:off x="5181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5" name="Line 42"/>
          <p:cNvSpPr>
            <a:spLocks noChangeShapeType="1"/>
          </p:cNvSpPr>
          <p:nvPr/>
        </p:nvSpPr>
        <p:spPr bwMode="auto">
          <a:xfrm>
            <a:off x="5334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43"/>
          <p:cNvSpPr>
            <a:spLocks noChangeShapeType="1"/>
          </p:cNvSpPr>
          <p:nvPr/>
        </p:nvSpPr>
        <p:spPr bwMode="auto">
          <a:xfrm flipV="1">
            <a:off x="3886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Oval 44"/>
          <p:cNvSpPr>
            <a:spLocks noChangeArrowheads="1"/>
          </p:cNvSpPr>
          <p:nvPr/>
        </p:nvSpPr>
        <p:spPr bwMode="auto">
          <a:xfrm>
            <a:off x="40386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8" name="Line 45"/>
          <p:cNvSpPr>
            <a:spLocks noChangeShapeType="1"/>
          </p:cNvSpPr>
          <p:nvPr/>
        </p:nvSpPr>
        <p:spPr bwMode="auto">
          <a:xfrm>
            <a:off x="41910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46"/>
          <p:cNvSpPr>
            <a:spLocks noChangeShapeType="1"/>
          </p:cNvSpPr>
          <p:nvPr/>
        </p:nvSpPr>
        <p:spPr bwMode="auto">
          <a:xfrm flipV="1">
            <a:off x="41148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Oval 47"/>
          <p:cNvSpPr>
            <a:spLocks noChangeArrowheads="1"/>
          </p:cNvSpPr>
          <p:nvPr/>
        </p:nvSpPr>
        <p:spPr bwMode="auto">
          <a:xfrm>
            <a:off x="45720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1" name="Line 48"/>
          <p:cNvSpPr>
            <a:spLocks noChangeShapeType="1"/>
          </p:cNvSpPr>
          <p:nvPr/>
        </p:nvSpPr>
        <p:spPr bwMode="auto">
          <a:xfrm>
            <a:off x="5257800" y="3200400"/>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Line 49"/>
          <p:cNvSpPr>
            <a:spLocks noChangeShapeType="1"/>
          </p:cNvSpPr>
          <p:nvPr/>
        </p:nvSpPr>
        <p:spPr bwMode="auto">
          <a:xfrm flipV="1">
            <a:off x="4724400" y="32004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Oval 50"/>
          <p:cNvSpPr>
            <a:spLocks noChangeArrowheads="1"/>
          </p:cNvSpPr>
          <p:nvPr/>
        </p:nvSpPr>
        <p:spPr bwMode="auto">
          <a:xfrm>
            <a:off x="51054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4" name="Line 51"/>
          <p:cNvSpPr>
            <a:spLocks noChangeShapeType="1"/>
          </p:cNvSpPr>
          <p:nvPr/>
        </p:nvSpPr>
        <p:spPr bwMode="auto">
          <a:xfrm flipV="1">
            <a:off x="6858000" y="403860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5" name="Oval 52"/>
          <p:cNvSpPr>
            <a:spLocks noChangeArrowheads="1"/>
          </p:cNvSpPr>
          <p:nvPr/>
        </p:nvSpPr>
        <p:spPr bwMode="auto">
          <a:xfrm>
            <a:off x="7315200" y="38862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6" name="Line 53"/>
          <p:cNvSpPr>
            <a:spLocks noChangeShapeType="1"/>
          </p:cNvSpPr>
          <p:nvPr/>
        </p:nvSpPr>
        <p:spPr bwMode="auto">
          <a:xfrm>
            <a:off x="6934200" y="3200400"/>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Line 54"/>
          <p:cNvSpPr>
            <a:spLocks noChangeShapeType="1"/>
          </p:cNvSpPr>
          <p:nvPr/>
        </p:nvSpPr>
        <p:spPr bwMode="auto">
          <a:xfrm flipV="1">
            <a:off x="6400800" y="3200400"/>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8" name="Oval 55"/>
          <p:cNvSpPr>
            <a:spLocks noChangeArrowheads="1"/>
          </p:cNvSpPr>
          <p:nvPr/>
        </p:nvSpPr>
        <p:spPr bwMode="auto">
          <a:xfrm>
            <a:off x="6781800" y="30480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9" name="Line 56"/>
          <p:cNvSpPr>
            <a:spLocks noChangeShapeType="1"/>
          </p:cNvSpPr>
          <p:nvPr/>
        </p:nvSpPr>
        <p:spPr bwMode="auto">
          <a:xfrm>
            <a:off x="6096000" y="266700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 name="Line 57"/>
          <p:cNvSpPr>
            <a:spLocks noChangeShapeType="1"/>
          </p:cNvSpPr>
          <p:nvPr/>
        </p:nvSpPr>
        <p:spPr bwMode="auto">
          <a:xfrm flipV="1">
            <a:off x="5257800" y="266700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Oval 58"/>
          <p:cNvSpPr>
            <a:spLocks noChangeArrowheads="1"/>
          </p:cNvSpPr>
          <p:nvPr/>
        </p:nvSpPr>
        <p:spPr bwMode="auto">
          <a:xfrm>
            <a:off x="5943600" y="2514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2" name="Line 59"/>
          <p:cNvSpPr>
            <a:spLocks noChangeShapeType="1"/>
          </p:cNvSpPr>
          <p:nvPr/>
        </p:nvSpPr>
        <p:spPr bwMode="auto">
          <a:xfrm flipV="1">
            <a:off x="2819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3" name="Oval 60"/>
          <p:cNvSpPr>
            <a:spLocks noChangeArrowheads="1"/>
          </p:cNvSpPr>
          <p:nvPr/>
        </p:nvSpPr>
        <p:spPr bwMode="auto">
          <a:xfrm>
            <a:off x="29718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4" name="Line 61"/>
          <p:cNvSpPr>
            <a:spLocks noChangeShapeType="1"/>
          </p:cNvSpPr>
          <p:nvPr/>
        </p:nvSpPr>
        <p:spPr bwMode="auto">
          <a:xfrm>
            <a:off x="31242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5" name="Line 62"/>
          <p:cNvSpPr>
            <a:spLocks noChangeShapeType="1"/>
          </p:cNvSpPr>
          <p:nvPr/>
        </p:nvSpPr>
        <p:spPr bwMode="auto">
          <a:xfrm flipV="1">
            <a:off x="17526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Oval 63"/>
          <p:cNvSpPr>
            <a:spLocks noChangeArrowheads="1"/>
          </p:cNvSpPr>
          <p:nvPr/>
        </p:nvSpPr>
        <p:spPr bwMode="auto">
          <a:xfrm>
            <a:off x="1905000" y="4114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7" name="Line 64"/>
          <p:cNvSpPr>
            <a:spLocks noChangeShapeType="1"/>
          </p:cNvSpPr>
          <p:nvPr/>
        </p:nvSpPr>
        <p:spPr bwMode="auto">
          <a:xfrm>
            <a:off x="2057400" y="4267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Line 65"/>
          <p:cNvSpPr>
            <a:spLocks noChangeShapeType="1"/>
          </p:cNvSpPr>
          <p:nvPr/>
        </p:nvSpPr>
        <p:spPr bwMode="auto">
          <a:xfrm flipV="1">
            <a:off x="533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Oval 66"/>
          <p:cNvSpPr>
            <a:spLocks noChangeArrowheads="1"/>
          </p:cNvSpPr>
          <p:nvPr/>
        </p:nvSpPr>
        <p:spPr bwMode="auto">
          <a:xfrm>
            <a:off x="7620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0" name="Line 67"/>
          <p:cNvSpPr>
            <a:spLocks noChangeShapeType="1"/>
          </p:cNvSpPr>
          <p:nvPr/>
        </p:nvSpPr>
        <p:spPr bwMode="auto">
          <a:xfrm>
            <a:off x="914400" y="342900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 name="Line 68"/>
          <p:cNvSpPr>
            <a:spLocks noChangeShapeType="1"/>
          </p:cNvSpPr>
          <p:nvPr/>
        </p:nvSpPr>
        <p:spPr bwMode="auto">
          <a:xfrm flipV="1">
            <a:off x="1981200" y="3429000"/>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Oval 69"/>
          <p:cNvSpPr>
            <a:spLocks noChangeArrowheads="1"/>
          </p:cNvSpPr>
          <p:nvPr/>
        </p:nvSpPr>
        <p:spPr bwMode="auto">
          <a:xfrm>
            <a:off x="2438400" y="3276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3" name="Line 70"/>
          <p:cNvSpPr>
            <a:spLocks noChangeShapeType="1"/>
          </p:cNvSpPr>
          <p:nvPr/>
        </p:nvSpPr>
        <p:spPr bwMode="auto">
          <a:xfrm>
            <a:off x="2590800" y="342900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4" name="Line 71"/>
          <p:cNvSpPr>
            <a:spLocks noChangeShapeType="1"/>
          </p:cNvSpPr>
          <p:nvPr/>
        </p:nvSpPr>
        <p:spPr bwMode="auto">
          <a:xfrm flipV="1">
            <a:off x="914400" y="266700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5" name="Oval 72"/>
          <p:cNvSpPr>
            <a:spLocks noChangeArrowheads="1"/>
          </p:cNvSpPr>
          <p:nvPr/>
        </p:nvSpPr>
        <p:spPr bwMode="auto">
          <a:xfrm>
            <a:off x="1600200" y="25146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6" name="Line 73"/>
          <p:cNvSpPr>
            <a:spLocks noChangeShapeType="1"/>
          </p:cNvSpPr>
          <p:nvPr/>
        </p:nvSpPr>
        <p:spPr bwMode="auto">
          <a:xfrm>
            <a:off x="1752600" y="266700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 name="Line 74"/>
          <p:cNvSpPr>
            <a:spLocks noChangeShapeType="1"/>
          </p:cNvSpPr>
          <p:nvPr/>
        </p:nvSpPr>
        <p:spPr bwMode="auto">
          <a:xfrm flipV="1">
            <a:off x="1752600" y="2068513"/>
            <a:ext cx="2057399" cy="522286"/>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8" name="Oval 75"/>
          <p:cNvSpPr>
            <a:spLocks noChangeArrowheads="1"/>
          </p:cNvSpPr>
          <p:nvPr/>
        </p:nvSpPr>
        <p:spPr bwMode="auto">
          <a:xfrm>
            <a:off x="3886200" y="1892712"/>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9" name="Line 76"/>
          <p:cNvSpPr>
            <a:spLocks noChangeShapeType="1"/>
          </p:cNvSpPr>
          <p:nvPr/>
        </p:nvSpPr>
        <p:spPr bwMode="auto">
          <a:xfrm>
            <a:off x="4114800" y="2075648"/>
            <a:ext cx="1904999" cy="515152"/>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 name="Text Box 77"/>
          <p:cNvSpPr txBox="1">
            <a:spLocks noChangeArrowheads="1"/>
          </p:cNvSpPr>
          <p:nvPr/>
        </p:nvSpPr>
        <p:spPr bwMode="auto">
          <a:xfrm>
            <a:off x="4170363" y="487680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1" name="Text Box 78"/>
          <p:cNvSpPr txBox="1">
            <a:spLocks noChangeArrowheads="1"/>
          </p:cNvSpPr>
          <p:nvPr/>
        </p:nvSpPr>
        <p:spPr bwMode="auto">
          <a:xfrm>
            <a:off x="5334000" y="487680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2" name="Text Box 79"/>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3" name="Text Box 80"/>
          <p:cNvSpPr txBox="1">
            <a:spLocks noChangeArrowheads="1"/>
          </p:cNvSpPr>
          <p:nvPr/>
        </p:nvSpPr>
        <p:spPr bwMode="auto">
          <a:xfrm>
            <a:off x="74676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84" name="Text Box 81"/>
          <p:cNvSpPr txBox="1">
            <a:spLocks noChangeArrowheads="1"/>
          </p:cNvSpPr>
          <p:nvPr/>
        </p:nvSpPr>
        <p:spPr bwMode="auto">
          <a:xfrm>
            <a:off x="4724400" y="38862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5" name="Text Box 82"/>
          <p:cNvSpPr txBox="1">
            <a:spLocks noChangeArrowheads="1"/>
          </p:cNvSpPr>
          <p:nvPr/>
        </p:nvSpPr>
        <p:spPr bwMode="auto">
          <a:xfrm>
            <a:off x="31242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6" name="Text Box 83"/>
          <p:cNvSpPr txBox="1">
            <a:spLocks noChangeArrowheads="1"/>
          </p:cNvSpPr>
          <p:nvPr/>
        </p:nvSpPr>
        <p:spPr bwMode="auto">
          <a:xfrm>
            <a:off x="2057400" y="41449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7" name="Text Box 84"/>
          <p:cNvSpPr txBox="1">
            <a:spLocks noChangeArrowheads="1"/>
          </p:cNvSpPr>
          <p:nvPr/>
        </p:nvSpPr>
        <p:spPr bwMode="auto">
          <a:xfrm>
            <a:off x="2590800" y="327660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8" name="Text Box 85"/>
          <p:cNvSpPr txBox="1">
            <a:spLocks noChangeArrowheads="1"/>
          </p:cNvSpPr>
          <p:nvPr/>
        </p:nvSpPr>
        <p:spPr bwMode="auto">
          <a:xfrm>
            <a:off x="914400" y="33067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9" name="Text Box 86"/>
          <p:cNvSpPr txBox="1">
            <a:spLocks noChangeArrowheads="1"/>
          </p:cNvSpPr>
          <p:nvPr/>
        </p:nvSpPr>
        <p:spPr bwMode="auto">
          <a:xfrm>
            <a:off x="1828800" y="254476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90" name="Text Box 87"/>
          <p:cNvSpPr txBox="1">
            <a:spLocks noChangeArrowheads="1"/>
          </p:cNvSpPr>
          <p:nvPr/>
        </p:nvSpPr>
        <p:spPr bwMode="auto">
          <a:xfrm>
            <a:off x="5257800" y="307816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91" name="Text Box 88"/>
          <p:cNvSpPr txBox="1">
            <a:spLocks noChangeArrowheads="1"/>
          </p:cNvSpPr>
          <p:nvPr/>
        </p:nvSpPr>
        <p:spPr bwMode="auto">
          <a:xfrm>
            <a:off x="6096000" y="246856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92" name="Text Box 89"/>
          <p:cNvSpPr txBox="1">
            <a:spLocks noChangeArrowheads="1"/>
          </p:cNvSpPr>
          <p:nvPr/>
        </p:nvSpPr>
        <p:spPr bwMode="auto">
          <a:xfrm>
            <a:off x="6934200" y="3048000"/>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93" name="Text Box 90"/>
          <p:cNvSpPr txBox="1">
            <a:spLocks noChangeArrowheads="1"/>
          </p:cNvSpPr>
          <p:nvPr/>
        </p:nvSpPr>
        <p:spPr bwMode="auto">
          <a:xfrm>
            <a:off x="3771900" y="2242756"/>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dirty="0">
                <a:solidFill>
                  <a:schemeClr val="tx1"/>
                </a:solidFill>
                <a:latin typeface="Helvetica" panose="020B0604020202020204" pitchFamily="34" charset="0"/>
              </a:rPr>
              <a:t>33</a:t>
            </a:r>
          </a:p>
        </p:txBody>
      </p:sp>
    </p:spTree>
    <p:extLst>
      <p:ext uri="{BB962C8B-B14F-4D97-AF65-F5344CB8AC3E}">
        <p14:creationId xmlns:p14="http://schemas.microsoft.com/office/powerpoint/2010/main" xmlns="" val="3721372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17</a:t>
            </a:fld>
            <a:endParaRPr lang="en-US"/>
          </a:p>
        </p:txBody>
      </p:sp>
      <p:sp>
        <p:nvSpPr>
          <p:cNvPr id="96" name="Line 2"/>
          <p:cNvSpPr>
            <a:spLocks noChangeShapeType="1"/>
          </p:cNvSpPr>
          <p:nvPr/>
        </p:nvSpPr>
        <p:spPr bwMode="auto">
          <a:xfrm>
            <a:off x="7467600" y="4333560"/>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7" name="Line 3"/>
          <p:cNvSpPr>
            <a:spLocks noChangeShapeType="1"/>
          </p:cNvSpPr>
          <p:nvPr/>
        </p:nvSpPr>
        <p:spPr bwMode="auto">
          <a:xfrm>
            <a:off x="4724400" y="433356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8" name="Text Box 6"/>
          <p:cNvSpPr txBox="1">
            <a:spLocks noChangeArrowheads="1"/>
          </p:cNvSpPr>
          <p:nvPr/>
        </p:nvSpPr>
        <p:spPr bwMode="auto">
          <a:xfrm>
            <a:off x="6426200" y="589089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99" name="Oval 7"/>
          <p:cNvSpPr>
            <a:spLocks noChangeArrowheads="1"/>
          </p:cNvSpPr>
          <p:nvPr/>
        </p:nvSpPr>
        <p:spPr bwMode="auto">
          <a:xfrm>
            <a:off x="6400800"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0" name="Text Box 8"/>
          <p:cNvSpPr txBox="1">
            <a:spLocks noChangeArrowheads="1"/>
          </p:cNvSpPr>
          <p:nvPr/>
        </p:nvSpPr>
        <p:spPr bwMode="auto">
          <a:xfrm>
            <a:off x="7065963" y="589089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01" name="Oval 9"/>
          <p:cNvSpPr>
            <a:spLocks noChangeArrowheads="1"/>
          </p:cNvSpPr>
          <p:nvPr/>
        </p:nvSpPr>
        <p:spPr bwMode="auto">
          <a:xfrm>
            <a:off x="7010400"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2" name="Text Box 10"/>
          <p:cNvSpPr txBox="1">
            <a:spLocks noChangeArrowheads="1"/>
          </p:cNvSpPr>
          <p:nvPr/>
        </p:nvSpPr>
        <p:spPr bwMode="auto">
          <a:xfrm>
            <a:off x="7781925" y="517176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03" name="Oval 11"/>
          <p:cNvSpPr>
            <a:spLocks noChangeArrowheads="1"/>
          </p:cNvSpPr>
          <p:nvPr/>
        </p:nvSpPr>
        <p:spPr bwMode="auto">
          <a:xfrm>
            <a:off x="7848600" y="515588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4" name="Text Box 12"/>
          <p:cNvSpPr txBox="1">
            <a:spLocks noChangeArrowheads="1"/>
          </p:cNvSpPr>
          <p:nvPr/>
        </p:nvSpPr>
        <p:spPr bwMode="auto">
          <a:xfrm>
            <a:off x="6172200" y="412242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05" name="Oval 13"/>
          <p:cNvSpPr>
            <a:spLocks noChangeArrowheads="1"/>
          </p:cNvSpPr>
          <p:nvPr/>
        </p:nvSpPr>
        <p:spPr bwMode="auto">
          <a:xfrm>
            <a:off x="6156325" y="408908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6" name="Text Box 14"/>
          <p:cNvSpPr txBox="1">
            <a:spLocks noChangeArrowheads="1"/>
          </p:cNvSpPr>
          <p:nvPr/>
        </p:nvSpPr>
        <p:spPr bwMode="auto">
          <a:xfrm>
            <a:off x="5451475" y="585756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07" name="Oval 15"/>
          <p:cNvSpPr>
            <a:spLocks noChangeArrowheads="1"/>
          </p:cNvSpPr>
          <p:nvPr/>
        </p:nvSpPr>
        <p:spPr bwMode="auto">
          <a:xfrm>
            <a:off x="5410200"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8" name="Text Box 16"/>
          <p:cNvSpPr txBox="1">
            <a:spLocks noChangeArrowheads="1"/>
          </p:cNvSpPr>
          <p:nvPr/>
        </p:nvSpPr>
        <p:spPr bwMode="auto">
          <a:xfrm>
            <a:off x="5497513" y="410496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109" name="Oval 17"/>
          <p:cNvSpPr>
            <a:spLocks noChangeArrowheads="1"/>
          </p:cNvSpPr>
          <p:nvPr/>
        </p:nvSpPr>
        <p:spPr bwMode="auto">
          <a:xfrm>
            <a:off x="5486400" y="408908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0" name="Text Box 18"/>
          <p:cNvSpPr txBox="1">
            <a:spLocks noChangeArrowheads="1"/>
          </p:cNvSpPr>
          <p:nvPr/>
        </p:nvSpPr>
        <p:spPr bwMode="auto">
          <a:xfrm>
            <a:off x="4857750" y="585756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111" name="Oval 19"/>
          <p:cNvSpPr>
            <a:spLocks noChangeArrowheads="1"/>
          </p:cNvSpPr>
          <p:nvPr/>
        </p:nvSpPr>
        <p:spPr bwMode="auto">
          <a:xfrm>
            <a:off x="4800600"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2" name="Text Box 20"/>
          <p:cNvSpPr txBox="1">
            <a:spLocks noChangeArrowheads="1"/>
          </p:cNvSpPr>
          <p:nvPr/>
        </p:nvSpPr>
        <p:spPr bwMode="auto">
          <a:xfrm>
            <a:off x="4398963" y="585756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113" name="Oval 21"/>
          <p:cNvSpPr>
            <a:spLocks noChangeArrowheads="1"/>
          </p:cNvSpPr>
          <p:nvPr/>
        </p:nvSpPr>
        <p:spPr bwMode="auto">
          <a:xfrm>
            <a:off x="4343400"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4" name="Text Box 22"/>
          <p:cNvSpPr txBox="1">
            <a:spLocks noChangeArrowheads="1"/>
          </p:cNvSpPr>
          <p:nvPr/>
        </p:nvSpPr>
        <p:spPr bwMode="auto">
          <a:xfrm>
            <a:off x="3581400" y="584168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115" name="Oval 23"/>
          <p:cNvSpPr>
            <a:spLocks noChangeArrowheads="1"/>
          </p:cNvSpPr>
          <p:nvPr/>
        </p:nvSpPr>
        <p:spPr bwMode="auto">
          <a:xfrm>
            <a:off x="3616325" y="5857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6" name="Text Box 24"/>
          <p:cNvSpPr txBox="1">
            <a:spLocks noChangeArrowheads="1"/>
          </p:cNvSpPr>
          <p:nvPr/>
        </p:nvSpPr>
        <p:spPr bwMode="auto">
          <a:xfrm>
            <a:off x="3257550" y="512889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117" name="Oval 25"/>
          <p:cNvSpPr>
            <a:spLocks noChangeArrowheads="1"/>
          </p:cNvSpPr>
          <p:nvPr/>
        </p:nvSpPr>
        <p:spPr bwMode="auto">
          <a:xfrm>
            <a:off x="3200400" y="5095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8" name="Text Box 26"/>
          <p:cNvSpPr txBox="1">
            <a:spLocks noChangeArrowheads="1"/>
          </p:cNvSpPr>
          <p:nvPr/>
        </p:nvSpPr>
        <p:spPr bwMode="auto">
          <a:xfrm>
            <a:off x="2617788" y="512889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119" name="Oval 27"/>
          <p:cNvSpPr>
            <a:spLocks noChangeArrowheads="1"/>
          </p:cNvSpPr>
          <p:nvPr/>
        </p:nvSpPr>
        <p:spPr bwMode="auto">
          <a:xfrm>
            <a:off x="2590800" y="5095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20" name="Text Box 28"/>
          <p:cNvSpPr txBox="1">
            <a:spLocks noChangeArrowheads="1"/>
          </p:cNvSpPr>
          <p:nvPr/>
        </p:nvSpPr>
        <p:spPr bwMode="auto">
          <a:xfrm>
            <a:off x="2189163" y="512889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121" name="Oval 29"/>
          <p:cNvSpPr>
            <a:spLocks noChangeArrowheads="1"/>
          </p:cNvSpPr>
          <p:nvPr/>
        </p:nvSpPr>
        <p:spPr bwMode="auto">
          <a:xfrm>
            <a:off x="2133600" y="5095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22" name="Text Box 30"/>
          <p:cNvSpPr txBox="1">
            <a:spLocks noChangeArrowheads="1"/>
          </p:cNvSpPr>
          <p:nvPr/>
        </p:nvSpPr>
        <p:spPr bwMode="auto">
          <a:xfrm>
            <a:off x="1566863" y="520351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123" name="Oval 31"/>
          <p:cNvSpPr>
            <a:spLocks noChangeArrowheads="1"/>
          </p:cNvSpPr>
          <p:nvPr/>
        </p:nvSpPr>
        <p:spPr bwMode="auto">
          <a:xfrm>
            <a:off x="1524000" y="509556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24" name="Text Box 32"/>
          <p:cNvSpPr txBox="1">
            <a:spLocks noChangeArrowheads="1"/>
          </p:cNvSpPr>
          <p:nvPr/>
        </p:nvSpPr>
        <p:spPr bwMode="auto">
          <a:xfrm>
            <a:off x="1066800" y="430022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125" name="Oval 33"/>
          <p:cNvSpPr>
            <a:spLocks noChangeArrowheads="1"/>
          </p:cNvSpPr>
          <p:nvPr/>
        </p:nvSpPr>
        <p:spPr bwMode="auto">
          <a:xfrm>
            <a:off x="1033463" y="424148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126" name="Group 34"/>
          <p:cNvGrpSpPr>
            <a:grpSpLocks/>
          </p:cNvGrpSpPr>
          <p:nvPr/>
        </p:nvGrpSpPr>
        <p:grpSpPr bwMode="auto">
          <a:xfrm>
            <a:off x="304800" y="4143060"/>
            <a:ext cx="381000" cy="792163"/>
            <a:chOff x="576" y="3432"/>
            <a:chExt cx="240" cy="499"/>
          </a:xfrm>
        </p:grpSpPr>
        <p:sp>
          <p:nvSpPr>
            <p:cNvPr id="127"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128"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129" name="Line 37"/>
          <p:cNvSpPr>
            <a:spLocks noChangeShapeType="1"/>
          </p:cNvSpPr>
          <p:nvPr/>
        </p:nvSpPr>
        <p:spPr bwMode="auto">
          <a:xfrm flipV="1">
            <a:off x="66294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0" name="Oval 38"/>
          <p:cNvSpPr>
            <a:spLocks noChangeArrowheads="1"/>
          </p:cNvSpPr>
          <p:nvPr/>
        </p:nvSpPr>
        <p:spPr bwMode="auto">
          <a:xfrm>
            <a:off x="6781800" y="51717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1" name="Line 39"/>
          <p:cNvSpPr>
            <a:spLocks noChangeShapeType="1"/>
          </p:cNvSpPr>
          <p:nvPr/>
        </p:nvSpPr>
        <p:spPr bwMode="auto">
          <a:xfrm>
            <a:off x="69342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2" name="Line 40"/>
          <p:cNvSpPr>
            <a:spLocks noChangeShapeType="1"/>
          </p:cNvSpPr>
          <p:nvPr/>
        </p:nvSpPr>
        <p:spPr bwMode="auto">
          <a:xfrm flipV="1">
            <a:off x="50292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 name="Oval 41"/>
          <p:cNvSpPr>
            <a:spLocks noChangeArrowheads="1"/>
          </p:cNvSpPr>
          <p:nvPr/>
        </p:nvSpPr>
        <p:spPr bwMode="auto">
          <a:xfrm>
            <a:off x="5181600" y="51717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4" name="Line 42"/>
          <p:cNvSpPr>
            <a:spLocks noChangeShapeType="1"/>
          </p:cNvSpPr>
          <p:nvPr/>
        </p:nvSpPr>
        <p:spPr bwMode="auto">
          <a:xfrm>
            <a:off x="53340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5" name="Line 43"/>
          <p:cNvSpPr>
            <a:spLocks noChangeShapeType="1"/>
          </p:cNvSpPr>
          <p:nvPr/>
        </p:nvSpPr>
        <p:spPr bwMode="auto">
          <a:xfrm flipV="1">
            <a:off x="38862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6" name="Oval 44"/>
          <p:cNvSpPr>
            <a:spLocks noChangeArrowheads="1"/>
          </p:cNvSpPr>
          <p:nvPr/>
        </p:nvSpPr>
        <p:spPr bwMode="auto">
          <a:xfrm>
            <a:off x="4038600" y="51717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7" name="Line 45"/>
          <p:cNvSpPr>
            <a:spLocks noChangeShapeType="1"/>
          </p:cNvSpPr>
          <p:nvPr/>
        </p:nvSpPr>
        <p:spPr bwMode="auto">
          <a:xfrm>
            <a:off x="4191000" y="5324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8" name="Line 46"/>
          <p:cNvSpPr>
            <a:spLocks noChangeShapeType="1"/>
          </p:cNvSpPr>
          <p:nvPr/>
        </p:nvSpPr>
        <p:spPr bwMode="auto">
          <a:xfrm flipV="1">
            <a:off x="4114800" y="433356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9" name="Oval 47"/>
          <p:cNvSpPr>
            <a:spLocks noChangeArrowheads="1"/>
          </p:cNvSpPr>
          <p:nvPr/>
        </p:nvSpPr>
        <p:spPr bwMode="auto">
          <a:xfrm>
            <a:off x="4572000" y="41811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40" name="Line 48"/>
          <p:cNvSpPr>
            <a:spLocks noChangeShapeType="1"/>
          </p:cNvSpPr>
          <p:nvPr/>
        </p:nvSpPr>
        <p:spPr bwMode="auto">
          <a:xfrm>
            <a:off x="5257800" y="3495360"/>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1" name="Line 49"/>
          <p:cNvSpPr>
            <a:spLocks noChangeShapeType="1"/>
          </p:cNvSpPr>
          <p:nvPr/>
        </p:nvSpPr>
        <p:spPr bwMode="auto">
          <a:xfrm flipV="1">
            <a:off x="4724400" y="349536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2" name="Oval 50"/>
          <p:cNvSpPr>
            <a:spLocks noChangeArrowheads="1"/>
          </p:cNvSpPr>
          <p:nvPr/>
        </p:nvSpPr>
        <p:spPr bwMode="auto">
          <a:xfrm>
            <a:off x="5105400" y="33429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43" name="Line 51"/>
          <p:cNvSpPr>
            <a:spLocks noChangeShapeType="1"/>
          </p:cNvSpPr>
          <p:nvPr/>
        </p:nvSpPr>
        <p:spPr bwMode="auto">
          <a:xfrm flipV="1">
            <a:off x="6858000" y="4333560"/>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4" name="Oval 52"/>
          <p:cNvSpPr>
            <a:spLocks noChangeArrowheads="1"/>
          </p:cNvSpPr>
          <p:nvPr/>
        </p:nvSpPr>
        <p:spPr bwMode="auto">
          <a:xfrm>
            <a:off x="7315200" y="41811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45" name="Line 53"/>
          <p:cNvSpPr>
            <a:spLocks noChangeShapeType="1"/>
          </p:cNvSpPr>
          <p:nvPr/>
        </p:nvSpPr>
        <p:spPr bwMode="auto">
          <a:xfrm>
            <a:off x="6934200" y="3495360"/>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6" name="Line 54"/>
          <p:cNvSpPr>
            <a:spLocks noChangeShapeType="1"/>
          </p:cNvSpPr>
          <p:nvPr/>
        </p:nvSpPr>
        <p:spPr bwMode="auto">
          <a:xfrm flipV="1">
            <a:off x="6400800" y="3495360"/>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7" name="Oval 55"/>
          <p:cNvSpPr>
            <a:spLocks noChangeArrowheads="1"/>
          </p:cNvSpPr>
          <p:nvPr/>
        </p:nvSpPr>
        <p:spPr bwMode="auto">
          <a:xfrm>
            <a:off x="6781800" y="33429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48" name="Line 56"/>
          <p:cNvSpPr>
            <a:spLocks noChangeShapeType="1"/>
          </p:cNvSpPr>
          <p:nvPr/>
        </p:nvSpPr>
        <p:spPr bwMode="auto">
          <a:xfrm>
            <a:off x="6096000" y="296196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9" name="Line 57"/>
          <p:cNvSpPr>
            <a:spLocks noChangeShapeType="1"/>
          </p:cNvSpPr>
          <p:nvPr/>
        </p:nvSpPr>
        <p:spPr bwMode="auto">
          <a:xfrm flipV="1">
            <a:off x="5257800" y="2961960"/>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0" name="Oval 58"/>
          <p:cNvSpPr>
            <a:spLocks noChangeArrowheads="1"/>
          </p:cNvSpPr>
          <p:nvPr/>
        </p:nvSpPr>
        <p:spPr bwMode="auto">
          <a:xfrm>
            <a:off x="5943600" y="28095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1" name="Line 59"/>
          <p:cNvSpPr>
            <a:spLocks noChangeShapeType="1"/>
          </p:cNvSpPr>
          <p:nvPr/>
        </p:nvSpPr>
        <p:spPr bwMode="auto">
          <a:xfrm flipV="1">
            <a:off x="2819400" y="4562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2" name="Oval 60"/>
          <p:cNvSpPr>
            <a:spLocks noChangeArrowheads="1"/>
          </p:cNvSpPr>
          <p:nvPr/>
        </p:nvSpPr>
        <p:spPr bwMode="auto">
          <a:xfrm>
            <a:off x="2971800" y="44097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3" name="Line 61"/>
          <p:cNvSpPr>
            <a:spLocks noChangeShapeType="1"/>
          </p:cNvSpPr>
          <p:nvPr/>
        </p:nvSpPr>
        <p:spPr bwMode="auto">
          <a:xfrm>
            <a:off x="3124200" y="4562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4" name="Line 62"/>
          <p:cNvSpPr>
            <a:spLocks noChangeShapeType="1"/>
          </p:cNvSpPr>
          <p:nvPr/>
        </p:nvSpPr>
        <p:spPr bwMode="auto">
          <a:xfrm flipV="1">
            <a:off x="1752600" y="4562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5" name="Oval 63"/>
          <p:cNvSpPr>
            <a:spLocks noChangeArrowheads="1"/>
          </p:cNvSpPr>
          <p:nvPr/>
        </p:nvSpPr>
        <p:spPr bwMode="auto">
          <a:xfrm>
            <a:off x="1905000" y="44097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6" name="Line 64"/>
          <p:cNvSpPr>
            <a:spLocks noChangeShapeType="1"/>
          </p:cNvSpPr>
          <p:nvPr/>
        </p:nvSpPr>
        <p:spPr bwMode="auto">
          <a:xfrm>
            <a:off x="2057400" y="456216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7" name="Line 65"/>
          <p:cNvSpPr>
            <a:spLocks noChangeShapeType="1"/>
          </p:cNvSpPr>
          <p:nvPr/>
        </p:nvSpPr>
        <p:spPr bwMode="auto">
          <a:xfrm flipV="1">
            <a:off x="533400" y="372396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8" name="Oval 66"/>
          <p:cNvSpPr>
            <a:spLocks noChangeArrowheads="1"/>
          </p:cNvSpPr>
          <p:nvPr/>
        </p:nvSpPr>
        <p:spPr bwMode="auto">
          <a:xfrm>
            <a:off x="762000" y="35715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9" name="Line 67"/>
          <p:cNvSpPr>
            <a:spLocks noChangeShapeType="1"/>
          </p:cNvSpPr>
          <p:nvPr/>
        </p:nvSpPr>
        <p:spPr bwMode="auto">
          <a:xfrm>
            <a:off x="914400" y="3723960"/>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0" name="Line 68"/>
          <p:cNvSpPr>
            <a:spLocks noChangeShapeType="1"/>
          </p:cNvSpPr>
          <p:nvPr/>
        </p:nvSpPr>
        <p:spPr bwMode="auto">
          <a:xfrm flipV="1">
            <a:off x="1981200" y="3723960"/>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1" name="Oval 69"/>
          <p:cNvSpPr>
            <a:spLocks noChangeArrowheads="1"/>
          </p:cNvSpPr>
          <p:nvPr/>
        </p:nvSpPr>
        <p:spPr bwMode="auto">
          <a:xfrm>
            <a:off x="2438400" y="35715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62" name="Line 70"/>
          <p:cNvSpPr>
            <a:spLocks noChangeShapeType="1"/>
          </p:cNvSpPr>
          <p:nvPr/>
        </p:nvSpPr>
        <p:spPr bwMode="auto">
          <a:xfrm>
            <a:off x="2590800" y="3723960"/>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3" name="Line 71"/>
          <p:cNvSpPr>
            <a:spLocks noChangeShapeType="1"/>
          </p:cNvSpPr>
          <p:nvPr/>
        </p:nvSpPr>
        <p:spPr bwMode="auto">
          <a:xfrm flipV="1">
            <a:off x="914400" y="296196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4" name="Oval 72"/>
          <p:cNvSpPr>
            <a:spLocks noChangeArrowheads="1"/>
          </p:cNvSpPr>
          <p:nvPr/>
        </p:nvSpPr>
        <p:spPr bwMode="auto">
          <a:xfrm>
            <a:off x="1600200" y="280956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65" name="Line 73"/>
          <p:cNvSpPr>
            <a:spLocks noChangeShapeType="1"/>
          </p:cNvSpPr>
          <p:nvPr/>
        </p:nvSpPr>
        <p:spPr bwMode="auto">
          <a:xfrm>
            <a:off x="1752600" y="2961960"/>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6" name="Line 74"/>
          <p:cNvSpPr>
            <a:spLocks noChangeShapeType="1"/>
          </p:cNvSpPr>
          <p:nvPr/>
        </p:nvSpPr>
        <p:spPr bwMode="auto">
          <a:xfrm flipV="1">
            <a:off x="1676400" y="2089344"/>
            <a:ext cx="2286000" cy="796416"/>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7" name="Oval 75"/>
          <p:cNvSpPr>
            <a:spLocks noChangeArrowheads="1"/>
          </p:cNvSpPr>
          <p:nvPr/>
        </p:nvSpPr>
        <p:spPr bwMode="auto">
          <a:xfrm>
            <a:off x="3886200" y="1936944"/>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68" name="Line 76"/>
          <p:cNvSpPr>
            <a:spLocks noChangeShapeType="1"/>
          </p:cNvSpPr>
          <p:nvPr/>
        </p:nvSpPr>
        <p:spPr bwMode="auto">
          <a:xfrm>
            <a:off x="4038600" y="2089344"/>
            <a:ext cx="1981200" cy="771205"/>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9" name="Text Box 77"/>
          <p:cNvSpPr txBox="1">
            <a:spLocks noChangeArrowheads="1"/>
          </p:cNvSpPr>
          <p:nvPr/>
        </p:nvSpPr>
        <p:spPr bwMode="auto">
          <a:xfrm>
            <a:off x="4170363" y="5171760"/>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170" name="Text Box 78"/>
          <p:cNvSpPr txBox="1">
            <a:spLocks noChangeArrowheads="1"/>
          </p:cNvSpPr>
          <p:nvPr/>
        </p:nvSpPr>
        <p:spPr bwMode="auto">
          <a:xfrm>
            <a:off x="5334000" y="5171760"/>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171" name="Text Box 79"/>
          <p:cNvSpPr txBox="1">
            <a:spLocks noChangeArrowheads="1"/>
          </p:cNvSpPr>
          <p:nvPr/>
        </p:nvSpPr>
        <p:spPr bwMode="auto">
          <a:xfrm>
            <a:off x="6913563" y="517176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172" name="Text Box 80"/>
          <p:cNvSpPr txBox="1">
            <a:spLocks noChangeArrowheads="1"/>
          </p:cNvSpPr>
          <p:nvPr/>
        </p:nvSpPr>
        <p:spPr bwMode="auto">
          <a:xfrm>
            <a:off x="7467600" y="418116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173" name="Text Box 81"/>
          <p:cNvSpPr txBox="1">
            <a:spLocks noChangeArrowheads="1"/>
          </p:cNvSpPr>
          <p:nvPr/>
        </p:nvSpPr>
        <p:spPr bwMode="auto">
          <a:xfrm>
            <a:off x="4724400" y="418116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174" name="Text Box 82"/>
          <p:cNvSpPr txBox="1">
            <a:spLocks noChangeArrowheads="1"/>
          </p:cNvSpPr>
          <p:nvPr/>
        </p:nvSpPr>
        <p:spPr bwMode="auto">
          <a:xfrm>
            <a:off x="3124200" y="443992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175" name="Text Box 83"/>
          <p:cNvSpPr txBox="1">
            <a:spLocks noChangeArrowheads="1"/>
          </p:cNvSpPr>
          <p:nvPr/>
        </p:nvSpPr>
        <p:spPr bwMode="auto">
          <a:xfrm>
            <a:off x="2057400" y="443992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176" name="Text Box 84"/>
          <p:cNvSpPr txBox="1">
            <a:spLocks noChangeArrowheads="1"/>
          </p:cNvSpPr>
          <p:nvPr/>
        </p:nvSpPr>
        <p:spPr bwMode="auto">
          <a:xfrm>
            <a:off x="2590800" y="357156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177" name="Text Box 85"/>
          <p:cNvSpPr txBox="1">
            <a:spLocks noChangeArrowheads="1"/>
          </p:cNvSpPr>
          <p:nvPr/>
        </p:nvSpPr>
        <p:spPr bwMode="auto">
          <a:xfrm>
            <a:off x="914400" y="360172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178" name="Text Box 86"/>
          <p:cNvSpPr txBox="1">
            <a:spLocks noChangeArrowheads="1"/>
          </p:cNvSpPr>
          <p:nvPr/>
        </p:nvSpPr>
        <p:spPr bwMode="auto">
          <a:xfrm>
            <a:off x="1828800" y="283972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179" name="Text Box 87"/>
          <p:cNvSpPr txBox="1">
            <a:spLocks noChangeArrowheads="1"/>
          </p:cNvSpPr>
          <p:nvPr/>
        </p:nvSpPr>
        <p:spPr bwMode="auto">
          <a:xfrm>
            <a:off x="5257800" y="3373123"/>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180" name="Text Box 88"/>
          <p:cNvSpPr txBox="1">
            <a:spLocks noChangeArrowheads="1"/>
          </p:cNvSpPr>
          <p:nvPr/>
        </p:nvSpPr>
        <p:spPr bwMode="auto">
          <a:xfrm>
            <a:off x="6096000" y="2763523"/>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181" name="Text Box 89"/>
          <p:cNvSpPr txBox="1">
            <a:spLocks noChangeArrowheads="1"/>
          </p:cNvSpPr>
          <p:nvPr/>
        </p:nvSpPr>
        <p:spPr bwMode="auto">
          <a:xfrm>
            <a:off x="6934200" y="3342960"/>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182" name="Text Box 90"/>
          <p:cNvSpPr txBox="1">
            <a:spLocks noChangeArrowheads="1"/>
          </p:cNvSpPr>
          <p:nvPr/>
        </p:nvSpPr>
        <p:spPr bwMode="auto">
          <a:xfrm>
            <a:off x="4114800" y="1890907"/>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33</a:t>
            </a:r>
          </a:p>
        </p:txBody>
      </p:sp>
      <p:sp>
        <p:nvSpPr>
          <p:cNvPr id="183" name="Text Box 91"/>
          <p:cNvSpPr txBox="1">
            <a:spLocks noChangeArrowheads="1"/>
          </p:cNvSpPr>
          <p:nvPr/>
        </p:nvSpPr>
        <p:spPr bwMode="auto">
          <a:xfrm>
            <a:off x="5029200" y="2123760"/>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84" name="Text Box 92"/>
          <p:cNvSpPr txBox="1">
            <a:spLocks noChangeArrowheads="1"/>
          </p:cNvSpPr>
          <p:nvPr/>
        </p:nvSpPr>
        <p:spPr bwMode="auto">
          <a:xfrm>
            <a:off x="2514600" y="2123760"/>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87" name="Title 1"/>
          <p:cNvSpPr txBox="1">
            <a:spLocks/>
          </p:cNvSpPr>
          <p:nvPr/>
        </p:nvSpPr>
        <p:spPr>
          <a:xfrm>
            <a:off x="2171700" y="469408"/>
            <a:ext cx="637794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smtClean="0"/>
              <a:t>ENCODING a Huffman tree</a:t>
            </a:r>
            <a:endParaRPr lang="en-US" dirty="0"/>
          </a:p>
        </p:txBody>
      </p:sp>
    </p:spTree>
    <p:extLst>
      <p:ext uri="{BB962C8B-B14F-4D97-AF65-F5344CB8AC3E}">
        <p14:creationId xmlns:p14="http://schemas.microsoft.com/office/powerpoint/2010/main" xmlns="" val="1721768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18</a:t>
            </a:fld>
            <a:endParaRPr lang="en-US"/>
          </a:p>
        </p:txBody>
      </p:sp>
      <p:sp>
        <p:nvSpPr>
          <p:cNvPr id="7" name="Line 2"/>
          <p:cNvSpPr>
            <a:spLocks noChangeShapeType="1"/>
          </p:cNvSpPr>
          <p:nvPr/>
        </p:nvSpPr>
        <p:spPr bwMode="auto">
          <a:xfrm>
            <a:off x="7467600" y="4436806"/>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436806"/>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994144"/>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994144"/>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5275006"/>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5259131"/>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4225669"/>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4192331"/>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96080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420820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4192331"/>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960806"/>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96080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Oval 23"/>
          <p:cNvSpPr>
            <a:spLocks noChangeArrowheads="1"/>
          </p:cNvSpPr>
          <p:nvPr/>
        </p:nvSpPr>
        <p:spPr bwMode="auto">
          <a:xfrm>
            <a:off x="3616325" y="5960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6" name="Text Box 24"/>
          <p:cNvSpPr txBox="1">
            <a:spLocks noChangeArrowheads="1"/>
          </p:cNvSpPr>
          <p:nvPr/>
        </p:nvSpPr>
        <p:spPr bwMode="auto">
          <a:xfrm>
            <a:off x="3257550" y="5232144"/>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7" name="Oval 25"/>
          <p:cNvSpPr>
            <a:spLocks noChangeArrowheads="1"/>
          </p:cNvSpPr>
          <p:nvPr/>
        </p:nvSpPr>
        <p:spPr bwMode="auto">
          <a:xfrm>
            <a:off x="3200400" y="5198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8" name="Text Box 26"/>
          <p:cNvSpPr txBox="1">
            <a:spLocks noChangeArrowheads="1"/>
          </p:cNvSpPr>
          <p:nvPr/>
        </p:nvSpPr>
        <p:spPr bwMode="auto">
          <a:xfrm>
            <a:off x="2617788" y="5232144"/>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9" name="Oval 27"/>
          <p:cNvSpPr>
            <a:spLocks noChangeArrowheads="1"/>
          </p:cNvSpPr>
          <p:nvPr/>
        </p:nvSpPr>
        <p:spPr bwMode="auto">
          <a:xfrm>
            <a:off x="2590800" y="5198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0" name="Text Box 28"/>
          <p:cNvSpPr txBox="1">
            <a:spLocks noChangeArrowheads="1"/>
          </p:cNvSpPr>
          <p:nvPr/>
        </p:nvSpPr>
        <p:spPr bwMode="auto">
          <a:xfrm>
            <a:off x="2189163" y="5232144"/>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1" name="Oval 29"/>
          <p:cNvSpPr>
            <a:spLocks noChangeArrowheads="1"/>
          </p:cNvSpPr>
          <p:nvPr/>
        </p:nvSpPr>
        <p:spPr bwMode="auto">
          <a:xfrm>
            <a:off x="2133600" y="5198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2" name="Text Box 30"/>
          <p:cNvSpPr txBox="1">
            <a:spLocks noChangeArrowheads="1"/>
          </p:cNvSpPr>
          <p:nvPr/>
        </p:nvSpPr>
        <p:spPr bwMode="auto">
          <a:xfrm>
            <a:off x="1566863" y="5306756"/>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3" name="Oval 31"/>
          <p:cNvSpPr>
            <a:spLocks noChangeArrowheads="1"/>
          </p:cNvSpPr>
          <p:nvPr/>
        </p:nvSpPr>
        <p:spPr bwMode="auto">
          <a:xfrm>
            <a:off x="1524000" y="5198806"/>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4" name="Text Box 32"/>
          <p:cNvSpPr txBox="1">
            <a:spLocks noChangeArrowheads="1"/>
          </p:cNvSpPr>
          <p:nvPr/>
        </p:nvSpPr>
        <p:spPr bwMode="auto">
          <a:xfrm>
            <a:off x="1066800" y="4403469"/>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5" name="Oval 33"/>
          <p:cNvSpPr>
            <a:spLocks noChangeArrowheads="1"/>
          </p:cNvSpPr>
          <p:nvPr/>
        </p:nvSpPr>
        <p:spPr bwMode="auto">
          <a:xfrm>
            <a:off x="1033463" y="4344731"/>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6" name="Line 37"/>
          <p:cNvSpPr>
            <a:spLocks noChangeShapeType="1"/>
          </p:cNvSpPr>
          <p:nvPr/>
        </p:nvSpPr>
        <p:spPr bwMode="auto">
          <a:xfrm flipV="1">
            <a:off x="66294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 name="Oval 38"/>
          <p:cNvSpPr>
            <a:spLocks noChangeArrowheads="1"/>
          </p:cNvSpPr>
          <p:nvPr/>
        </p:nvSpPr>
        <p:spPr bwMode="auto">
          <a:xfrm>
            <a:off x="6781800" y="52750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8" name="Line 39"/>
          <p:cNvSpPr>
            <a:spLocks noChangeShapeType="1"/>
          </p:cNvSpPr>
          <p:nvPr/>
        </p:nvSpPr>
        <p:spPr bwMode="auto">
          <a:xfrm>
            <a:off x="69342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Line 40"/>
          <p:cNvSpPr>
            <a:spLocks noChangeShapeType="1"/>
          </p:cNvSpPr>
          <p:nvPr/>
        </p:nvSpPr>
        <p:spPr bwMode="auto">
          <a:xfrm flipV="1">
            <a:off x="50292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Oval 41"/>
          <p:cNvSpPr>
            <a:spLocks noChangeArrowheads="1"/>
          </p:cNvSpPr>
          <p:nvPr/>
        </p:nvSpPr>
        <p:spPr bwMode="auto">
          <a:xfrm>
            <a:off x="5181600" y="52750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1" name="Line 42"/>
          <p:cNvSpPr>
            <a:spLocks noChangeShapeType="1"/>
          </p:cNvSpPr>
          <p:nvPr/>
        </p:nvSpPr>
        <p:spPr bwMode="auto">
          <a:xfrm>
            <a:off x="53340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43"/>
          <p:cNvSpPr>
            <a:spLocks noChangeShapeType="1"/>
          </p:cNvSpPr>
          <p:nvPr/>
        </p:nvSpPr>
        <p:spPr bwMode="auto">
          <a:xfrm flipV="1">
            <a:off x="38862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Oval 44"/>
          <p:cNvSpPr>
            <a:spLocks noChangeArrowheads="1"/>
          </p:cNvSpPr>
          <p:nvPr/>
        </p:nvSpPr>
        <p:spPr bwMode="auto">
          <a:xfrm>
            <a:off x="4038600" y="52750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4" name="Line 45"/>
          <p:cNvSpPr>
            <a:spLocks noChangeShapeType="1"/>
          </p:cNvSpPr>
          <p:nvPr/>
        </p:nvSpPr>
        <p:spPr bwMode="auto">
          <a:xfrm>
            <a:off x="4191000" y="5427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46"/>
          <p:cNvSpPr>
            <a:spLocks noChangeShapeType="1"/>
          </p:cNvSpPr>
          <p:nvPr/>
        </p:nvSpPr>
        <p:spPr bwMode="auto">
          <a:xfrm flipV="1">
            <a:off x="4114800" y="4436806"/>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Oval 47"/>
          <p:cNvSpPr>
            <a:spLocks noChangeArrowheads="1"/>
          </p:cNvSpPr>
          <p:nvPr/>
        </p:nvSpPr>
        <p:spPr bwMode="auto">
          <a:xfrm>
            <a:off x="4572000" y="42844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7" name="Line 48"/>
          <p:cNvSpPr>
            <a:spLocks noChangeShapeType="1"/>
          </p:cNvSpPr>
          <p:nvPr/>
        </p:nvSpPr>
        <p:spPr bwMode="auto">
          <a:xfrm>
            <a:off x="5257800" y="3598606"/>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49"/>
          <p:cNvSpPr>
            <a:spLocks noChangeShapeType="1"/>
          </p:cNvSpPr>
          <p:nvPr/>
        </p:nvSpPr>
        <p:spPr bwMode="auto">
          <a:xfrm flipV="1">
            <a:off x="4724400" y="3598606"/>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Oval 50"/>
          <p:cNvSpPr>
            <a:spLocks noChangeArrowheads="1"/>
          </p:cNvSpPr>
          <p:nvPr/>
        </p:nvSpPr>
        <p:spPr bwMode="auto">
          <a:xfrm>
            <a:off x="5105400" y="34462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0" name="Line 51"/>
          <p:cNvSpPr>
            <a:spLocks noChangeShapeType="1"/>
          </p:cNvSpPr>
          <p:nvPr/>
        </p:nvSpPr>
        <p:spPr bwMode="auto">
          <a:xfrm flipV="1">
            <a:off x="6858000" y="4436806"/>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Oval 52"/>
          <p:cNvSpPr>
            <a:spLocks noChangeArrowheads="1"/>
          </p:cNvSpPr>
          <p:nvPr/>
        </p:nvSpPr>
        <p:spPr bwMode="auto">
          <a:xfrm>
            <a:off x="7315200" y="42844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2" name="Line 53"/>
          <p:cNvSpPr>
            <a:spLocks noChangeShapeType="1"/>
          </p:cNvSpPr>
          <p:nvPr/>
        </p:nvSpPr>
        <p:spPr bwMode="auto">
          <a:xfrm>
            <a:off x="6934200" y="3598606"/>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Line 54"/>
          <p:cNvSpPr>
            <a:spLocks noChangeShapeType="1"/>
          </p:cNvSpPr>
          <p:nvPr/>
        </p:nvSpPr>
        <p:spPr bwMode="auto">
          <a:xfrm flipV="1">
            <a:off x="6400800" y="3598606"/>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Oval 55"/>
          <p:cNvSpPr>
            <a:spLocks noChangeArrowheads="1"/>
          </p:cNvSpPr>
          <p:nvPr/>
        </p:nvSpPr>
        <p:spPr bwMode="auto">
          <a:xfrm>
            <a:off x="6781800" y="34462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5" name="Line 56"/>
          <p:cNvSpPr>
            <a:spLocks noChangeShapeType="1"/>
          </p:cNvSpPr>
          <p:nvPr/>
        </p:nvSpPr>
        <p:spPr bwMode="auto">
          <a:xfrm>
            <a:off x="6096000" y="3065206"/>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6" name="Line 57"/>
          <p:cNvSpPr>
            <a:spLocks noChangeShapeType="1"/>
          </p:cNvSpPr>
          <p:nvPr/>
        </p:nvSpPr>
        <p:spPr bwMode="auto">
          <a:xfrm flipV="1">
            <a:off x="5257800" y="3065206"/>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Oval 58"/>
          <p:cNvSpPr>
            <a:spLocks noChangeArrowheads="1"/>
          </p:cNvSpPr>
          <p:nvPr/>
        </p:nvSpPr>
        <p:spPr bwMode="auto">
          <a:xfrm>
            <a:off x="5943600" y="29128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8" name="Line 59"/>
          <p:cNvSpPr>
            <a:spLocks noChangeShapeType="1"/>
          </p:cNvSpPr>
          <p:nvPr/>
        </p:nvSpPr>
        <p:spPr bwMode="auto">
          <a:xfrm flipV="1">
            <a:off x="2819400" y="4665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 name="Oval 60"/>
          <p:cNvSpPr>
            <a:spLocks noChangeArrowheads="1"/>
          </p:cNvSpPr>
          <p:nvPr/>
        </p:nvSpPr>
        <p:spPr bwMode="auto">
          <a:xfrm>
            <a:off x="2971800" y="45130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0" name="Line 61"/>
          <p:cNvSpPr>
            <a:spLocks noChangeShapeType="1"/>
          </p:cNvSpPr>
          <p:nvPr/>
        </p:nvSpPr>
        <p:spPr bwMode="auto">
          <a:xfrm>
            <a:off x="3124200" y="4665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Line 62"/>
          <p:cNvSpPr>
            <a:spLocks noChangeShapeType="1"/>
          </p:cNvSpPr>
          <p:nvPr/>
        </p:nvSpPr>
        <p:spPr bwMode="auto">
          <a:xfrm flipV="1">
            <a:off x="1752600" y="4665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2" name="Oval 63"/>
          <p:cNvSpPr>
            <a:spLocks noChangeArrowheads="1"/>
          </p:cNvSpPr>
          <p:nvPr/>
        </p:nvSpPr>
        <p:spPr bwMode="auto">
          <a:xfrm>
            <a:off x="1905000" y="45130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3" name="Line 64"/>
          <p:cNvSpPr>
            <a:spLocks noChangeShapeType="1"/>
          </p:cNvSpPr>
          <p:nvPr/>
        </p:nvSpPr>
        <p:spPr bwMode="auto">
          <a:xfrm>
            <a:off x="2057400" y="4665406"/>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4" name="Oval 66"/>
          <p:cNvSpPr>
            <a:spLocks noChangeArrowheads="1"/>
          </p:cNvSpPr>
          <p:nvPr/>
        </p:nvSpPr>
        <p:spPr bwMode="auto">
          <a:xfrm>
            <a:off x="762000" y="36748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5" name="Line 67"/>
          <p:cNvSpPr>
            <a:spLocks noChangeShapeType="1"/>
          </p:cNvSpPr>
          <p:nvPr/>
        </p:nvSpPr>
        <p:spPr bwMode="auto">
          <a:xfrm>
            <a:off x="914400" y="3827206"/>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Line 68"/>
          <p:cNvSpPr>
            <a:spLocks noChangeShapeType="1"/>
          </p:cNvSpPr>
          <p:nvPr/>
        </p:nvSpPr>
        <p:spPr bwMode="auto">
          <a:xfrm flipV="1">
            <a:off x="1981200" y="3827206"/>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7" name="Oval 69"/>
          <p:cNvSpPr>
            <a:spLocks noChangeArrowheads="1"/>
          </p:cNvSpPr>
          <p:nvPr/>
        </p:nvSpPr>
        <p:spPr bwMode="auto">
          <a:xfrm>
            <a:off x="2438400" y="36748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8" name="Line 70"/>
          <p:cNvSpPr>
            <a:spLocks noChangeShapeType="1"/>
          </p:cNvSpPr>
          <p:nvPr/>
        </p:nvSpPr>
        <p:spPr bwMode="auto">
          <a:xfrm>
            <a:off x="2590800" y="3827206"/>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Line 71"/>
          <p:cNvSpPr>
            <a:spLocks noChangeShapeType="1"/>
          </p:cNvSpPr>
          <p:nvPr/>
        </p:nvSpPr>
        <p:spPr bwMode="auto">
          <a:xfrm flipV="1">
            <a:off x="914400" y="3065206"/>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0" name="Oval 72"/>
          <p:cNvSpPr>
            <a:spLocks noChangeArrowheads="1"/>
          </p:cNvSpPr>
          <p:nvPr/>
        </p:nvSpPr>
        <p:spPr bwMode="auto">
          <a:xfrm>
            <a:off x="1600200" y="29128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1" name="Line 73"/>
          <p:cNvSpPr>
            <a:spLocks noChangeShapeType="1"/>
          </p:cNvSpPr>
          <p:nvPr/>
        </p:nvSpPr>
        <p:spPr bwMode="auto">
          <a:xfrm>
            <a:off x="1752600" y="3065206"/>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Line 74"/>
          <p:cNvSpPr>
            <a:spLocks noChangeShapeType="1"/>
          </p:cNvSpPr>
          <p:nvPr/>
        </p:nvSpPr>
        <p:spPr bwMode="auto">
          <a:xfrm flipV="1">
            <a:off x="1752600" y="2074606"/>
            <a:ext cx="22098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3" name="Oval 75"/>
          <p:cNvSpPr>
            <a:spLocks noChangeArrowheads="1"/>
          </p:cNvSpPr>
          <p:nvPr/>
        </p:nvSpPr>
        <p:spPr bwMode="auto">
          <a:xfrm>
            <a:off x="3886200" y="1922206"/>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4" name="Line 76"/>
          <p:cNvSpPr>
            <a:spLocks noChangeShapeType="1"/>
          </p:cNvSpPr>
          <p:nvPr/>
        </p:nvSpPr>
        <p:spPr bwMode="auto">
          <a:xfrm>
            <a:off x="4038600" y="2074606"/>
            <a:ext cx="19812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5" name="Text Box 77"/>
          <p:cNvSpPr txBox="1">
            <a:spLocks noChangeArrowheads="1"/>
          </p:cNvSpPr>
          <p:nvPr/>
        </p:nvSpPr>
        <p:spPr bwMode="auto">
          <a:xfrm>
            <a:off x="4170363" y="5275006"/>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6" name="Text Box 78"/>
          <p:cNvSpPr txBox="1">
            <a:spLocks noChangeArrowheads="1"/>
          </p:cNvSpPr>
          <p:nvPr/>
        </p:nvSpPr>
        <p:spPr bwMode="auto">
          <a:xfrm>
            <a:off x="5334000" y="5275006"/>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7" name="Text Box 79"/>
          <p:cNvSpPr txBox="1">
            <a:spLocks noChangeArrowheads="1"/>
          </p:cNvSpPr>
          <p:nvPr/>
        </p:nvSpPr>
        <p:spPr bwMode="auto">
          <a:xfrm>
            <a:off x="6913563" y="5275006"/>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8" name="Text Box 80"/>
          <p:cNvSpPr txBox="1">
            <a:spLocks noChangeArrowheads="1"/>
          </p:cNvSpPr>
          <p:nvPr/>
        </p:nvSpPr>
        <p:spPr bwMode="auto">
          <a:xfrm>
            <a:off x="7467600" y="4284406"/>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79" name="Text Box 81"/>
          <p:cNvSpPr txBox="1">
            <a:spLocks noChangeArrowheads="1"/>
          </p:cNvSpPr>
          <p:nvPr/>
        </p:nvSpPr>
        <p:spPr bwMode="auto">
          <a:xfrm>
            <a:off x="4724400" y="4284406"/>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0" name="Text Box 82"/>
          <p:cNvSpPr txBox="1">
            <a:spLocks noChangeArrowheads="1"/>
          </p:cNvSpPr>
          <p:nvPr/>
        </p:nvSpPr>
        <p:spPr bwMode="auto">
          <a:xfrm>
            <a:off x="3124200" y="45431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1" name="Text Box 83"/>
          <p:cNvSpPr txBox="1">
            <a:spLocks noChangeArrowheads="1"/>
          </p:cNvSpPr>
          <p:nvPr/>
        </p:nvSpPr>
        <p:spPr bwMode="auto">
          <a:xfrm>
            <a:off x="2057400" y="45431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2" name="Text Box 84"/>
          <p:cNvSpPr txBox="1">
            <a:spLocks noChangeArrowheads="1"/>
          </p:cNvSpPr>
          <p:nvPr/>
        </p:nvSpPr>
        <p:spPr bwMode="auto">
          <a:xfrm>
            <a:off x="2590800" y="3674806"/>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3" name="Text Box 85"/>
          <p:cNvSpPr txBox="1">
            <a:spLocks noChangeArrowheads="1"/>
          </p:cNvSpPr>
          <p:nvPr/>
        </p:nvSpPr>
        <p:spPr bwMode="auto">
          <a:xfrm>
            <a:off x="914400" y="37049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4" name="Text Box 86"/>
          <p:cNvSpPr txBox="1">
            <a:spLocks noChangeArrowheads="1"/>
          </p:cNvSpPr>
          <p:nvPr/>
        </p:nvSpPr>
        <p:spPr bwMode="auto">
          <a:xfrm>
            <a:off x="1828800" y="2942969"/>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85" name="Text Box 87"/>
          <p:cNvSpPr txBox="1">
            <a:spLocks noChangeArrowheads="1"/>
          </p:cNvSpPr>
          <p:nvPr/>
        </p:nvSpPr>
        <p:spPr bwMode="auto">
          <a:xfrm>
            <a:off x="5257800" y="34763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86" name="Text Box 88"/>
          <p:cNvSpPr txBox="1">
            <a:spLocks noChangeArrowheads="1"/>
          </p:cNvSpPr>
          <p:nvPr/>
        </p:nvSpPr>
        <p:spPr bwMode="auto">
          <a:xfrm>
            <a:off x="6096000" y="2866769"/>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87" name="Text Box 89"/>
          <p:cNvSpPr txBox="1">
            <a:spLocks noChangeArrowheads="1"/>
          </p:cNvSpPr>
          <p:nvPr/>
        </p:nvSpPr>
        <p:spPr bwMode="auto">
          <a:xfrm>
            <a:off x="6934200" y="3446206"/>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88" name="Text Box 90"/>
          <p:cNvSpPr txBox="1">
            <a:spLocks noChangeArrowheads="1"/>
          </p:cNvSpPr>
          <p:nvPr/>
        </p:nvSpPr>
        <p:spPr bwMode="auto">
          <a:xfrm>
            <a:off x="4114800" y="1876169"/>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33</a:t>
            </a:r>
          </a:p>
        </p:txBody>
      </p:sp>
      <p:sp>
        <p:nvSpPr>
          <p:cNvPr id="89" name="Text Box 91"/>
          <p:cNvSpPr txBox="1">
            <a:spLocks noChangeArrowheads="1"/>
          </p:cNvSpPr>
          <p:nvPr/>
        </p:nvSpPr>
        <p:spPr bwMode="auto">
          <a:xfrm>
            <a:off x="5029200" y="2227006"/>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0" name="Text Box 92"/>
          <p:cNvSpPr txBox="1">
            <a:spLocks noChangeArrowheads="1"/>
          </p:cNvSpPr>
          <p:nvPr/>
        </p:nvSpPr>
        <p:spPr bwMode="auto">
          <a:xfrm>
            <a:off x="2514600" y="2227006"/>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1" name="Text Box 93"/>
          <p:cNvSpPr txBox="1">
            <a:spLocks noChangeArrowheads="1"/>
          </p:cNvSpPr>
          <p:nvPr/>
        </p:nvSpPr>
        <p:spPr bwMode="auto">
          <a:xfrm>
            <a:off x="6553200" y="31715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2" name="Text Box 94"/>
          <p:cNvSpPr txBox="1">
            <a:spLocks noChangeArrowheads="1"/>
          </p:cNvSpPr>
          <p:nvPr/>
        </p:nvSpPr>
        <p:spPr bwMode="auto">
          <a:xfrm>
            <a:off x="5257800" y="3171569"/>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3" name="Text Box 95"/>
          <p:cNvSpPr txBox="1">
            <a:spLocks noChangeArrowheads="1"/>
          </p:cNvSpPr>
          <p:nvPr/>
        </p:nvSpPr>
        <p:spPr bwMode="auto">
          <a:xfrm>
            <a:off x="2057400" y="3171569"/>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4" name="Text Box 96"/>
          <p:cNvSpPr txBox="1">
            <a:spLocks noChangeArrowheads="1"/>
          </p:cNvSpPr>
          <p:nvPr/>
        </p:nvSpPr>
        <p:spPr bwMode="auto">
          <a:xfrm>
            <a:off x="1066800" y="3171569"/>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5" name="Text Box 22"/>
          <p:cNvSpPr txBox="1">
            <a:spLocks noChangeArrowheads="1"/>
          </p:cNvSpPr>
          <p:nvPr/>
        </p:nvSpPr>
        <p:spPr bwMode="auto">
          <a:xfrm>
            <a:off x="3581400" y="5930181"/>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dirty="0">
                <a:solidFill>
                  <a:schemeClr val="tx1"/>
                </a:solidFill>
                <a:latin typeface="Helvetica" panose="020B0604020202020204" pitchFamily="34" charset="0"/>
              </a:rPr>
              <a:t>NL</a:t>
            </a:r>
          </a:p>
          <a:p>
            <a:pPr algn="ctr" eaLnBrk="1" hangingPunct="1">
              <a:lnSpc>
                <a:spcPct val="110000"/>
              </a:lnSpc>
            </a:pPr>
            <a:r>
              <a:rPr lang="en-US" sz="2000" b="0" dirty="0">
                <a:solidFill>
                  <a:schemeClr val="tx1"/>
                </a:solidFill>
                <a:latin typeface="Helvetica" panose="020B0604020202020204" pitchFamily="34" charset="0"/>
              </a:rPr>
              <a:t>1</a:t>
            </a:r>
          </a:p>
        </p:txBody>
      </p:sp>
      <p:grpSp>
        <p:nvGrpSpPr>
          <p:cNvPr id="96" name="Group 34"/>
          <p:cNvGrpSpPr>
            <a:grpSpLocks/>
          </p:cNvGrpSpPr>
          <p:nvPr/>
        </p:nvGrpSpPr>
        <p:grpSpPr bwMode="auto">
          <a:xfrm>
            <a:off x="304800" y="4246314"/>
            <a:ext cx="381000" cy="792163"/>
            <a:chOff x="576" y="3432"/>
            <a:chExt cx="240" cy="499"/>
          </a:xfrm>
        </p:grpSpPr>
        <p:sp>
          <p:nvSpPr>
            <p:cNvPr id="97"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98"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99" name="Line 65"/>
          <p:cNvSpPr>
            <a:spLocks noChangeShapeType="1"/>
          </p:cNvSpPr>
          <p:nvPr/>
        </p:nvSpPr>
        <p:spPr bwMode="auto">
          <a:xfrm flipV="1">
            <a:off x="533400" y="3827214"/>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1" name="Title 1"/>
          <p:cNvSpPr>
            <a:spLocks noGrp="1"/>
          </p:cNvSpPr>
          <p:nvPr>
            <p:ph type="title"/>
          </p:nvPr>
        </p:nvSpPr>
        <p:spPr>
          <a:xfrm>
            <a:off x="2171700" y="469408"/>
            <a:ext cx="6377940" cy="1293028"/>
          </a:xfrm>
        </p:spPr>
        <p:txBody>
          <a:bodyPr/>
          <a:lstStyle/>
          <a:p>
            <a:r>
              <a:rPr lang="en-US" dirty="0"/>
              <a:t>ENCODING a Huffman tree</a:t>
            </a:r>
          </a:p>
        </p:txBody>
      </p:sp>
    </p:spTree>
    <p:extLst>
      <p:ext uri="{BB962C8B-B14F-4D97-AF65-F5344CB8AC3E}">
        <p14:creationId xmlns:p14="http://schemas.microsoft.com/office/powerpoint/2010/main" xmlns="" val="4172468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412230" y="6312107"/>
            <a:ext cx="2137410" cy="365125"/>
          </a:xfrm>
        </p:spPr>
        <p:txBody>
          <a:bodyPr/>
          <a:lstStyle/>
          <a:p>
            <a:r>
              <a:rPr lang="en-US" dirty="0" smtClean="0"/>
              <a:t>12/08/2014</a:t>
            </a:r>
          </a:p>
          <a:p>
            <a:endParaRPr lang="en-US" dirty="0"/>
          </a:p>
        </p:txBody>
      </p:sp>
      <p:sp>
        <p:nvSpPr>
          <p:cNvPr id="5" name="Footer Placeholder 4"/>
          <p:cNvSpPr>
            <a:spLocks noGrp="1"/>
          </p:cNvSpPr>
          <p:nvPr>
            <p:ph type="ftr" sz="quarter" idx="11"/>
          </p:nvPr>
        </p:nvSpPr>
        <p:spPr>
          <a:xfrm>
            <a:off x="594360" y="6311602"/>
            <a:ext cx="5680710" cy="365125"/>
          </a:xfrm>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a:xfrm>
            <a:off x="6572250" y="336757"/>
            <a:ext cx="1977390" cy="365125"/>
          </a:xfrm>
        </p:spPr>
        <p:txBody>
          <a:bodyPr/>
          <a:lstStyle/>
          <a:p>
            <a:fld id="{4CBC03C5-3978-45AA-A628-847F1B99281A}" type="slidenum">
              <a:rPr lang="en-US" smtClean="0"/>
              <a:pPr/>
              <a:t>19</a:t>
            </a:fld>
            <a:endParaRPr lang="en-US"/>
          </a:p>
        </p:txBody>
      </p:sp>
      <p:sp>
        <p:nvSpPr>
          <p:cNvPr id="7" name="Line 2"/>
          <p:cNvSpPr>
            <a:spLocks noChangeShapeType="1"/>
          </p:cNvSpPr>
          <p:nvPr/>
        </p:nvSpPr>
        <p:spPr bwMode="auto">
          <a:xfrm>
            <a:off x="7467600" y="4481045"/>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481045"/>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Oval 7"/>
          <p:cNvSpPr>
            <a:spLocks noChangeArrowheads="1"/>
          </p:cNvSpPr>
          <p:nvPr/>
        </p:nvSpPr>
        <p:spPr bwMode="auto">
          <a:xfrm>
            <a:off x="6400800"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0" name="Oval 9"/>
          <p:cNvSpPr>
            <a:spLocks noChangeArrowheads="1"/>
          </p:cNvSpPr>
          <p:nvPr/>
        </p:nvSpPr>
        <p:spPr bwMode="auto">
          <a:xfrm>
            <a:off x="7010400"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10"/>
          <p:cNvSpPr txBox="1">
            <a:spLocks noChangeArrowheads="1"/>
          </p:cNvSpPr>
          <p:nvPr/>
        </p:nvSpPr>
        <p:spPr bwMode="auto">
          <a:xfrm>
            <a:off x="7781925" y="5319245"/>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2" name="Oval 11"/>
          <p:cNvSpPr>
            <a:spLocks noChangeArrowheads="1"/>
          </p:cNvSpPr>
          <p:nvPr/>
        </p:nvSpPr>
        <p:spPr bwMode="auto">
          <a:xfrm>
            <a:off x="7848600" y="530337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2"/>
          <p:cNvSpPr txBox="1">
            <a:spLocks noChangeArrowheads="1"/>
          </p:cNvSpPr>
          <p:nvPr/>
        </p:nvSpPr>
        <p:spPr bwMode="auto">
          <a:xfrm>
            <a:off x="6172200" y="426990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4" name="Oval 13"/>
          <p:cNvSpPr>
            <a:spLocks noChangeArrowheads="1"/>
          </p:cNvSpPr>
          <p:nvPr/>
        </p:nvSpPr>
        <p:spPr bwMode="auto">
          <a:xfrm>
            <a:off x="6156325" y="423657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Oval 15"/>
          <p:cNvSpPr>
            <a:spLocks noChangeArrowheads="1"/>
          </p:cNvSpPr>
          <p:nvPr/>
        </p:nvSpPr>
        <p:spPr bwMode="auto">
          <a:xfrm>
            <a:off x="5410200"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6" name="Text Box 16"/>
          <p:cNvSpPr txBox="1">
            <a:spLocks noChangeArrowheads="1"/>
          </p:cNvSpPr>
          <p:nvPr/>
        </p:nvSpPr>
        <p:spPr bwMode="auto">
          <a:xfrm>
            <a:off x="5497513" y="4252445"/>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17" name="Oval 17"/>
          <p:cNvSpPr>
            <a:spLocks noChangeArrowheads="1"/>
          </p:cNvSpPr>
          <p:nvPr/>
        </p:nvSpPr>
        <p:spPr bwMode="auto">
          <a:xfrm>
            <a:off x="5486400" y="423657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8" name="Oval 19"/>
          <p:cNvSpPr>
            <a:spLocks noChangeArrowheads="1"/>
          </p:cNvSpPr>
          <p:nvPr/>
        </p:nvSpPr>
        <p:spPr bwMode="auto">
          <a:xfrm>
            <a:off x="4800600"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Oval 21"/>
          <p:cNvSpPr>
            <a:spLocks noChangeArrowheads="1"/>
          </p:cNvSpPr>
          <p:nvPr/>
        </p:nvSpPr>
        <p:spPr bwMode="auto">
          <a:xfrm>
            <a:off x="4343400"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0" name="Oval 23"/>
          <p:cNvSpPr>
            <a:spLocks noChangeArrowheads="1"/>
          </p:cNvSpPr>
          <p:nvPr/>
        </p:nvSpPr>
        <p:spPr bwMode="auto">
          <a:xfrm>
            <a:off x="3616325" y="6005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24"/>
          <p:cNvSpPr txBox="1">
            <a:spLocks noChangeArrowheads="1"/>
          </p:cNvSpPr>
          <p:nvPr/>
        </p:nvSpPr>
        <p:spPr bwMode="auto">
          <a:xfrm>
            <a:off x="3257550" y="527638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2" name="Oval 25"/>
          <p:cNvSpPr>
            <a:spLocks noChangeArrowheads="1"/>
          </p:cNvSpPr>
          <p:nvPr/>
        </p:nvSpPr>
        <p:spPr bwMode="auto">
          <a:xfrm>
            <a:off x="3200400" y="5243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6"/>
          <p:cNvSpPr txBox="1">
            <a:spLocks noChangeArrowheads="1"/>
          </p:cNvSpPr>
          <p:nvPr/>
        </p:nvSpPr>
        <p:spPr bwMode="auto">
          <a:xfrm>
            <a:off x="2617788" y="5276383"/>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4" name="Oval 27"/>
          <p:cNvSpPr>
            <a:spLocks noChangeArrowheads="1"/>
          </p:cNvSpPr>
          <p:nvPr/>
        </p:nvSpPr>
        <p:spPr bwMode="auto">
          <a:xfrm>
            <a:off x="2590800" y="5243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8"/>
          <p:cNvSpPr txBox="1">
            <a:spLocks noChangeArrowheads="1"/>
          </p:cNvSpPr>
          <p:nvPr/>
        </p:nvSpPr>
        <p:spPr bwMode="auto">
          <a:xfrm>
            <a:off x="2189163" y="5276383"/>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26" name="Oval 29"/>
          <p:cNvSpPr>
            <a:spLocks noChangeArrowheads="1"/>
          </p:cNvSpPr>
          <p:nvPr/>
        </p:nvSpPr>
        <p:spPr bwMode="auto">
          <a:xfrm>
            <a:off x="2133600" y="5243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30"/>
          <p:cNvSpPr txBox="1">
            <a:spLocks noChangeArrowheads="1"/>
          </p:cNvSpPr>
          <p:nvPr/>
        </p:nvSpPr>
        <p:spPr bwMode="auto">
          <a:xfrm>
            <a:off x="1566863" y="5350995"/>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28" name="Oval 31"/>
          <p:cNvSpPr>
            <a:spLocks noChangeArrowheads="1"/>
          </p:cNvSpPr>
          <p:nvPr/>
        </p:nvSpPr>
        <p:spPr bwMode="auto">
          <a:xfrm>
            <a:off x="1524000" y="524304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32"/>
          <p:cNvSpPr txBox="1">
            <a:spLocks noChangeArrowheads="1"/>
          </p:cNvSpPr>
          <p:nvPr/>
        </p:nvSpPr>
        <p:spPr bwMode="auto">
          <a:xfrm>
            <a:off x="1066800" y="4447708"/>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0" name="Oval 33"/>
          <p:cNvSpPr>
            <a:spLocks noChangeArrowheads="1"/>
          </p:cNvSpPr>
          <p:nvPr/>
        </p:nvSpPr>
        <p:spPr bwMode="auto">
          <a:xfrm>
            <a:off x="1033463" y="438897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1" name="Group 34"/>
          <p:cNvGrpSpPr>
            <a:grpSpLocks/>
          </p:cNvGrpSpPr>
          <p:nvPr/>
        </p:nvGrpSpPr>
        <p:grpSpPr bwMode="auto">
          <a:xfrm>
            <a:off x="304800" y="4290545"/>
            <a:ext cx="381000" cy="792163"/>
            <a:chOff x="576" y="3432"/>
            <a:chExt cx="240" cy="499"/>
          </a:xfrm>
        </p:grpSpPr>
        <p:sp>
          <p:nvSpPr>
            <p:cNvPr id="32"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3"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34" name="Line 37"/>
          <p:cNvSpPr>
            <a:spLocks noChangeShapeType="1"/>
          </p:cNvSpPr>
          <p:nvPr/>
        </p:nvSpPr>
        <p:spPr bwMode="auto">
          <a:xfrm flipV="1">
            <a:off x="66294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Oval 38"/>
          <p:cNvSpPr>
            <a:spLocks noChangeArrowheads="1"/>
          </p:cNvSpPr>
          <p:nvPr/>
        </p:nvSpPr>
        <p:spPr bwMode="auto">
          <a:xfrm>
            <a:off x="6781800" y="53192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6" name="Line 39"/>
          <p:cNvSpPr>
            <a:spLocks noChangeShapeType="1"/>
          </p:cNvSpPr>
          <p:nvPr/>
        </p:nvSpPr>
        <p:spPr bwMode="auto">
          <a:xfrm>
            <a:off x="69342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 name="Line 40"/>
          <p:cNvSpPr>
            <a:spLocks noChangeShapeType="1"/>
          </p:cNvSpPr>
          <p:nvPr/>
        </p:nvSpPr>
        <p:spPr bwMode="auto">
          <a:xfrm flipV="1">
            <a:off x="50292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 name="Oval 41"/>
          <p:cNvSpPr>
            <a:spLocks noChangeArrowheads="1"/>
          </p:cNvSpPr>
          <p:nvPr/>
        </p:nvSpPr>
        <p:spPr bwMode="auto">
          <a:xfrm>
            <a:off x="5181600" y="53192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9" name="Line 42"/>
          <p:cNvSpPr>
            <a:spLocks noChangeShapeType="1"/>
          </p:cNvSpPr>
          <p:nvPr/>
        </p:nvSpPr>
        <p:spPr bwMode="auto">
          <a:xfrm>
            <a:off x="53340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 name="Line 43"/>
          <p:cNvSpPr>
            <a:spLocks noChangeShapeType="1"/>
          </p:cNvSpPr>
          <p:nvPr/>
        </p:nvSpPr>
        <p:spPr bwMode="auto">
          <a:xfrm flipV="1">
            <a:off x="38862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44"/>
          <p:cNvSpPr>
            <a:spLocks noChangeArrowheads="1"/>
          </p:cNvSpPr>
          <p:nvPr/>
        </p:nvSpPr>
        <p:spPr bwMode="auto">
          <a:xfrm>
            <a:off x="4038600" y="53192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45"/>
          <p:cNvSpPr>
            <a:spLocks noChangeShapeType="1"/>
          </p:cNvSpPr>
          <p:nvPr/>
        </p:nvSpPr>
        <p:spPr bwMode="auto">
          <a:xfrm>
            <a:off x="4191000" y="5471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46"/>
          <p:cNvSpPr>
            <a:spLocks noChangeShapeType="1"/>
          </p:cNvSpPr>
          <p:nvPr/>
        </p:nvSpPr>
        <p:spPr bwMode="auto">
          <a:xfrm flipV="1">
            <a:off x="4114800" y="4481045"/>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Oval 47"/>
          <p:cNvSpPr>
            <a:spLocks noChangeArrowheads="1"/>
          </p:cNvSpPr>
          <p:nvPr/>
        </p:nvSpPr>
        <p:spPr bwMode="auto">
          <a:xfrm>
            <a:off x="4572000" y="43286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5" name="Line 48"/>
          <p:cNvSpPr>
            <a:spLocks noChangeShapeType="1"/>
          </p:cNvSpPr>
          <p:nvPr/>
        </p:nvSpPr>
        <p:spPr bwMode="auto">
          <a:xfrm>
            <a:off x="5257800" y="3642845"/>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49"/>
          <p:cNvSpPr>
            <a:spLocks noChangeShapeType="1"/>
          </p:cNvSpPr>
          <p:nvPr/>
        </p:nvSpPr>
        <p:spPr bwMode="auto">
          <a:xfrm flipV="1">
            <a:off x="4724400" y="3642845"/>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Oval 50"/>
          <p:cNvSpPr>
            <a:spLocks noChangeArrowheads="1"/>
          </p:cNvSpPr>
          <p:nvPr/>
        </p:nvSpPr>
        <p:spPr bwMode="auto">
          <a:xfrm>
            <a:off x="5105400" y="34904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8" name="Line 51"/>
          <p:cNvSpPr>
            <a:spLocks noChangeShapeType="1"/>
          </p:cNvSpPr>
          <p:nvPr/>
        </p:nvSpPr>
        <p:spPr bwMode="auto">
          <a:xfrm flipV="1">
            <a:off x="6858000" y="4481045"/>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Oval 52"/>
          <p:cNvSpPr>
            <a:spLocks noChangeArrowheads="1"/>
          </p:cNvSpPr>
          <p:nvPr/>
        </p:nvSpPr>
        <p:spPr bwMode="auto">
          <a:xfrm>
            <a:off x="7315200" y="43286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0" name="Line 53"/>
          <p:cNvSpPr>
            <a:spLocks noChangeShapeType="1"/>
          </p:cNvSpPr>
          <p:nvPr/>
        </p:nvSpPr>
        <p:spPr bwMode="auto">
          <a:xfrm>
            <a:off x="6934200" y="3642845"/>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 name="Line 54"/>
          <p:cNvSpPr>
            <a:spLocks noChangeShapeType="1"/>
          </p:cNvSpPr>
          <p:nvPr/>
        </p:nvSpPr>
        <p:spPr bwMode="auto">
          <a:xfrm flipV="1">
            <a:off x="6400800" y="3642845"/>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Oval 55"/>
          <p:cNvSpPr>
            <a:spLocks noChangeArrowheads="1"/>
          </p:cNvSpPr>
          <p:nvPr/>
        </p:nvSpPr>
        <p:spPr bwMode="auto">
          <a:xfrm>
            <a:off x="6781800" y="34904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3" name="Line 56"/>
          <p:cNvSpPr>
            <a:spLocks noChangeShapeType="1"/>
          </p:cNvSpPr>
          <p:nvPr/>
        </p:nvSpPr>
        <p:spPr bwMode="auto">
          <a:xfrm>
            <a:off x="6096000" y="3109445"/>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4" name="Line 57"/>
          <p:cNvSpPr>
            <a:spLocks noChangeShapeType="1"/>
          </p:cNvSpPr>
          <p:nvPr/>
        </p:nvSpPr>
        <p:spPr bwMode="auto">
          <a:xfrm flipV="1">
            <a:off x="5257800" y="3109445"/>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5" name="Oval 58"/>
          <p:cNvSpPr>
            <a:spLocks noChangeArrowheads="1"/>
          </p:cNvSpPr>
          <p:nvPr/>
        </p:nvSpPr>
        <p:spPr bwMode="auto">
          <a:xfrm>
            <a:off x="5943600" y="29570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6" name="Line 59"/>
          <p:cNvSpPr>
            <a:spLocks noChangeShapeType="1"/>
          </p:cNvSpPr>
          <p:nvPr/>
        </p:nvSpPr>
        <p:spPr bwMode="auto">
          <a:xfrm flipV="1">
            <a:off x="2819400" y="4709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Oval 60"/>
          <p:cNvSpPr>
            <a:spLocks noChangeArrowheads="1"/>
          </p:cNvSpPr>
          <p:nvPr/>
        </p:nvSpPr>
        <p:spPr bwMode="auto">
          <a:xfrm>
            <a:off x="2971800" y="45572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8" name="Line 61"/>
          <p:cNvSpPr>
            <a:spLocks noChangeShapeType="1"/>
          </p:cNvSpPr>
          <p:nvPr/>
        </p:nvSpPr>
        <p:spPr bwMode="auto">
          <a:xfrm>
            <a:off x="3124200" y="4709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9" name="Line 62"/>
          <p:cNvSpPr>
            <a:spLocks noChangeShapeType="1"/>
          </p:cNvSpPr>
          <p:nvPr/>
        </p:nvSpPr>
        <p:spPr bwMode="auto">
          <a:xfrm flipV="1">
            <a:off x="1752600" y="4709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 name="Oval 63"/>
          <p:cNvSpPr>
            <a:spLocks noChangeArrowheads="1"/>
          </p:cNvSpPr>
          <p:nvPr/>
        </p:nvSpPr>
        <p:spPr bwMode="auto">
          <a:xfrm>
            <a:off x="1905000" y="45572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1" name="Line 64"/>
          <p:cNvSpPr>
            <a:spLocks noChangeShapeType="1"/>
          </p:cNvSpPr>
          <p:nvPr/>
        </p:nvSpPr>
        <p:spPr bwMode="auto">
          <a:xfrm>
            <a:off x="2057400" y="4709645"/>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2" name="Line 65"/>
          <p:cNvSpPr>
            <a:spLocks noChangeShapeType="1"/>
          </p:cNvSpPr>
          <p:nvPr/>
        </p:nvSpPr>
        <p:spPr bwMode="auto">
          <a:xfrm flipV="1">
            <a:off x="533400" y="3871445"/>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3" name="Oval 66"/>
          <p:cNvSpPr>
            <a:spLocks noChangeArrowheads="1"/>
          </p:cNvSpPr>
          <p:nvPr/>
        </p:nvSpPr>
        <p:spPr bwMode="auto">
          <a:xfrm>
            <a:off x="762000" y="37190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4" name="Line 67"/>
          <p:cNvSpPr>
            <a:spLocks noChangeShapeType="1"/>
          </p:cNvSpPr>
          <p:nvPr/>
        </p:nvSpPr>
        <p:spPr bwMode="auto">
          <a:xfrm>
            <a:off x="914400" y="3871445"/>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5" name="Line 68"/>
          <p:cNvSpPr>
            <a:spLocks noChangeShapeType="1"/>
          </p:cNvSpPr>
          <p:nvPr/>
        </p:nvSpPr>
        <p:spPr bwMode="auto">
          <a:xfrm flipV="1">
            <a:off x="1981200" y="3871445"/>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Oval 69"/>
          <p:cNvSpPr>
            <a:spLocks noChangeArrowheads="1"/>
          </p:cNvSpPr>
          <p:nvPr/>
        </p:nvSpPr>
        <p:spPr bwMode="auto">
          <a:xfrm>
            <a:off x="2438400" y="37190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7" name="Line 70"/>
          <p:cNvSpPr>
            <a:spLocks noChangeShapeType="1"/>
          </p:cNvSpPr>
          <p:nvPr/>
        </p:nvSpPr>
        <p:spPr bwMode="auto">
          <a:xfrm>
            <a:off x="2590800" y="3871445"/>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Line 71"/>
          <p:cNvSpPr>
            <a:spLocks noChangeShapeType="1"/>
          </p:cNvSpPr>
          <p:nvPr/>
        </p:nvSpPr>
        <p:spPr bwMode="auto">
          <a:xfrm flipV="1">
            <a:off x="914400" y="3109445"/>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Oval 72"/>
          <p:cNvSpPr>
            <a:spLocks noChangeArrowheads="1"/>
          </p:cNvSpPr>
          <p:nvPr/>
        </p:nvSpPr>
        <p:spPr bwMode="auto">
          <a:xfrm>
            <a:off x="1600200" y="29570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0" name="Line 73"/>
          <p:cNvSpPr>
            <a:spLocks noChangeShapeType="1"/>
          </p:cNvSpPr>
          <p:nvPr/>
        </p:nvSpPr>
        <p:spPr bwMode="auto">
          <a:xfrm>
            <a:off x="1752600" y="3109445"/>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 name="Line 74"/>
          <p:cNvSpPr>
            <a:spLocks noChangeShapeType="1"/>
          </p:cNvSpPr>
          <p:nvPr/>
        </p:nvSpPr>
        <p:spPr bwMode="auto">
          <a:xfrm flipV="1">
            <a:off x="1752600" y="2118845"/>
            <a:ext cx="22098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Oval 75"/>
          <p:cNvSpPr>
            <a:spLocks noChangeArrowheads="1"/>
          </p:cNvSpPr>
          <p:nvPr/>
        </p:nvSpPr>
        <p:spPr bwMode="auto">
          <a:xfrm>
            <a:off x="3886200" y="1966445"/>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3" name="Line 76"/>
          <p:cNvSpPr>
            <a:spLocks noChangeShapeType="1"/>
          </p:cNvSpPr>
          <p:nvPr/>
        </p:nvSpPr>
        <p:spPr bwMode="auto">
          <a:xfrm>
            <a:off x="4038600" y="2118845"/>
            <a:ext cx="19812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4" name="Text Box 77"/>
          <p:cNvSpPr txBox="1">
            <a:spLocks noChangeArrowheads="1"/>
          </p:cNvSpPr>
          <p:nvPr/>
        </p:nvSpPr>
        <p:spPr bwMode="auto">
          <a:xfrm>
            <a:off x="4170363" y="5319245"/>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5" name="Text Box 78"/>
          <p:cNvSpPr txBox="1">
            <a:spLocks noChangeArrowheads="1"/>
          </p:cNvSpPr>
          <p:nvPr/>
        </p:nvSpPr>
        <p:spPr bwMode="auto">
          <a:xfrm>
            <a:off x="5334000" y="5319245"/>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6" name="Text Box 79"/>
          <p:cNvSpPr txBox="1">
            <a:spLocks noChangeArrowheads="1"/>
          </p:cNvSpPr>
          <p:nvPr/>
        </p:nvSpPr>
        <p:spPr bwMode="auto">
          <a:xfrm>
            <a:off x="6913563" y="5319245"/>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77" name="Text Box 80"/>
          <p:cNvSpPr txBox="1">
            <a:spLocks noChangeArrowheads="1"/>
          </p:cNvSpPr>
          <p:nvPr/>
        </p:nvSpPr>
        <p:spPr bwMode="auto">
          <a:xfrm>
            <a:off x="7467600" y="43286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78" name="Text Box 81"/>
          <p:cNvSpPr txBox="1">
            <a:spLocks noChangeArrowheads="1"/>
          </p:cNvSpPr>
          <p:nvPr/>
        </p:nvSpPr>
        <p:spPr bwMode="auto">
          <a:xfrm>
            <a:off x="4724400" y="43286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79" name="Text Box 82"/>
          <p:cNvSpPr txBox="1">
            <a:spLocks noChangeArrowheads="1"/>
          </p:cNvSpPr>
          <p:nvPr/>
        </p:nvSpPr>
        <p:spPr bwMode="auto">
          <a:xfrm>
            <a:off x="3124200" y="45874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0" name="Text Box 83"/>
          <p:cNvSpPr txBox="1">
            <a:spLocks noChangeArrowheads="1"/>
          </p:cNvSpPr>
          <p:nvPr/>
        </p:nvSpPr>
        <p:spPr bwMode="auto">
          <a:xfrm>
            <a:off x="2057400" y="45874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1" name="Text Box 84"/>
          <p:cNvSpPr txBox="1">
            <a:spLocks noChangeArrowheads="1"/>
          </p:cNvSpPr>
          <p:nvPr/>
        </p:nvSpPr>
        <p:spPr bwMode="auto">
          <a:xfrm>
            <a:off x="2590800" y="37190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2" name="Text Box 85"/>
          <p:cNvSpPr txBox="1">
            <a:spLocks noChangeArrowheads="1"/>
          </p:cNvSpPr>
          <p:nvPr/>
        </p:nvSpPr>
        <p:spPr bwMode="auto">
          <a:xfrm>
            <a:off x="914400" y="37492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3" name="Text Box 86"/>
          <p:cNvSpPr txBox="1">
            <a:spLocks noChangeArrowheads="1"/>
          </p:cNvSpPr>
          <p:nvPr/>
        </p:nvSpPr>
        <p:spPr bwMode="auto">
          <a:xfrm>
            <a:off x="1828800" y="2987208"/>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84" name="Text Box 87"/>
          <p:cNvSpPr txBox="1">
            <a:spLocks noChangeArrowheads="1"/>
          </p:cNvSpPr>
          <p:nvPr/>
        </p:nvSpPr>
        <p:spPr bwMode="auto">
          <a:xfrm>
            <a:off x="5257800" y="35206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85" name="Text Box 88"/>
          <p:cNvSpPr txBox="1">
            <a:spLocks noChangeArrowheads="1"/>
          </p:cNvSpPr>
          <p:nvPr/>
        </p:nvSpPr>
        <p:spPr bwMode="auto">
          <a:xfrm>
            <a:off x="6096000" y="2911008"/>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86" name="Text Box 89"/>
          <p:cNvSpPr txBox="1">
            <a:spLocks noChangeArrowheads="1"/>
          </p:cNvSpPr>
          <p:nvPr/>
        </p:nvSpPr>
        <p:spPr bwMode="auto">
          <a:xfrm>
            <a:off x="6934200" y="3490445"/>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87" name="Text Box 90"/>
          <p:cNvSpPr txBox="1">
            <a:spLocks noChangeArrowheads="1"/>
          </p:cNvSpPr>
          <p:nvPr/>
        </p:nvSpPr>
        <p:spPr bwMode="auto">
          <a:xfrm>
            <a:off x="4114800" y="1920408"/>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33</a:t>
            </a:r>
          </a:p>
        </p:txBody>
      </p:sp>
      <p:sp>
        <p:nvSpPr>
          <p:cNvPr id="88" name="Text Box 91"/>
          <p:cNvSpPr txBox="1">
            <a:spLocks noChangeArrowheads="1"/>
          </p:cNvSpPr>
          <p:nvPr/>
        </p:nvSpPr>
        <p:spPr bwMode="auto">
          <a:xfrm>
            <a:off x="5029200" y="22712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89" name="Text Box 92"/>
          <p:cNvSpPr txBox="1">
            <a:spLocks noChangeArrowheads="1"/>
          </p:cNvSpPr>
          <p:nvPr/>
        </p:nvSpPr>
        <p:spPr bwMode="auto">
          <a:xfrm>
            <a:off x="2514600" y="2271245"/>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0" name="Text Box 93"/>
          <p:cNvSpPr txBox="1">
            <a:spLocks noChangeArrowheads="1"/>
          </p:cNvSpPr>
          <p:nvPr/>
        </p:nvSpPr>
        <p:spPr bwMode="auto">
          <a:xfrm>
            <a:off x="6553200" y="32158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1" name="Text Box 94"/>
          <p:cNvSpPr txBox="1">
            <a:spLocks noChangeArrowheads="1"/>
          </p:cNvSpPr>
          <p:nvPr/>
        </p:nvSpPr>
        <p:spPr bwMode="auto">
          <a:xfrm>
            <a:off x="5257800" y="32158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2" name="Text Box 95"/>
          <p:cNvSpPr txBox="1">
            <a:spLocks noChangeArrowheads="1"/>
          </p:cNvSpPr>
          <p:nvPr/>
        </p:nvSpPr>
        <p:spPr bwMode="auto">
          <a:xfrm>
            <a:off x="2057400" y="32158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3" name="Text Box 96"/>
          <p:cNvSpPr txBox="1">
            <a:spLocks noChangeArrowheads="1"/>
          </p:cNvSpPr>
          <p:nvPr/>
        </p:nvSpPr>
        <p:spPr bwMode="auto">
          <a:xfrm>
            <a:off x="1066800" y="32158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4" name="Text Box 97"/>
          <p:cNvSpPr txBox="1">
            <a:spLocks noChangeArrowheads="1"/>
          </p:cNvSpPr>
          <p:nvPr/>
        </p:nvSpPr>
        <p:spPr bwMode="auto">
          <a:xfrm>
            <a:off x="5486400" y="38714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5" name="Text Box 98"/>
          <p:cNvSpPr txBox="1">
            <a:spLocks noChangeArrowheads="1"/>
          </p:cNvSpPr>
          <p:nvPr/>
        </p:nvSpPr>
        <p:spPr bwMode="auto">
          <a:xfrm>
            <a:off x="6324600" y="3871445"/>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6" name="Text Box 99"/>
          <p:cNvSpPr txBox="1">
            <a:spLocks noChangeArrowheads="1"/>
          </p:cNvSpPr>
          <p:nvPr/>
        </p:nvSpPr>
        <p:spPr bwMode="auto">
          <a:xfrm>
            <a:off x="1143000" y="41000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7" name="Text Box 100"/>
          <p:cNvSpPr txBox="1">
            <a:spLocks noChangeArrowheads="1"/>
          </p:cNvSpPr>
          <p:nvPr/>
        </p:nvSpPr>
        <p:spPr bwMode="auto">
          <a:xfrm>
            <a:off x="304800" y="4100045"/>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8" name="Text Box 101"/>
          <p:cNvSpPr txBox="1">
            <a:spLocks noChangeArrowheads="1"/>
          </p:cNvSpPr>
          <p:nvPr/>
        </p:nvSpPr>
        <p:spPr bwMode="auto">
          <a:xfrm>
            <a:off x="7162800" y="38714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9" name="Text Box 102"/>
          <p:cNvSpPr txBox="1">
            <a:spLocks noChangeArrowheads="1"/>
          </p:cNvSpPr>
          <p:nvPr/>
        </p:nvSpPr>
        <p:spPr bwMode="auto">
          <a:xfrm>
            <a:off x="4648200" y="3871445"/>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0" name="Text Box 103"/>
          <p:cNvSpPr txBox="1">
            <a:spLocks noChangeArrowheads="1"/>
          </p:cNvSpPr>
          <p:nvPr/>
        </p:nvSpPr>
        <p:spPr bwMode="auto">
          <a:xfrm>
            <a:off x="2819400" y="4100045"/>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1" name="Text Box 104"/>
          <p:cNvSpPr txBox="1">
            <a:spLocks noChangeArrowheads="1"/>
          </p:cNvSpPr>
          <p:nvPr/>
        </p:nvSpPr>
        <p:spPr bwMode="auto">
          <a:xfrm>
            <a:off x="1981200" y="4100045"/>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2" name="Text Box 105"/>
          <p:cNvSpPr txBox="1">
            <a:spLocks noChangeArrowheads="1"/>
          </p:cNvSpPr>
          <p:nvPr/>
        </p:nvSpPr>
        <p:spPr bwMode="auto">
          <a:xfrm>
            <a:off x="2133600" y="48922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3" name="Text Box 106"/>
          <p:cNvSpPr txBox="1">
            <a:spLocks noChangeArrowheads="1"/>
          </p:cNvSpPr>
          <p:nvPr/>
        </p:nvSpPr>
        <p:spPr bwMode="auto">
          <a:xfrm>
            <a:off x="1524000" y="48922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4" name="Text Box 107"/>
          <p:cNvSpPr txBox="1">
            <a:spLocks noChangeArrowheads="1"/>
          </p:cNvSpPr>
          <p:nvPr/>
        </p:nvSpPr>
        <p:spPr bwMode="auto">
          <a:xfrm>
            <a:off x="3200400" y="48922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5" name="Text Box 108"/>
          <p:cNvSpPr txBox="1">
            <a:spLocks noChangeArrowheads="1"/>
          </p:cNvSpPr>
          <p:nvPr/>
        </p:nvSpPr>
        <p:spPr bwMode="auto">
          <a:xfrm>
            <a:off x="2590800" y="48922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6" name="Text Box 109"/>
          <p:cNvSpPr txBox="1">
            <a:spLocks noChangeArrowheads="1"/>
          </p:cNvSpPr>
          <p:nvPr/>
        </p:nvSpPr>
        <p:spPr bwMode="auto">
          <a:xfrm>
            <a:off x="5029200" y="48922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7" name="Text Box 110"/>
          <p:cNvSpPr txBox="1">
            <a:spLocks noChangeArrowheads="1"/>
          </p:cNvSpPr>
          <p:nvPr/>
        </p:nvSpPr>
        <p:spPr bwMode="auto">
          <a:xfrm>
            <a:off x="6781800" y="48922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8" name="Text Box 111"/>
          <p:cNvSpPr txBox="1">
            <a:spLocks noChangeArrowheads="1"/>
          </p:cNvSpPr>
          <p:nvPr/>
        </p:nvSpPr>
        <p:spPr bwMode="auto">
          <a:xfrm>
            <a:off x="7772400" y="4892208"/>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9" name="Text Box 112"/>
          <p:cNvSpPr txBox="1">
            <a:spLocks noChangeArrowheads="1"/>
          </p:cNvSpPr>
          <p:nvPr/>
        </p:nvSpPr>
        <p:spPr bwMode="auto">
          <a:xfrm>
            <a:off x="4038600" y="4892208"/>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4" name="Text Box 6"/>
          <p:cNvSpPr txBox="1">
            <a:spLocks noChangeArrowheads="1"/>
          </p:cNvSpPr>
          <p:nvPr/>
        </p:nvSpPr>
        <p:spPr bwMode="auto">
          <a:xfrm>
            <a:off x="6426200" y="599414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15" name="Text Box 8"/>
          <p:cNvSpPr txBox="1">
            <a:spLocks noChangeArrowheads="1"/>
          </p:cNvSpPr>
          <p:nvPr/>
        </p:nvSpPr>
        <p:spPr bwMode="auto">
          <a:xfrm>
            <a:off x="7065963" y="59941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16" name="Text Box 14"/>
          <p:cNvSpPr txBox="1">
            <a:spLocks noChangeArrowheads="1"/>
          </p:cNvSpPr>
          <p:nvPr/>
        </p:nvSpPr>
        <p:spPr bwMode="auto">
          <a:xfrm>
            <a:off x="5451475" y="596080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17" name="Text Box 18"/>
          <p:cNvSpPr txBox="1">
            <a:spLocks noChangeArrowheads="1"/>
          </p:cNvSpPr>
          <p:nvPr/>
        </p:nvSpPr>
        <p:spPr bwMode="auto">
          <a:xfrm>
            <a:off x="4857750" y="5960808"/>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118" name="Text Box 20"/>
          <p:cNvSpPr txBox="1">
            <a:spLocks noChangeArrowheads="1"/>
          </p:cNvSpPr>
          <p:nvPr/>
        </p:nvSpPr>
        <p:spPr bwMode="auto">
          <a:xfrm>
            <a:off x="4398963" y="596080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dirty="0">
                <a:solidFill>
                  <a:schemeClr val="tx1"/>
                </a:solidFill>
                <a:latin typeface="Helvetica" panose="020B0604020202020204" pitchFamily="34" charset="0"/>
              </a:rPr>
              <a:t>b</a:t>
            </a:r>
          </a:p>
          <a:p>
            <a:pPr algn="ctr" eaLnBrk="1" hangingPunct="1"/>
            <a:r>
              <a:rPr lang="en-US" sz="2000" b="0" dirty="0">
                <a:solidFill>
                  <a:schemeClr val="tx1"/>
                </a:solidFill>
                <a:latin typeface="Helvetica" panose="020B0604020202020204" pitchFamily="34" charset="0"/>
              </a:rPr>
              <a:t>1</a:t>
            </a:r>
          </a:p>
        </p:txBody>
      </p:sp>
      <p:sp>
        <p:nvSpPr>
          <p:cNvPr id="119" name="Text Box 22"/>
          <p:cNvSpPr txBox="1">
            <a:spLocks noChangeArrowheads="1"/>
          </p:cNvSpPr>
          <p:nvPr/>
        </p:nvSpPr>
        <p:spPr bwMode="auto">
          <a:xfrm>
            <a:off x="3581400" y="5944933"/>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dirty="0">
                <a:solidFill>
                  <a:schemeClr val="tx1"/>
                </a:solidFill>
                <a:latin typeface="Helvetica" panose="020B0604020202020204" pitchFamily="34" charset="0"/>
              </a:rPr>
              <a:t>NL</a:t>
            </a:r>
          </a:p>
          <a:p>
            <a:pPr algn="ctr" eaLnBrk="1" hangingPunct="1">
              <a:lnSpc>
                <a:spcPct val="110000"/>
              </a:lnSpc>
            </a:pPr>
            <a:r>
              <a:rPr lang="en-US" sz="2000" b="0" dirty="0">
                <a:solidFill>
                  <a:schemeClr val="tx1"/>
                </a:solidFill>
                <a:latin typeface="Helvetica" panose="020B0604020202020204" pitchFamily="34" charset="0"/>
              </a:rPr>
              <a:t>1</a:t>
            </a:r>
          </a:p>
        </p:txBody>
      </p:sp>
      <p:sp>
        <p:nvSpPr>
          <p:cNvPr id="122" name="Title 1"/>
          <p:cNvSpPr txBox="1">
            <a:spLocks/>
          </p:cNvSpPr>
          <p:nvPr/>
        </p:nvSpPr>
        <p:spPr>
          <a:xfrm>
            <a:off x="2171700" y="469408"/>
            <a:ext cx="637794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ENCODING a Huffman tree</a:t>
            </a:r>
          </a:p>
        </p:txBody>
      </p:sp>
    </p:spTree>
    <p:extLst>
      <p:ext uri="{BB962C8B-B14F-4D97-AF65-F5344CB8AC3E}">
        <p14:creationId xmlns:p14="http://schemas.microsoft.com/office/powerpoint/2010/main" xmlns="" val="577436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Presented BY</a:t>
            </a:r>
            <a:endParaRPr lang="en-US" dirty="0"/>
          </a:p>
        </p:txBody>
      </p:sp>
      <p:sp>
        <p:nvSpPr>
          <p:cNvPr id="3" name="Content Placeholder 2"/>
          <p:cNvSpPr>
            <a:spLocks noGrp="1"/>
          </p:cNvSpPr>
          <p:nvPr>
            <p:ph idx="1"/>
          </p:nvPr>
        </p:nvSpPr>
        <p:spPr>
          <a:xfrm>
            <a:off x="2793912" y="2503171"/>
            <a:ext cx="5654629" cy="3280248"/>
          </a:xfrm>
        </p:spPr>
        <p:txBody>
          <a:bodyPr>
            <a:normAutofit/>
          </a:bodyPr>
          <a:lstStyle/>
          <a:p>
            <a:r>
              <a:rPr lang="en-US" dirty="0" err="1" smtClean="0"/>
              <a:t>Kaniz</a:t>
            </a:r>
            <a:r>
              <a:rPr lang="en-US" dirty="0" smtClean="0"/>
              <a:t> </a:t>
            </a:r>
            <a:r>
              <a:rPr lang="en-US" dirty="0" err="1" smtClean="0"/>
              <a:t>Fatema</a:t>
            </a:r>
            <a:r>
              <a:rPr lang="en-US" dirty="0" smtClean="0"/>
              <a:t> </a:t>
            </a:r>
            <a:r>
              <a:rPr lang="en-US" dirty="0" err="1" smtClean="0"/>
              <a:t>Tuz</a:t>
            </a:r>
            <a:r>
              <a:rPr lang="en-US" dirty="0" smtClean="0"/>
              <a:t> </a:t>
            </a:r>
            <a:r>
              <a:rPr lang="en-US" dirty="0" err="1" smtClean="0"/>
              <a:t>Zohora</a:t>
            </a:r>
            <a:endParaRPr lang="en-US" dirty="0" smtClean="0"/>
          </a:p>
          <a:p>
            <a:pPr lvl="1"/>
            <a:r>
              <a:rPr lang="en-US" dirty="0" smtClean="0"/>
              <a:t>ID# 2012-3-60-002</a:t>
            </a:r>
          </a:p>
          <a:p>
            <a:pPr>
              <a:buNone/>
            </a:pPr>
            <a:endParaRPr lang="en-US" dirty="0" smtClean="0"/>
          </a:p>
          <a:p>
            <a:r>
              <a:rPr lang="en-US" dirty="0" err="1" smtClean="0"/>
              <a:t>Anannya</a:t>
            </a:r>
            <a:r>
              <a:rPr lang="en-US" dirty="0" smtClean="0"/>
              <a:t> </a:t>
            </a:r>
            <a:r>
              <a:rPr lang="en-US" dirty="0" err="1" smtClean="0"/>
              <a:t>Ekram</a:t>
            </a:r>
            <a:endParaRPr lang="en-US" dirty="0"/>
          </a:p>
          <a:p>
            <a:pPr lvl="1"/>
            <a:r>
              <a:rPr lang="en-US" dirty="0" smtClean="0"/>
              <a:t>ID #2012-1-60-023</a:t>
            </a:r>
          </a:p>
          <a:p>
            <a:pPr marL="342900" lvl="1" indent="0">
              <a:buNone/>
            </a:pPr>
            <a:endParaRPr lang="en-US" dirty="0"/>
          </a:p>
          <a:p>
            <a:r>
              <a:rPr lang="en-US" dirty="0" smtClean="0"/>
              <a:t>Md. </a:t>
            </a:r>
            <a:r>
              <a:rPr lang="en-US" dirty="0" err="1" smtClean="0"/>
              <a:t>Ashraful</a:t>
            </a:r>
            <a:r>
              <a:rPr lang="en-US" dirty="0" smtClean="0"/>
              <a:t> </a:t>
            </a:r>
            <a:r>
              <a:rPr lang="en-US" dirty="0" err="1" smtClean="0"/>
              <a:t>Alam</a:t>
            </a:r>
            <a:endParaRPr lang="en-US" dirty="0" smtClean="0"/>
          </a:p>
          <a:p>
            <a:pPr lvl="1"/>
            <a:r>
              <a:rPr lang="en-US" dirty="0" smtClean="0"/>
              <a:t>ID# 2012-3-60-005</a:t>
            </a:r>
          </a:p>
        </p:txBody>
      </p:sp>
      <p:sp>
        <p:nvSpPr>
          <p:cNvPr id="4" name="Date Placeholder 3"/>
          <p:cNvSpPr>
            <a:spLocks noGrp="1"/>
          </p:cNvSpPr>
          <p:nvPr>
            <p:ph type="dt" sz="half" idx="10"/>
          </p:nvPr>
        </p:nvSpPr>
        <p:spPr/>
        <p:txBody>
          <a:bodyPr/>
          <a:lstStyle/>
          <a:p>
            <a:r>
              <a:rPr lang="en-US" dirty="0" smtClean="0"/>
              <a:t>12/08/2014</a:t>
            </a:r>
            <a:endParaRPr lang="en-US" dirty="0"/>
          </a:p>
        </p:txBody>
      </p:sp>
      <p:sp>
        <p:nvSpPr>
          <p:cNvPr id="5" name="Footer Placeholder 4"/>
          <p:cNvSpPr>
            <a:spLocks noGrp="1"/>
          </p:cNvSpPr>
          <p:nvPr>
            <p:ph type="ftr" sz="quarter" idx="11"/>
          </p:nvPr>
        </p:nvSpPr>
        <p:spPr/>
        <p:txBody>
          <a:bodyPr/>
          <a:lstStyle/>
          <a:p>
            <a:r>
              <a:rPr lang="en-US" dirty="0"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a:t>
            </a:fld>
            <a:endParaRPr lang="en-US"/>
          </a:p>
        </p:txBody>
      </p:sp>
    </p:spTree>
    <p:extLst>
      <p:ext uri="{BB962C8B-B14F-4D97-AF65-F5344CB8AC3E}">
        <p14:creationId xmlns:p14="http://schemas.microsoft.com/office/powerpoint/2010/main" xmlns="" val="2565029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20124"/>
            <a:ext cx="6377940" cy="1293028"/>
          </a:xfrm>
        </p:spPr>
        <p:txBody>
          <a:bodyPr/>
          <a:lstStyle/>
          <a:p>
            <a:r>
              <a:rPr lang="en-US" dirty="0"/>
              <a:t>ENCODING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20</a:t>
            </a:fld>
            <a:endParaRPr lang="en-US"/>
          </a:p>
        </p:txBody>
      </p:sp>
      <p:sp>
        <p:nvSpPr>
          <p:cNvPr id="7" name="Line 2"/>
          <p:cNvSpPr>
            <a:spLocks noChangeShapeType="1"/>
          </p:cNvSpPr>
          <p:nvPr/>
        </p:nvSpPr>
        <p:spPr bwMode="auto">
          <a:xfrm>
            <a:off x="7467600" y="4348308"/>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90564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905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5186508"/>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51706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4137171"/>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41038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87230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411970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41038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872308"/>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87230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2"/>
          <p:cNvSpPr txBox="1">
            <a:spLocks noChangeArrowheads="1"/>
          </p:cNvSpPr>
          <p:nvPr/>
        </p:nvSpPr>
        <p:spPr bwMode="auto">
          <a:xfrm>
            <a:off x="3581400" y="5856433"/>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6" name="Oval 23"/>
          <p:cNvSpPr>
            <a:spLocks noChangeArrowheads="1"/>
          </p:cNvSpPr>
          <p:nvPr/>
        </p:nvSpPr>
        <p:spPr bwMode="auto">
          <a:xfrm>
            <a:off x="3616325"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4"/>
          <p:cNvSpPr txBox="1">
            <a:spLocks noChangeArrowheads="1"/>
          </p:cNvSpPr>
          <p:nvPr/>
        </p:nvSpPr>
        <p:spPr bwMode="auto">
          <a:xfrm>
            <a:off x="3257550" y="514364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8" name="Oval 25"/>
          <p:cNvSpPr>
            <a:spLocks noChangeArrowheads="1"/>
          </p:cNvSpPr>
          <p:nvPr/>
        </p:nvSpPr>
        <p:spPr bwMode="auto">
          <a:xfrm>
            <a:off x="32004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6"/>
          <p:cNvSpPr txBox="1">
            <a:spLocks noChangeArrowheads="1"/>
          </p:cNvSpPr>
          <p:nvPr/>
        </p:nvSpPr>
        <p:spPr bwMode="auto">
          <a:xfrm>
            <a:off x="2617788" y="5143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30" name="Oval 27"/>
          <p:cNvSpPr>
            <a:spLocks noChangeArrowheads="1"/>
          </p:cNvSpPr>
          <p:nvPr/>
        </p:nvSpPr>
        <p:spPr bwMode="auto">
          <a:xfrm>
            <a:off x="25908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28"/>
          <p:cNvSpPr txBox="1">
            <a:spLocks noChangeArrowheads="1"/>
          </p:cNvSpPr>
          <p:nvPr/>
        </p:nvSpPr>
        <p:spPr bwMode="auto">
          <a:xfrm>
            <a:off x="2189163" y="5143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2" name="Oval 29"/>
          <p:cNvSpPr>
            <a:spLocks noChangeArrowheads="1"/>
          </p:cNvSpPr>
          <p:nvPr/>
        </p:nvSpPr>
        <p:spPr bwMode="auto">
          <a:xfrm>
            <a:off x="21336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30"/>
          <p:cNvSpPr txBox="1">
            <a:spLocks noChangeArrowheads="1"/>
          </p:cNvSpPr>
          <p:nvPr/>
        </p:nvSpPr>
        <p:spPr bwMode="auto">
          <a:xfrm>
            <a:off x="1566863" y="5218258"/>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4" name="Oval 31"/>
          <p:cNvSpPr>
            <a:spLocks noChangeArrowheads="1"/>
          </p:cNvSpPr>
          <p:nvPr/>
        </p:nvSpPr>
        <p:spPr bwMode="auto">
          <a:xfrm>
            <a:off x="15240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5" name="Text Box 32"/>
          <p:cNvSpPr txBox="1">
            <a:spLocks noChangeArrowheads="1"/>
          </p:cNvSpPr>
          <p:nvPr/>
        </p:nvSpPr>
        <p:spPr bwMode="auto">
          <a:xfrm>
            <a:off x="1066800" y="4314971"/>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6" name="Oval 33"/>
          <p:cNvSpPr>
            <a:spLocks noChangeArrowheads="1"/>
          </p:cNvSpPr>
          <p:nvPr/>
        </p:nvSpPr>
        <p:spPr bwMode="auto">
          <a:xfrm>
            <a:off x="1033463" y="42562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7" name="Group 34"/>
          <p:cNvGrpSpPr>
            <a:grpSpLocks/>
          </p:cNvGrpSpPr>
          <p:nvPr/>
        </p:nvGrpSpPr>
        <p:grpSpPr bwMode="auto">
          <a:xfrm>
            <a:off x="304800" y="4157808"/>
            <a:ext cx="381000" cy="792163"/>
            <a:chOff x="576" y="3432"/>
            <a:chExt cx="240" cy="499"/>
          </a:xfrm>
        </p:grpSpPr>
        <p:sp>
          <p:nvSpPr>
            <p:cNvPr id="38"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9"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40" name="Line 37"/>
          <p:cNvSpPr>
            <a:spLocks noChangeShapeType="1"/>
          </p:cNvSpPr>
          <p:nvPr/>
        </p:nvSpPr>
        <p:spPr bwMode="auto">
          <a:xfrm flipV="1">
            <a:off x="66294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38"/>
          <p:cNvSpPr>
            <a:spLocks noChangeArrowheads="1"/>
          </p:cNvSpPr>
          <p:nvPr/>
        </p:nvSpPr>
        <p:spPr bwMode="auto">
          <a:xfrm>
            <a:off x="67818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39"/>
          <p:cNvSpPr>
            <a:spLocks noChangeShapeType="1"/>
          </p:cNvSpPr>
          <p:nvPr/>
        </p:nvSpPr>
        <p:spPr bwMode="auto">
          <a:xfrm>
            <a:off x="6934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40"/>
          <p:cNvSpPr>
            <a:spLocks noChangeShapeType="1"/>
          </p:cNvSpPr>
          <p:nvPr/>
        </p:nvSpPr>
        <p:spPr bwMode="auto">
          <a:xfrm flipV="1">
            <a:off x="5029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Oval 41"/>
          <p:cNvSpPr>
            <a:spLocks noChangeArrowheads="1"/>
          </p:cNvSpPr>
          <p:nvPr/>
        </p:nvSpPr>
        <p:spPr bwMode="auto">
          <a:xfrm>
            <a:off x="51816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5" name="Line 42"/>
          <p:cNvSpPr>
            <a:spLocks noChangeShapeType="1"/>
          </p:cNvSpPr>
          <p:nvPr/>
        </p:nvSpPr>
        <p:spPr bwMode="auto">
          <a:xfrm>
            <a:off x="53340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43"/>
          <p:cNvSpPr>
            <a:spLocks noChangeShapeType="1"/>
          </p:cNvSpPr>
          <p:nvPr/>
        </p:nvSpPr>
        <p:spPr bwMode="auto">
          <a:xfrm flipV="1">
            <a:off x="3886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Oval 44"/>
          <p:cNvSpPr>
            <a:spLocks noChangeArrowheads="1"/>
          </p:cNvSpPr>
          <p:nvPr/>
        </p:nvSpPr>
        <p:spPr bwMode="auto">
          <a:xfrm>
            <a:off x="40386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8" name="Line 45"/>
          <p:cNvSpPr>
            <a:spLocks noChangeShapeType="1"/>
          </p:cNvSpPr>
          <p:nvPr/>
        </p:nvSpPr>
        <p:spPr bwMode="auto">
          <a:xfrm>
            <a:off x="41910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46"/>
          <p:cNvSpPr>
            <a:spLocks noChangeShapeType="1"/>
          </p:cNvSpPr>
          <p:nvPr/>
        </p:nvSpPr>
        <p:spPr bwMode="auto">
          <a:xfrm flipV="1">
            <a:off x="41148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Oval 47"/>
          <p:cNvSpPr>
            <a:spLocks noChangeArrowheads="1"/>
          </p:cNvSpPr>
          <p:nvPr/>
        </p:nvSpPr>
        <p:spPr bwMode="auto">
          <a:xfrm>
            <a:off x="4572000" y="41959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1" name="Line 48"/>
          <p:cNvSpPr>
            <a:spLocks noChangeShapeType="1"/>
          </p:cNvSpPr>
          <p:nvPr/>
        </p:nvSpPr>
        <p:spPr bwMode="auto">
          <a:xfrm>
            <a:off x="5257800" y="3510108"/>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Line 49"/>
          <p:cNvSpPr>
            <a:spLocks noChangeShapeType="1"/>
          </p:cNvSpPr>
          <p:nvPr/>
        </p:nvSpPr>
        <p:spPr bwMode="auto">
          <a:xfrm flipV="1">
            <a:off x="4724400" y="3510108"/>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Oval 50"/>
          <p:cNvSpPr>
            <a:spLocks noChangeArrowheads="1"/>
          </p:cNvSpPr>
          <p:nvPr/>
        </p:nvSpPr>
        <p:spPr bwMode="auto">
          <a:xfrm>
            <a:off x="5105400" y="3357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4" name="Line 51"/>
          <p:cNvSpPr>
            <a:spLocks noChangeShapeType="1"/>
          </p:cNvSpPr>
          <p:nvPr/>
        </p:nvSpPr>
        <p:spPr bwMode="auto">
          <a:xfrm flipV="1">
            <a:off x="68580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5" name="Oval 52"/>
          <p:cNvSpPr>
            <a:spLocks noChangeArrowheads="1"/>
          </p:cNvSpPr>
          <p:nvPr/>
        </p:nvSpPr>
        <p:spPr bwMode="auto">
          <a:xfrm>
            <a:off x="7315200" y="41959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6" name="Line 53"/>
          <p:cNvSpPr>
            <a:spLocks noChangeShapeType="1"/>
          </p:cNvSpPr>
          <p:nvPr/>
        </p:nvSpPr>
        <p:spPr bwMode="auto">
          <a:xfrm>
            <a:off x="6934200" y="3510108"/>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Line 54"/>
          <p:cNvSpPr>
            <a:spLocks noChangeShapeType="1"/>
          </p:cNvSpPr>
          <p:nvPr/>
        </p:nvSpPr>
        <p:spPr bwMode="auto">
          <a:xfrm flipV="1">
            <a:off x="6400800" y="3510108"/>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8" name="Oval 55"/>
          <p:cNvSpPr>
            <a:spLocks noChangeArrowheads="1"/>
          </p:cNvSpPr>
          <p:nvPr/>
        </p:nvSpPr>
        <p:spPr bwMode="auto">
          <a:xfrm>
            <a:off x="6781800" y="3357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9" name="Line 56"/>
          <p:cNvSpPr>
            <a:spLocks noChangeShapeType="1"/>
          </p:cNvSpPr>
          <p:nvPr/>
        </p:nvSpPr>
        <p:spPr bwMode="auto">
          <a:xfrm>
            <a:off x="6096000" y="2976708"/>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 name="Line 57"/>
          <p:cNvSpPr>
            <a:spLocks noChangeShapeType="1"/>
          </p:cNvSpPr>
          <p:nvPr/>
        </p:nvSpPr>
        <p:spPr bwMode="auto">
          <a:xfrm flipV="1">
            <a:off x="5257800" y="2976708"/>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Oval 58"/>
          <p:cNvSpPr>
            <a:spLocks noChangeArrowheads="1"/>
          </p:cNvSpPr>
          <p:nvPr/>
        </p:nvSpPr>
        <p:spPr bwMode="auto">
          <a:xfrm>
            <a:off x="5943600" y="2824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2" name="Line 59"/>
          <p:cNvSpPr>
            <a:spLocks noChangeShapeType="1"/>
          </p:cNvSpPr>
          <p:nvPr/>
        </p:nvSpPr>
        <p:spPr bwMode="auto">
          <a:xfrm flipV="1">
            <a:off x="28194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3" name="Oval 60"/>
          <p:cNvSpPr>
            <a:spLocks noChangeArrowheads="1"/>
          </p:cNvSpPr>
          <p:nvPr/>
        </p:nvSpPr>
        <p:spPr bwMode="auto">
          <a:xfrm>
            <a:off x="2971800" y="4424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4" name="Line 61"/>
          <p:cNvSpPr>
            <a:spLocks noChangeShapeType="1"/>
          </p:cNvSpPr>
          <p:nvPr/>
        </p:nvSpPr>
        <p:spPr bwMode="auto">
          <a:xfrm>
            <a:off x="31242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5" name="Line 62"/>
          <p:cNvSpPr>
            <a:spLocks noChangeShapeType="1"/>
          </p:cNvSpPr>
          <p:nvPr/>
        </p:nvSpPr>
        <p:spPr bwMode="auto">
          <a:xfrm flipV="1">
            <a:off x="17526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Oval 63"/>
          <p:cNvSpPr>
            <a:spLocks noChangeArrowheads="1"/>
          </p:cNvSpPr>
          <p:nvPr/>
        </p:nvSpPr>
        <p:spPr bwMode="auto">
          <a:xfrm>
            <a:off x="1905000" y="4424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7" name="Line 64"/>
          <p:cNvSpPr>
            <a:spLocks noChangeShapeType="1"/>
          </p:cNvSpPr>
          <p:nvPr/>
        </p:nvSpPr>
        <p:spPr bwMode="auto">
          <a:xfrm>
            <a:off x="20574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Line 65"/>
          <p:cNvSpPr>
            <a:spLocks noChangeShapeType="1"/>
          </p:cNvSpPr>
          <p:nvPr/>
        </p:nvSpPr>
        <p:spPr bwMode="auto">
          <a:xfrm flipV="1">
            <a:off x="533400" y="3738708"/>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Oval 66"/>
          <p:cNvSpPr>
            <a:spLocks noChangeArrowheads="1"/>
          </p:cNvSpPr>
          <p:nvPr/>
        </p:nvSpPr>
        <p:spPr bwMode="auto">
          <a:xfrm>
            <a:off x="762000" y="3586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0" name="Line 67"/>
          <p:cNvSpPr>
            <a:spLocks noChangeShapeType="1"/>
          </p:cNvSpPr>
          <p:nvPr/>
        </p:nvSpPr>
        <p:spPr bwMode="auto">
          <a:xfrm>
            <a:off x="914400" y="3738708"/>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 name="Line 68"/>
          <p:cNvSpPr>
            <a:spLocks noChangeShapeType="1"/>
          </p:cNvSpPr>
          <p:nvPr/>
        </p:nvSpPr>
        <p:spPr bwMode="auto">
          <a:xfrm flipV="1">
            <a:off x="1981200" y="3738708"/>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Oval 69"/>
          <p:cNvSpPr>
            <a:spLocks noChangeArrowheads="1"/>
          </p:cNvSpPr>
          <p:nvPr/>
        </p:nvSpPr>
        <p:spPr bwMode="auto">
          <a:xfrm>
            <a:off x="2438400" y="3586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3" name="Line 70"/>
          <p:cNvSpPr>
            <a:spLocks noChangeShapeType="1"/>
          </p:cNvSpPr>
          <p:nvPr/>
        </p:nvSpPr>
        <p:spPr bwMode="auto">
          <a:xfrm>
            <a:off x="2590800" y="3738708"/>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4" name="Line 71"/>
          <p:cNvSpPr>
            <a:spLocks noChangeShapeType="1"/>
          </p:cNvSpPr>
          <p:nvPr/>
        </p:nvSpPr>
        <p:spPr bwMode="auto">
          <a:xfrm flipV="1">
            <a:off x="914400" y="2976708"/>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5" name="Oval 72"/>
          <p:cNvSpPr>
            <a:spLocks noChangeArrowheads="1"/>
          </p:cNvSpPr>
          <p:nvPr/>
        </p:nvSpPr>
        <p:spPr bwMode="auto">
          <a:xfrm>
            <a:off x="1600200" y="2824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6" name="Line 73"/>
          <p:cNvSpPr>
            <a:spLocks noChangeShapeType="1"/>
          </p:cNvSpPr>
          <p:nvPr/>
        </p:nvSpPr>
        <p:spPr bwMode="auto">
          <a:xfrm>
            <a:off x="1752600" y="2976708"/>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 name="Line 74"/>
          <p:cNvSpPr>
            <a:spLocks noChangeShapeType="1"/>
          </p:cNvSpPr>
          <p:nvPr/>
        </p:nvSpPr>
        <p:spPr bwMode="auto">
          <a:xfrm flipV="1">
            <a:off x="1752600" y="1986108"/>
            <a:ext cx="22098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8" name="Oval 75"/>
          <p:cNvSpPr>
            <a:spLocks noChangeArrowheads="1"/>
          </p:cNvSpPr>
          <p:nvPr/>
        </p:nvSpPr>
        <p:spPr bwMode="auto">
          <a:xfrm>
            <a:off x="3886200" y="1833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9" name="Line 76"/>
          <p:cNvSpPr>
            <a:spLocks noChangeShapeType="1"/>
          </p:cNvSpPr>
          <p:nvPr/>
        </p:nvSpPr>
        <p:spPr bwMode="auto">
          <a:xfrm>
            <a:off x="4038600" y="1986108"/>
            <a:ext cx="19812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 name="Text Box 77"/>
          <p:cNvSpPr txBox="1">
            <a:spLocks noChangeArrowheads="1"/>
          </p:cNvSpPr>
          <p:nvPr/>
        </p:nvSpPr>
        <p:spPr bwMode="auto">
          <a:xfrm>
            <a:off x="4170363" y="5186508"/>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1" name="Text Box 78"/>
          <p:cNvSpPr txBox="1">
            <a:spLocks noChangeArrowheads="1"/>
          </p:cNvSpPr>
          <p:nvPr/>
        </p:nvSpPr>
        <p:spPr bwMode="auto">
          <a:xfrm>
            <a:off x="5334000" y="5186508"/>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2" name="Text Box 79"/>
          <p:cNvSpPr txBox="1">
            <a:spLocks noChangeArrowheads="1"/>
          </p:cNvSpPr>
          <p:nvPr/>
        </p:nvSpPr>
        <p:spPr bwMode="auto">
          <a:xfrm>
            <a:off x="6913563" y="5186508"/>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3" name="Text Box 80"/>
          <p:cNvSpPr txBox="1">
            <a:spLocks noChangeArrowheads="1"/>
          </p:cNvSpPr>
          <p:nvPr/>
        </p:nvSpPr>
        <p:spPr bwMode="auto">
          <a:xfrm>
            <a:off x="7467600" y="41959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84" name="Text Box 81"/>
          <p:cNvSpPr txBox="1">
            <a:spLocks noChangeArrowheads="1"/>
          </p:cNvSpPr>
          <p:nvPr/>
        </p:nvSpPr>
        <p:spPr bwMode="auto">
          <a:xfrm>
            <a:off x="4724400" y="41959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5" name="Text Box 82"/>
          <p:cNvSpPr txBox="1">
            <a:spLocks noChangeArrowheads="1"/>
          </p:cNvSpPr>
          <p:nvPr/>
        </p:nvSpPr>
        <p:spPr bwMode="auto">
          <a:xfrm>
            <a:off x="3124200" y="4454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6" name="Text Box 83"/>
          <p:cNvSpPr txBox="1">
            <a:spLocks noChangeArrowheads="1"/>
          </p:cNvSpPr>
          <p:nvPr/>
        </p:nvSpPr>
        <p:spPr bwMode="auto">
          <a:xfrm>
            <a:off x="2057400" y="4454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7" name="Text Box 84"/>
          <p:cNvSpPr txBox="1">
            <a:spLocks noChangeArrowheads="1"/>
          </p:cNvSpPr>
          <p:nvPr/>
        </p:nvSpPr>
        <p:spPr bwMode="auto">
          <a:xfrm>
            <a:off x="2590800" y="3586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8" name="Text Box 85"/>
          <p:cNvSpPr txBox="1">
            <a:spLocks noChangeArrowheads="1"/>
          </p:cNvSpPr>
          <p:nvPr/>
        </p:nvSpPr>
        <p:spPr bwMode="auto">
          <a:xfrm>
            <a:off x="914400" y="3616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9" name="Text Box 86"/>
          <p:cNvSpPr txBox="1">
            <a:spLocks noChangeArrowheads="1"/>
          </p:cNvSpPr>
          <p:nvPr/>
        </p:nvSpPr>
        <p:spPr bwMode="auto">
          <a:xfrm>
            <a:off x="1828800" y="28544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90" name="Text Box 87"/>
          <p:cNvSpPr txBox="1">
            <a:spLocks noChangeArrowheads="1"/>
          </p:cNvSpPr>
          <p:nvPr/>
        </p:nvSpPr>
        <p:spPr bwMode="auto">
          <a:xfrm>
            <a:off x="5257800" y="33878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91" name="Text Box 88"/>
          <p:cNvSpPr txBox="1">
            <a:spLocks noChangeArrowheads="1"/>
          </p:cNvSpPr>
          <p:nvPr/>
        </p:nvSpPr>
        <p:spPr bwMode="auto">
          <a:xfrm>
            <a:off x="6096000" y="27782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92" name="Text Box 89"/>
          <p:cNvSpPr txBox="1">
            <a:spLocks noChangeArrowheads="1"/>
          </p:cNvSpPr>
          <p:nvPr/>
        </p:nvSpPr>
        <p:spPr bwMode="auto">
          <a:xfrm>
            <a:off x="6934200" y="3357708"/>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93" name="Text Box 90"/>
          <p:cNvSpPr txBox="1">
            <a:spLocks noChangeArrowheads="1"/>
          </p:cNvSpPr>
          <p:nvPr/>
        </p:nvSpPr>
        <p:spPr bwMode="auto">
          <a:xfrm>
            <a:off x="4114800" y="17876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33</a:t>
            </a:r>
          </a:p>
        </p:txBody>
      </p:sp>
      <p:sp>
        <p:nvSpPr>
          <p:cNvPr id="94" name="Text Box 91"/>
          <p:cNvSpPr txBox="1">
            <a:spLocks noChangeArrowheads="1"/>
          </p:cNvSpPr>
          <p:nvPr/>
        </p:nvSpPr>
        <p:spPr bwMode="auto">
          <a:xfrm>
            <a:off x="5029200" y="21385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5" name="Text Box 92"/>
          <p:cNvSpPr txBox="1">
            <a:spLocks noChangeArrowheads="1"/>
          </p:cNvSpPr>
          <p:nvPr/>
        </p:nvSpPr>
        <p:spPr bwMode="auto">
          <a:xfrm>
            <a:off x="2514600" y="21385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6" name="Text Box 93"/>
          <p:cNvSpPr txBox="1">
            <a:spLocks noChangeArrowheads="1"/>
          </p:cNvSpPr>
          <p:nvPr/>
        </p:nvSpPr>
        <p:spPr bwMode="auto">
          <a:xfrm>
            <a:off x="6553200" y="30830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7" name="Text Box 94"/>
          <p:cNvSpPr txBox="1">
            <a:spLocks noChangeArrowheads="1"/>
          </p:cNvSpPr>
          <p:nvPr/>
        </p:nvSpPr>
        <p:spPr bwMode="auto">
          <a:xfrm>
            <a:off x="5257800" y="30830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8" name="Text Box 95"/>
          <p:cNvSpPr txBox="1">
            <a:spLocks noChangeArrowheads="1"/>
          </p:cNvSpPr>
          <p:nvPr/>
        </p:nvSpPr>
        <p:spPr bwMode="auto">
          <a:xfrm>
            <a:off x="2057400" y="30830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9" name="Text Box 96"/>
          <p:cNvSpPr txBox="1">
            <a:spLocks noChangeArrowheads="1"/>
          </p:cNvSpPr>
          <p:nvPr/>
        </p:nvSpPr>
        <p:spPr bwMode="auto">
          <a:xfrm>
            <a:off x="1066800" y="30830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0" name="Text Box 97"/>
          <p:cNvSpPr txBox="1">
            <a:spLocks noChangeArrowheads="1"/>
          </p:cNvSpPr>
          <p:nvPr/>
        </p:nvSpPr>
        <p:spPr bwMode="auto">
          <a:xfrm>
            <a:off x="5486400" y="37387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1" name="Text Box 98"/>
          <p:cNvSpPr txBox="1">
            <a:spLocks noChangeArrowheads="1"/>
          </p:cNvSpPr>
          <p:nvPr/>
        </p:nvSpPr>
        <p:spPr bwMode="auto">
          <a:xfrm>
            <a:off x="6324600" y="37387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2" name="Text Box 99"/>
          <p:cNvSpPr txBox="1">
            <a:spLocks noChangeArrowheads="1"/>
          </p:cNvSpPr>
          <p:nvPr/>
        </p:nvSpPr>
        <p:spPr bwMode="auto">
          <a:xfrm>
            <a:off x="1143000" y="3967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3" name="Text Box 100"/>
          <p:cNvSpPr txBox="1">
            <a:spLocks noChangeArrowheads="1"/>
          </p:cNvSpPr>
          <p:nvPr/>
        </p:nvSpPr>
        <p:spPr bwMode="auto">
          <a:xfrm>
            <a:off x="304800" y="39673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4" name="Text Box 101"/>
          <p:cNvSpPr txBox="1">
            <a:spLocks noChangeArrowheads="1"/>
          </p:cNvSpPr>
          <p:nvPr/>
        </p:nvSpPr>
        <p:spPr bwMode="auto">
          <a:xfrm>
            <a:off x="7162800" y="37387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5" name="Text Box 102"/>
          <p:cNvSpPr txBox="1">
            <a:spLocks noChangeArrowheads="1"/>
          </p:cNvSpPr>
          <p:nvPr/>
        </p:nvSpPr>
        <p:spPr bwMode="auto">
          <a:xfrm>
            <a:off x="4648200" y="37387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6" name="Text Box 103"/>
          <p:cNvSpPr txBox="1">
            <a:spLocks noChangeArrowheads="1"/>
          </p:cNvSpPr>
          <p:nvPr/>
        </p:nvSpPr>
        <p:spPr bwMode="auto">
          <a:xfrm>
            <a:off x="2819400" y="3967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7" name="Text Box 104"/>
          <p:cNvSpPr txBox="1">
            <a:spLocks noChangeArrowheads="1"/>
          </p:cNvSpPr>
          <p:nvPr/>
        </p:nvSpPr>
        <p:spPr bwMode="auto">
          <a:xfrm>
            <a:off x="1981200" y="39673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8" name="Text Box 105"/>
          <p:cNvSpPr txBox="1">
            <a:spLocks noChangeArrowheads="1"/>
          </p:cNvSpPr>
          <p:nvPr/>
        </p:nvSpPr>
        <p:spPr bwMode="auto">
          <a:xfrm>
            <a:off x="21336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9" name="Text Box 106"/>
          <p:cNvSpPr txBox="1">
            <a:spLocks noChangeArrowheads="1"/>
          </p:cNvSpPr>
          <p:nvPr/>
        </p:nvSpPr>
        <p:spPr bwMode="auto">
          <a:xfrm>
            <a:off x="15240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0" name="Text Box 107"/>
          <p:cNvSpPr txBox="1">
            <a:spLocks noChangeArrowheads="1"/>
          </p:cNvSpPr>
          <p:nvPr/>
        </p:nvSpPr>
        <p:spPr bwMode="auto">
          <a:xfrm>
            <a:off x="32004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1" name="Text Box 108"/>
          <p:cNvSpPr txBox="1">
            <a:spLocks noChangeArrowheads="1"/>
          </p:cNvSpPr>
          <p:nvPr/>
        </p:nvSpPr>
        <p:spPr bwMode="auto">
          <a:xfrm>
            <a:off x="25908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2" name="Text Box 109"/>
          <p:cNvSpPr txBox="1">
            <a:spLocks noChangeArrowheads="1"/>
          </p:cNvSpPr>
          <p:nvPr/>
        </p:nvSpPr>
        <p:spPr bwMode="auto">
          <a:xfrm>
            <a:off x="50292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3" name="Text Box 110"/>
          <p:cNvSpPr txBox="1">
            <a:spLocks noChangeArrowheads="1"/>
          </p:cNvSpPr>
          <p:nvPr/>
        </p:nvSpPr>
        <p:spPr bwMode="auto">
          <a:xfrm>
            <a:off x="67818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4" name="Text Box 111"/>
          <p:cNvSpPr txBox="1">
            <a:spLocks noChangeArrowheads="1"/>
          </p:cNvSpPr>
          <p:nvPr/>
        </p:nvSpPr>
        <p:spPr bwMode="auto">
          <a:xfrm>
            <a:off x="77724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5" name="Text Box 112"/>
          <p:cNvSpPr txBox="1">
            <a:spLocks noChangeArrowheads="1"/>
          </p:cNvSpPr>
          <p:nvPr/>
        </p:nvSpPr>
        <p:spPr bwMode="auto">
          <a:xfrm>
            <a:off x="40386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6" name="Text Box 113"/>
          <p:cNvSpPr txBox="1">
            <a:spLocks noChangeArrowheads="1"/>
          </p:cNvSpPr>
          <p:nvPr/>
        </p:nvSpPr>
        <p:spPr bwMode="auto">
          <a:xfrm>
            <a:off x="43434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7" name="Text Box 114"/>
          <p:cNvSpPr txBox="1">
            <a:spLocks noChangeArrowheads="1"/>
          </p:cNvSpPr>
          <p:nvPr/>
        </p:nvSpPr>
        <p:spPr bwMode="auto">
          <a:xfrm>
            <a:off x="64008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8" name="Text Box 115"/>
          <p:cNvSpPr txBox="1">
            <a:spLocks noChangeArrowheads="1"/>
          </p:cNvSpPr>
          <p:nvPr/>
        </p:nvSpPr>
        <p:spPr bwMode="auto">
          <a:xfrm>
            <a:off x="70866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9" name="Text Box 116"/>
          <p:cNvSpPr txBox="1">
            <a:spLocks noChangeArrowheads="1"/>
          </p:cNvSpPr>
          <p:nvPr/>
        </p:nvSpPr>
        <p:spPr bwMode="auto">
          <a:xfrm>
            <a:off x="36576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20" name="Text Box 117"/>
          <p:cNvSpPr txBox="1">
            <a:spLocks noChangeArrowheads="1"/>
          </p:cNvSpPr>
          <p:nvPr/>
        </p:nvSpPr>
        <p:spPr bwMode="auto">
          <a:xfrm>
            <a:off x="54864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21" name="Text Box 118"/>
          <p:cNvSpPr txBox="1">
            <a:spLocks noChangeArrowheads="1"/>
          </p:cNvSpPr>
          <p:nvPr/>
        </p:nvSpPr>
        <p:spPr bwMode="auto">
          <a:xfrm>
            <a:off x="48006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Tree>
    <p:extLst>
      <p:ext uri="{BB962C8B-B14F-4D97-AF65-F5344CB8AC3E}">
        <p14:creationId xmlns:p14="http://schemas.microsoft.com/office/powerpoint/2010/main" xmlns="" val="3370471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877" y="734877"/>
            <a:ext cx="7428763" cy="1293028"/>
          </a:xfrm>
        </p:spPr>
        <p:txBody>
          <a:bodyPr/>
          <a:lstStyle/>
          <a:p>
            <a:r>
              <a:rPr lang="en-US" dirty="0"/>
              <a:t>Huffman character codes</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21</a:t>
            </a:fld>
            <a:endParaRPr lang="en-US"/>
          </a:p>
        </p:txBody>
      </p:sp>
      <p:sp>
        <p:nvSpPr>
          <p:cNvPr id="7" name="Rectangle 3"/>
          <p:cNvSpPr txBox="1">
            <a:spLocks noChangeArrowheads="1"/>
          </p:cNvSpPr>
          <p:nvPr/>
        </p:nvSpPr>
        <p:spPr>
          <a:xfrm>
            <a:off x="455613" y="1600200"/>
            <a:ext cx="4268787" cy="460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lvl="1">
              <a:spcBef>
                <a:spcPct val="0"/>
              </a:spcBef>
              <a:buFontTx/>
              <a:buNone/>
              <a:tabLst>
                <a:tab pos="1082675" algn="l"/>
                <a:tab pos="1544638" algn="l"/>
              </a:tabLst>
            </a:pPr>
            <a:endParaRPr lang="en-US" sz="2400" dirty="0" smtClean="0">
              <a:latin typeface="Helvetica" panose="020B0604020202020204" pitchFamily="34" charset="0"/>
              <a:cs typeface="Times New Roman" panose="02020603050405020304" pitchFamily="18" charset="0"/>
            </a:endParaRP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NL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10000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SP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1111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a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000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b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10001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d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0100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e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101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g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10010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h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10011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a:t>
            </a:r>
            <a:r>
              <a:rPr lang="en-US" dirty="0" err="1" smtClean="0">
                <a:latin typeface="Helvetica" panose="020B0604020202020204" pitchFamily="34" charset="0"/>
                <a:cs typeface="Times New Roman" panose="02020603050405020304" pitchFamily="18" charset="0"/>
              </a:rPr>
              <a:t>i</a:t>
            </a:r>
            <a:r>
              <a:rPr lang="en-US" dirty="0" smtClean="0">
                <a:latin typeface="Helvetica" panose="020B0604020202020204" pitchFamily="34" charset="0"/>
                <a:cs typeface="Times New Roman" panose="02020603050405020304" pitchFamily="18" charset="0"/>
              </a:rPr>
              <a:t>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0101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n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0110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r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110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s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0111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t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001</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v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11100</a:t>
            </a:r>
          </a:p>
          <a:p>
            <a:pPr lvl="1">
              <a:spcBef>
                <a:spcPct val="0"/>
              </a:spcBef>
              <a:buFontTx/>
              <a:buNone/>
              <a:tabLst>
                <a:tab pos="1082675" algn="l"/>
                <a:tab pos="1544638" algn="l"/>
              </a:tabLst>
            </a:pPr>
            <a:r>
              <a:rPr lang="en-US" dirty="0" smtClean="0">
                <a:latin typeface="Helvetica" panose="020B0604020202020204" pitchFamily="34" charset="0"/>
                <a:cs typeface="Times New Roman" panose="02020603050405020304" pitchFamily="18" charset="0"/>
              </a:rPr>
              <a:t> y		</a:t>
            </a:r>
            <a:r>
              <a:rPr lang="en-US" dirty="0" smtClean="0">
                <a:latin typeface="Helvetica" panose="020B0604020202020204" pitchFamily="34" charset="0"/>
                <a:cs typeface="Times New Roman" panose="02020603050405020304" pitchFamily="18" charset="0"/>
                <a:sym typeface="Wingdings" panose="05000000000000000000" pitchFamily="2" charset="2"/>
              </a:rPr>
              <a:t></a:t>
            </a:r>
            <a:r>
              <a:rPr lang="en-US" dirty="0" smtClean="0">
                <a:latin typeface="Helvetica" panose="020B0604020202020204" pitchFamily="34" charset="0"/>
                <a:cs typeface="Times New Roman" panose="02020603050405020304" pitchFamily="18" charset="0"/>
              </a:rPr>
              <a:t> 	11101</a:t>
            </a:r>
          </a:p>
        </p:txBody>
      </p:sp>
      <p:sp>
        <p:nvSpPr>
          <p:cNvPr id="8" name="Rectangle 4"/>
          <p:cNvSpPr>
            <a:spLocks noChangeArrowheads="1"/>
          </p:cNvSpPr>
          <p:nvPr/>
        </p:nvSpPr>
        <p:spPr bwMode="auto">
          <a:xfrm>
            <a:off x="4418013" y="1728024"/>
            <a:ext cx="4344987" cy="4023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eaLnBrk="0" hangingPunct="0">
              <a:tabLst>
                <a:tab pos="1082675" algn="l"/>
                <a:tab pos="1544638" algn="l"/>
              </a:tabLst>
              <a:defRPr b="1">
                <a:solidFill>
                  <a:schemeClr val="tx2"/>
                </a:solidFill>
                <a:latin typeface="Courier New" panose="02070309020205020404" pitchFamily="49" charset="0"/>
                <a:cs typeface="Times New Roman" panose="02020603050405020304" pitchFamily="18" charset="0"/>
              </a:defRPr>
            </a:lvl1pPr>
            <a:lvl2pPr indent="-342900" eaLnBrk="0" hangingPunct="0">
              <a:tabLst>
                <a:tab pos="1082675" algn="l"/>
                <a:tab pos="1544638" algn="l"/>
              </a:tabLst>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tabLst>
                <a:tab pos="1082675" algn="l"/>
                <a:tab pos="1544638" algn="l"/>
              </a:tabLst>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tabLst>
                <a:tab pos="1082675" algn="l"/>
                <a:tab pos="1544638" algn="l"/>
              </a:tabLst>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tabLst>
                <a:tab pos="1082675" algn="l"/>
                <a:tab pos="1544638" algn="l"/>
              </a:tabLst>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tabLst>
                <a:tab pos="1082675" algn="l"/>
                <a:tab pos="1544638" algn="l"/>
              </a:tabLst>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tabLst>
                <a:tab pos="1082675" algn="l"/>
                <a:tab pos="1544638" algn="l"/>
              </a:tabLst>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tabLst>
                <a:tab pos="1082675" algn="l"/>
                <a:tab pos="1544638" algn="l"/>
              </a:tabLst>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tabLst>
                <a:tab pos="1082675" algn="l"/>
                <a:tab pos="1544638" algn="l"/>
              </a:tabLst>
              <a:defRPr b="1">
                <a:solidFill>
                  <a:schemeClr val="tx2"/>
                </a:solidFill>
                <a:latin typeface="Courier New" panose="02070309020205020404" pitchFamily="49" charset="0"/>
                <a:cs typeface="Times New Roman" panose="02020603050405020304" pitchFamily="18" charset="0"/>
              </a:defRPr>
            </a:lvl9pPr>
          </a:lstStyle>
          <a:p>
            <a:pPr lvl="1">
              <a:spcBef>
                <a:spcPct val="0"/>
              </a:spcBef>
              <a:buFontTx/>
              <a:buNone/>
            </a:pPr>
            <a:endParaRPr lang="en-US" sz="2000" b="0" dirty="0">
              <a:solidFill>
                <a:schemeClr val="tx1"/>
              </a:solidFill>
              <a:latin typeface="Helvetica" panose="020B0604020202020204" pitchFamily="34" charset="0"/>
            </a:endParaRPr>
          </a:p>
          <a:p>
            <a:pPr lvl="1">
              <a:spcBef>
                <a:spcPct val="0"/>
              </a:spcBef>
              <a:buFontTx/>
              <a:buChar char="•"/>
            </a:pPr>
            <a:r>
              <a:rPr lang="en-US" sz="2400" b="0" dirty="0">
                <a:solidFill>
                  <a:schemeClr val="tx1"/>
                </a:solidFill>
                <a:latin typeface="Helvetica" panose="020B0604020202020204" pitchFamily="34" charset="0"/>
              </a:rPr>
              <a:t>Notice that the code is variable length.</a:t>
            </a:r>
          </a:p>
          <a:p>
            <a:pPr lvl="1">
              <a:spcBef>
                <a:spcPct val="0"/>
              </a:spcBef>
              <a:buFontTx/>
              <a:buChar char="•"/>
            </a:pPr>
            <a:r>
              <a:rPr lang="en-US" sz="2400" b="0" dirty="0">
                <a:solidFill>
                  <a:schemeClr val="tx1"/>
                </a:solidFill>
                <a:latin typeface="Helvetica" panose="020B0604020202020204" pitchFamily="34" charset="0"/>
              </a:rPr>
              <a:t>Letters with higher frequencies have shorter codes.</a:t>
            </a:r>
          </a:p>
          <a:p>
            <a:pPr lvl="1">
              <a:spcBef>
                <a:spcPct val="0"/>
              </a:spcBef>
              <a:buFontTx/>
              <a:buChar char="•"/>
            </a:pPr>
            <a:r>
              <a:rPr lang="en-US" sz="2400" b="0" dirty="0">
                <a:solidFill>
                  <a:schemeClr val="tx1"/>
                </a:solidFill>
                <a:latin typeface="Helvetica" panose="020B0604020202020204" pitchFamily="34" charset="0"/>
              </a:rPr>
              <a:t>The tree could have been built in a number of ways; each would yielded different codes but the code would still be minimal.</a:t>
            </a:r>
          </a:p>
        </p:txBody>
      </p:sp>
    </p:spTree>
    <p:extLst>
      <p:ext uri="{BB962C8B-B14F-4D97-AF65-F5344CB8AC3E}">
        <p14:creationId xmlns:p14="http://schemas.microsoft.com/office/powerpoint/2010/main" xmlns="" val="4264223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Encoding</a:t>
            </a:r>
          </a:p>
        </p:txBody>
      </p:sp>
      <p:sp>
        <p:nvSpPr>
          <p:cNvPr id="4" name="Date Placeholder 3"/>
          <p:cNvSpPr>
            <a:spLocks noGrp="1"/>
          </p:cNvSpPr>
          <p:nvPr>
            <p:ph type="dt" sz="half" idx="10"/>
          </p:nvPr>
        </p:nvSpPr>
        <p:spPr/>
        <p:txBody>
          <a:bodyPr/>
          <a:lstStyle/>
          <a:p>
            <a:r>
              <a:rPr lang="en-US" dirty="0" smtClean="0"/>
              <a:t>12/08/2014</a:t>
            </a:r>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22</a:t>
            </a:fld>
            <a:endParaRPr lang="en-US"/>
          </a:p>
        </p:txBody>
      </p:sp>
      <p:sp>
        <p:nvSpPr>
          <p:cNvPr id="8" name="Rectangle 7"/>
          <p:cNvSpPr/>
          <p:nvPr/>
        </p:nvSpPr>
        <p:spPr>
          <a:xfrm>
            <a:off x="594360" y="2057401"/>
            <a:ext cx="7723730" cy="369332"/>
          </a:xfrm>
          <a:prstGeom prst="rect">
            <a:avLst/>
          </a:prstGeom>
        </p:spPr>
        <p:txBody>
          <a:bodyPr wrap="square">
            <a:spAutoFit/>
          </a:bodyPr>
          <a:lstStyle/>
          <a:p>
            <a:r>
              <a:rPr lang="en-US" dirty="0" smtClean="0"/>
              <a:t>Original: traversing threaded binary trees</a:t>
            </a:r>
          </a:p>
        </p:txBody>
      </p:sp>
      <p:pic>
        <p:nvPicPr>
          <p:cNvPr id="9" name="Picture 8"/>
          <p:cNvPicPr>
            <a:picLocks noChangeAspect="1"/>
          </p:cNvPicPr>
          <p:nvPr/>
        </p:nvPicPr>
        <p:blipFill>
          <a:blip r:embed="rId2" cstate="print"/>
          <a:stretch>
            <a:fillRect/>
          </a:stretch>
        </p:blipFill>
        <p:spPr>
          <a:xfrm>
            <a:off x="2118360" y="3021832"/>
            <a:ext cx="5362575" cy="2000250"/>
          </a:xfrm>
          <a:prstGeom prst="rect">
            <a:avLst/>
          </a:prstGeom>
        </p:spPr>
      </p:pic>
    </p:spTree>
    <p:extLst>
      <p:ext uri="{BB962C8B-B14F-4D97-AF65-F5344CB8AC3E}">
        <p14:creationId xmlns:p14="http://schemas.microsoft.com/office/powerpoint/2010/main" xmlns="" val="3162984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Encoding</a:t>
            </a:r>
          </a:p>
        </p:txBody>
      </p:sp>
      <p:sp>
        <p:nvSpPr>
          <p:cNvPr id="3" name="Content Placeholder 2"/>
          <p:cNvSpPr>
            <a:spLocks noGrp="1"/>
          </p:cNvSpPr>
          <p:nvPr>
            <p:ph idx="1"/>
          </p:nvPr>
        </p:nvSpPr>
        <p:spPr/>
        <p:txBody>
          <a:bodyPr/>
          <a:lstStyle/>
          <a:p>
            <a:r>
              <a:rPr lang="en-US" dirty="0"/>
              <a:t>Original: traversing threaded binary </a:t>
            </a:r>
            <a:r>
              <a:rPr lang="en-US" dirty="0" smtClean="0"/>
              <a:t>trees with </a:t>
            </a:r>
            <a:r>
              <a:rPr lang="en-US" dirty="0"/>
              <a:t>8 bits per character, length is 264.</a:t>
            </a:r>
          </a:p>
          <a:p>
            <a:endParaRPr lang="en-US" dirty="0"/>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23</a:t>
            </a:fld>
            <a:endParaRPr lang="en-US"/>
          </a:p>
        </p:txBody>
      </p:sp>
      <p:pic>
        <p:nvPicPr>
          <p:cNvPr id="8" name="Picture 7"/>
          <p:cNvPicPr>
            <a:picLocks noChangeAspect="1"/>
          </p:cNvPicPr>
          <p:nvPr/>
        </p:nvPicPr>
        <p:blipFill>
          <a:blip r:embed="rId3" cstate="print"/>
          <a:stretch>
            <a:fillRect/>
          </a:stretch>
        </p:blipFill>
        <p:spPr>
          <a:xfrm>
            <a:off x="1924050" y="3167062"/>
            <a:ext cx="5295900" cy="1514475"/>
          </a:xfrm>
          <a:prstGeom prst="rect">
            <a:avLst/>
          </a:prstGeom>
        </p:spPr>
      </p:pic>
      <p:sp>
        <p:nvSpPr>
          <p:cNvPr id="10" name="Rectangle 9"/>
          <p:cNvSpPr/>
          <p:nvPr/>
        </p:nvSpPr>
        <p:spPr>
          <a:xfrm>
            <a:off x="2000250" y="4826257"/>
            <a:ext cx="5219700" cy="369332"/>
          </a:xfrm>
          <a:prstGeom prst="rect">
            <a:avLst/>
          </a:prstGeom>
        </p:spPr>
        <p:txBody>
          <a:bodyPr wrap="square">
            <a:spAutoFit/>
          </a:bodyPr>
          <a:lstStyle/>
          <a:p>
            <a:r>
              <a:rPr lang="en-US" dirty="0" smtClean="0"/>
              <a:t>Compressed into 122 bits, 54% reduction.</a:t>
            </a:r>
            <a:endParaRPr lang="en-US" dirty="0"/>
          </a:p>
        </p:txBody>
      </p:sp>
    </p:spTree>
    <p:extLst>
      <p:ext uri="{BB962C8B-B14F-4D97-AF65-F5344CB8AC3E}">
        <p14:creationId xmlns:p14="http://schemas.microsoft.com/office/powerpoint/2010/main" xmlns="" val="106480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Decoding of Huffman Tree</a:t>
            </a:r>
            <a:endParaRPr lang="en-US" dirty="0"/>
          </a:p>
        </p:txBody>
      </p:sp>
      <p:sp>
        <p:nvSpPr>
          <p:cNvPr id="3" name="Content Placeholder 2"/>
          <p:cNvSpPr>
            <a:spLocks noGrp="1"/>
          </p:cNvSpPr>
          <p:nvPr>
            <p:ph idx="1"/>
          </p:nvPr>
        </p:nvSpPr>
        <p:spPr/>
        <p:txBody>
          <a:bodyPr/>
          <a:lstStyle/>
          <a:p>
            <a:r>
              <a:rPr lang="en-US" b="1" dirty="0" smtClean="0"/>
              <a:t>Decoding</a:t>
            </a:r>
            <a:r>
              <a:rPr lang="en-US" dirty="0" smtClean="0"/>
              <a:t> </a:t>
            </a:r>
          </a:p>
          <a:p>
            <a:r>
              <a:rPr lang="en-US" dirty="0" smtClean="0"/>
              <a:t> For example, the sequence "</a:t>
            </a:r>
            <a:r>
              <a:rPr lang="en-US" sz="3600" dirty="0" smtClean="0">
                <a:solidFill>
                  <a:schemeClr val="accent1"/>
                </a:solidFill>
              </a:rPr>
              <a:t>11010111</a:t>
            </a:r>
            <a:r>
              <a:rPr lang="en-US" dirty="0" smtClean="0"/>
              <a:t>" could be decoded into the String "</a:t>
            </a:r>
            <a:r>
              <a:rPr lang="en-US" sz="3600" dirty="0" smtClean="0">
                <a:solidFill>
                  <a:schemeClr val="accent1"/>
                </a:solidFill>
              </a:rPr>
              <a:t>decd</a:t>
            </a:r>
            <a:r>
              <a:rPr lang="en-US" dirty="0" smtClean="0"/>
              <a:t>".</a:t>
            </a:r>
          </a:p>
          <a:p>
            <a:r>
              <a:rPr lang="en-US" dirty="0" smtClean="0"/>
              <a:t>Same we can decode this encode.</a:t>
            </a:r>
          </a:p>
          <a:p>
            <a:endParaRPr lang="en-US" dirty="0" smtClean="0"/>
          </a:p>
          <a:p>
            <a:pPr>
              <a:buNone/>
            </a:pPr>
            <a:endParaRPr lang="en-US" dirty="0" smtClean="0"/>
          </a:p>
          <a:p>
            <a:endParaRPr lang="en-US" dirty="0"/>
          </a:p>
        </p:txBody>
      </p:sp>
      <p:sp>
        <p:nvSpPr>
          <p:cNvPr id="4" name="Date Placeholder 3"/>
          <p:cNvSpPr>
            <a:spLocks noGrp="1"/>
          </p:cNvSpPr>
          <p:nvPr>
            <p:ph type="dt" sz="half" idx="10"/>
          </p:nvPr>
        </p:nvSpPr>
        <p:spPr/>
        <p:txBody>
          <a:bodyPr/>
          <a:lstStyle/>
          <a:p>
            <a:fld id="{BCEAFFFF-E29C-4AD7-921C-C443ECC51E11}" type="datetime1">
              <a:rPr lang="en-US" smtClean="0"/>
              <a:pPr/>
              <a:t>8/12/2014</a:t>
            </a:fld>
            <a:endParaRPr lang="en-US"/>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24</a:t>
            </a:fld>
            <a:endParaRPr lang="en-US"/>
          </a:p>
        </p:txBody>
      </p:sp>
      <p:pic>
        <p:nvPicPr>
          <p:cNvPr id="10" name="Picture 9"/>
          <p:cNvPicPr>
            <a:picLocks noChangeAspect="1"/>
          </p:cNvPicPr>
          <p:nvPr/>
        </p:nvPicPr>
        <p:blipFill>
          <a:blip r:embed="rId3" cstate="print"/>
          <a:stretch>
            <a:fillRect/>
          </a:stretch>
        </p:blipFill>
        <p:spPr>
          <a:xfrm>
            <a:off x="1186375" y="4252756"/>
            <a:ext cx="5362575" cy="20002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20124"/>
            <a:ext cx="6377940" cy="1293028"/>
          </a:xfrm>
        </p:spPr>
        <p:txBody>
          <a:bodyPr/>
          <a:lstStyle/>
          <a:p>
            <a:r>
              <a:rPr lang="en-US" dirty="0" smtClean="0"/>
              <a:t>decoding </a:t>
            </a:r>
            <a:r>
              <a:rPr lang="en-US" dirty="0"/>
              <a:t>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25</a:t>
            </a:fld>
            <a:endParaRPr lang="en-US"/>
          </a:p>
        </p:txBody>
      </p:sp>
      <p:sp>
        <p:nvSpPr>
          <p:cNvPr id="7" name="Line 2"/>
          <p:cNvSpPr>
            <a:spLocks noChangeShapeType="1"/>
          </p:cNvSpPr>
          <p:nvPr/>
        </p:nvSpPr>
        <p:spPr bwMode="auto">
          <a:xfrm>
            <a:off x="7467600" y="4348308"/>
            <a:ext cx="457200" cy="838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7244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6426200" y="590564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10" name="Oval 7"/>
          <p:cNvSpPr>
            <a:spLocks noChangeArrowheads="1"/>
          </p:cNvSpPr>
          <p:nvPr/>
        </p:nvSpPr>
        <p:spPr bwMode="auto">
          <a:xfrm>
            <a:off x="64008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8"/>
          <p:cNvSpPr txBox="1">
            <a:spLocks noChangeArrowheads="1"/>
          </p:cNvSpPr>
          <p:nvPr/>
        </p:nvSpPr>
        <p:spPr bwMode="auto">
          <a:xfrm>
            <a:off x="7065963" y="5905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2" name="Oval 9"/>
          <p:cNvSpPr>
            <a:spLocks noChangeArrowheads="1"/>
          </p:cNvSpPr>
          <p:nvPr/>
        </p:nvSpPr>
        <p:spPr bwMode="auto">
          <a:xfrm>
            <a:off x="70104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10"/>
          <p:cNvSpPr txBox="1">
            <a:spLocks noChangeArrowheads="1"/>
          </p:cNvSpPr>
          <p:nvPr/>
        </p:nvSpPr>
        <p:spPr bwMode="auto">
          <a:xfrm>
            <a:off x="7781925" y="5186508"/>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4" name="Oval 11"/>
          <p:cNvSpPr>
            <a:spLocks noChangeArrowheads="1"/>
          </p:cNvSpPr>
          <p:nvPr/>
        </p:nvSpPr>
        <p:spPr bwMode="auto">
          <a:xfrm>
            <a:off x="7848600" y="51706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2"/>
          <p:cNvSpPr txBox="1">
            <a:spLocks noChangeArrowheads="1"/>
          </p:cNvSpPr>
          <p:nvPr/>
        </p:nvSpPr>
        <p:spPr bwMode="auto">
          <a:xfrm>
            <a:off x="6172200" y="4137171"/>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6" name="Oval 13"/>
          <p:cNvSpPr>
            <a:spLocks noChangeArrowheads="1"/>
          </p:cNvSpPr>
          <p:nvPr/>
        </p:nvSpPr>
        <p:spPr bwMode="auto">
          <a:xfrm>
            <a:off x="6156325" y="41038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4"/>
          <p:cNvSpPr txBox="1">
            <a:spLocks noChangeArrowheads="1"/>
          </p:cNvSpPr>
          <p:nvPr/>
        </p:nvSpPr>
        <p:spPr bwMode="auto">
          <a:xfrm>
            <a:off x="5451475" y="587230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8" name="Oval 15"/>
          <p:cNvSpPr>
            <a:spLocks noChangeArrowheads="1"/>
          </p:cNvSpPr>
          <p:nvPr/>
        </p:nvSpPr>
        <p:spPr bwMode="auto">
          <a:xfrm>
            <a:off x="54102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6"/>
          <p:cNvSpPr txBox="1">
            <a:spLocks noChangeArrowheads="1"/>
          </p:cNvSpPr>
          <p:nvPr/>
        </p:nvSpPr>
        <p:spPr bwMode="auto">
          <a:xfrm>
            <a:off x="5497513" y="411970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20" name="Oval 17"/>
          <p:cNvSpPr>
            <a:spLocks noChangeArrowheads="1"/>
          </p:cNvSpPr>
          <p:nvPr/>
        </p:nvSpPr>
        <p:spPr bwMode="auto">
          <a:xfrm>
            <a:off x="5486400" y="41038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8"/>
          <p:cNvSpPr txBox="1">
            <a:spLocks noChangeArrowheads="1"/>
          </p:cNvSpPr>
          <p:nvPr/>
        </p:nvSpPr>
        <p:spPr bwMode="auto">
          <a:xfrm>
            <a:off x="4857750" y="5872308"/>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2" name="Oval 19"/>
          <p:cNvSpPr>
            <a:spLocks noChangeArrowheads="1"/>
          </p:cNvSpPr>
          <p:nvPr/>
        </p:nvSpPr>
        <p:spPr bwMode="auto">
          <a:xfrm>
            <a:off x="48006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20"/>
          <p:cNvSpPr txBox="1">
            <a:spLocks noChangeArrowheads="1"/>
          </p:cNvSpPr>
          <p:nvPr/>
        </p:nvSpPr>
        <p:spPr bwMode="auto">
          <a:xfrm>
            <a:off x="4398963" y="587230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4" name="Oval 21"/>
          <p:cNvSpPr>
            <a:spLocks noChangeArrowheads="1"/>
          </p:cNvSpPr>
          <p:nvPr/>
        </p:nvSpPr>
        <p:spPr bwMode="auto">
          <a:xfrm>
            <a:off x="4343400"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2"/>
          <p:cNvSpPr txBox="1">
            <a:spLocks noChangeArrowheads="1"/>
          </p:cNvSpPr>
          <p:nvPr/>
        </p:nvSpPr>
        <p:spPr bwMode="auto">
          <a:xfrm>
            <a:off x="3581400" y="5856433"/>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6" name="Oval 23"/>
          <p:cNvSpPr>
            <a:spLocks noChangeArrowheads="1"/>
          </p:cNvSpPr>
          <p:nvPr/>
        </p:nvSpPr>
        <p:spPr bwMode="auto">
          <a:xfrm>
            <a:off x="3616325" y="5872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4"/>
          <p:cNvSpPr txBox="1">
            <a:spLocks noChangeArrowheads="1"/>
          </p:cNvSpPr>
          <p:nvPr/>
        </p:nvSpPr>
        <p:spPr bwMode="auto">
          <a:xfrm>
            <a:off x="3257550" y="5143646"/>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8" name="Oval 25"/>
          <p:cNvSpPr>
            <a:spLocks noChangeArrowheads="1"/>
          </p:cNvSpPr>
          <p:nvPr/>
        </p:nvSpPr>
        <p:spPr bwMode="auto">
          <a:xfrm>
            <a:off x="32004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6"/>
          <p:cNvSpPr txBox="1">
            <a:spLocks noChangeArrowheads="1"/>
          </p:cNvSpPr>
          <p:nvPr/>
        </p:nvSpPr>
        <p:spPr bwMode="auto">
          <a:xfrm>
            <a:off x="2617788" y="5143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30" name="Oval 27"/>
          <p:cNvSpPr>
            <a:spLocks noChangeArrowheads="1"/>
          </p:cNvSpPr>
          <p:nvPr/>
        </p:nvSpPr>
        <p:spPr bwMode="auto">
          <a:xfrm>
            <a:off x="25908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28"/>
          <p:cNvSpPr txBox="1">
            <a:spLocks noChangeArrowheads="1"/>
          </p:cNvSpPr>
          <p:nvPr/>
        </p:nvSpPr>
        <p:spPr bwMode="auto">
          <a:xfrm>
            <a:off x="2189163" y="5143646"/>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2" name="Oval 29"/>
          <p:cNvSpPr>
            <a:spLocks noChangeArrowheads="1"/>
          </p:cNvSpPr>
          <p:nvPr/>
        </p:nvSpPr>
        <p:spPr bwMode="auto">
          <a:xfrm>
            <a:off x="21336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30"/>
          <p:cNvSpPr txBox="1">
            <a:spLocks noChangeArrowheads="1"/>
          </p:cNvSpPr>
          <p:nvPr/>
        </p:nvSpPr>
        <p:spPr bwMode="auto">
          <a:xfrm>
            <a:off x="1566863" y="5218258"/>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4" name="Oval 31"/>
          <p:cNvSpPr>
            <a:spLocks noChangeArrowheads="1"/>
          </p:cNvSpPr>
          <p:nvPr/>
        </p:nvSpPr>
        <p:spPr bwMode="auto">
          <a:xfrm>
            <a:off x="1524000" y="5110308"/>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5" name="Text Box 32"/>
          <p:cNvSpPr txBox="1">
            <a:spLocks noChangeArrowheads="1"/>
          </p:cNvSpPr>
          <p:nvPr/>
        </p:nvSpPr>
        <p:spPr bwMode="auto">
          <a:xfrm>
            <a:off x="1066800" y="4314971"/>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a:solidFill>
                  <a:schemeClr val="tx1"/>
                </a:solidFill>
                <a:latin typeface="Helvetica" panose="020B0604020202020204" pitchFamily="34" charset="0"/>
              </a:rPr>
              <a:t>t</a:t>
            </a:r>
          </a:p>
          <a:p>
            <a:pPr algn="ctr" eaLnBrk="1" hangingPunct="1">
              <a:lnSpc>
                <a:spcPct val="80000"/>
              </a:lnSpc>
            </a:pPr>
            <a:r>
              <a:rPr lang="en-US" sz="2000" b="0">
                <a:solidFill>
                  <a:schemeClr val="tx1"/>
                </a:solidFill>
                <a:latin typeface="Helvetica" panose="020B0604020202020204" pitchFamily="34" charset="0"/>
              </a:rPr>
              <a:t>3</a:t>
            </a:r>
          </a:p>
        </p:txBody>
      </p:sp>
      <p:sp>
        <p:nvSpPr>
          <p:cNvPr id="36" name="Oval 33"/>
          <p:cNvSpPr>
            <a:spLocks noChangeArrowheads="1"/>
          </p:cNvSpPr>
          <p:nvPr/>
        </p:nvSpPr>
        <p:spPr bwMode="auto">
          <a:xfrm>
            <a:off x="1033463" y="4256233"/>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 name="Group 34"/>
          <p:cNvGrpSpPr>
            <a:grpSpLocks/>
          </p:cNvGrpSpPr>
          <p:nvPr/>
        </p:nvGrpSpPr>
        <p:grpSpPr bwMode="auto">
          <a:xfrm>
            <a:off x="304800" y="4157808"/>
            <a:ext cx="381000" cy="792163"/>
            <a:chOff x="576" y="3432"/>
            <a:chExt cx="240" cy="499"/>
          </a:xfrm>
        </p:grpSpPr>
        <p:sp>
          <p:nvSpPr>
            <p:cNvPr id="38" name="Text Box 35"/>
            <p:cNvSpPr txBox="1">
              <a:spLocks noChangeArrowheads="1"/>
            </p:cNvSpPr>
            <p:nvPr/>
          </p:nvSpPr>
          <p:spPr bwMode="auto">
            <a:xfrm>
              <a:off x="611" y="3432"/>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a:solidFill>
                    <a:schemeClr val="tx1"/>
                  </a:solidFill>
                  <a:latin typeface="Helvetica" panose="020B0604020202020204" pitchFamily="34" charset="0"/>
                </a:rPr>
                <a:t>a</a:t>
              </a:r>
            </a:p>
            <a:p>
              <a:pPr eaLnBrk="1" hangingPunct="1">
                <a:lnSpc>
                  <a:spcPct val="60000"/>
                </a:lnSpc>
              </a:pPr>
              <a:r>
                <a:rPr lang="en-US" sz="2000" b="0">
                  <a:solidFill>
                    <a:schemeClr val="tx1"/>
                  </a:solidFill>
                  <a:latin typeface="Helvetica" panose="020B0604020202020204" pitchFamily="34" charset="0"/>
                </a:rPr>
                <a:t>3</a:t>
              </a:r>
            </a:p>
          </p:txBody>
        </p:sp>
        <p:sp>
          <p:nvSpPr>
            <p:cNvPr id="39" name="Oval 36"/>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40" name="Line 37"/>
          <p:cNvSpPr>
            <a:spLocks noChangeShapeType="1"/>
          </p:cNvSpPr>
          <p:nvPr/>
        </p:nvSpPr>
        <p:spPr bwMode="auto">
          <a:xfrm flipV="1">
            <a:off x="66294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Oval 38"/>
          <p:cNvSpPr>
            <a:spLocks noChangeArrowheads="1"/>
          </p:cNvSpPr>
          <p:nvPr/>
        </p:nvSpPr>
        <p:spPr bwMode="auto">
          <a:xfrm>
            <a:off x="67818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2" name="Line 39"/>
          <p:cNvSpPr>
            <a:spLocks noChangeShapeType="1"/>
          </p:cNvSpPr>
          <p:nvPr/>
        </p:nvSpPr>
        <p:spPr bwMode="auto">
          <a:xfrm>
            <a:off x="6934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40"/>
          <p:cNvSpPr>
            <a:spLocks noChangeShapeType="1"/>
          </p:cNvSpPr>
          <p:nvPr/>
        </p:nvSpPr>
        <p:spPr bwMode="auto">
          <a:xfrm flipV="1">
            <a:off x="5029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Oval 41"/>
          <p:cNvSpPr>
            <a:spLocks noChangeArrowheads="1"/>
          </p:cNvSpPr>
          <p:nvPr/>
        </p:nvSpPr>
        <p:spPr bwMode="auto">
          <a:xfrm>
            <a:off x="51816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5" name="Line 42"/>
          <p:cNvSpPr>
            <a:spLocks noChangeShapeType="1"/>
          </p:cNvSpPr>
          <p:nvPr/>
        </p:nvSpPr>
        <p:spPr bwMode="auto">
          <a:xfrm>
            <a:off x="53340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43"/>
          <p:cNvSpPr>
            <a:spLocks noChangeShapeType="1"/>
          </p:cNvSpPr>
          <p:nvPr/>
        </p:nvSpPr>
        <p:spPr bwMode="auto">
          <a:xfrm flipV="1">
            <a:off x="38862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Oval 44"/>
          <p:cNvSpPr>
            <a:spLocks noChangeArrowheads="1"/>
          </p:cNvSpPr>
          <p:nvPr/>
        </p:nvSpPr>
        <p:spPr bwMode="auto">
          <a:xfrm>
            <a:off x="4038600" y="5186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8" name="Line 45"/>
          <p:cNvSpPr>
            <a:spLocks noChangeShapeType="1"/>
          </p:cNvSpPr>
          <p:nvPr/>
        </p:nvSpPr>
        <p:spPr bwMode="auto">
          <a:xfrm>
            <a:off x="4191000" y="5338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46"/>
          <p:cNvSpPr>
            <a:spLocks noChangeShapeType="1"/>
          </p:cNvSpPr>
          <p:nvPr/>
        </p:nvSpPr>
        <p:spPr bwMode="auto">
          <a:xfrm flipV="1">
            <a:off x="41148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Oval 47"/>
          <p:cNvSpPr>
            <a:spLocks noChangeArrowheads="1"/>
          </p:cNvSpPr>
          <p:nvPr/>
        </p:nvSpPr>
        <p:spPr bwMode="auto">
          <a:xfrm>
            <a:off x="4572000" y="41959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1" name="Line 48"/>
          <p:cNvSpPr>
            <a:spLocks noChangeShapeType="1"/>
          </p:cNvSpPr>
          <p:nvPr/>
        </p:nvSpPr>
        <p:spPr bwMode="auto">
          <a:xfrm>
            <a:off x="5257800" y="3510108"/>
            <a:ext cx="3810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2" name="Line 49"/>
          <p:cNvSpPr>
            <a:spLocks noChangeShapeType="1"/>
          </p:cNvSpPr>
          <p:nvPr/>
        </p:nvSpPr>
        <p:spPr bwMode="auto">
          <a:xfrm flipV="1">
            <a:off x="4724400" y="3510108"/>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3" name="Oval 50"/>
          <p:cNvSpPr>
            <a:spLocks noChangeArrowheads="1"/>
          </p:cNvSpPr>
          <p:nvPr/>
        </p:nvSpPr>
        <p:spPr bwMode="auto">
          <a:xfrm>
            <a:off x="5105400" y="3357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4" name="Line 51"/>
          <p:cNvSpPr>
            <a:spLocks noChangeShapeType="1"/>
          </p:cNvSpPr>
          <p:nvPr/>
        </p:nvSpPr>
        <p:spPr bwMode="auto">
          <a:xfrm flipV="1">
            <a:off x="6858000" y="4348308"/>
            <a:ext cx="5334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5" name="Oval 52"/>
          <p:cNvSpPr>
            <a:spLocks noChangeArrowheads="1"/>
          </p:cNvSpPr>
          <p:nvPr/>
        </p:nvSpPr>
        <p:spPr bwMode="auto">
          <a:xfrm>
            <a:off x="7315200" y="41959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6" name="Line 53"/>
          <p:cNvSpPr>
            <a:spLocks noChangeShapeType="1"/>
          </p:cNvSpPr>
          <p:nvPr/>
        </p:nvSpPr>
        <p:spPr bwMode="auto">
          <a:xfrm>
            <a:off x="6934200" y="3510108"/>
            <a:ext cx="4572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7" name="Line 54"/>
          <p:cNvSpPr>
            <a:spLocks noChangeShapeType="1"/>
          </p:cNvSpPr>
          <p:nvPr/>
        </p:nvSpPr>
        <p:spPr bwMode="auto">
          <a:xfrm flipV="1">
            <a:off x="6400800" y="3510108"/>
            <a:ext cx="457200" cy="6096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8" name="Oval 55"/>
          <p:cNvSpPr>
            <a:spLocks noChangeArrowheads="1"/>
          </p:cNvSpPr>
          <p:nvPr/>
        </p:nvSpPr>
        <p:spPr bwMode="auto">
          <a:xfrm>
            <a:off x="6781800" y="3357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59" name="Line 56"/>
          <p:cNvSpPr>
            <a:spLocks noChangeShapeType="1"/>
          </p:cNvSpPr>
          <p:nvPr/>
        </p:nvSpPr>
        <p:spPr bwMode="auto">
          <a:xfrm>
            <a:off x="6096000" y="2976708"/>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0" name="Line 57"/>
          <p:cNvSpPr>
            <a:spLocks noChangeShapeType="1"/>
          </p:cNvSpPr>
          <p:nvPr/>
        </p:nvSpPr>
        <p:spPr bwMode="auto">
          <a:xfrm flipV="1">
            <a:off x="5257800" y="2976708"/>
            <a:ext cx="762000" cy="4572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 name="Oval 58"/>
          <p:cNvSpPr>
            <a:spLocks noChangeArrowheads="1"/>
          </p:cNvSpPr>
          <p:nvPr/>
        </p:nvSpPr>
        <p:spPr bwMode="auto">
          <a:xfrm>
            <a:off x="5943600" y="2824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2" name="Line 59"/>
          <p:cNvSpPr>
            <a:spLocks noChangeShapeType="1"/>
          </p:cNvSpPr>
          <p:nvPr/>
        </p:nvSpPr>
        <p:spPr bwMode="auto">
          <a:xfrm flipV="1">
            <a:off x="28194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3" name="Oval 60"/>
          <p:cNvSpPr>
            <a:spLocks noChangeArrowheads="1"/>
          </p:cNvSpPr>
          <p:nvPr/>
        </p:nvSpPr>
        <p:spPr bwMode="auto">
          <a:xfrm>
            <a:off x="2971800" y="4424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4" name="Line 61"/>
          <p:cNvSpPr>
            <a:spLocks noChangeShapeType="1"/>
          </p:cNvSpPr>
          <p:nvPr/>
        </p:nvSpPr>
        <p:spPr bwMode="auto">
          <a:xfrm>
            <a:off x="31242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5" name="Line 62"/>
          <p:cNvSpPr>
            <a:spLocks noChangeShapeType="1"/>
          </p:cNvSpPr>
          <p:nvPr/>
        </p:nvSpPr>
        <p:spPr bwMode="auto">
          <a:xfrm flipV="1">
            <a:off x="17526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6" name="Oval 63"/>
          <p:cNvSpPr>
            <a:spLocks noChangeArrowheads="1"/>
          </p:cNvSpPr>
          <p:nvPr/>
        </p:nvSpPr>
        <p:spPr bwMode="auto">
          <a:xfrm>
            <a:off x="1905000" y="44245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67" name="Line 64"/>
          <p:cNvSpPr>
            <a:spLocks noChangeShapeType="1"/>
          </p:cNvSpPr>
          <p:nvPr/>
        </p:nvSpPr>
        <p:spPr bwMode="auto">
          <a:xfrm>
            <a:off x="2057400" y="4576908"/>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Line 65"/>
          <p:cNvSpPr>
            <a:spLocks noChangeShapeType="1"/>
          </p:cNvSpPr>
          <p:nvPr/>
        </p:nvSpPr>
        <p:spPr bwMode="auto">
          <a:xfrm flipV="1">
            <a:off x="533400" y="3738708"/>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Oval 66"/>
          <p:cNvSpPr>
            <a:spLocks noChangeArrowheads="1"/>
          </p:cNvSpPr>
          <p:nvPr/>
        </p:nvSpPr>
        <p:spPr bwMode="auto">
          <a:xfrm>
            <a:off x="762000" y="3586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0" name="Line 67"/>
          <p:cNvSpPr>
            <a:spLocks noChangeShapeType="1"/>
          </p:cNvSpPr>
          <p:nvPr/>
        </p:nvSpPr>
        <p:spPr bwMode="auto">
          <a:xfrm>
            <a:off x="914400" y="3738708"/>
            <a:ext cx="3048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 name="Line 68"/>
          <p:cNvSpPr>
            <a:spLocks noChangeShapeType="1"/>
          </p:cNvSpPr>
          <p:nvPr/>
        </p:nvSpPr>
        <p:spPr bwMode="auto">
          <a:xfrm flipV="1">
            <a:off x="1981200" y="3738708"/>
            <a:ext cx="533400" cy="7620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2" name="Oval 69"/>
          <p:cNvSpPr>
            <a:spLocks noChangeArrowheads="1"/>
          </p:cNvSpPr>
          <p:nvPr/>
        </p:nvSpPr>
        <p:spPr bwMode="auto">
          <a:xfrm>
            <a:off x="2438400" y="3586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3" name="Line 70"/>
          <p:cNvSpPr>
            <a:spLocks noChangeShapeType="1"/>
          </p:cNvSpPr>
          <p:nvPr/>
        </p:nvSpPr>
        <p:spPr bwMode="auto">
          <a:xfrm>
            <a:off x="2590800" y="3738708"/>
            <a:ext cx="4572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4" name="Line 71"/>
          <p:cNvSpPr>
            <a:spLocks noChangeShapeType="1"/>
          </p:cNvSpPr>
          <p:nvPr/>
        </p:nvSpPr>
        <p:spPr bwMode="auto">
          <a:xfrm flipV="1">
            <a:off x="914400" y="2976708"/>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5" name="Oval 72"/>
          <p:cNvSpPr>
            <a:spLocks noChangeArrowheads="1"/>
          </p:cNvSpPr>
          <p:nvPr/>
        </p:nvSpPr>
        <p:spPr bwMode="auto">
          <a:xfrm>
            <a:off x="1600200" y="28243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6" name="Line 73"/>
          <p:cNvSpPr>
            <a:spLocks noChangeShapeType="1"/>
          </p:cNvSpPr>
          <p:nvPr/>
        </p:nvSpPr>
        <p:spPr bwMode="auto">
          <a:xfrm>
            <a:off x="1752600" y="2976708"/>
            <a:ext cx="762000" cy="6858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7" name="Line 74"/>
          <p:cNvSpPr>
            <a:spLocks noChangeShapeType="1"/>
          </p:cNvSpPr>
          <p:nvPr/>
        </p:nvSpPr>
        <p:spPr bwMode="auto">
          <a:xfrm flipV="1">
            <a:off x="1752600" y="1986108"/>
            <a:ext cx="22098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8" name="Oval 75"/>
          <p:cNvSpPr>
            <a:spLocks noChangeArrowheads="1"/>
          </p:cNvSpPr>
          <p:nvPr/>
        </p:nvSpPr>
        <p:spPr bwMode="auto">
          <a:xfrm>
            <a:off x="3886200" y="1833708"/>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79" name="Line 76"/>
          <p:cNvSpPr>
            <a:spLocks noChangeShapeType="1"/>
          </p:cNvSpPr>
          <p:nvPr/>
        </p:nvSpPr>
        <p:spPr bwMode="auto">
          <a:xfrm>
            <a:off x="4038600" y="1986108"/>
            <a:ext cx="1981200" cy="914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0" name="Text Box 77"/>
          <p:cNvSpPr txBox="1">
            <a:spLocks noChangeArrowheads="1"/>
          </p:cNvSpPr>
          <p:nvPr/>
        </p:nvSpPr>
        <p:spPr bwMode="auto">
          <a:xfrm>
            <a:off x="4170363" y="5186508"/>
            <a:ext cx="3254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1" name="Text Box 78"/>
          <p:cNvSpPr txBox="1">
            <a:spLocks noChangeArrowheads="1"/>
          </p:cNvSpPr>
          <p:nvPr/>
        </p:nvSpPr>
        <p:spPr bwMode="auto">
          <a:xfrm>
            <a:off x="5334000" y="5186508"/>
            <a:ext cx="32543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2" name="Text Box 79"/>
          <p:cNvSpPr txBox="1">
            <a:spLocks noChangeArrowheads="1"/>
          </p:cNvSpPr>
          <p:nvPr/>
        </p:nvSpPr>
        <p:spPr bwMode="auto">
          <a:xfrm>
            <a:off x="6913563" y="5186508"/>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83" name="Text Box 80"/>
          <p:cNvSpPr txBox="1">
            <a:spLocks noChangeArrowheads="1"/>
          </p:cNvSpPr>
          <p:nvPr/>
        </p:nvSpPr>
        <p:spPr bwMode="auto">
          <a:xfrm>
            <a:off x="7467600" y="41959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5</a:t>
            </a:r>
          </a:p>
        </p:txBody>
      </p:sp>
      <p:sp>
        <p:nvSpPr>
          <p:cNvPr id="84" name="Text Box 81"/>
          <p:cNvSpPr txBox="1">
            <a:spLocks noChangeArrowheads="1"/>
          </p:cNvSpPr>
          <p:nvPr/>
        </p:nvSpPr>
        <p:spPr bwMode="auto">
          <a:xfrm>
            <a:off x="4724400" y="41959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5" name="Text Box 82"/>
          <p:cNvSpPr txBox="1">
            <a:spLocks noChangeArrowheads="1"/>
          </p:cNvSpPr>
          <p:nvPr/>
        </p:nvSpPr>
        <p:spPr bwMode="auto">
          <a:xfrm>
            <a:off x="3124200" y="4454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6" name="Text Box 83"/>
          <p:cNvSpPr txBox="1">
            <a:spLocks noChangeArrowheads="1"/>
          </p:cNvSpPr>
          <p:nvPr/>
        </p:nvSpPr>
        <p:spPr bwMode="auto">
          <a:xfrm>
            <a:off x="2057400" y="4454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4</a:t>
            </a:r>
          </a:p>
        </p:txBody>
      </p:sp>
      <p:sp>
        <p:nvSpPr>
          <p:cNvPr id="87" name="Text Box 84"/>
          <p:cNvSpPr txBox="1">
            <a:spLocks noChangeArrowheads="1"/>
          </p:cNvSpPr>
          <p:nvPr/>
        </p:nvSpPr>
        <p:spPr bwMode="auto">
          <a:xfrm>
            <a:off x="2590800" y="3586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8</a:t>
            </a:r>
          </a:p>
        </p:txBody>
      </p:sp>
      <p:sp>
        <p:nvSpPr>
          <p:cNvPr id="88" name="Text Box 85"/>
          <p:cNvSpPr txBox="1">
            <a:spLocks noChangeArrowheads="1"/>
          </p:cNvSpPr>
          <p:nvPr/>
        </p:nvSpPr>
        <p:spPr bwMode="auto">
          <a:xfrm>
            <a:off x="914400" y="3616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6</a:t>
            </a:r>
          </a:p>
        </p:txBody>
      </p:sp>
      <p:sp>
        <p:nvSpPr>
          <p:cNvPr id="89" name="Text Box 86"/>
          <p:cNvSpPr txBox="1">
            <a:spLocks noChangeArrowheads="1"/>
          </p:cNvSpPr>
          <p:nvPr/>
        </p:nvSpPr>
        <p:spPr bwMode="auto">
          <a:xfrm>
            <a:off x="1828800" y="28544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14</a:t>
            </a:r>
          </a:p>
        </p:txBody>
      </p:sp>
      <p:sp>
        <p:nvSpPr>
          <p:cNvPr id="90" name="Text Box 87"/>
          <p:cNvSpPr txBox="1">
            <a:spLocks noChangeArrowheads="1"/>
          </p:cNvSpPr>
          <p:nvPr/>
        </p:nvSpPr>
        <p:spPr bwMode="auto">
          <a:xfrm>
            <a:off x="5257800" y="33878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9</a:t>
            </a:r>
          </a:p>
        </p:txBody>
      </p:sp>
      <p:sp>
        <p:nvSpPr>
          <p:cNvPr id="91" name="Text Box 88"/>
          <p:cNvSpPr txBox="1">
            <a:spLocks noChangeArrowheads="1"/>
          </p:cNvSpPr>
          <p:nvPr/>
        </p:nvSpPr>
        <p:spPr bwMode="auto">
          <a:xfrm>
            <a:off x="6096000" y="27782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19</a:t>
            </a:r>
          </a:p>
        </p:txBody>
      </p:sp>
      <p:sp>
        <p:nvSpPr>
          <p:cNvPr id="92" name="Text Box 89"/>
          <p:cNvSpPr txBox="1">
            <a:spLocks noChangeArrowheads="1"/>
          </p:cNvSpPr>
          <p:nvPr/>
        </p:nvSpPr>
        <p:spPr bwMode="auto">
          <a:xfrm>
            <a:off x="6934200" y="3357708"/>
            <a:ext cx="6858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10</a:t>
            </a:r>
          </a:p>
        </p:txBody>
      </p:sp>
      <p:sp>
        <p:nvSpPr>
          <p:cNvPr id="93" name="Text Box 90"/>
          <p:cNvSpPr txBox="1">
            <a:spLocks noChangeArrowheads="1"/>
          </p:cNvSpPr>
          <p:nvPr/>
        </p:nvSpPr>
        <p:spPr bwMode="auto">
          <a:xfrm>
            <a:off x="4114800" y="1787671"/>
            <a:ext cx="6858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33</a:t>
            </a:r>
          </a:p>
        </p:txBody>
      </p:sp>
      <p:sp>
        <p:nvSpPr>
          <p:cNvPr id="94" name="Text Box 91"/>
          <p:cNvSpPr txBox="1">
            <a:spLocks noChangeArrowheads="1"/>
          </p:cNvSpPr>
          <p:nvPr/>
        </p:nvSpPr>
        <p:spPr bwMode="auto">
          <a:xfrm>
            <a:off x="5029200" y="21385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5" name="Text Box 92"/>
          <p:cNvSpPr txBox="1">
            <a:spLocks noChangeArrowheads="1"/>
          </p:cNvSpPr>
          <p:nvPr/>
        </p:nvSpPr>
        <p:spPr bwMode="auto">
          <a:xfrm>
            <a:off x="2514600" y="21385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6" name="Text Box 93"/>
          <p:cNvSpPr txBox="1">
            <a:spLocks noChangeArrowheads="1"/>
          </p:cNvSpPr>
          <p:nvPr/>
        </p:nvSpPr>
        <p:spPr bwMode="auto">
          <a:xfrm>
            <a:off x="6553200" y="30830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7" name="Text Box 94"/>
          <p:cNvSpPr txBox="1">
            <a:spLocks noChangeArrowheads="1"/>
          </p:cNvSpPr>
          <p:nvPr/>
        </p:nvSpPr>
        <p:spPr bwMode="auto">
          <a:xfrm>
            <a:off x="5257800" y="30830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98" name="Text Box 95"/>
          <p:cNvSpPr txBox="1">
            <a:spLocks noChangeArrowheads="1"/>
          </p:cNvSpPr>
          <p:nvPr/>
        </p:nvSpPr>
        <p:spPr bwMode="auto">
          <a:xfrm>
            <a:off x="2057400" y="30830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99" name="Text Box 96"/>
          <p:cNvSpPr txBox="1">
            <a:spLocks noChangeArrowheads="1"/>
          </p:cNvSpPr>
          <p:nvPr/>
        </p:nvSpPr>
        <p:spPr bwMode="auto">
          <a:xfrm>
            <a:off x="1066800" y="30830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0" name="Text Box 97"/>
          <p:cNvSpPr txBox="1">
            <a:spLocks noChangeArrowheads="1"/>
          </p:cNvSpPr>
          <p:nvPr/>
        </p:nvSpPr>
        <p:spPr bwMode="auto">
          <a:xfrm>
            <a:off x="5486400" y="37387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1" name="Text Box 98"/>
          <p:cNvSpPr txBox="1">
            <a:spLocks noChangeArrowheads="1"/>
          </p:cNvSpPr>
          <p:nvPr/>
        </p:nvSpPr>
        <p:spPr bwMode="auto">
          <a:xfrm>
            <a:off x="6324600" y="37387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2" name="Text Box 99"/>
          <p:cNvSpPr txBox="1">
            <a:spLocks noChangeArrowheads="1"/>
          </p:cNvSpPr>
          <p:nvPr/>
        </p:nvSpPr>
        <p:spPr bwMode="auto">
          <a:xfrm>
            <a:off x="1143000" y="3967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3" name="Text Box 100"/>
          <p:cNvSpPr txBox="1">
            <a:spLocks noChangeArrowheads="1"/>
          </p:cNvSpPr>
          <p:nvPr/>
        </p:nvSpPr>
        <p:spPr bwMode="auto">
          <a:xfrm>
            <a:off x="304800" y="39673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4" name="Text Box 101"/>
          <p:cNvSpPr txBox="1">
            <a:spLocks noChangeArrowheads="1"/>
          </p:cNvSpPr>
          <p:nvPr/>
        </p:nvSpPr>
        <p:spPr bwMode="auto">
          <a:xfrm>
            <a:off x="7162800" y="37387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5" name="Text Box 102"/>
          <p:cNvSpPr txBox="1">
            <a:spLocks noChangeArrowheads="1"/>
          </p:cNvSpPr>
          <p:nvPr/>
        </p:nvSpPr>
        <p:spPr bwMode="auto">
          <a:xfrm>
            <a:off x="4648200" y="37387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6" name="Text Box 103"/>
          <p:cNvSpPr txBox="1">
            <a:spLocks noChangeArrowheads="1"/>
          </p:cNvSpPr>
          <p:nvPr/>
        </p:nvSpPr>
        <p:spPr bwMode="auto">
          <a:xfrm>
            <a:off x="2819400" y="3967308"/>
            <a:ext cx="4572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7" name="Text Box 104"/>
          <p:cNvSpPr txBox="1">
            <a:spLocks noChangeArrowheads="1"/>
          </p:cNvSpPr>
          <p:nvPr/>
        </p:nvSpPr>
        <p:spPr bwMode="auto">
          <a:xfrm>
            <a:off x="1981200" y="3967308"/>
            <a:ext cx="3810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08" name="Text Box 105"/>
          <p:cNvSpPr txBox="1">
            <a:spLocks noChangeArrowheads="1"/>
          </p:cNvSpPr>
          <p:nvPr/>
        </p:nvSpPr>
        <p:spPr bwMode="auto">
          <a:xfrm>
            <a:off x="21336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09" name="Text Box 106"/>
          <p:cNvSpPr txBox="1">
            <a:spLocks noChangeArrowheads="1"/>
          </p:cNvSpPr>
          <p:nvPr/>
        </p:nvSpPr>
        <p:spPr bwMode="auto">
          <a:xfrm>
            <a:off x="15240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0" name="Text Box 107"/>
          <p:cNvSpPr txBox="1">
            <a:spLocks noChangeArrowheads="1"/>
          </p:cNvSpPr>
          <p:nvPr/>
        </p:nvSpPr>
        <p:spPr bwMode="auto">
          <a:xfrm>
            <a:off x="32004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1" name="Text Box 108"/>
          <p:cNvSpPr txBox="1">
            <a:spLocks noChangeArrowheads="1"/>
          </p:cNvSpPr>
          <p:nvPr/>
        </p:nvSpPr>
        <p:spPr bwMode="auto">
          <a:xfrm>
            <a:off x="25908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2" name="Text Box 109"/>
          <p:cNvSpPr txBox="1">
            <a:spLocks noChangeArrowheads="1"/>
          </p:cNvSpPr>
          <p:nvPr/>
        </p:nvSpPr>
        <p:spPr bwMode="auto">
          <a:xfrm>
            <a:off x="50292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3" name="Text Box 110"/>
          <p:cNvSpPr txBox="1">
            <a:spLocks noChangeArrowheads="1"/>
          </p:cNvSpPr>
          <p:nvPr/>
        </p:nvSpPr>
        <p:spPr bwMode="auto">
          <a:xfrm>
            <a:off x="67818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4" name="Text Box 111"/>
          <p:cNvSpPr txBox="1">
            <a:spLocks noChangeArrowheads="1"/>
          </p:cNvSpPr>
          <p:nvPr/>
        </p:nvSpPr>
        <p:spPr bwMode="auto">
          <a:xfrm>
            <a:off x="7772400" y="47594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5" name="Text Box 112"/>
          <p:cNvSpPr txBox="1">
            <a:spLocks noChangeArrowheads="1"/>
          </p:cNvSpPr>
          <p:nvPr/>
        </p:nvSpPr>
        <p:spPr bwMode="auto">
          <a:xfrm>
            <a:off x="4038600" y="47594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6" name="Text Box 113"/>
          <p:cNvSpPr txBox="1">
            <a:spLocks noChangeArrowheads="1"/>
          </p:cNvSpPr>
          <p:nvPr/>
        </p:nvSpPr>
        <p:spPr bwMode="auto">
          <a:xfrm>
            <a:off x="43434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7" name="Text Box 114"/>
          <p:cNvSpPr txBox="1">
            <a:spLocks noChangeArrowheads="1"/>
          </p:cNvSpPr>
          <p:nvPr/>
        </p:nvSpPr>
        <p:spPr bwMode="auto">
          <a:xfrm>
            <a:off x="64008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18" name="Text Box 115"/>
          <p:cNvSpPr txBox="1">
            <a:spLocks noChangeArrowheads="1"/>
          </p:cNvSpPr>
          <p:nvPr/>
        </p:nvSpPr>
        <p:spPr bwMode="auto">
          <a:xfrm>
            <a:off x="70866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19" name="Text Box 116"/>
          <p:cNvSpPr txBox="1">
            <a:spLocks noChangeArrowheads="1"/>
          </p:cNvSpPr>
          <p:nvPr/>
        </p:nvSpPr>
        <p:spPr bwMode="auto">
          <a:xfrm>
            <a:off x="36576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
        <p:nvSpPr>
          <p:cNvPr id="120" name="Text Box 117"/>
          <p:cNvSpPr txBox="1">
            <a:spLocks noChangeArrowheads="1"/>
          </p:cNvSpPr>
          <p:nvPr/>
        </p:nvSpPr>
        <p:spPr bwMode="auto">
          <a:xfrm>
            <a:off x="5486400" y="5597671"/>
            <a:ext cx="4572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1</a:t>
            </a:r>
          </a:p>
        </p:txBody>
      </p:sp>
      <p:sp>
        <p:nvSpPr>
          <p:cNvPr id="121" name="Text Box 118"/>
          <p:cNvSpPr txBox="1">
            <a:spLocks noChangeArrowheads="1"/>
          </p:cNvSpPr>
          <p:nvPr/>
        </p:nvSpPr>
        <p:spPr bwMode="auto">
          <a:xfrm>
            <a:off x="4800600" y="5597671"/>
            <a:ext cx="38100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i="1">
                <a:solidFill>
                  <a:srgbClr val="FFFF00"/>
                </a:solidFill>
                <a:latin typeface="Helvetica" panose="020B0604020202020204" pitchFamily="34" charset="0"/>
              </a:rPr>
              <a:t>0</a:t>
            </a:r>
          </a:p>
        </p:txBody>
      </p:sp>
    </p:spTree>
    <p:extLst>
      <p:ext uri="{BB962C8B-B14F-4D97-AF65-F5344CB8AC3E}">
        <p14:creationId xmlns:p14="http://schemas.microsoft.com/office/powerpoint/2010/main" xmlns="" val="3370471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Decoding of </a:t>
            </a:r>
            <a:r>
              <a:rPr lang="en-US" dirty="0" err="1" smtClean="0"/>
              <a:t>HuffMan</a:t>
            </a:r>
            <a:r>
              <a:rPr lang="en-US" dirty="0" smtClean="0"/>
              <a:t> Tree</a:t>
            </a:r>
            <a:endParaRPr lang="en-US" dirty="0"/>
          </a:p>
        </p:txBody>
      </p:sp>
      <p:sp>
        <p:nvSpPr>
          <p:cNvPr id="3" name="Content Placeholder 2"/>
          <p:cNvSpPr>
            <a:spLocks noGrp="1"/>
          </p:cNvSpPr>
          <p:nvPr>
            <p:ph idx="1"/>
          </p:nvPr>
        </p:nvSpPr>
        <p:spPr/>
        <p:txBody>
          <a:bodyPr/>
          <a:lstStyle/>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endParaRPr lang="en-US" sz="3200" dirty="0" smtClean="0"/>
          </a:p>
          <a:p>
            <a:pPr>
              <a:buNone/>
            </a:pPr>
            <a:r>
              <a:rPr lang="en-US" sz="3200" dirty="0" smtClean="0"/>
              <a:t>Decoding result:</a:t>
            </a:r>
          </a:p>
          <a:p>
            <a:pPr>
              <a:buNone/>
            </a:pPr>
            <a:r>
              <a:rPr lang="en-US" sz="3200" i="1" dirty="0" smtClean="0">
                <a:solidFill>
                  <a:srgbClr val="FFFF00"/>
                </a:solidFill>
                <a:cs typeface="Times New Roman" panose="02020603050405020304" pitchFamily="18" charset="0"/>
              </a:rPr>
              <a:t>‘traversing threaded binary trees’</a:t>
            </a:r>
            <a:endParaRPr lang="en-US" sz="3200" dirty="0" smtClean="0"/>
          </a:p>
          <a:p>
            <a:pPr>
              <a:buNone/>
            </a:pPr>
            <a:endParaRPr lang="en-US" dirty="0"/>
          </a:p>
        </p:txBody>
      </p:sp>
      <p:sp>
        <p:nvSpPr>
          <p:cNvPr id="4" name="Date Placeholder 3"/>
          <p:cNvSpPr>
            <a:spLocks noGrp="1"/>
          </p:cNvSpPr>
          <p:nvPr>
            <p:ph type="dt" sz="half" idx="10"/>
          </p:nvPr>
        </p:nvSpPr>
        <p:spPr/>
        <p:txBody>
          <a:bodyPr/>
          <a:lstStyle/>
          <a:p>
            <a:fld id="{BCEAFFFF-E29C-4AD7-921C-C443ECC51E11}" type="datetime1">
              <a:rPr lang="en-US" smtClean="0"/>
              <a:pPr/>
              <a:t>8/12/2014</a:t>
            </a:fld>
            <a:endParaRPr lang="en-US"/>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26</a:t>
            </a:fld>
            <a:endParaRPr lang="en-US"/>
          </a:p>
        </p:txBody>
      </p:sp>
      <p:pic>
        <p:nvPicPr>
          <p:cNvPr id="8" name="Picture 7"/>
          <p:cNvPicPr>
            <a:picLocks noChangeAspect="1"/>
          </p:cNvPicPr>
          <p:nvPr/>
        </p:nvPicPr>
        <p:blipFill>
          <a:blip r:embed="rId2" cstate="print"/>
          <a:stretch>
            <a:fillRect/>
          </a:stretch>
        </p:blipFill>
        <p:spPr>
          <a:xfrm>
            <a:off x="781929" y="2160188"/>
            <a:ext cx="5362575" cy="20002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843" y="509337"/>
            <a:ext cx="7772400" cy="934452"/>
          </a:xfrm>
        </p:spPr>
        <p:txBody>
          <a:bodyPr>
            <a:noAutofit/>
          </a:bodyPr>
          <a:lstStyle/>
          <a:p>
            <a:pPr algn="r"/>
            <a:r>
              <a:rPr lang="en-US" sz="3500" dirty="0" smtClean="0"/>
              <a:t>Advantage of Huffman coding:</a:t>
            </a:r>
            <a:endParaRPr lang="en-US" sz="3500" dirty="0"/>
          </a:p>
        </p:txBody>
      </p:sp>
      <p:sp>
        <p:nvSpPr>
          <p:cNvPr id="3" name="Subtitle 2"/>
          <p:cNvSpPr>
            <a:spLocks noGrp="1"/>
          </p:cNvSpPr>
          <p:nvPr>
            <p:ph type="subTitle" idx="1"/>
          </p:nvPr>
        </p:nvSpPr>
        <p:spPr>
          <a:xfrm>
            <a:off x="914400" y="1716505"/>
            <a:ext cx="7391400" cy="3769895"/>
          </a:xfrm>
        </p:spPr>
        <p:txBody>
          <a:bodyPr/>
          <a:lstStyle/>
          <a:p>
            <a:pPr>
              <a:buFont typeface="Arial" pitchFamily="34" charset="0"/>
              <a:buChar char="•"/>
            </a:pPr>
            <a:r>
              <a:rPr lang="en-US" sz="2400" dirty="0" smtClean="0">
                <a:solidFill>
                  <a:schemeClr val="tx1">
                    <a:lumMod val="95000"/>
                    <a:lumOff val="5000"/>
                  </a:schemeClr>
                </a:solidFill>
              </a:rPr>
              <a:t> </a:t>
            </a:r>
            <a:r>
              <a:rPr lang="en-US" sz="2200" b="1" dirty="0" smtClean="0"/>
              <a:t>Compression Ratio:</a:t>
            </a:r>
          </a:p>
          <a:p>
            <a:r>
              <a:rPr lang="en-US" dirty="0" smtClean="0"/>
              <a:t>      -- compression ratios of 10:1 for audio .</a:t>
            </a:r>
          </a:p>
          <a:p>
            <a:r>
              <a:rPr lang="en-US" dirty="0" smtClean="0"/>
              <a:t>      -- 300:1 for video with little or no perceptible loss of</a:t>
            </a:r>
          </a:p>
          <a:p>
            <a:r>
              <a:rPr lang="en-US" dirty="0" smtClean="0"/>
              <a:t>          quality.</a:t>
            </a:r>
          </a:p>
          <a:p>
            <a:r>
              <a:rPr lang="en-US" sz="2400" b="1" dirty="0" smtClean="0"/>
              <a:t>     </a:t>
            </a:r>
            <a:r>
              <a:rPr lang="en-US" dirty="0" smtClean="0"/>
              <a:t>--</a:t>
            </a:r>
            <a:r>
              <a:rPr lang="en-US" b="1" dirty="0" smtClean="0"/>
              <a:t> </a:t>
            </a:r>
            <a:r>
              <a:rPr lang="en-US" dirty="0" smtClean="0"/>
              <a:t>an original size of 9.9 MB can only be</a:t>
            </a:r>
          </a:p>
          <a:p>
            <a:r>
              <a:rPr lang="en-US" dirty="0" smtClean="0"/>
              <a:t>        reduced to 6.5 MB.</a:t>
            </a:r>
          </a:p>
          <a:p>
            <a:endParaRPr lang="en-US" dirty="0" smtClean="0"/>
          </a:p>
          <a:p>
            <a:pPr>
              <a:buFont typeface="Arial" pitchFamily="34" charset="0"/>
              <a:buChar char="•"/>
            </a:pPr>
            <a:r>
              <a:rPr lang="en-US" sz="2400" b="1" dirty="0" smtClean="0"/>
              <a:t> </a:t>
            </a:r>
            <a:r>
              <a:rPr lang="en-US" sz="2400" dirty="0" smtClean="0"/>
              <a:t>Transfer Time:</a:t>
            </a:r>
          </a:p>
          <a:p>
            <a:r>
              <a:rPr lang="en-US" dirty="0" smtClean="0"/>
              <a:t>     -- reduced time during transferring data.</a:t>
            </a:r>
            <a:endParaRPr lang="en-US" sz="2400" dirty="0" smtClean="0"/>
          </a:p>
          <a:p>
            <a:pPr>
              <a:buFont typeface="Arial" pitchFamily="34" charset="0"/>
              <a:buChar char="•"/>
            </a:pPr>
            <a:endParaRPr lang="en-US" sz="2200" b="1" dirty="0" smtClean="0"/>
          </a:p>
          <a:p>
            <a:pPr>
              <a:buFont typeface="Arial" pitchFamily="34" charset="0"/>
              <a:buChar char="•"/>
            </a:pPr>
            <a:endParaRPr lang="en-US" sz="2200" dirty="0" smtClean="0"/>
          </a:p>
        </p:txBody>
      </p:sp>
      <p:sp>
        <p:nvSpPr>
          <p:cNvPr id="4" name="Rectangle 3"/>
          <p:cNvSpPr/>
          <p:nvPr/>
        </p:nvSpPr>
        <p:spPr>
          <a:xfrm>
            <a:off x="7737914" y="5751900"/>
            <a:ext cx="998991" cy="276999"/>
          </a:xfrm>
          <a:prstGeom prst="rect">
            <a:avLst/>
          </a:prstGeom>
        </p:spPr>
        <p:txBody>
          <a:bodyPr wrap="none">
            <a:spAutoFit/>
          </a:bodyPr>
          <a:lstStyle/>
          <a:p>
            <a:r>
              <a:rPr lang="en-US" sz="1200" dirty="0" smtClean="0">
                <a:solidFill>
                  <a:srgbClr val="002060"/>
                </a:solidFill>
              </a:rPr>
              <a:t>12/08/2014</a:t>
            </a:r>
            <a:endParaRPr lang="en-US" sz="1200" dirty="0">
              <a:solidFill>
                <a:srgbClr val="002060"/>
              </a:solidFill>
            </a:endParaRPr>
          </a:p>
        </p:txBody>
      </p:sp>
      <p:sp>
        <p:nvSpPr>
          <p:cNvPr id="6" name="Rectangle 5"/>
          <p:cNvSpPr/>
          <p:nvPr/>
        </p:nvSpPr>
        <p:spPr>
          <a:xfrm>
            <a:off x="636351" y="5882603"/>
            <a:ext cx="1891865" cy="276999"/>
          </a:xfrm>
          <a:prstGeom prst="rect">
            <a:avLst/>
          </a:prstGeom>
        </p:spPr>
        <p:txBody>
          <a:bodyPr wrap="none">
            <a:spAutoFit/>
          </a:bodyPr>
          <a:lstStyle/>
          <a:p>
            <a:r>
              <a:rPr lang="en-US" sz="1200" dirty="0" smtClean="0"/>
              <a:t>CSE207: Data Structure</a:t>
            </a:r>
            <a:endParaRPr lang="en-US" sz="1200" dirty="0"/>
          </a:p>
        </p:txBody>
      </p:sp>
      <p:sp>
        <p:nvSpPr>
          <p:cNvPr id="7" name="Rectangle 6"/>
          <p:cNvSpPr/>
          <p:nvPr/>
        </p:nvSpPr>
        <p:spPr>
          <a:xfrm>
            <a:off x="8431236" y="261292"/>
            <a:ext cx="269626" cy="276999"/>
          </a:xfrm>
          <a:prstGeom prst="rect">
            <a:avLst/>
          </a:prstGeom>
        </p:spPr>
        <p:txBody>
          <a:bodyPr wrap="none">
            <a:spAutoFit/>
          </a:bodyPr>
          <a:lstStyle/>
          <a:p>
            <a:r>
              <a:rPr lang="en-US" sz="1200" dirty="0" smtClean="0"/>
              <a:t>5</a:t>
            </a:r>
            <a:endParaRPr lang="en-US" sz="1200" dirty="0"/>
          </a:p>
        </p:txBody>
      </p:sp>
    </p:spTree>
    <p:extLst>
      <p:ext uri="{BB962C8B-B14F-4D97-AF65-F5344CB8AC3E}">
        <p14:creationId xmlns:p14="http://schemas.microsoft.com/office/powerpoint/2010/main" xmlns="" val="4007956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843" y="509337"/>
            <a:ext cx="7772400" cy="934452"/>
          </a:xfrm>
        </p:spPr>
        <p:txBody>
          <a:bodyPr>
            <a:noAutofit/>
          </a:bodyPr>
          <a:lstStyle/>
          <a:p>
            <a:pPr algn="r"/>
            <a:r>
              <a:rPr lang="en-US" sz="3500" dirty="0" smtClean="0"/>
              <a:t>disadvantage of Huffman coding:</a:t>
            </a:r>
            <a:endParaRPr lang="en-US" sz="3500" dirty="0"/>
          </a:p>
        </p:txBody>
      </p:sp>
      <p:sp>
        <p:nvSpPr>
          <p:cNvPr id="3" name="Subtitle 2"/>
          <p:cNvSpPr>
            <a:spLocks noGrp="1"/>
          </p:cNvSpPr>
          <p:nvPr>
            <p:ph type="subTitle" idx="1"/>
          </p:nvPr>
        </p:nvSpPr>
        <p:spPr>
          <a:xfrm>
            <a:off x="914400" y="2149642"/>
            <a:ext cx="7391400" cy="3336758"/>
          </a:xfrm>
        </p:spPr>
        <p:txBody>
          <a:bodyPr/>
          <a:lstStyle/>
          <a:p>
            <a:pPr>
              <a:buFont typeface="Arial" pitchFamily="34" charset="0"/>
              <a:buChar char="•"/>
            </a:pPr>
            <a:r>
              <a:rPr lang="en-US" sz="2400" b="1" dirty="0" smtClean="0">
                <a:solidFill>
                  <a:schemeClr val="tx1">
                    <a:lumMod val="95000"/>
                    <a:lumOff val="5000"/>
                  </a:schemeClr>
                </a:solidFill>
              </a:rPr>
              <a:t> </a:t>
            </a:r>
            <a:r>
              <a:rPr lang="en-US" sz="2400" dirty="0" smtClean="0"/>
              <a:t>Memory Issue</a:t>
            </a:r>
          </a:p>
          <a:p>
            <a:pPr>
              <a:buFont typeface="Arial" pitchFamily="34" charset="0"/>
              <a:buChar char="•"/>
            </a:pPr>
            <a:r>
              <a:rPr lang="en-US" sz="2200" b="1" dirty="0" smtClean="0"/>
              <a:t> </a:t>
            </a:r>
            <a:r>
              <a:rPr lang="en-US" sz="2400" dirty="0" smtClean="0"/>
              <a:t>Speed</a:t>
            </a:r>
          </a:p>
          <a:p>
            <a:pPr>
              <a:buFont typeface="Arial" pitchFamily="34" charset="0"/>
              <a:buChar char="•"/>
            </a:pPr>
            <a:r>
              <a:rPr lang="en-US" sz="2200" dirty="0" smtClean="0"/>
              <a:t> </a:t>
            </a:r>
            <a:r>
              <a:rPr lang="en-US" sz="2400" dirty="0" smtClean="0"/>
              <a:t>File Size</a:t>
            </a:r>
          </a:p>
          <a:p>
            <a:pPr>
              <a:buFont typeface="Arial" pitchFamily="34" charset="0"/>
              <a:buChar char="•"/>
            </a:pPr>
            <a:r>
              <a:rPr lang="en-US" sz="2200" b="1" dirty="0" smtClean="0"/>
              <a:t> </a:t>
            </a:r>
            <a:r>
              <a:rPr lang="en-US" sz="2400" dirty="0" smtClean="0"/>
              <a:t>Viruses and Malware</a:t>
            </a:r>
          </a:p>
          <a:p>
            <a:pPr>
              <a:buFont typeface="Arial" pitchFamily="34" charset="0"/>
              <a:buChar char="•"/>
            </a:pPr>
            <a:r>
              <a:rPr lang="en-US" sz="2400" dirty="0" smtClean="0"/>
              <a:t> File Transfer</a:t>
            </a:r>
          </a:p>
        </p:txBody>
      </p:sp>
      <p:sp>
        <p:nvSpPr>
          <p:cNvPr id="4" name="Rectangle 3"/>
          <p:cNvSpPr/>
          <p:nvPr/>
        </p:nvSpPr>
        <p:spPr>
          <a:xfrm>
            <a:off x="7737914" y="5751900"/>
            <a:ext cx="998991" cy="276999"/>
          </a:xfrm>
          <a:prstGeom prst="rect">
            <a:avLst/>
          </a:prstGeom>
        </p:spPr>
        <p:txBody>
          <a:bodyPr wrap="none">
            <a:spAutoFit/>
          </a:bodyPr>
          <a:lstStyle/>
          <a:p>
            <a:r>
              <a:rPr lang="en-US" sz="1200" dirty="0" smtClean="0">
                <a:solidFill>
                  <a:srgbClr val="002060"/>
                </a:solidFill>
              </a:rPr>
              <a:t>12/08/2014</a:t>
            </a:r>
            <a:endParaRPr lang="en-US" sz="1200" dirty="0">
              <a:solidFill>
                <a:srgbClr val="002060"/>
              </a:solidFill>
            </a:endParaRPr>
          </a:p>
        </p:txBody>
      </p:sp>
      <p:sp>
        <p:nvSpPr>
          <p:cNvPr id="6" name="Rectangle 5"/>
          <p:cNvSpPr/>
          <p:nvPr/>
        </p:nvSpPr>
        <p:spPr>
          <a:xfrm>
            <a:off x="636351" y="5882603"/>
            <a:ext cx="1891865" cy="276999"/>
          </a:xfrm>
          <a:prstGeom prst="rect">
            <a:avLst/>
          </a:prstGeom>
        </p:spPr>
        <p:txBody>
          <a:bodyPr wrap="none">
            <a:spAutoFit/>
          </a:bodyPr>
          <a:lstStyle/>
          <a:p>
            <a:r>
              <a:rPr lang="en-US" sz="1200" dirty="0" smtClean="0"/>
              <a:t>CSE207: Data Structure</a:t>
            </a:r>
            <a:endParaRPr lang="en-US" sz="1200" dirty="0"/>
          </a:p>
        </p:txBody>
      </p:sp>
      <p:sp>
        <p:nvSpPr>
          <p:cNvPr id="7" name="Rectangle 6"/>
          <p:cNvSpPr/>
          <p:nvPr/>
        </p:nvSpPr>
        <p:spPr>
          <a:xfrm>
            <a:off x="8431236" y="261292"/>
            <a:ext cx="269626" cy="276999"/>
          </a:xfrm>
          <a:prstGeom prst="rect">
            <a:avLst/>
          </a:prstGeom>
        </p:spPr>
        <p:txBody>
          <a:bodyPr wrap="none">
            <a:spAutoFit/>
          </a:bodyPr>
          <a:lstStyle/>
          <a:p>
            <a:r>
              <a:rPr lang="en-US" sz="1200" dirty="0" smtClean="0"/>
              <a:t>5</a:t>
            </a:r>
            <a:endParaRPr lang="en-US" sz="1200" dirty="0"/>
          </a:p>
        </p:txBody>
      </p:sp>
    </p:spTree>
    <p:extLst>
      <p:ext uri="{BB962C8B-B14F-4D97-AF65-F5344CB8AC3E}">
        <p14:creationId xmlns:p14="http://schemas.microsoft.com/office/powerpoint/2010/main" xmlns="" val="4007956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53534"/>
            <a:ext cx="7955280" cy="955345"/>
          </a:xfrm>
        </p:spPr>
        <p:txBody>
          <a:bodyPr/>
          <a:lstStyle/>
          <a:p>
            <a:pPr algn="r"/>
            <a:r>
              <a:rPr lang="en-US" dirty="0" smtClean="0"/>
              <a:t>References:</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29</a:t>
            </a:fld>
            <a:endParaRPr lang="en-US"/>
          </a:p>
        </p:txBody>
      </p:sp>
      <p:sp>
        <p:nvSpPr>
          <p:cNvPr id="7" name="Rectangle 6"/>
          <p:cNvSpPr/>
          <p:nvPr/>
        </p:nvSpPr>
        <p:spPr>
          <a:xfrm>
            <a:off x="516430" y="5972544"/>
            <a:ext cx="1744388" cy="261610"/>
          </a:xfrm>
          <a:prstGeom prst="rect">
            <a:avLst/>
          </a:prstGeom>
        </p:spPr>
        <p:txBody>
          <a:bodyPr wrap="none">
            <a:spAutoFit/>
          </a:bodyPr>
          <a:lstStyle/>
          <a:p>
            <a:r>
              <a:rPr lang="en-US" sz="1100" dirty="0" smtClean="0"/>
              <a:t>CSE207: Data Structure</a:t>
            </a:r>
            <a:endParaRPr lang="en-US" sz="1100" dirty="0"/>
          </a:p>
        </p:txBody>
      </p:sp>
      <p:sp>
        <p:nvSpPr>
          <p:cNvPr id="8" name="Rectangle 7"/>
          <p:cNvSpPr/>
          <p:nvPr/>
        </p:nvSpPr>
        <p:spPr>
          <a:xfrm>
            <a:off x="7718189" y="5897592"/>
            <a:ext cx="998991" cy="276999"/>
          </a:xfrm>
          <a:prstGeom prst="rect">
            <a:avLst/>
          </a:prstGeom>
        </p:spPr>
        <p:txBody>
          <a:bodyPr wrap="none">
            <a:spAutoFit/>
          </a:bodyPr>
          <a:lstStyle/>
          <a:p>
            <a:r>
              <a:rPr lang="en-US" sz="1200" dirty="0" smtClean="0">
                <a:solidFill>
                  <a:schemeClr val="bg1">
                    <a:lumMod val="95000"/>
                    <a:lumOff val="5000"/>
                  </a:schemeClr>
                </a:solidFill>
              </a:rPr>
              <a:t>12/08/2014</a:t>
            </a:r>
          </a:p>
        </p:txBody>
      </p:sp>
      <p:sp>
        <p:nvSpPr>
          <p:cNvPr id="11" name="Rectangle 10"/>
          <p:cNvSpPr/>
          <p:nvPr/>
        </p:nvSpPr>
        <p:spPr>
          <a:xfrm>
            <a:off x="974361" y="2440367"/>
            <a:ext cx="7420130" cy="1615827"/>
          </a:xfrm>
          <a:prstGeom prst="rect">
            <a:avLst/>
          </a:prstGeom>
        </p:spPr>
        <p:txBody>
          <a:bodyPr wrap="square">
            <a:spAutoFit/>
          </a:bodyPr>
          <a:lstStyle/>
          <a:p>
            <a:pPr>
              <a:spcBef>
                <a:spcPct val="50000"/>
              </a:spcBef>
              <a:buFont typeface="Wingdings" pitchFamily="2" charset="2"/>
              <a:buChar char="ü"/>
            </a:pPr>
            <a:r>
              <a:rPr lang="en-US" dirty="0" smtClean="0"/>
              <a:t> Text Books</a:t>
            </a:r>
          </a:p>
          <a:p>
            <a:pPr>
              <a:spcBef>
                <a:spcPct val="50000"/>
              </a:spcBef>
              <a:buFont typeface="Wingdings" pitchFamily="2" charset="2"/>
              <a:buChar char="ü"/>
            </a:pPr>
            <a:r>
              <a:rPr lang="en-US" dirty="0" smtClean="0"/>
              <a:t> Wikipedia</a:t>
            </a:r>
          </a:p>
          <a:p>
            <a:pPr>
              <a:spcBef>
                <a:spcPct val="50000"/>
              </a:spcBef>
              <a:buFont typeface="Wingdings" pitchFamily="2" charset="2"/>
              <a:buChar char="ü"/>
            </a:pPr>
            <a:r>
              <a:rPr lang="en-US" dirty="0" smtClean="0"/>
              <a:t>Online Information</a:t>
            </a:r>
          </a:p>
          <a:p>
            <a:pPr>
              <a:spcBef>
                <a:spcPct val="50000"/>
              </a:spcBef>
              <a:buFont typeface="Wingdings" pitchFamily="2" charset="2"/>
              <a:buChar char="ü"/>
            </a:pPr>
            <a:r>
              <a:rPr lang="en-US" dirty="0" smtClean="0"/>
              <a:t>  Online slides.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321" y="539784"/>
            <a:ext cx="6377940" cy="1000258"/>
          </a:xfrm>
        </p:spPr>
        <p:txBody>
          <a:bodyPr>
            <a:normAutofit fontScale="90000"/>
          </a:bodyPr>
          <a:lstStyle/>
          <a:p>
            <a:r>
              <a:rPr lang="en-US" dirty="0" smtClean="0"/>
              <a:t>ABOUT Huffman coding:</a:t>
            </a:r>
            <a:endParaRPr lang="en-US" dirty="0"/>
          </a:p>
        </p:txBody>
      </p:sp>
      <p:sp>
        <p:nvSpPr>
          <p:cNvPr id="3" name="Content Placeholder 2"/>
          <p:cNvSpPr>
            <a:spLocks noGrp="1"/>
          </p:cNvSpPr>
          <p:nvPr>
            <p:ph idx="1"/>
          </p:nvPr>
        </p:nvSpPr>
        <p:spPr>
          <a:xfrm>
            <a:off x="594360" y="2005263"/>
            <a:ext cx="5680710" cy="3705725"/>
          </a:xfrm>
        </p:spPr>
        <p:txBody>
          <a:bodyPr>
            <a:normAutofit/>
          </a:bodyPr>
          <a:lstStyle/>
          <a:p>
            <a:pPr lvl="0"/>
            <a:r>
              <a:rPr lang="en-US" dirty="0" smtClean="0"/>
              <a:t>The Huffman algorithm was introduced by David A. Huffman in 1952 as part of a course assignment at MIT.</a:t>
            </a:r>
          </a:p>
          <a:p>
            <a:pPr lvl="0"/>
            <a:r>
              <a:rPr lang="en-US" dirty="0" smtClean="0"/>
              <a:t> An optimal prefix code.</a:t>
            </a:r>
          </a:p>
          <a:p>
            <a:r>
              <a:rPr lang="en-US" dirty="0" smtClean="0"/>
              <a:t>Applicable </a:t>
            </a:r>
            <a:r>
              <a:rPr lang="en-US" dirty="0"/>
              <a:t>to many forms of data </a:t>
            </a:r>
            <a:r>
              <a:rPr lang="en-US" dirty="0" smtClean="0"/>
              <a:t>transmission.</a:t>
            </a:r>
          </a:p>
          <a:p>
            <a:r>
              <a:rPr lang="en-US" dirty="0" smtClean="0"/>
              <a:t>The process of Huffman coding is also called lossless data compression.</a:t>
            </a:r>
          </a:p>
          <a:p>
            <a:r>
              <a:rPr lang="en-US" dirty="0" smtClean="0"/>
              <a:t> A unique code is used for the compression of data.</a:t>
            </a:r>
          </a:p>
        </p:txBody>
      </p:sp>
      <p:sp>
        <p:nvSpPr>
          <p:cNvPr id="4" name="Date Placeholder 3"/>
          <p:cNvSpPr>
            <a:spLocks noGrp="1"/>
          </p:cNvSpPr>
          <p:nvPr>
            <p:ph type="dt" sz="half" idx="10"/>
          </p:nvPr>
        </p:nvSpPr>
        <p:spPr/>
        <p:txBody>
          <a:bodyPr/>
          <a:lstStyle/>
          <a:p>
            <a:r>
              <a:rPr lang="en-US" dirty="0" smtClean="0"/>
              <a:t>12/08/2014</a:t>
            </a:r>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a:xfrm>
            <a:off x="6620377" y="252664"/>
            <a:ext cx="1977390" cy="365125"/>
          </a:xfrm>
        </p:spPr>
        <p:txBody>
          <a:bodyPr/>
          <a:lstStyle/>
          <a:p>
            <a:fld id="{4CBC03C5-3978-45AA-A628-847F1B99281A}" type="slidenum">
              <a:rPr lang="en-US" smtClean="0"/>
              <a:pPr/>
              <a:t>3</a:t>
            </a:fld>
            <a:endParaRPr lang="en-US" dirty="0"/>
          </a:p>
        </p:txBody>
      </p:sp>
      <p:pic>
        <p:nvPicPr>
          <p:cNvPr id="7" name="Content Placeholder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12230" y="2780542"/>
            <a:ext cx="1686596" cy="2352801"/>
          </a:xfrm>
          <a:prstGeom prst="rect">
            <a:avLst/>
          </a:prstGeom>
        </p:spPr>
      </p:pic>
    </p:spTree>
    <p:extLst>
      <p:ext uri="{BB962C8B-B14F-4D97-AF65-F5344CB8AC3E}">
        <p14:creationId xmlns:p14="http://schemas.microsoft.com/office/powerpoint/2010/main" xmlns="" val="2010969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290" y="1618938"/>
            <a:ext cx="6377940" cy="3162924"/>
          </a:xfrm>
        </p:spPr>
        <p:txBody>
          <a:bodyPr>
            <a:normAutofit/>
          </a:bodyPr>
          <a:lstStyle/>
          <a:p>
            <a:pPr algn="ctr"/>
            <a:r>
              <a:rPr lang="en-US" cap="none" dirty="0" smtClean="0"/>
              <a:t>……………………………</a:t>
            </a:r>
            <a:br>
              <a:rPr lang="en-US" cap="none" dirty="0" smtClean="0"/>
            </a:br>
            <a:r>
              <a:rPr lang="en-US" cap="none" dirty="0" smtClean="0"/>
              <a:t>Thanks to all</a:t>
            </a:r>
            <a:br>
              <a:rPr lang="en-US" cap="none" dirty="0" smtClean="0"/>
            </a:br>
            <a:r>
              <a:rPr lang="en-US" cap="none" dirty="0" smtClean="0"/>
              <a:t>……………………………</a:t>
            </a:r>
            <a:endParaRPr lang="en-US" cap="none" dirty="0"/>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30</a:t>
            </a:fld>
            <a:endParaRPr lang="en-US"/>
          </a:p>
        </p:txBody>
      </p:sp>
    </p:spTree>
    <p:extLst>
      <p:ext uri="{BB962C8B-B14F-4D97-AF65-F5344CB8AC3E}">
        <p14:creationId xmlns:p14="http://schemas.microsoft.com/office/powerpoint/2010/main" xmlns="" val="4214238926"/>
      </p:ext>
    </p:extLst>
  </p:cSld>
  <p:clrMapOvr>
    <a:masterClrMapping/>
  </p:clrMapOvr>
  <p:transition>
    <p:sndAc>
      <p:stSnd>
        <p:snd r:embed="rId2"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53534"/>
            <a:ext cx="7955280" cy="1283814"/>
          </a:xfrm>
        </p:spPr>
        <p:txBody>
          <a:bodyPr>
            <a:normAutofit/>
          </a:bodyPr>
          <a:lstStyle/>
          <a:p>
            <a:pPr algn="r"/>
            <a:r>
              <a:rPr lang="en-US" sz="4000" dirty="0" smtClean="0"/>
              <a:t>Application of Huffman coding:</a:t>
            </a:r>
            <a:endParaRPr lang="en-US" sz="4000" dirty="0"/>
          </a:p>
        </p:txBody>
      </p:sp>
      <p:sp>
        <p:nvSpPr>
          <p:cNvPr id="3" name="Text Placeholder 2"/>
          <p:cNvSpPr>
            <a:spLocks noGrp="1"/>
          </p:cNvSpPr>
          <p:nvPr>
            <p:ph type="body" sz="half" idx="2"/>
          </p:nvPr>
        </p:nvSpPr>
        <p:spPr>
          <a:xfrm>
            <a:off x="685800" y="2406316"/>
            <a:ext cx="7772400" cy="2743200"/>
          </a:xfrm>
        </p:spPr>
        <p:txBody>
          <a:bodyPr>
            <a:normAutofit/>
          </a:bodyPr>
          <a:lstStyle/>
          <a:p>
            <a:pPr>
              <a:buFont typeface="Wingdings" pitchFamily="2" charset="2"/>
              <a:buChar char="§"/>
            </a:pPr>
            <a:r>
              <a:rPr lang="en-US" sz="3600" dirty="0" smtClean="0">
                <a:solidFill>
                  <a:schemeClr val="tx1">
                    <a:lumMod val="95000"/>
                    <a:lumOff val="5000"/>
                  </a:schemeClr>
                </a:solidFill>
              </a:rPr>
              <a:t> </a:t>
            </a:r>
            <a:r>
              <a:rPr lang="en-US" sz="2400" dirty="0" smtClean="0">
                <a:solidFill>
                  <a:schemeClr val="tx1">
                    <a:lumMod val="95000"/>
                    <a:lumOff val="5000"/>
                  </a:schemeClr>
                </a:solidFill>
              </a:rPr>
              <a:t>Data Compression</a:t>
            </a:r>
          </a:p>
          <a:p>
            <a:pPr lvl="1">
              <a:buFont typeface="Arial" pitchFamily="34" charset="0"/>
              <a:buChar char="•"/>
            </a:pPr>
            <a:r>
              <a:rPr lang="en-US" sz="2400" dirty="0" smtClean="0">
                <a:solidFill>
                  <a:schemeClr val="tx1">
                    <a:lumMod val="95000"/>
                    <a:lumOff val="5000"/>
                  </a:schemeClr>
                </a:solidFill>
              </a:rPr>
              <a:t> .txt format</a:t>
            </a:r>
          </a:p>
          <a:p>
            <a:pPr lvl="1">
              <a:buFont typeface="Arial" pitchFamily="34" charset="0"/>
              <a:buChar char="•"/>
            </a:pPr>
            <a:r>
              <a:rPr lang="en-US" sz="2400" dirty="0" smtClean="0">
                <a:solidFill>
                  <a:schemeClr val="tx1">
                    <a:lumMod val="95000"/>
                    <a:lumOff val="5000"/>
                  </a:schemeClr>
                </a:solidFill>
              </a:rPr>
              <a:t> .jpg format</a:t>
            </a:r>
          </a:p>
          <a:p>
            <a:pPr lvl="1">
              <a:buFont typeface="Arial" pitchFamily="34" charset="0"/>
              <a:buChar char="•"/>
            </a:pPr>
            <a:r>
              <a:rPr lang="en-US" sz="2400" dirty="0" smtClean="0">
                <a:solidFill>
                  <a:schemeClr val="tx1">
                    <a:lumMod val="95000"/>
                    <a:lumOff val="5000"/>
                  </a:schemeClr>
                </a:solidFill>
              </a:rPr>
              <a:t> </a:t>
            </a:r>
            <a:r>
              <a:rPr lang="en-US" sz="2400" dirty="0" smtClean="0"/>
              <a:t>video format</a:t>
            </a:r>
            <a:endParaRPr lang="en-US" sz="2400" dirty="0" smtClean="0">
              <a:solidFill>
                <a:schemeClr val="tx1">
                  <a:lumMod val="95000"/>
                  <a:lumOff val="5000"/>
                </a:schemeClr>
              </a:solidFill>
            </a:endParaRPr>
          </a:p>
          <a:p>
            <a:pPr lvl="1">
              <a:buFont typeface="Arial" pitchFamily="34" charset="0"/>
              <a:buChar char="•"/>
            </a:pPr>
            <a:r>
              <a:rPr lang="en-US" sz="2400" dirty="0" smtClean="0">
                <a:solidFill>
                  <a:schemeClr val="tx1">
                    <a:lumMod val="95000"/>
                    <a:lumOff val="5000"/>
                  </a:schemeClr>
                </a:solidFill>
              </a:rPr>
              <a:t> .mp3 format etc.</a:t>
            </a:r>
          </a:p>
          <a:p>
            <a:pPr>
              <a:buFont typeface="Wingdings" pitchFamily="2" charset="2"/>
              <a:buChar char="§"/>
            </a:pPr>
            <a:r>
              <a:rPr lang="en-US" sz="2400" dirty="0" smtClean="0">
                <a:solidFill>
                  <a:schemeClr val="tx1">
                    <a:lumMod val="95000"/>
                    <a:lumOff val="5000"/>
                  </a:schemeClr>
                </a:solidFill>
              </a:rPr>
              <a:t> </a:t>
            </a:r>
          </a:p>
          <a:p>
            <a:pPr>
              <a:buFont typeface="Wingdings" pitchFamily="2" charset="2"/>
              <a:buChar char="§"/>
            </a:pPr>
            <a:endParaRPr lang="en-US" sz="2400" dirty="0" smtClean="0"/>
          </a:p>
        </p:txBody>
      </p:sp>
      <p:sp>
        <p:nvSpPr>
          <p:cNvPr id="5" name="Footer Placeholder 4"/>
          <p:cNvSpPr>
            <a:spLocks noGrp="1"/>
          </p:cNvSpPr>
          <p:nvPr>
            <p:ph type="ftr" sz="quarter" idx="11"/>
          </p:nvPr>
        </p:nvSpPr>
        <p:spPr>
          <a:xfrm>
            <a:off x="193307" y="6204286"/>
            <a:ext cx="4830656" cy="365125"/>
          </a:xfrm>
        </p:spPr>
        <p:txBody>
          <a:bodyPr/>
          <a:lstStyle/>
          <a:p>
            <a:r>
              <a:rPr lang="en-US" dirty="0"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4</a:t>
            </a:fld>
            <a:endParaRPr lang="en-US"/>
          </a:p>
        </p:txBody>
      </p:sp>
      <p:sp>
        <p:nvSpPr>
          <p:cNvPr id="7" name="Rectangle 6"/>
          <p:cNvSpPr/>
          <p:nvPr/>
        </p:nvSpPr>
        <p:spPr>
          <a:xfrm>
            <a:off x="7571395" y="5987534"/>
            <a:ext cx="830677" cy="253916"/>
          </a:xfrm>
          <a:prstGeom prst="rect">
            <a:avLst/>
          </a:prstGeom>
        </p:spPr>
        <p:txBody>
          <a:bodyPr wrap="none">
            <a:spAutoFit/>
          </a:bodyPr>
          <a:lstStyle/>
          <a:p>
            <a:fld id="{C9086D7F-6FDA-47E9-98D6-B5D9FF9243BE}" type="datetime1">
              <a:rPr lang="en-US" sz="1050" smtClean="0">
                <a:solidFill>
                  <a:schemeClr val="bg1"/>
                </a:solidFill>
              </a:rPr>
              <a:pPr/>
              <a:t>8/12/2014</a:t>
            </a:fld>
            <a:endParaRPr lang="en-US" sz="105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749576"/>
            <a:ext cx="7955280" cy="2802467"/>
          </a:xfrm>
        </p:spPr>
        <p:txBody>
          <a:bodyPr>
            <a:normAutofit/>
          </a:bodyPr>
          <a:lstStyle/>
          <a:p>
            <a:r>
              <a:rPr lang="en-US" sz="5400" dirty="0" smtClean="0"/>
              <a:t>Data Compression Of Huffman coding</a:t>
            </a:r>
            <a:endParaRPr lang="en-US" sz="5400" dirty="0"/>
          </a:p>
        </p:txBody>
      </p:sp>
      <p:sp>
        <p:nvSpPr>
          <p:cNvPr id="4" name="Date Placeholder 3"/>
          <p:cNvSpPr>
            <a:spLocks noGrp="1"/>
          </p:cNvSpPr>
          <p:nvPr>
            <p:ph type="dt" sz="half" idx="10"/>
          </p:nvPr>
        </p:nvSpPr>
        <p:spPr/>
        <p:txBody>
          <a:bodyPr/>
          <a:lstStyle/>
          <a:p>
            <a:fld id="{C9086D7F-6FDA-47E9-98D6-B5D9FF9243BE}" type="datetime1">
              <a:rPr lang="en-US" smtClean="0"/>
              <a:pPr/>
              <a:t>8/12/2014</a:t>
            </a:fld>
            <a:endParaRPr lang="en-US" dirty="0"/>
          </a:p>
        </p:txBody>
      </p:sp>
      <p:sp>
        <p:nvSpPr>
          <p:cNvPr id="5" name="Footer Placeholder 4"/>
          <p:cNvSpPr>
            <a:spLocks noGrp="1"/>
          </p:cNvSpPr>
          <p:nvPr>
            <p:ph type="ftr" sz="quarter" idx="11"/>
          </p:nvPr>
        </p:nvSpPr>
        <p:spPr/>
        <p:txBody>
          <a:bodyPr/>
          <a:lstStyle/>
          <a:p>
            <a:r>
              <a:rPr lang="en-US" dirty="0"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5</a:t>
            </a:fld>
            <a:endParaRPr lang="en-US"/>
          </a:p>
        </p:txBody>
      </p:sp>
    </p:spTree>
    <p:extLst>
      <p:ext uri="{BB962C8B-B14F-4D97-AF65-F5344CB8AC3E}">
        <p14:creationId xmlns:p14="http://schemas.microsoft.com/office/powerpoint/2010/main" xmlns="" val="249515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Algorithm</a:t>
            </a:r>
          </a:p>
        </p:txBody>
      </p:sp>
      <p:sp>
        <p:nvSpPr>
          <p:cNvPr id="5" name="Date Placeholder 4"/>
          <p:cNvSpPr>
            <a:spLocks noGrp="1"/>
          </p:cNvSpPr>
          <p:nvPr>
            <p:ph type="dt" sz="half" idx="10"/>
          </p:nvPr>
        </p:nvSpPr>
        <p:spPr/>
        <p:txBody>
          <a:bodyPr/>
          <a:lstStyle/>
          <a:p>
            <a:r>
              <a:rPr lang="en-US" dirty="0" smtClean="0"/>
              <a:t>12/08/2014</a:t>
            </a:r>
          </a:p>
          <a:p>
            <a:endParaRPr lang="en-US" dirty="0"/>
          </a:p>
        </p:txBody>
      </p:sp>
      <p:sp>
        <p:nvSpPr>
          <p:cNvPr id="6" name="Footer Placeholder 5"/>
          <p:cNvSpPr>
            <a:spLocks noGrp="1"/>
          </p:cNvSpPr>
          <p:nvPr>
            <p:ph type="ftr" sz="quarter" idx="11"/>
          </p:nvPr>
        </p:nvSpPr>
        <p:spPr/>
        <p:txBody>
          <a:bodyPr/>
          <a:lstStyle/>
          <a:p>
            <a:r>
              <a:rPr lang="en-US" smtClean="0"/>
              <a:t>CSE207: Data Structure</a:t>
            </a:r>
            <a:endParaRPr lang="en-US" dirty="0"/>
          </a:p>
        </p:txBody>
      </p:sp>
      <p:sp>
        <p:nvSpPr>
          <p:cNvPr id="7" name="Slide Number Placeholder 6"/>
          <p:cNvSpPr>
            <a:spLocks noGrp="1"/>
          </p:cNvSpPr>
          <p:nvPr>
            <p:ph type="sldNum" sz="quarter" idx="12"/>
          </p:nvPr>
        </p:nvSpPr>
        <p:spPr/>
        <p:txBody>
          <a:bodyPr/>
          <a:lstStyle/>
          <a:p>
            <a:fld id="{4CBC03C5-3978-45AA-A628-847F1B99281A}" type="slidenum">
              <a:rPr lang="en-US" smtClean="0"/>
              <a:pPr/>
              <a:t>6</a:t>
            </a:fld>
            <a:endParaRPr lang="en-US"/>
          </a:p>
        </p:txBody>
      </p:sp>
      <p:sp>
        <p:nvSpPr>
          <p:cNvPr id="8" name="Content Placeholder 7"/>
          <p:cNvSpPr>
            <a:spLocks noGrp="1"/>
          </p:cNvSpPr>
          <p:nvPr>
            <p:ph idx="1"/>
          </p:nvPr>
        </p:nvSpPr>
        <p:spPr>
          <a:xfrm>
            <a:off x="594360" y="2479336"/>
            <a:ext cx="7955280" cy="3454070"/>
          </a:xfrm>
        </p:spPr>
        <p:txBody>
          <a:bodyPr>
            <a:normAutofit/>
          </a:bodyPr>
          <a:lstStyle/>
          <a:p>
            <a:r>
              <a:rPr lang="en-US" dirty="0" smtClean="0"/>
              <a:t>A </a:t>
            </a:r>
            <a:r>
              <a:rPr lang="en-US" dirty="0"/>
              <a:t>form of statistical coding</a:t>
            </a:r>
          </a:p>
          <a:p>
            <a:r>
              <a:rPr lang="en-US" dirty="0"/>
              <a:t>Not all characters occur with the same </a:t>
            </a:r>
            <a:r>
              <a:rPr lang="en-US" dirty="0" smtClean="0"/>
              <a:t>frequency</a:t>
            </a:r>
            <a:endParaRPr lang="en-US" dirty="0"/>
          </a:p>
          <a:p>
            <a:r>
              <a:rPr lang="en-US" dirty="0"/>
              <a:t>Yet all characters are allocated the same amount of </a:t>
            </a:r>
            <a:r>
              <a:rPr lang="en-US" dirty="0" smtClean="0"/>
              <a:t>space</a:t>
            </a:r>
          </a:p>
          <a:p>
            <a:r>
              <a:rPr lang="en-US" dirty="0"/>
              <a:t>Code word lengths are no longer fixed like ASCII.</a:t>
            </a:r>
          </a:p>
          <a:p>
            <a:endParaRPr lang="en-US" dirty="0"/>
          </a:p>
        </p:txBody>
      </p:sp>
    </p:spTree>
    <p:extLst>
      <p:ext uri="{BB962C8B-B14F-4D97-AF65-F5344CB8AC3E}">
        <p14:creationId xmlns:p14="http://schemas.microsoft.com/office/powerpoint/2010/main" xmlns="" val="444580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764373"/>
            <a:ext cx="7955280" cy="1293028"/>
          </a:xfrm>
        </p:spPr>
        <p:txBody>
          <a:bodyPr>
            <a:normAutofit/>
          </a:bodyPr>
          <a:lstStyle/>
          <a:p>
            <a:r>
              <a:rPr lang="en-US" dirty="0" smtClean="0"/>
              <a:t> Algorithm of </a:t>
            </a:r>
            <a:r>
              <a:rPr lang="en-US" dirty="0" err="1" smtClean="0"/>
              <a:t>huffman</a:t>
            </a:r>
            <a:r>
              <a:rPr lang="en-US" dirty="0" smtClean="0"/>
              <a:t> Encoding</a:t>
            </a:r>
            <a:endParaRPr lang="en-US" dirty="0"/>
          </a:p>
        </p:txBody>
      </p:sp>
      <p:sp>
        <p:nvSpPr>
          <p:cNvPr id="3" name="Content Placeholder 2"/>
          <p:cNvSpPr>
            <a:spLocks noGrp="1"/>
          </p:cNvSpPr>
          <p:nvPr>
            <p:ph idx="1"/>
          </p:nvPr>
        </p:nvSpPr>
        <p:spPr/>
        <p:txBody>
          <a:bodyPr>
            <a:normAutofit/>
          </a:bodyPr>
          <a:lstStyle/>
          <a:p>
            <a:pPr>
              <a:spcBef>
                <a:spcPct val="50000"/>
              </a:spcBef>
            </a:pPr>
            <a:r>
              <a:rPr lang="en-US" sz="2400" dirty="0"/>
              <a:t>Scan text to be compressed and </a:t>
            </a:r>
            <a:r>
              <a:rPr lang="en-US" sz="2400" dirty="0" smtClean="0"/>
              <a:t>tally occurrence </a:t>
            </a:r>
            <a:r>
              <a:rPr lang="en-US" sz="2400" dirty="0"/>
              <a:t>of all characters.</a:t>
            </a:r>
          </a:p>
          <a:p>
            <a:pPr>
              <a:spcBef>
                <a:spcPct val="50000"/>
              </a:spcBef>
            </a:pPr>
            <a:r>
              <a:rPr lang="en-US" sz="2400" dirty="0" smtClean="0"/>
              <a:t>Sort </a:t>
            </a:r>
            <a:r>
              <a:rPr lang="en-US" sz="2400" dirty="0"/>
              <a:t>or prioritize characters based </a:t>
            </a:r>
            <a:r>
              <a:rPr lang="en-US" sz="2400" dirty="0" smtClean="0"/>
              <a:t>on number of </a:t>
            </a:r>
            <a:r>
              <a:rPr lang="en-US" sz="2400" dirty="0"/>
              <a:t>occurrences in text.</a:t>
            </a:r>
          </a:p>
          <a:p>
            <a:pPr>
              <a:spcBef>
                <a:spcPct val="50000"/>
              </a:spcBef>
            </a:pPr>
            <a:r>
              <a:rPr lang="en-US" sz="2400" dirty="0" smtClean="0"/>
              <a:t>Build </a:t>
            </a:r>
            <a:r>
              <a:rPr lang="en-US" sz="2400" dirty="0"/>
              <a:t>Huffman code tree based </a:t>
            </a:r>
            <a:r>
              <a:rPr lang="en-US" sz="2400" dirty="0" smtClean="0"/>
              <a:t>on prioritized </a:t>
            </a:r>
            <a:r>
              <a:rPr lang="en-US" sz="2400" dirty="0"/>
              <a:t>list.</a:t>
            </a:r>
          </a:p>
          <a:p>
            <a:pPr>
              <a:spcBef>
                <a:spcPct val="50000"/>
              </a:spcBef>
            </a:pPr>
            <a:r>
              <a:rPr lang="en-US" sz="2400" dirty="0" smtClean="0"/>
              <a:t>Perform </a:t>
            </a:r>
            <a:r>
              <a:rPr lang="en-US" sz="2400" dirty="0"/>
              <a:t>a traversal of tree to determine </a:t>
            </a:r>
            <a:r>
              <a:rPr lang="en-US" sz="2400" dirty="0" smtClean="0"/>
              <a:t>all </a:t>
            </a:r>
            <a:r>
              <a:rPr lang="en-US" sz="2400" dirty="0"/>
              <a:t>code words.</a:t>
            </a:r>
          </a:p>
          <a:p>
            <a:pPr>
              <a:spcBef>
                <a:spcPct val="50000"/>
              </a:spcBef>
            </a:pPr>
            <a:r>
              <a:rPr lang="en-US" sz="2400" dirty="0" smtClean="0"/>
              <a:t>Scan </a:t>
            </a:r>
            <a:r>
              <a:rPr lang="en-US" sz="2400" dirty="0"/>
              <a:t>text again and create new file </a:t>
            </a:r>
            <a:r>
              <a:rPr lang="en-US" sz="2400" dirty="0" smtClean="0"/>
              <a:t>using </a:t>
            </a:r>
            <a:r>
              <a:rPr lang="en-US" sz="2400" dirty="0"/>
              <a:t>the Huffman codes.</a:t>
            </a:r>
            <a:endParaRPr lang="en-US" dirty="0"/>
          </a:p>
          <a:p>
            <a:endParaRPr lang="en-US" dirty="0"/>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dirty="0"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7</a:t>
            </a:fld>
            <a:endParaRPr lang="en-US"/>
          </a:p>
        </p:txBody>
      </p:sp>
    </p:spTree>
    <p:extLst>
      <p:ext uri="{BB962C8B-B14F-4D97-AF65-F5344CB8AC3E}">
        <p14:creationId xmlns:p14="http://schemas.microsoft.com/office/powerpoint/2010/main" xmlns="" val="1897414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a:xfrm>
            <a:off x="1154799" y="2194560"/>
            <a:ext cx="6779833" cy="1235305"/>
          </a:xfrm>
        </p:spPr>
        <p:txBody>
          <a:bodyPr/>
          <a:lstStyle/>
          <a:p>
            <a:pPr marL="1312863" indent="-1312863">
              <a:spcBef>
                <a:spcPct val="0"/>
              </a:spcBef>
              <a:buNone/>
            </a:pPr>
            <a:r>
              <a:rPr lang="en-US" sz="2400" dirty="0">
                <a:cs typeface="Times New Roman" panose="02020603050405020304" pitchFamily="18" charset="0"/>
              </a:rPr>
              <a:t>Original text: </a:t>
            </a:r>
            <a:br>
              <a:rPr lang="en-US" sz="2400" dirty="0">
                <a:cs typeface="Times New Roman" panose="02020603050405020304" pitchFamily="18" charset="0"/>
              </a:rPr>
            </a:br>
            <a:r>
              <a:rPr lang="en-US" sz="2400" i="1" dirty="0">
                <a:solidFill>
                  <a:srgbClr val="FFFF00"/>
                </a:solidFill>
                <a:cs typeface="Times New Roman" panose="02020603050405020304" pitchFamily="18" charset="0"/>
              </a:rPr>
              <a:t>traversing threaded binary trees</a:t>
            </a:r>
          </a:p>
          <a:p>
            <a:pPr marL="1312863" indent="-1312863">
              <a:spcBef>
                <a:spcPct val="0"/>
              </a:spcBef>
              <a:buNone/>
            </a:pPr>
            <a:r>
              <a:rPr lang="en-US" sz="2400" dirty="0">
                <a:cs typeface="Times New Roman" panose="02020603050405020304" pitchFamily="18" charset="0"/>
              </a:rPr>
              <a:t>size: 33 characters (space and newline</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8</a:t>
            </a:fld>
            <a:endParaRPr lang="en-US"/>
          </a:p>
        </p:txBody>
      </p:sp>
      <p:sp>
        <p:nvSpPr>
          <p:cNvPr id="7" name="Rectangle 6"/>
          <p:cNvSpPr/>
          <p:nvPr/>
        </p:nvSpPr>
        <p:spPr>
          <a:xfrm>
            <a:off x="3947406" y="3567024"/>
            <a:ext cx="2826528" cy="2246769"/>
          </a:xfrm>
          <a:prstGeom prst="rect">
            <a:avLst/>
          </a:prstGeom>
        </p:spPr>
        <p:txBody>
          <a:bodyPr wrap="square">
            <a:spAutoFit/>
          </a:bodyPr>
          <a:lstStyle/>
          <a:p>
            <a:pPr lvl="1">
              <a:lnSpc>
                <a:spcPct val="100000"/>
              </a:lnSpc>
              <a:spcBef>
                <a:spcPct val="0"/>
              </a:spcBef>
              <a:buFontTx/>
              <a:buNone/>
            </a:pPr>
            <a:r>
              <a:rPr lang="en-US" sz="2000" b="0" dirty="0" err="1" smtClean="0">
                <a:solidFill>
                  <a:schemeClr val="tx1"/>
                </a:solidFill>
                <a:latin typeface="Helvetica" panose="020B0604020202020204" pitchFamily="34" charset="0"/>
              </a:rPr>
              <a:t>i</a:t>
            </a:r>
            <a:r>
              <a:rPr lang="en-US" sz="2000" b="0" dirty="0" smtClean="0">
                <a:solidFill>
                  <a:schemeClr val="tx1"/>
                </a:solidFill>
                <a:latin typeface="Helvetica" panose="020B0604020202020204" pitchFamily="34" charset="0"/>
              </a:rPr>
              <a:t> :   2</a:t>
            </a:r>
          </a:p>
          <a:p>
            <a:pPr lvl="1">
              <a:lnSpc>
                <a:spcPct val="100000"/>
              </a:lnSpc>
              <a:spcBef>
                <a:spcPct val="0"/>
              </a:spcBef>
              <a:buFontTx/>
              <a:buNone/>
            </a:pPr>
            <a:r>
              <a:rPr lang="en-US" sz="2000" b="0" dirty="0" smtClean="0">
                <a:solidFill>
                  <a:schemeClr val="tx1"/>
                </a:solidFill>
                <a:latin typeface="Helvetica" panose="020B0604020202020204" pitchFamily="34" charset="0"/>
              </a:rPr>
              <a:t>n :   2</a:t>
            </a:r>
          </a:p>
          <a:p>
            <a:pPr lvl="1">
              <a:lnSpc>
                <a:spcPct val="100000"/>
              </a:lnSpc>
              <a:spcBef>
                <a:spcPct val="0"/>
              </a:spcBef>
              <a:buFontTx/>
              <a:buNone/>
            </a:pPr>
            <a:r>
              <a:rPr lang="en-US" sz="2000" b="0" dirty="0" smtClean="0">
                <a:solidFill>
                  <a:schemeClr val="tx1"/>
                </a:solidFill>
                <a:latin typeface="Helvetica" panose="020B0604020202020204" pitchFamily="34" charset="0"/>
              </a:rPr>
              <a:t>r :   5</a:t>
            </a:r>
          </a:p>
          <a:p>
            <a:pPr lvl="1">
              <a:lnSpc>
                <a:spcPct val="100000"/>
              </a:lnSpc>
              <a:spcBef>
                <a:spcPct val="0"/>
              </a:spcBef>
              <a:buFontTx/>
              <a:buNone/>
            </a:pPr>
            <a:r>
              <a:rPr lang="en-US" sz="2000" b="0" dirty="0" smtClean="0">
                <a:solidFill>
                  <a:schemeClr val="tx1"/>
                </a:solidFill>
                <a:latin typeface="Helvetica" panose="020B0604020202020204" pitchFamily="34" charset="0"/>
              </a:rPr>
              <a:t>s :   2</a:t>
            </a:r>
          </a:p>
          <a:p>
            <a:pPr lvl="1">
              <a:lnSpc>
                <a:spcPct val="100000"/>
              </a:lnSpc>
              <a:spcBef>
                <a:spcPct val="0"/>
              </a:spcBef>
              <a:buFontTx/>
              <a:buNone/>
            </a:pPr>
            <a:r>
              <a:rPr lang="en-US" sz="2000" b="0" dirty="0" smtClean="0">
                <a:solidFill>
                  <a:schemeClr val="tx1"/>
                </a:solidFill>
                <a:latin typeface="Helvetica" panose="020B0604020202020204" pitchFamily="34" charset="0"/>
              </a:rPr>
              <a:t>t :   3</a:t>
            </a:r>
          </a:p>
          <a:p>
            <a:pPr lvl="1">
              <a:lnSpc>
                <a:spcPct val="100000"/>
              </a:lnSpc>
              <a:spcBef>
                <a:spcPct val="0"/>
              </a:spcBef>
              <a:buFontTx/>
              <a:buNone/>
            </a:pPr>
            <a:r>
              <a:rPr lang="en-US" sz="2000" b="0" dirty="0" smtClean="0">
                <a:solidFill>
                  <a:schemeClr val="tx1"/>
                </a:solidFill>
                <a:latin typeface="Helvetica" panose="020B0604020202020204" pitchFamily="34" charset="0"/>
              </a:rPr>
              <a:t>v :   1</a:t>
            </a:r>
          </a:p>
          <a:p>
            <a:pPr lvl="1">
              <a:lnSpc>
                <a:spcPct val="100000"/>
              </a:lnSpc>
              <a:spcBef>
                <a:spcPct val="0"/>
              </a:spcBef>
              <a:buFontTx/>
              <a:buNone/>
            </a:pPr>
            <a:r>
              <a:rPr lang="en-US" sz="2000" b="0" dirty="0" smtClean="0">
                <a:solidFill>
                  <a:schemeClr val="tx1"/>
                </a:solidFill>
                <a:latin typeface="Helvetica" panose="020B0604020202020204" pitchFamily="34" charset="0"/>
              </a:rPr>
              <a:t>y :   1</a:t>
            </a:r>
            <a:endParaRPr lang="en-US" sz="2000" b="0" dirty="0">
              <a:solidFill>
                <a:schemeClr val="tx1"/>
              </a:solidFill>
              <a:latin typeface="Helvetica" panose="020B0604020202020204" pitchFamily="34" charset="0"/>
            </a:endParaRPr>
          </a:p>
        </p:txBody>
      </p:sp>
      <p:sp>
        <p:nvSpPr>
          <p:cNvPr id="8" name="Rectangle 7"/>
          <p:cNvSpPr/>
          <p:nvPr/>
        </p:nvSpPr>
        <p:spPr>
          <a:xfrm>
            <a:off x="1371600" y="3567024"/>
            <a:ext cx="4572000" cy="2308324"/>
          </a:xfrm>
          <a:prstGeom prst="rect">
            <a:avLst/>
          </a:prstGeom>
        </p:spPr>
        <p:txBody>
          <a:bodyPr>
            <a:spAutoFit/>
          </a:bodyPr>
          <a:lstStyle/>
          <a:p>
            <a:pPr marL="2744788" lvl="1" indent="-1317625">
              <a:spcBef>
                <a:spcPct val="0"/>
              </a:spcBef>
              <a:buNone/>
            </a:pPr>
            <a:r>
              <a:rPr lang="en-US" dirty="0" smtClean="0">
                <a:latin typeface="Helvetica" panose="020B0604020202020204" pitchFamily="34" charset="0"/>
                <a:cs typeface="Times New Roman" panose="02020603050405020304" pitchFamily="18" charset="0"/>
              </a:rPr>
              <a:t>NL :   1</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SP :   3</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a :   3</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b :   1</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d :   2</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e :   5</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g :   1</a:t>
            </a:r>
          </a:p>
          <a:p>
            <a:pPr marL="2744788" lvl="1" indent="-1317625">
              <a:spcBef>
                <a:spcPct val="0"/>
              </a:spcBef>
              <a:buNone/>
            </a:pPr>
            <a:r>
              <a:rPr lang="en-US" dirty="0" smtClean="0">
                <a:latin typeface="Helvetica" panose="020B0604020202020204" pitchFamily="34" charset="0"/>
                <a:cs typeface="Times New Roman" panose="02020603050405020304" pitchFamily="18" charset="0"/>
              </a:rPr>
              <a:t>h :   1</a:t>
            </a:r>
            <a:endParaRPr lang="en-US" dirty="0">
              <a:latin typeface="Helvetica"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xmlns="" val="1693819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Huffman TREE</a:t>
            </a:r>
          </a:p>
        </p:txBody>
      </p:sp>
      <p:sp>
        <p:nvSpPr>
          <p:cNvPr id="4" name="Date Placeholder 3"/>
          <p:cNvSpPr>
            <a:spLocks noGrp="1"/>
          </p:cNvSpPr>
          <p:nvPr>
            <p:ph type="dt" sz="half" idx="10"/>
          </p:nvPr>
        </p:nvSpPr>
        <p:spPr/>
        <p:txBody>
          <a:bodyPr/>
          <a:lstStyle/>
          <a:p>
            <a:r>
              <a:rPr lang="en-US" dirty="0" smtClean="0"/>
              <a:t>12/08/2014</a:t>
            </a:r>
          </a:p>
          <a:p>
            <a:endParaRPr lang="en-US" dirty="0"/>
          </a:p>
        </p:txBody>
      </p:sp>
      <p:sp>
        <p:nvSpPr>
          <p:cNvPr id="5" name="Footer Placeholder 4"/>
          <p:cNvSpPr>
            <a:spLocks noGrp="1"/>
          </p:cNvSpPr>
          <p:nvPr>
            <p:ph type="ftr" sz="quarter" idx="11"/>
          </p:nvPr>
        </p:nvSpPr>
        <p:spPr/>
        <p:txBody>
          <a:bodyPr/>
          <a:lstStyle/>
          <a:p>
            <a:r>
              <a:rPr lang="en-US" smtClean="0"/>
              <a:t>CSE207: Data Structure</a:t>
            </a:r>
            <a:endParaRPr lang="en-US" dirty="0"/>
          </a:p>
        </p:txBody>
      </p:sp>
      <p:sp>
        <p:nvSpPr>
          <p:cNvPr id="6" name="Slide Number Placeholder 5"/>
          <p:cNvSpPr>
            <a:spLocks noGrp="1"/>
          </p:cNvSpPr>
          <p:nvPr>
            <p:ph type="sldNum" sz="quarter" idx="12"/>
          </p:nvPr>
        </p:nvSpPr>
        <p:spPr/>
        <p:txBody>
          <a:bodyPr/>
          <a:lstStyle/>
          <a:p>
            <a:fld id="{4CBC03C5-3978-45AA-A628-847F1B99281A}" type="slidenum">
              <a:rPr lang="en-US" smtClean="0"/>
              <a:pPr/>
              <a:t>9</a:t>
            </a:fld>
            <a:endParaRPr lang="en-US"/>
          </a:p>
        </p:txBody>
      </p:sp>
      <p:sp>
        <p:nvSpPr>
          <p:cNvPr id="7" name="Text Box 3"/>
          <p:cNvSpPr txBox="1">
            <a:spLocks noChangeArrowheads="1"/>
          </p:cNvSpPr>
          <p:nvPr/>
        </p:nvSpPr>
        <p:spPr bwMode="auto">
          <a:xfrm>
            <a:off x="6426200" y="5595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v</a:t>
            </a:r>
          </a:p>
          <a:p>
            <a:pPr algn="ctr" eaLnBrk="1" hangingPunct="1"/>
            <a:r>
              <a:rPr lang="en-US" sz="2000" b="0">
                <a:solidFill>
                  <a:schemeClr val="tx1"/>
                </a:solidFill>
                <a:latin typeface="Helvetica" panose="020B0604020202020204" pitchFamily="34" charset="0"/>
              </a:rPr>
              <a:t>1</a:t>
            </a:r>
          </a:p>
        </p:txBody>
      </p:sp>
      <p:sp>
        <p:nvSpPr>
          <p:cNvPr id="8" name="Oval 4"/>
          <p:cNvSpPr>
            <a:spLocks noChangeArrowheads="1"/>
          </p:cNvSpPr>
          <p:nvPr/>
        </p:nvSpPr>
        <p:spPr bwMode="auto">
          <a:xfrm>
            <a:off x="64008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9" name="Text Box 5"/>
          <p:cNvSpPr txBox="1">
            <a:spLocks noChangeArrowheads="1"/>
          </p:cNvSpPr>
          <p:nvPr/>
        </p:nvSpPr>
        <p:spPr bwMode="auto">
          <a:xfrm>
            <a:off x="7065963" y="5595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y</a:t>
            </a:r>
          </a:p>
          <a:p>
            <a:pPr algn="ctr" eaLnBrk="1" hangingPunct="1"/>
            <a:r>
              <a:rPr lang="en-US" sz="2000" b="0">
                <a:solidFill>
                  <a:schemeClr val="tx1"/>
                </a:solidFill>
                <a:latin typeface="Helvetica" panose="020B0604020202020204" pitchFamily="34" charset="0"/>
              </a:rPr>
              <a:t>1</a:t>
            </a:r>
          </a:p>
        </p:txBody>
      </p:sp>
      <p:sp>
        <p:nvSpPr>
          <p:cNvPr id="10" name="Oval 6"/>
          <p:cNvSpPr>
            <a:spLocks noChangeArrowheads="1"/>
          </p:cNvSpPr>
          <p:nvPr/>
        </p:nvSpPr>
        <p:spPr bwMode="auto">
          <a:xfrm>
            <a:off x="7010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1" name="Text Box 7"/>
          <p:cNvSpPr txBox="1">
            <a:spLocks noChangeArrowheads="1"/>
          </p:cNvSpPr>
          <p:nvPr/>
        </p:nvSpPr>
        <p:spPr bwMode="auto">
          <a:xfrm>
            <a:off x="7781925" y="4876800"/>
            <a:ext cx="5238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SP</a:t>
            </a:r>
          </a:p>
          <a:p>
            <a:pPr algn="ctr" eaLnBrk="1" hangingPunct="1"/>
            <a:r>
              <a:rPr lang="en-US" sz="2000" b="0">
                <a:solidFill>
                  <a:schemeClr val="tx1"/>
                </a:solidFill>
                <a:latin typeface="Helvetica" panose="020B0604020202020204" pitchFamily="34" charset="0"/>
              </a:rPr>
              <a:t>3</a:t>
            </a:r>
          </a:p>
        </p:txBody>
      </p:sp>
      <p:sp>
        <p:nvSpPr>
          <p:cNvPr id="12" name="Oval 8"/>
          <p:cNvSpPr>
            <a:spLocks noChangeArrowheads="1"/>
          </p:cNvSpPr>
          <p:nvPr/>
        </p:nvSpPr>
        <p:spPr bwMode="auto">
          <a:xfrm>
            <a:off x="7848600" y="48609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3" name="Text Box 9"/>
          <p:cNvSpPr txBox="1">
            <a:spLocks noChangeArrowheads="1"/>
          </p:cNvSpPr>
          <p:nvPr/>
        </p:nvSpPr>
        <p:spPr bwMode="auto">
          <a:xfrm>
            <a:off x="6172200" y="3827463"/>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r</a:t>
            </a:r>
          </a:p>
          <a:p>
            <a:pPr algn="ctr" eaLnBrk="1" hangingPunct="1"/>
            <a:r>
              <a:rPr lang="en-US" sz="2000" b="0">
                <a:solidFill>
                  <a:schemeClr val="tx1"/>
                </a:solidFill>
                <a:latin typeface="Helvetica" panose="020B0604020202020204" pitchFamily="34" charset="0"/>
              </a:rPr>
              <a:t>5</a:t>
            </a:r>
          </a:p>
        </p:txBody>
      </p:sp>
      <p:sp>
        <p:nvSpPr>
          <p:cNvPr id="14" name="Oval 10"/>
          <p:cNvSpPr>
            <a:spLocks noChangeArrowheads="1"/>
          </p:cNvSpPr>
          <p:nvPr/>
        </p:nvSpPr>
        <p:spPr bwMode="auto">
          <a:xfrm>
            <a:off x="6156325"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5" name="Text Box 11"/>
          <p:cNvSpPr txBox="1">
            <a:spLocks noChangeArrowheads="1"/>
          </p:cNvSpPr>
          <p:nvPr/>
        </p:nvSpPr>
        <p:spPr bwMode="auto">
          <a:xfrm>
            <a:off x="5451475" y="5562600"/>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h</a:t>
            </a:r>
          </a:p>
          <a:p>
            <a:pPr algn="ctr" eaLnBrk="1" hangingPunct="1"/>
            <a:r>
              <a:rPr lang="en-US" sz="2000" b="0">
                <a:solidFill>
                  <a:schemeClr val="tx1"/>
                </a:solidFill>
                <a:latin typeface="Helvetica" panose="020B0604020202020204" pitchFamily="34" charset="0"/>
              </a:rPr>
              <a:t>1</a:t>
            </a:r>
          </a:p>
        </p:txBody>
      </p:sp>
      <p:sp>
        <p:nvSpPr>
          <p:cNvPr id="16" name="Oval 12"/>
          <p:cNvSpPr>
            <a:spLocks noChangeArrowheads="1"/>
          </p:cNvSpPr>
          <p:nvPr/>
        </p:nvSpPr>
        <p:spPr bwMode="auto">
          <a:xfrm>
            <a:off x="54102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7" name="Text Box 13"/>
          <p:cNvSpPr txBox="1">
            <a:spLocks noChangeArrowheads="1"/>
          </p:cNvSpPr>
          <p:nvPr/>
        </p:nvSpPr>
        <p:spPr bwMode="auto">
          <a:xfrm>
            <a:off x="5497513" y="38100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e</a:t>
            </a:r>
          </a:p>
          <a:p>
            <a:pPr algn="ctr" eaLnBrk="1" hangingPunct="1"/>
            <a:r>
              <a:rPr lang="en-US" sz="2000" b="0">
                <a:solidFill>
                  <a:schemeClr val="tx1"/>
                </a:solidFill>
                <a:latin typeface="Helvetica" panose="020B0604020202020204" pitchFamily="34" charset="0"/>
              </a:rPr>
              <a:t>5</a:t>
            </a:r>
          </a:p>
        </p:txBody>
      </p:sp>
      <p:sp>
        <p:nvSpPr>
          <p:cNvPr id="18" name="Oval 14"/>
          <p:cNvSpPr>
            <a:spLocks noChangeArrowheads="1"/>
          </p:cNvSpPr>
          <p:nvPr/>
        </p:nvSpPr>
        <p:spPr bwMode="auto">
          <a:xfrm>
            <a:off x="5486400" y="37941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19" name="Text Box 15"/>
          <p:cNvSpPr txBox="1">
            <a:spLocks noChangeArrowheads="1"/>
          </p:cNvSpPr>
          <p:nvPr/>
        </p:nvSpPr>
        <p:spPr bwMode="auto">
          <a:xfrm>
            <a:off x="4857750" y="5562600"/>
            <a:ext cx="325438"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g</a:t>
            </a:r>
          </a:p>
          <a:p>
            <a:pPr algn="ctr" eaLnBrk="1" hangingPunct="1">
              <a:lnSpc>
                <a:spcPct val="110000"/>
              </a:lnSpc>
            </a:pPr>
            <a:r>
              <a:rPr lang="en-US" sz="2000" b="0">
                <a:solidFill>
                  <a:schemeClr val="tx1"/>
                </a:solidFill>
                <a:latin typeface="Helvetica" panose="020B0604020202020204" pitchFamily="34" charset="0"/>
              </a:rPr>
              <a:t>1</a:t>
            </a:r>
          </a:p>
        </p:txBody>
      </p:sp>
      <p:sp>
        <p:nvSpPr>
          <p:cNvPr id="20" name="Oval 16"/>
          <p:cNvSpPr>
            <a:spLocks noChangeArrowheads="1"/>
          </p:cNvSpPr>
          <p:nvPr/>
        </p:nvSpPr>
        <p:spPr bwMode="auto">
          <a:xfrm>
            <a:off x="48006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1" name="Text Box 17"/>
          <p:cNvSpPr txBox="1">
            <a:spLocks noChangeArrowheads="1"/>
          </p:cNvSpPr>
          <p:nvPr/>
        </p:nvSpPr>
        <p:spPr bwMode="auto">
          <a:xfrm>
            <a:off x="4398963" y="5562600"/>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b</a:t>
            </a:r>
          </a:p>
          <a:p>
            <a:pPr algn="ctr" eaLnBrk="1" hangingPunct="1"/>
            <a:r>
              <a:rPr lang="en-US" sz="2000" b="0">
                <a:solidFill>
                  <a:schemeClr val="tx1"/>
                </a:solidFill>
                <a:latin typeface="Helvetica" panose="020B0604020202020204" pitchFamily="34" charset="0"/>
              </a:rPr>
              <a:t>1</a:t>
            </a:r>
          </a:p>
        </p:txBody>
      </p:sp>
      <p:sp>
        <p:nvSpPr>
          <p:cNvPr id="22" name="Oval 18"/>
          <p:cNvSpPr>
            <a:spLocks noChangeArrowheads="1"/>
          </p:cNvSpPr>
          <p:nvPr/>
        </p:nvSpPr>
        <p:spPr bwMode="auto">
          <a:xfrm>
            <a:off x="4343400"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3" name="Text Box 19"/>
          <p:cNvSpPr txBox="1">
            <a:spLocks noChangeArrowheads="1"/>
          </p:cNvSpPr>
          <p:nvPr/>
        </p:nvSpPr>
        <p:spPr bwMode="auto">
          <a:xfrm>
            <a:off x="3581400" y="5546725"/>
            <a:ext cx="5095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110000"/>
              </a:lnSpc>
            </a:pPr>
            <a:r>
              <a:rPr lang="en-US" sz="2000" b="0">
                <a:solidFill>
                  <a:schemeClr val="tx1"/>
                </a:solidFill>
                <a:latin typeface="Helvetica" panose="020B0604020202020204" pitchFamily="34" charset="0"/>
              </a:rPr>
              <a:t>NL</a:t>
            </a:r>
          </a:p>
          <a:p>
            <a:pPr algn="ctr" eaLnBrk="1" hangingPunct="1">
              <a:lnSpc>
                <a:spcPct val="110000"/>
              </a:lnSpc>
            </a:pPr>
            <a:r>
              <a:rPr lang="en-US" sz="2000" b="0">
                <a:solidFill>
                  <a:schemeClr val="tx1"/>
                </a:solidFill>
                <a:latin typeface="Helvetica" panose="020B0604020202020204" pitchFamily="34" charset="0"/>
              </a:rPr>
              <a:t>1</a:t>
            </a:r>
          </a:p>
        </p:txBody>
      </p:sp>
      <p:sp>
        <p:nvSpPr>
          <p:cNvPr id="24" name="Oval 20"/>
          <p:cNvSpPr>
            <a:spLocks noChangeArrowheads="1"/>
          </p:cNvSpPr>
          <p:nvPr/>
        </p:nvSpPr>
        <p:spPr bwMode="auto">
          <a:xfrm>
            <a:off x="3616325" y="5562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5" name="Text Box 21"/>
          <p:cNvSpPr txBox="1">
            <a:spLocks noChangeArrowheads="1"/>
          </p:cNvSpPr>
          <p:nvPr/>
        </p:nvSpPr>
        <p:spPr bwMode="auto">
          <a:xfrm>
            <a:off x="3257550" y="4833938"/>
            <a:ext cx="32543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s</a:t>
            </a:r>
          </a:p>
          <a:p>
            <a:pPr algn="ctr" eaLnBrk="1" hangingPunct="1"/>
            <a:r>
              <a:rPr lang="en-US" sz="2000" b="0">
                <a:solidFill>
                  <a:schemeClr val="tx1"/>
                </a:solidFill>
                <a:latin typeface="Helvetica" panose="020B0604020202020204" pitchFamily="34" charset="0"/>
              </a:rPr>
              <a:t>2</a:t>
            </a:r>
          </a:p>
        </p:txBody>
      </p:sp>
      <p:sp>
        <p:nvSpPr>
          <p:cNvPr id="26" name="Oval 22"/>
          <p:cNvSpPr>
            <a:spLocks noChangeArrowheads="1"/>
          </p:cNvSpPr>
          <p:nvPr/>
        </p:nvSpPr>
        <p:spPr bwMode="auto">
          <a:xfrm>
            <a:off x="32004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7" name="Text Box 23"/>
          <p:cNvSpPr txBox="1">
            <a:spLocks noChangeArrowheads="1"/>
          </p:cNvSpPr>
          <p:nvPr/>
        </p:nvSpPr>
        <p:spPr bwMode="auto">
          <a:xfrm>
            <a:off x="2617788"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n</a:t>
            </a:r>
          </a:p>
          <a:p>
            <a:pPr algn="ctr" eaLnBrk="1" hangingPunct="1"/>
            <a:r>
              <a:rPr lang="en-US" sz="2000" b="0">
                <a:solidFill>
                  <a:schemeClr val="tx1"/>
                </a:solidFill>
                <a:latin typeface="Helvetica" panose="020B0604020202020204" pitchFamily="34" charset="0"/>
              </a:rPr>
              <a:t>2</a:t>
            </a:r>
          </a:p>
        </p:txBody>
      </p:sp>
      <p:sp>
        <p:nvSpPr>
          <p:cNvPr id="28" name="Oval 24"/>
          <p:cNvSpPr>
            <a:spLocks noChangeArrowheads="1"/>
          </p:cNvSpPr>
          <p:nvPr/>
        </p:nvSpPr>
        <p:spPr bwMode="auto">
          <a:xfrm>
            <a:off x="25908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29" name="Text Box 25"/>
          <p:cNvSpPr txBox="1">
            <a:spLocks noChangeArrowheads="1"/>
          </p:cNvSpPr>
          <p:nvPr/>
        </p:nvSpPr>
        <p:spPr bwMode="auto">
          <a:xfrm>
            <a:off x="2189163" y="4833938"/>
            <a:ext cx="3254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r>
              <a:rPr lang="en-US" sz="2000" b="0">
                <a:solidFill>
                  <a:schemeClr val="tx1"/>
                </a:solidFill>
                <a:latin typeface="Helvetica" panose="020B0604020202020204" pitchFamily="34" charset="0"/>
              </a:rPr>
              <a:t>i</a:t>
            </a:r>
          </a:p>
          <a:p>
            <a:pPr algn="ctr" eaLnBrk="1" hangingPunct="1"/>
            <a:r>
              <a:rPr lang="en-US" sz="2000" b="0">
                <a:solidFill>
                  <a:schemeClr val="tx1"/>
                </a:solidFill>
                <a:latin typeface="Helvetica" panose="020B0604020202020204" pitchFamily="34" charset="0"/>
              </a:rPr>
              <a:t>2</a:t>
            </a:r>
          </a:p>
        </p:txBody>
      </p:sp>
      <p:sp>
        <p:nvSpPr>
          <p:cNvPr id="30" name="Oval 26"/>
          <p:cNvSpPr>
            <a:spLocks noChangeArrowheads="1"/>
          </p:cNvSpPr>
          <p:nvPr/>
        </p:nvSpPr>
        <p:spPr bwMode="auto">
          <a:xfrm>
            <a:off x="21336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1" name="Text Box 27"/>
          <p:cNvSpPr txBox="1">
            <a:spLocks noChangeArrowheads="1"/>
          </p:cNvSpPr>
          <p:nvPr/>
        </p:nvSpPr>
        <p:spPr bwMode="auto">
          <a:xfrm>
            <a:off x="1566863" y="4908550"/>
            <a:ext cx="325437"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d</a:t>
            </a:r>
          </a:p>
          <a:p>
            <a:pPr eaLnBrk="1" hangingPunct="1">
              <a:lnSpc>
                <a:spcPct val="100000"/>
              </a:lnSpc>
            </a:pPr>
            <a:r>
              <a:rPr lang="en-US" sz="2000" b="0">
                <a:solidFill>
                  <a:schemeClr val="tx1"/>
                </a:solidFill>
                <a:latin typeface="Helvetica" panose="020B0604020202020204" pitchFamily="34" charset="0"/>
              </a:rPr>
              <a:t>2</a:t>
            </a:r>
          </a:p>
        </p:txBody>
      </p:sp>
      <p:sp>
        <p:nvSpPr>
          <p:cNvPr id="32" name="Oval 28"/>
          <p:cNvSpPr>
            <a:spLocks noChangeArrowheads="1"/>
          </p:cNvSpPr>
          <p:nvPr/>
        </p:nvSpPr>
        <p:spPr bwMode="auto">
          <a:xfrm>
            <a:off x="1524000" y="4800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33" name="Text Box 29"/>
          <p:cNvSpPr txBox="1">
            <a:spLocks noChangeArrowheads="1"/>
          </p:cNvSpPr>
          <p:nvPr/>
        </p:nvSpPr>
        <p:spPr bwMode="auto">
          <a:xfrm>
            <a:off x="1066800" y="4005263"/>
            <a:ext cx="3254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algn="ctr" eaLnBrk="1" hangingPunct="1">
              <a:lnSpc>
                <a:spcPct val="80000"/>
              </a:lnSpc>
            </a:pPr>
            <a:r>
              <a:rPr lang="en-US" sz="2000" b="0" dirty="0">
                <a:solidFill>
                  <a:schemeClr val="tx1"/>
                </a:solidFill>
                <a:latin typeface="Helvetica" panose="020B0604020202020204" pitchFamily="34" charset="0"/>
              </a:rPr>
              <a:t>t</a:t>
            </a:r>
          </a:p>
          <a:p>
            <a:pPr algn="ctr" eaLnBrk="1" hangingPunct="1">
              <a:lnSpc>
                <a:spcPct val="80000"/>
              </a:lnSpc>
            </a:pPr>
            <a:r>
              <a:rPr lang="en-US" sz="2000" b="0" dirty="0">
                <a:solidFill>
                  <a:schemeClr val="tx1"/>
                </a:solidFill>
                <a:latin typeface="Helvetica" panose="020B0604020202020204" pitchFamily="34" charset="0"/>
              </a:rPr>
              <a:t>3</a:t>
            </a:r>
          </a:p>
        </p:txBody>
      </p:sp>
      <p:sp>
        <p:nvSpPr>
          <p:cNvPr id="34" name="Oval 30"/>
          <p:cNvSpPr>
            <a:spLocks noChangeArrowheads="1"/>
          </p:cNvSpPr>
          <p:nvPr/>
        </p:nvSpPr>
        <p:spPr bwMode="auto">
          <a:xfrm>
            <a:off x="1033463" y="3946525"/>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nvGrpSpPr>
          <p:cNvPr id="35" name="Group 31"/>
          <p:cNvGrpSpPr>
            <a:grpSpLocks/>
          </p:cNvGrpSpPr>
          <p:nvPr/>
        </p:nvGrpSpPr>
        <p:grpSpPr bwMode="auto">
          <a:xfrm>
            <a:off x="304800" y="3933828"/>
            <a:ext cx="381000" cy="792163"/>
            <a:chOff x="576" y="3486"/>
            <a:chExt cx="240" cy="499"/>
          </a:xfrm>
        </p:grpSpPr>
        <p:sp>
          <p:nvSpPr>
            <p:cNvPr id="36" name="Text Box 32"/>
            <p:cNvSpPr txBox="1">
              <a:spLocks noChangeArrowheads="1"/>
            </p:cNvSpPr>
            <p:nvPr/>
          </p:nvSpPr>
          <p:spPr bwMode="auto">
            <a:xfrm>
              <a:off x="611" y="3486"/>
              <a:ext cx="205" cy="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150000"/>
                </a:lnSpc>
              </a:pPr>
              <a:r>
                <a:rPr lang="en-US" sz="2000" b="0" dirty="0">
                  <a:solidFill>
                    <a:schemeClr val="tx1"/>
                  </a:solidFill>
                  <a:latin typeface="Helvetica" panose="020B0604020202020204" pitchFamily="34" charset="0"/>
                </a:rPr>
                <a:t>a</a:t>
              </a:r>
            </a:p>
            <a:p>
              <a:pPr eaLnBrk="1" hangingPunct="1">
                <a:lnSpc>
                  <a:spcPct val="60000"/>
                </a:lnSpc>
              </a:pPr>
              <a:r>
                <a:rPr lang="en-US" sz="2000" b="0" dirty="0">
                  <a:solidFill>
                    <a:schemeClr val="tx1"/>
                  </a:solidFill>
                  <a:latin typeface="Helvetica" panose="020B0604020202020204" pitchFamily="34" charset="0"/>
                </a:rPr>
                <a:t>3</a:t>
              </a:r>
            </a:p>
          </p:txBody>
        </p:sp>
        <p:sp>
          <p:nvSpPr>
            <p:cNvPr id="37" name="Oval 33"/>
            <p:cNvSpPr>
              <a:spLocks noChangeArrowheads="1"/>
            </p:cNvSpPr>
            <p:nvPr/>
          </p:nvSpPr>
          <p:spPr bwMode="auto">
            <a:xfrm>
              <a:off x="576" y="3504"/>
              <a:ext cx="240" cy="24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grpSp>
      <p:sp>
        <p:nvSpPr>
          <p:cNvPr id="38" name="Line 34"/>
          <p:cNvSpPr>
            <a:spLocks noChangeShapeType="1"/>
          </p:cNvSpPr>
          <p:nvPr/>
        </p:nvSpPr>
        <p:spPr bwMode="auto">
          <a:xfrm flipV="1">
            <a:off x="66294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 name="Oval 35"/>
          <p:cNvSpPr>
            <a:spLocks noChangeArrowheads="1"/>
          </p:cNvSpPr>
          <p:nvPr/>
        </p:nvSpPr>
        <p:spPr bwMode="auto">
          <a:xfrm>
            <a:off x="6781800" y="4876800"/>
            <a:ext cx="228600" cy="228600"/>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endParaRPr lang="en-US"/>
          </a:p>
        </p:txBody>
      </p:sp>
      <p:sp>
        <p:nvSpPr>
          <p:cNvPr id="40" name="Line 36"/>
          <p:cNvSpPr>
            <a:spLocks noChangeShapeType="1"/>
          </p:cNvSpPr>
          <p:nvPr/>
        </p:nvSpPr>
        <p:spPr bwMode="auto">
          <a:xfrm>
            <a:off x="6934200" y="5029200"/>
            <a:ext cx="228600" cy="53340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Text Box 45"/>
          <p:cNvSpPr txBox="1">
            <a:spLocks noChangeArrowheads="1"/>
          </p:cNvSpPr>
          <p:nvPr/>
        </p:nvSpPr>
        <p:spPr bwMode="auto">
          <a:xfrm>
            <a:off x="6913563" y="4876800"/>
            <a:ext cx="47783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lnSpc>
                <a:spcPct val="60000"/>
              </a:lnSpc>
            </a:pPr>
            <a:r>
              <a:rPr lang="en-US" sz="2000" b="0">
                <a:solidFill>
                  <a:schemeClr val="tx1"/>
                </a:solidFill>
                <a:latin typeface="Helvetica" panose="020B0604020202020204" pitchFamily="34" charset="0"/>
              </a:rPr>
              <a:t>2</a:t>
            </a:r>
          </a:p>
        </p:txBody>
      </p:sp>
      <p:sp>
        <p:nvSpPr>
          <p:cNvPr id="42" name="Line 47"/>
          <p:cNvSpPr>
            <a:spLocks noChangeShapeType="1"/>
          </p:cNvSpPr>
          <p:nvPr/>
        </p:nvSpPr>
        <p:spPr bwMode="auto">
          <a:xfrm flipH="1">
            <a:off x="7162800" y="3657600"/>
            <a:ext cx="609600" cy="106680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Text Box 46"/>
          <p:cNvSpPr txBox="1">
            <a:spLocks noChangeArrowheads="1"/>
          </p:cNvSpPr>
          <p:nvPr/>
        </p:nvSpPr>
        <p:spPr bwMode="auto">
          <a:xfrm>
            <a:off x="6640513" y="2819400"/>
            <a:ext cx="2503487" cy="860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b="1">
                <a:solidFill>
                  <a:schemeClr val="tx2"/>
                </a:solidFill>
                <a:latin typeface="Courier New" panose="02070309020205020404" pitchFamily="49" charset="0"/>
                <a:cs typeface="Times New Roman" panose="02020603050405020304" pitchFamily="18" charset="0"/>
              </a:defRPr>
            </a:lvl1pPr>
            <a:lvl2pPr marL="742950" indent="-285750" eaLnBrk="0" hangingPunct="0">
              <a:defRPr b="1">
                <a:solidFill>
                  <a:schemeClr val="tx2"/>
                </a:solidFill>
                <a:latin typeface="Courier New" panose="02070309020205020404" pitchFamily="49" charset="0"/>
                <a:cs typeface="Times New Roman" panose="02020603050405020304" pitchFamily="18" charset="0"/>
              </a:defRPr>
            </a:lvl2pPr>
            <a:lvl3pPr marL="1143000" indent="-228600" eaLnBrk="0" hangingPunct="0">
              <a:defRPr b="1">
                <a:solidFill>
                  <a:schemeClr val="tx2"/>
                </a:solidFill>
                <a:latin typeface="Courier New" panose="02070309020205020404" pitchFamily="49" charset="0"/>
                <a:cs typeface="Times New Roman" panose="02020603050405020304" pitchFamily="18" charset="0"/>
              </a:defRPr>
            </a:lvl3pPr>
            <a:lvl4pPr marL="1600200" indent="-228600" eaLnBrk="0" hangingPunct="0">
              <a:defRPr b="1">
                <a:solidFill>
                  <a:schemeClr val="tx2"/>
                </a:solidFill>
                <a:latin typeface="Courier New" panose="02070309020205020404" pitchFamily="49" charset="0"/>
                <a:cs typeface="Times New Roman" panose="02020603050405020304" pitchFamily="18" charset="0"/>
              </a:defRPr>
            </a:lvl4pPr>
            <a:lvl5pPr marL="2057400" indent="-228600" eaLnBrk="0" hangingPunct="0">
              <a:defRPr b="1">
                <a:solidFill>
                  <a:schemeClr val="tx2"/>
                </a:solidFill>
                <a:latin typeface="Courier New" panose="02070309020205020404" pitchFamily="49" charset="0"/>
                <a:cs typeface="Times New Roman" panose="02020603050405020304" pitchFamily="18" charset="0"/>
              </a:defRPr>
            </a:lvl5pPr>
            <a:lvl6pPr marL="25146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6pPr>
            <a:lvl7pPr marL="29718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7pPr>
            <a:lvl8pPr marL="34290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8pPr>
            <a:lvl9pPr marL="3886200" indent="-228600" eaLnBrk="0" fontAlgn="base" hangingPunct="0">
              <a:lnSpc>
                <a:spcPct val="90000"/>
              </a:lnSpc>
              <a:spcBef>
                <a:spcPct val="20000"/>
              </a:spcBef>
              <a:spcAft>
                <a:spcPct val="0"/>
              </a:spcAft>
              <a:buFont typeface="Wingdings" panose="05000000000000000000" pitchFamily="2" charset="2"/>
              <a:defRPr b="1">
                <a:solidFill>
                  <a:schemeClr val="tx2"/>
                </a:solidFill>
                <a:latin typeface="Courier New" panose="02070309020205020404" pitchFamily="49" charset="0"/>
                <a:cs typeface="Times New Roman" panose="02020603050405020304" pitchFamily="18" charset="0"/>
              </a:defRPr>
            </a:lvl9pPr>
          </a:lstStyle>
          <a:p>
            <a:pPr eaLnBrk="1" hangingPunct="1"/>
            <a:r>
              <a:rPr lang="en-US" sz="1400" dirty="0">
                <a:solidFill>
                  <a:srgbClr val="FFFF66"/>
                </a:solidFill>
                <a:latin typeface="Arial" panose="020B0604020202020204" pitchFamily="34" charset="0"/>
              </a:rPr>
              <a:t/>
            </a:r>
            <a:br>
              <a:rPr lang="en-US" sz="1400" dirty="0">
                <a:solidFill>
                  <a:srgbClr val="FFFF66"/>
                </a:solidFill>
                <a:latin typeface="Arial" panose="020B0604020202020204" pitchFamily="34" charset="0"/>
              </a:rPr>
            </a:br>
            <a:r>
              <a:rPr lang="en-US" sz="1400" dirty="0">
                <a:solidFill>
                  <a:srgbClr val="FFFF66"/>
                </a:solidFill>
                <a:latin typeface="Arial" panose="020B0604020202020204" pitchFamily="34" charset="0"/>
              </a:rPr>
              <a:t>2 is equal to sum </a:t>
            </a:r>
            <a:br>
              <a:rPr lang="en-US" sz="1400" dirty="0">
                <a:solidFill>
                  <a:srgbClr val="FFFF66"/>
                </a:solidFill>
                <a:latin typeface="Arial" panose="020B0604020202020204" pitchFamily="34" charset="0"/>
              </a:rPr>
            </a:br>
            <a:r>
              <a:rPr lang="en-US" sz="1400" dirty="0">
                <a:solidFill>
                  <a:srgbClr val="FFFF66"/>
                </a:solidFill>
                <a:latin typeface="Arial" panose="020B0604020202020204" pitchFamily="34" charset="0"/>
              </a:rPr>
              <a:t>of the frequencies of </a:t>
            </a:r>
            <a:br>
              <a:rPr lang="en-US" sz="1400" dirty="0">
                <a:solidFill>
                  <a:srgbClr val="FFFF66"/>
                </a:solidFill>
                <a:latin typeface="Arial" panose="020B0604020202020204" pitchFamily="34" charset="0"/>
              </a:rPr>
            </a:br>
            <a:r>
              <a:rPr lang="en-US" sz="1400" dirty="0">
                <a:solidFill>
                  <a:srgbClr val="FFFF66"/>
                </a:solidFill>
                <a:latin typeface="Arial" panose="020B0604020202020204" pitchFamily="34" charset="0"/>
              </a:rPr>
              <a:t>the two children nodes.</a:t>
            </a:r>
          </a:p>
        </p:txBody>
      </p:sp>
    </p:spTree>
    <p:extLst>
      <p:ext uri="{BB962C8B-B14F-4D97-AF65-F5344CB8AC3E}">
        <p14:creationId xmlns:p14="http://schemas.microsoft.com/office/powerpoint/2010/main" xmlns="" val="106719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577</TotalTime>
  <Words>2083</Words>
  <Application>Microsoft Office PowerPoint</Application>
  <PresentationFormat>On-screen Show (4:3)</PresentationFormat>
  <Paragraphs>869</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Vapor Trail</vt:lpstr>
      <vt:lpstr>Presentation on:</vt:lpstr>
      <vt:lpstr>Presented BY</vt:lpstr>
      <vt:lpstr>ABOUT Huffman coding:</vt:lpstr>
      <vt:lpstr>Application of Huffman coding:</vt:lpstr>
      <vt:lpstr>Data Compression Of Huffman coding</vt:lpstr>
      <vt:lpstr>The Basic Algorithm</vt:lpstr>
      <vt:lpstr> Algorithm of huffman Encoding</vt:lpstr>
      <vt:lpstr>An Example</vt:lpstr>
      <vt:lpstr>Building A Huffman TREE</vt:lpstr>
      <vt:lpstr>Building A Huffman TREE</vt:lpstr>
      <vt:lpstr>Building A Huffman TREE</vt:lpstr>
      <vt:lpstr>Building A Huffman TREE</vt:lpstr>
      <vt:lpstr>Building A Huffman TREE</vt:lpstr>
      <vt:lpstr>Building A Huffman TREE</vt:lpstr>
      <vt:lpstr>Building A Huffman TREE</vt:lpstr>
      <vt:lpstr>Building A Huffman TREE</vt:lpstr>
      <vt:lpstr>Slide 17</vt:lpstr>
      <vt:lpstr>ENCODING a Huffman tree</vt:lpstr>
      <vt:lpstr>Slide 19</vt:lpstr>
      <vt:lpstr>ENCODING a Huffman tree</vt:lpstr>
      <vt:lpstr>Huffman character codes</vt:lpstr>
      <vt:lpstr>Huffman Encoding</vt:lpstr>
      <vt:lpstr>Huffman Encoding</vt:lpstr>
      <vt:lpstr>Decoding of Huffman Tree</vt:lpstr>
      <vt:lpstr>decoding a Huffman tree</vt:lpstr>
      <vt:lpstr>Decoding of HuffMan Tree</vt:lpstr>
      <vt:lpstr>Advantage of Huffman coding:</vt:lpstr>
      <vt:lpstr>disadvantage of Huffman coding:</vt:lpstr>
      <vt:lpstr>References:</vt:lpstr>
      <vt:lpstr>…………………………… Thanks to all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Mahmudur Rahman</dc:creator>
  <cp:lastModifiedBy>2012-3-60-002</cp:lastModifiedBy>
  <cp:revision>53</cp:revision>
  <dcterms:created xsi:type="dcterms:W3CDTF">2014-08-09T18:50:54Z</dcterms:created>
  <dcterms:modified xsi:type="dcterms:W3CDTF">2014-08-12T06:01:08Z</dcterms:modified>
</cp:coreProperties>
</file>