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71" r:id="rId4"/>
    <p:sldId id="315" r:id="rId5"/>
    <p:sldId id="316" r:id="rId6"/>
    <p:sldId id="317" r:id="rId7"/>
    <p:sldId id="266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8" r:id="rId18"/>
    <p:sldId id="329" r:id="rId19"/>
    <p:sldId id="331" r:id="rId20"/>
    <p:sldId id="332" r:id="rId21"/>
    <p:sldId id="334" r:id="rId22"/>
    <p:sldId id="33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A3636"/>
    <a:srgbClr val="FFCC00"/>
    <a:srgbClr val="F5C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7CCE-2FF8-4C4F-814C-EE6E76026263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ACCD1-6A07-4099-ACBF-2EA3310362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CCD1-6A07-4099-ACBF-2EA3310362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CCD1-6A07-4099-ACBF-2EA3310362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3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402B-9921-40FA-8360-131077676729}" type="datetimeFigureOut">
              <a:rPr lang="en-US" smtClean="0"/>
              <a:pPr/>
              <a:t>12-Aug-14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E9E8-4134-49B0-9AA7-3089E6521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509120"/>
            <a:ext cx="6408712" cy="144016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 Recursion and Applications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 Red Black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V="1">
            <a:off x="6603492" y="3677313"/>
            <a:ext cx="761915" cy="95472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304" y="334918"/>
            <a:ext cx="792088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spc="-150" dirty="0">
                <a:solidFill>
                  <a:prstClr val="white"/>
                </a:solidFill>
                <a:latin typeface="+mj-lt"/>
                <a:ea typeface="Franchise" pitchFamily="49" charset="0"/>
              </a:rPr>
              <a:t>Insertion into a </a:t>
            </a: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Red-Black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125" y="1846978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Tree rotation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1125" y="2280192"/>
            <a:ext cx="763284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What if parent does not have a red sibling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Case 2: One rotation suffices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28415" y="3675122"/>
            <a:ext cx="1516879" cy="20202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91678" y="3415262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210890" y="5328586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62818" y="4361196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5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715640" y="3600468"/>
            <a:ext cx="1516879" cy="20202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478903" y="3340608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4798115" y="5253932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7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50043" y="4286542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5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413057" y="3664644"/>
            <a:ext cx="876807" cy="10664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70092" y="4350718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7965828" y="4350718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7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089021" y="334060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5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471015" y="6025452"/>
            <a:ext cx="5308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the color of the parent to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black, change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color of the grandparent to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8903" y="6514917"/>
            <a:ext cx="5308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  Rotate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restore the 4th invariant.</a:t>
            </a:r>
          </a:p>
        </p:txBody>
      </p:sp>
    </p:spTree>
    <p:extLst>
      <p:ext uri="{BB962C8B-B14F-4D97-AF65-F5344CB8AC3E}">
        <p14:creationId xmlns:p14="http://schemas.microsoft.com/office/powerpoint/2010/main" val="59123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30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5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1215714" y="4674754"/>
            <a:ext cx="643424" cy="94593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29926" y="4573725"/>
            <a:ext cx="635868" cy="9255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304" y="334918"/>
            <a:ext cx="792088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spc="-150" dirty="0">
                <a:solidFill>
                  <a:prstClr val="white"/>
                </a:solidFill>
                <a:latin typeface="+mj-lt"/>
                <a:ea typeface="Franchise" pitchFamily="49" charset="0"/>
              </a:rPr>
              <a:t>Insertion into a </a:t>
            </a: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Red-Black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621" y="1822589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Double Rotation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21125" y="2280192"/>
            <a:ext cx="763284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One rotation works for right-right or left-left tree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Case 3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: Tree is right-left (or left-right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), then we need double rotation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28415" y="3675122"/>
            <a:ext cx="758439" cy="10101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91678" y="3415262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891678" y="5328586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5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62818" y="4361196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7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45856" y="3564384"/>
            <a:ext cx="1516879" cy="20202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09119" y="3304524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3828331" y="5217848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7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180259" y="4250458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5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228494" y="3419349"/>
            <a:ext cx="876807" cy="10664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043909" y="3304524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5553962" y="5212671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7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905890" y="4249689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5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159476" y="6020654"/>
            <a:ext cx="5308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   Rotate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right-left tree to right-right tree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631521" y="3698324"/>
            <a:ext cx="849208" cy="87540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18758" y="3648644"/>
            <a:ext cx="876807" cy="10664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307485" y="4186820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8143930" y="4186820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7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205438" y="3374287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5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59476" y="6248400"/>
            <a:ext cx="5308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  Change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 of parent and grandparent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59476" y="6488021"/>
            <a:ext cx="5308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   Rotate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restore the 4th invariant.</a:t>
            </a:r>
          </a:p>
        </p:txBody>
      </p:sp>
    </p:spTree>
    <p:extLst>
      <p:ext uri="{BB962C8B-B14F-4D97-AF65-F5344CB8AC3E}">
        <p14:creationId xmlns:p14="http://schemas.microsoft.com/office/powerpoint/2010/main" val="33199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30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5" grpId="0"/>
      <p:bldP spid="27" grpId="0" animBg="1"/>
      <p:bldP spid="28" grpId="0" animBg="1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304" y="334918"/>
            <a:ext cx="792088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Pseudo Code of insertion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304" y="1988840"/>
            <a:ext cx="41767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</a:rPr>
              <a:t>bool</a:t>
            </a:r>
            <a:r>
              <a:rPr lang="en-US" sz="1600" dirty="0">
                <a:latin typeface="Courier"/>
              </a:rPr>
              <a:t> insert ( Tree &amp;root, </a:t>
            </a:r>
            <a:r>
              <a:rPr lang="en-US" sz="1600" dirty="0" err="1">
                <a:latin typeface="Courier"/>
              </a:rPr>
              <a:t>Item_Type</a:t>
            </a:r>
            <a:r>
              <a:rPr lang="en-US" sz="1600" dirty="0">
                <a:latin typeface="Courier"/>
              </a:rPr>
              <a:t> item )</a:t>
            </a:r>
          </a:p>
          <a:p>
            <a:r>
              <a:rPr lang="en-US" sz="1600" dirty="0">
                <a:latin typeface="Courier"/>
              </a:rPr>
              <a:t>if(root == NULL)</a:t>
            </a:r>
          </a:p>
          <a:p>
            <a:r>
              <a:rPr lang="en-US" sz="1600" dirty="0">
                <a:latin typeface="Courier"/>
              </a:rPr>
              <a:t>root = new black node;</a:t>
            </a:r>
          </a:p>
          <a:p>
            <a:r>
              <a:rPr lang="en-US" sz="1600" dirty="0">
                <a:latin typeface="Courier"/>
              </a:rPr>
              <a:t>return true;</a:t>
            </a:r>
          </a:p>
          <a:p>
            <a:r>
              <a:rPr lang="en-US" sz="1600" dirty="0">
                <a:latin typeface="Courier"/>
              </a:rPr>
              <a:t>else if(item == root-&gt;data)</a:t>
            </a:r>
          </a:p>
          <a:p>
            <a:r>
              <a:rPr lang="en-US" sz="1600" dirty="0">
                <a:latin typeface="Courier"/>
              </a:rPr>
              <a:t>return false;</a:t>
            </a:r>
          </a:p>
          <a:p>
            <a:r>
              <a:rPr lang="en-US" sz="1600" dirty="0">
                <a:latin typeface="Courier"/>
              </a:rPr>
              <a:t>else if (item &lt; root-&gt;data)</a:t>
            </a:r>
          </a:p>
          <a:p>
            <a:r>
              <a:rPr lang="en-US" sz="1600" dirty="0">
                <a:latin typeface="Courier"/>
              </a:rPr>
              <a:t>if(left == NULL)</a:t>
            </a:r>
          </a:p>
          <a:p>
            <a:r>
              <a:rPr lang="en-US" sz="1600" dirty="0">
                <a:latin typeface="Courier"/>
              </a:rPr>
              <a:t>left = new red node;</a:t>
            </a:r>
          </a:p>
          <a:p>
            <a:r>
              <a:rPr lang="en-US" sz="1600" dirty="0">
                <a:latin typeface="Courier"/>
              </a:rPr>
              <a:t>return true;</a:t>
            </a:r>
          </a:p>
          <a:p>
            <a:r>
              <a:rPr lang="en-US" sz="1600" dirty="0">
                <a:latin typeface="Courier"/>
              </a:rPr>
              <a:t>else if((left == red) &amp;&amp; (right == red))</a:t>
            </a:r>
          </a:p>
          <a:p>
            <a:r>
              <a:rPr lang="en-US" sz="1600" dirty="0">
                <a:latin typeface="Courier"/>
              </a:rPr>
              <a:t>change left and right to black</a:t>
            </a:r>
          </a:p>
          <a:p>
            <a:r>
              <a:rPr lang="en-US" sz="1600" dirty="0">
                <a:latin typeface="Courier"/>
              </a:rPr>
              <a:t>and color the local root red;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60032" y="1988840"/>
            <a:ext cx="41767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</a:rPr>
              <a:t>if(insert(</a:t>
            </a:r>
            <a:r>
              <a:rPr lang="en-US" sz="1600" dirty="0" err="1">
                <a:latin typeface="Courier"/>
              </a:rPr>
              <a:t>left,item</a:t>
            </a:r>
            <a:r>
              <a:rPr lang="en-US" sz="1600" dirty="0">
                <a:latin typeface="Courier"/>
              </a:rPr>
              <a:t>))</a:t>
            </a:r>
          </a:p>
          <a:p>
            <a:r>
              <a:rPr lang="en-US" sz="1600" dirty="0">
                <a:latin typeface="Courier"/>
              </a:rPr>
              <a:t>if(left grandchild == red)</a:t>
            </a:r>
          </a:p>
          <a:p>
            <a:r>
              <a:rPr lang="en-US" sz="1600" dirty="0">
                <a:latin typeface="Courier"/>
              </a:rPr>
              <a:t>change left to black</a:t>
            </a:r>
          </a:p>
          <a:p>
            <a:r>
              <a:rPr lang="en-US" sz="1600" dirty="0">
                <a:latin typeface="Courier"/>
              </a:rPr>
              <a:t>and color the local root red;</a:t>
            </a:r>
          </a:p>
          <a:p>
            <a:r>
              <a:rPr lang="en-US" sz="1600" dirty="0">
                <a:latin typeface="Courier"/>
              </a:rPr>
              <a:t>rotate the local root right;</a:t>
            </a:r>
          </a:p>
          <a:p>
            <a:r>
              <a:rPr lang="en-US" sz="1600" dirty="0">
                <a:latin typeface="Courier"/>
              </a:rPr>
              <a:t>else if(right grandchild == red)</a:t>
            </a:r>
          </a:p>
          <a:p>
            <a:r>
              <a:rPr lang="en-US" sz="1600" dirty="0">
                <a:latin typeface="Courier"/>
              </a:rPr>
              <a:t>rotate the left child left;</a:t>
            </a:r>
          </a:p>
          <a:p>
            <a:r>
              <a:rPr lang="en-US" sz="1600" dirty="0">
                <a:latin typeface="Courier"/>
              </a:rPr>
              <a:t>change left to black</a:t>
            </a:r>
          </a:p>
          <a:p>
            <a:r>
              <a:rPr lang="en-US" sz="1600" dirty="0">
                <a:latin typeface="Courier"/>
              </a:rPr>
              <a:t>and color the local root to red;</a:t>
            </a:r>
          </a:p>
          <a:p>
            <a:r>
              <a:rPr lang="en-US" sz="1600" dirty="0">
                <a:latin typeface="Courier"/>
              </a:rPr>
              <a:t>rotate the local root right;</a:t>
            </a:r>
          </a:p>
          <a:p>
            <a:r>
              <a:rPr lang="pt-BR" sz="1600" dirty="0">
                <a:latin typeface="Courier"/>
              </a:rPr>
              <a:t>else // item &gt; root-&gt;data: exercise</a:t>
            </a:r>
          </a:p>
          <a:p>
            <a:r>
              <a:rPr lang="en-US" sz="1600" dirty="0">
                <a:latin typeface="Courier"/>
              </a:rPr>
              <a:t>if(local root is root of the tree)</a:t>
            </a:r>
          </a:p>
          <a:p>
            <a:r>
              <a:rPr lang="en-US" sz="1600" dirty="0">
                <a:latin typeface="Courier"/>
              </a:rPr>
              <a:t>color the root black.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988840"/>
            <a:ext cx="0" cy="4032448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>
            <a:off x="1887476" y="4847113"/>
            <a:ext cx="392502" cy="7083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400297" y="4879890"/>
            <a:ext cx="417324" cy="6283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63258" y="3058404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85770" y="3944107"/>
            <a:ext cx="501706" cy="96432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7"/>
          </p:cNvCxnSpPr>
          <p:nvPr/>
        </p:nvCxnSpPr>
        <p:spPr>
          <a:xfrm flipH="1">
            <a:off x="1233369" y="2780616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684076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Deletion in Red Black Tree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82939" y="632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</a:rPr>
              <a:t>  </a:t>
            </a:r>
            <a:r>
              <a:rPr lang="en-US" altLang="en-US" sz="1000" smtClean="0">
                <a:solidFill>
                  <a:srgbClr val="252525"/>
                </a:solidFill>
                <a:cs typeface="Arial" panose="020B0604020202020204" pitchFamily="34" charset="0"/>
              </a:rPr>
              <a:t>, </a:t>
            </a:r>
            <a:r>
              <a:rPr lang="en-US" altLang="en-US" sz="800" smtClean="0">
                <a:solidFill>
                  <a:prstClr val="black"/>
                </a:solidFill>
              </a:rPr>
              <a:t>  </a:t>
            </a:r>
            <a:r>
              <a:rPr lang="en-US" altLang="en-US" sz="1200" smtClean="0">
                <a:solidFill>
                  <a:prstClr val="black"/>
                </a:solidFill>
              </a:rPr>
              <a:t> </a:t>
            </a: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646172"/>
            <a:ext cx="822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A: Delete red node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94461" y="268570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38526" y="3420215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508838" y="453573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293480" y="5420825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16422" y="3660346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121401" y="5408766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606791" y="3943245"/>
            <a:ext cx="392502" cy="7083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119612" y="3976022"/>
            <a:ext cx="417324" cy="6283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93397" y="3058404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4" idx="7"/>
          </p:cNvCxnSpPr>
          <p:nvPr/>
        </p:nvCxnSpPr>
        <p:spPr>
          <a:xfrm flipH="1">
            <a:off x="5563508" y="2780616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324600" y="268570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7828" y="3631870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012795" y="4516957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346561" y="3660346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40716" y="4504898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28" grpId="0" animBg="1"/>
      <p:bldP spid="31" grpId="0" animBg="1"/>
      <p:bldP spid="52" grpId="0" animBg="1"/>
      <p:bldP spid="54" grpId="0" animBg="1"/>
      <p:bldP spid="55" grpId="0" animBg="1"/>
      <p:bldP spid="44" grpId="0" animBg="1"/>
      <p:bldP spid="46" grpId="0" animBg="1"/>
      <p:bldP spid="47" grpId="0" animBg="1"/>
      <p:bldP spid="51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>
            <a:off x="1887476" y="4847113"/>
            <a:ext cx="392502" cy="7083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400297" y="4879890"/>
            <a:ext cx="417324" cy="6283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63258" y="3058404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85770" y="3944107"/>
            <a:ext cx="501706" cy="96432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7"/>
          </p:cNvCxnSpPr>
          <p:nvPr/>
        </p:nvCxnSpPr>
        <p:spPr>
          <a:xfrm flipH="1">
            <a:off x="1233369" y="2780616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684076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Deletion in Red Black Tree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82939" y="632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</a:rPr>
              <a:t>  </a:t>
            </a:r>
            <a:r>
              <a:rPr lang="en-US" altLang="en-US" sz="1000" smtClean="0">
                <a:solidFill>
                  <a:srgbClr val="252525"/>
                </a:solidFill>
                <a:cs typeface="Arial" panose="020B0604020202020204" pitchFamily="34" charset="0"/>
              </a:rPr>
              <a:t>, </a:t>
            </a:r>
            <a:r>
              <a:rPr lang="en-US" altLang="en-US" sz="800" smtClean="0">
                <a:solidFill>
                  <a:prstClr val="black"/>
                </a:solidFill>
              </a:rPr>
              <a:t>  </a:t>
            </a:r>
            <a:r>
              <a:rPr lang="en-US" altLang="en-US" sz="1200" smtClean="0">
                <a:solidFill>
                  <a:prstClr val="black"/>
                </a:solidFill>
              </a:rPr>
              <a:t> </a:t>
            </a: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646172"/>
            <a:ext cx="822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B: Delete black node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94461" y="268570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528512" y="4489317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008326" y="3544652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93480" y="5420825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16422" y="3660346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121401" y="5408766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606791" y="3943245"/>
            <a:ext cx="392502" cy="7083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119612" y="3976022"/>
            <a:ext cx="417324" cy="6283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93397" y="3058404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4" idx="7"/>
          </p:cNvCxnSpPr>
          <p:nvPr/>
        </p:nvCxnSpPr>
        <p:spPr>
          <a:xfrm flipH="1">
            <a:off x="5563508" y="2780616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324600" y="268570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12795" y="4516957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346561" y="3660346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40716" y="4504898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0455" y="36977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247828" y="3586359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59905" y="3586359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28" grpId="0" animBg="1"/>
      <p:bldP spid="31" grpId="0" animBg="1"/>
      <p:bldP spid="52" grpId="0" animBg="1"/>
      <p:bldP spid="54" grpId="0" animBg="1"/>
      <p:bldP spid="55" grpId="0" animBg="1"/>
      <p:bldP spid="44" grpId="0" animBg="1"/>
      <p:bldP spid="47" grpId="0" animBg="1"/>
      <p:bldP spid="51" grpId="0" animBg="1"/>
      <p:bldP spid="56" grpId="0" animBg="1"/>
      <p:bldP spid="3" grpId="0"/>
      <p:bldP spid="27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348939" y="2851129"/>
            <a:ext cx="779453" cy="649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72509" y="3747236"/>
            <a:ext cx="501706" cy="96432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7"/>
          </p:cNvCxnSpPr>
          <p:nvPr/>
        </p:nvCxnSpPr>
        <p:spPr>
          <a:xfrm flipH="1">
            <a:off x="1220108" y="2583745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684076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Deletion in Red Black Tree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82939" y="632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</a:rPr>
              <a:t>  </a:t>
            </a:r>
            <a:r>
              <a:rPr lang="en-US" altLang="en-US" sz="1000" smtClean="0">
                <a:solidFill>
                  <a:srgbClr val="252525"/>
                </a:solidFill>
                <a:cs typeface="Arial" panose="020B0604020202020204" pitchFamily="34" charset="0"/>
              </a:rPr>
              <a:t>, </a:t>
            </a:r>
            <a:r>
              <a:rPr lang="en-US" altLang="en-US" sz="800" smtClean="0">
                <a:solidFill>
                  <a:prstClr val="black"/>
                </a:solidFill>
              </a:rPr>
              <a:t>  </a:t>
            </a:r>
            <a:r>
              <a:rPr lang="en-US" altLang="en-US" sz="1200" smtClean="0">
                <a:solidFill>
                  <a:prstClr val="black"/>
                </a:solidFill>
              </a:rPr>
              <a:t> </a:t>
            </a: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646172"/>
            <a:ext cx="822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C: Delete black node with black child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81200" y="2488837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95065" y="3347781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03161" y="3463475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780136" y="2861533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4" idx="7"/>
          </p:cNvCxnSpPr>
          <p:nvPr/>
        </p:nvCxnSpPr>
        <p:spPr>
          <a:xfrm flipH="1">
            <a:off x="5550247" y="2583745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311339" y="2488837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333300" y="3463475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80324" y="4247186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78829" y="3347781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79270" y="5943600"/>
            <a:ext cx="8222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It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creates problem with red black tree property no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Every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 from root to descendent leaf contains the same number of black nodes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31" grpId="0" animBg="1"/>
      <p:bldP spid="54" grpId="0" animBg="1"/>
      <p:bldP spid="44" grpId="0" animBg="1"/>
      <p:bldP spid="51" grpId="0" animBg="1"/>
      <p:bldP spid="27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3141653" y="4152575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359143" y="3975063"/>
            <a:ext cx="993657" cy="126540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63258" y="3058404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7"/>
          </p:cNvCxnSpPr>
          <p:nvPr/>
        </p:nvCxnSpPr>
        <p:spPr>
          <a:xfrm flipH="1">
            <a:off x="1233369" y="2780616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684076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Deletion in Red Black Tree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82939" y="632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</a:rPr>
              <a:t>  </a:t>
            </a:r>
            <a:r>
              <a:rPr lang="en-US" altLang="en-US" sz="1000" smtClean="0">
                <a:solidFill>
                  <a:srgbClr val="252525"/>
                </a:solidFill>
                <a:cs typeface="Arial" panose="020B0604020202020204" pitchFamily="34" charset="0"/>
              </a:rPr>
              <a:t>, </a:t>
            </a:r>
            <a:r>
              <a:rPr lang="en-US" altLang="en-US" sz="800" smtClean="0">
                <a:solidFill>
                  <a:prstClr val="black"/>
                </a:solidFill>
              </a:rPr>
              <a:t>  </a:t>
            </a:r>
            <a:r>
              <a:rPr lang="en-US" altLang="en-US" sz="1200" smtClean="0">
                <a:solidFill>
                  <a:prstClr val="black"/>
                </a:solidFill>
              </a:rPr>
              <a:t> </a:t>
            </a: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646172"/>
            <a:ext cx="822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1: If siblings of current node is red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94461" y="268570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1" name="Oval 30"/>
          <p:cNvSpPr/>
          <p:nvPr/>
        </p:nvSpPr>
        <p:spPr>
          <a:xfrm>
            <a:off x="1008326" y="3544652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154383" y="475271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505200" y="475271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921703" y="3651027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574202" y="4074571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791692" y="3897059"/>
            <a:ext cx="993657" cy="126540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17197" y="3058404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702634" y="2888648"/>
            <a:ext cx="973888" cy="97522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586932" y="4674714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37749" y="4674714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32790" y="5747828"/>
            <a:ext cx="8222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First rotate the parent so that current nodes parent is not changed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138729" y="3575887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325988" y="2679022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0" name="Oval 59"/>
          <p:cNvSpPr/>
          <p:nvPr/>
        </p:nvSpPr>
        <p:spPr>
          <a:xfrm>
            <a:off x="5358261" y="363335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367875" y="3633358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325988" y="2678115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2789" y="6159015"/>
            <a:ext cx="8222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Recolor the parent red and former sibling black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7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31" grpId="0" animBg="1"/>
      <p:bldP spid="26" grpId="0" animBg="1"/>
      <p:bldP spid="28" grpId="0" animBg="1"/>
      <p:bldP spid="30" grpId="0" animBg="1"/>
      <p:bldP spid="49" grpId="0" animBg="1"/>
      <p:bldP spid="50" grpId="0" animBg="1"/>
      <p:bldP spid="57" grpId="0"/>
      <p:bldP spid="58" grpId="0" animBg="1"/>
      <p:bldP spid="59" grpId="0" animBg="1"/>
      <p:bldP spid="60" grpId="0" animBg="1"/>
      <p:bldP spid="62" grpId="0" animBg="1"/>
      <p:bldP spid="64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3141653" y="4152575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359143" y="3975063"/>
            <a:ext cx="993657" cy="126540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63258" y="3058404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7"/>
          </p:cNvCxnSpPr>
          <p:nvPr/>
        </p:nvCxnSpPr>
        <p:spPr>
          <a:xfrm flipH="1">
            <a:off x="1233369" y="2780616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684076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Deletion in Red Black Tree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82939" y="632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</a:rPr>
              <a:t>  </a:t>
            </a:r>
            <a:r>
              <a:rPr lang="en-US" altLang="en-US" sz="1000" smtClean="0">
                <a:solidFill>
                  <a:srgbClr val="252525"/>
                </a:solidFill>
                <a:cs typeface="Arial" panose="020B0604020202020204" pitchFamily="34" charset="0"/>
              </a:rPr>
              <a:t>, </a:t>
            </a:r>
            <a:r>
              <a:rPr lang="en-US" altLang="en-US" sz="800" smtClean="0">
                <a:solidFill>
                  <a:prstClr val="black"/>
                </a:solidFill>
              </a:rPr>
              <a:t>  </a:t>
            </a:r>
            <a:r>
              <a:rPr lang="en-US" altLang="en-US" sz="1200" smtClean="0">
                <a:solidFill>
                  <a:prstClr val="black"/>
                </a:solidFill>
              </a:rPr>
              <a:t> </a:t>
            </a: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646172"/>
            <a:ext cx="822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2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If siblings of current node is black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94461" y="268570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1" name="Oval 30"/>
          <p:cNvSpPr/>
          <p:nvPr/>
        </p:nvSpPr>
        <p:spPr>
          <a:xfrm>
            <a:off x="1008326" y="3544652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154383" y="475271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505200" y="475271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32790" y="5747828"/>
            <a:ext cx="8222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Change the color of sibling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09488" y="3639895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471792" y="4146940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689282" y="3969428"/>
            <a:ext cx="993657" cy="126540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93397" y="3052769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1" idx="7"/>
          </p:cNvCxnSpPr>
          <p:nvPr/>
        </p:nvCxnSpPr>
        <p:spPr>
          <a:xfrm flipH="1">
            <a:off x="5563508" y="2774981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324600" y="2680073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3" name="Oval 42"/>
          <p:cNvSpPr/>
          <p:nvPr/>
        </p:nvSpPr>
        <p:spPr>
          <a:xfrm>
            <a:off x="5338465" y="3539017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484522" y="4747083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835339" y="4747083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216426" y="3642678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31" grpId="0" animBg="1"/>
      <p:bldP spid="26" grpId="0" animBg="1"/>
      <p:bldP spid="28" grpId="0" animBg="1"/>
      <p:bldP spid="57" grpId="0"/>
      <p:bldP spid="29" grpId="0" animBg="1"/>
      <p:bldP spid="41" grpId="0" animBg="1"/>
      <p:bldP spid="43" grpId="0" animBg="1"/>
      <p:bldP spid="44" grpId="0" animBg="1"/>
      <p:bldP spid="46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3141653" y="4152575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359143" y="3975063"/>
            <a:ext cx="993657" cy="126540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63258" y="3058404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233369" y="2780616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684076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Deletion in Red Black Tree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82939" y="632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</a:rPr>
              <a:t>  </a:t>
            </a:r>
            <a:r>
              <a:rPr lang="en-US" altLang="en-US" sz="1000" smtClean="0">
                <a:solidFill>
                  <a:srgbClr val="252525"/>
                </a:solidFill>
                <a:cs typeface="Arial" panose="020B0604020202020204" pitchFamily="34" charset="0"/>
              </a:rPr>
              <a:t>, </a:t>
            </a:r>
            <a:r>
              <a:rPr lang="en-US" altLang="en-US" sz="800" smtClean="0">
                <a:solidFill>
                  <a:prstClr val="black"/>
                </a:solidFill>
              </a:rPr>
              <a:t>  </a:t>
            </a:r>
            <a:r>
              <a:rPr lang="en-US" altLang="en-US" sz="1200" smtClean="0">
                <a:solidFill>
                  <a:prstClr val="black"/>
                </a:solidFill>
              </a:rPr>
              <a:t> </a:t>
            </a: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646172"/>
            <a:ext cx="822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3: Parent of current node red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08326" y="3544652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154383" y="475271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505200" y="475271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32790" y="5747828"/>
            <a:ext cx="8222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Change the color of parent and sibling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09488" y="3639895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471792" y="4146940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689282" y="3969428"/>
            <a:ext cx="993657" cy="126540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93397" y="3052769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1" idx="7"/>
          </p:cNvCxnSpPr>
          <p:nvPr/>
        </p:nvCxnSpPr>
        <p:spPr>
          <a:xfrm flipH="1">
            <a:off x="5563508" y="2774981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324600" y="2680073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3" name="Oval 42"/>
          <p:cNvSpPr/>
          <p:nvPr/>
        </p:nvSpPr>
        <p:spPr>
          <a:xfrm>
            <a:off x="5338465" y="3539017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484522" y="4747083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835339" y="4747083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216426" y="3642678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026701" y="2546622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4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 animBg="1"/>
      <p:bldP spid="26" grpId="0" animBg="1"/>
      <p:bldP spid="28" grpId="0" animBg="1"/>
      <p:bldP spid="57" grpId="0"/>
      <p:bldP spid="29" grpId="0" animBg="1"/>
      <p:bldP spid="41" grpId="0" animBg="1"/>
      <p:bldP spid="43" grpId="0" animBg="1"/>
      <p:bldP spid="44" grpId="0" animBg="1"/>
      <p:bldP spid="46" grpId="0" animBg="1"/>
      <p:bldP spid="48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6651968" y="3052202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18165" y="3324938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35655" y="3147426"/>
            <a:ext cx="993657" cy="126540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684076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Deletion in Red Black Tree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82939" y="632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</a:rPr>
              <a:t>  </a:t>
            </a:r>
            <a:r>
              <a:rPr lang="en-US" altLang="en-US" sz="1000" smtClean="0">
                <a:solidFill>
                  <a:srgbClr val="252525"/>
                </a:solidFill>
                <a:cs typeface="Arial" panose="020B0604020202020204" pitchFamily="34" charset="0"/>
              </a:rPr>
              <a:t>, </a:t>
            </a:r>
            <a:r>
              <a:rPr lang="en-US" altLang="en-US" sz="800" smtClean="0">
                <a:solidFill>
                  <a:prstClr val="black"/>
                </a:solidFill>
              </a:rPr>
              <a:t>  </a:t>
            </a:r>
            <a:r>
              <a:rPr lang="en-US" altLang="en-US" sz="1200" smtClean="0">
                <a:solidFill>
                  <a:prstClr val="black"/>
                </a:solidFill>
              </a:rPr>
              <a:t> </a:t>
            </a: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646172"/>
            <a:ext cx="822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4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Siblings left child red and right child black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81712" y="3925081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32790" y="5747828"/>
            <a:ext cx="8222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Rotate it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6000" y="2812258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7" name="Oval 26"/>
          <p:cNvSpPr/>
          <p:nvPr/>
        </p:nvSpPr>
        <p:spPr>
          <a:xfrm>
            <a:off x="1491384" y="3925081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452440" y="3877659"/>
            <a:ext cx="678395" cy="638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924800" y="4369156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119216" y="3460330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5" name="Oval 44"/>
          <p:cNvSpPr/>
          <p:nvPr/>
        </p:nvSpPr>
        <p:spPr>
          <a:xfrm>
            <a:off x="6303316" y="2644074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128404" y="3465292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6303316" y="2640435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7426" y="6124545"/>
            <a:ext cx="8222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Recolor it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4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 animBg="1"/>
      <p:bldP spid="57" grpId="0"/>
      <p:bldP spid="29" grpId="0" animBg="1"/>
      <p:bldP spid="27" grpId="0" animBg="1"/>
      <p:bldP spid="39" grpId="0" animBg="1"/>
      <p:bldP spid="42" grpId="0" animBg="1"/>
      <p:bldP spid="45" grpId="0" animBg="1"/>
      <p:bldP spid="49" grpId="0" animBg="1"/>
      <p:bldP spid="50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-2" y="0"/>
            <a:ext cx="9144002" cy="369963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79019" y="4638743"/>
            <a:ext cx="2590405" cy="534193"/>
            <a:chOff x="1099882" y="4659124"/>
            <a:chExt cx="1666173" cy="534193"/>
          </a:xfrm>
        </p:grpSpPr>
        <p:sp>
          <p:nvSpPr>
            <p:cNvPr id="11" name="TextBox 10"/>
            <p:cNvSpPr txBox="1"/>
            <p:nvPr/>
          </p:nvSpPr>
          <p:spPr>
            <a:xfrm>
              <a:off x="1099882" y="4659124"/>
              <a:ext cx="1666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Md Abdullah Al </a:t>
              </a:r>
              <a:r>
                <a:rPr lang="en-US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Forhad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82515" y="4885540"/>
              <a:ext cx="11009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2013-1-60-029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96772" y="4641327"/>
            <a:ext cx="2511635" cy="490434"/>
            <a:chOff x="3599613" y="4641327"/>
            <a:chExt cx="2035326" cy="490434"/>
          </a:xfrm>
        </p:grpSpPr>
        <p:sp>
          <p:nvSpPr>
            <p:cNvPr id="20" name="TextBox 19"/>
            <p:cNvSpPr txBox="1"/>
            <p:nvPr/>
          </p:nvSpPr>
          <p:spPr>
            <a:xfrm>
              <a:off x="3605451" y="4641327"/>
              <a:ext cx="2029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Tasneem</a:t>
              </a:r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Jannat</a:t>
              </a:r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Sultan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9613" y="4885540"/>
              <a:ext cx="1666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i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223381" y="4641327"/>
            <a:ext cx="200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Md Nadim Hussain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01908" y="1124744"/>
            <a:ext cx="5540181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spc="-150" dirty="0" smtClean="0">
                <a:solidFill>
                  <a:schemeClr val="bg1"/>
                </a:solidFill>
                <a:latin typeface="+mj-lt"/>
                <a:ea typeface="Franchise" pitchFamily="49" charset="0"/>
              </a:rPr>
              <a:t>OUR TEAM</a:t>
            </a:r>
            <a:endParaRPr lang="en-US" sz="7200" b="1" spc="-150" dirty="0">
              <a:solidFill>
                <a:schemeClr val="bg1"/>
              </a:solidFill>
              <a:latin typeface="+mj-lt"/>
              <a:ea typeface="Franchise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93745" y="2835541"/>
            <a:ext cx="1877029" cy="1823583"/>
            <a:chOff x="993745" y="2835541"/>
            <a:chExt cx="1877029" cy="1823583"/>
          </a:xfrm>
        </p:grpSpPr>
        <p:sp>
          <p:nvSpPr>
            <p:cNvPr id="8" name="Oval 7"/>
            <p:cNvSpPr/>
            <p:nvPr/>
          </p:nvSpPr>
          <p:spPr>
            <a:xfrm>
              <a:off x="1125605" y="2835541"/>
              <a:ext cx="1728192" cy="1728192"/>
            </a:xfrm>
            <a:prstGeom prst="ellipse">
              <a:avLst/>
            </a:prstGeom>
            <a:noFill/>
            <a:ln w="28575">
              <a:solidFill>
                <a:srgbClr val="F5C24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gonal Stripe 8"/>
            <p:cNvSpPr/>
            <p:nvPr/>
          </p:nvSpPr>
          <p:spPr>
            <a:xfrm>
              <a:off x="2062611" y="2867004"/>
              <a:ext cx="808163" cy="753452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900100 w 1800200"/>
                <a:gd name="connsiteY1" fmla="*/ 0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00200"/>
                <a:gd name="connsiteY0" fmla="*/ 900100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95091"/>
                <a:gd name="connsiteY0" fmla="*/ 208191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810883 w 1895091"/>
                <a:gd name="connsiteY0" fmla="*/ 107262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715992 w 1800200"/>
                <a:gd name="connsiteY0" fmla="*/ 1072629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707366 w 1800200"/>
                <a:gd name="connsiteY4" fmla="*/ 1072629 h 1800200"/>
                <a:gd name="connsiteX5" fmla="*/ 715992 w 1800200"/>
                <a:gd name="connsiteY5" fmla="*/ 1072629 h 1800200"/>
                <a:gd name="connsiteX0" fmla="*/ 79034 w 1163242"/>
                <a:gd name="connsiteY0" fmla="*/ 1072629 h 1169747"/>
                <a:gd name="connsiteX1" fmla="*/ 789353 w 1163242"/>
                <a:gd name="connsiteY1" fmla="*/ 232914 h 1169747"/>
                <a:gd name="connsiteX2" fmla="*/ 1163242 w 1163242"/>
                <a:gd name="connsiteY2" fmla="*/ 0 h 1169747"/>
                <a:gd name="connsiteX3" fmla="*/ 493102 w 1163242"/>
                <a:gd name="connsiteY3" fmla="*/ 635634 h 1169747"/>
                <a:gd name="connsiteX4" fmla="*/ 70408 w 1163242"/>
                <a:gd name="connsiteY4" fmla="*/ 1072629 h 1169747"/>
                <a:gd name="connsiteX5" fmla="*/ 79034 w 1163242"/>
                <a:gd name="connsiteY5" fmla="*/ 1072629 h 1169747"/>
                <a:gd name="connsiteX0" fmla="*/ 405441 w 1092834"/>
                <a:gd name="connsiteY0" fmla="*/ 598177 h 1072629"/>
                <a:gd name="connsiteX1" fmla="*/ 718945 w 1092834"/>
                <a:gd name="connsiteY1" fmla="*/ 232914 h 1072629"/>
                <a:gd name="connsiteX2" fmla="*/ 1092834 w 1092834"/>
                <a:gd name="connsiteY2" fmla="*/ 0 h 1072629"/>
                <a:gd name="connsiteX3" fmla="*/ 422694 w 1092834"/>
                <a:gd name="connsiteY3" fmla="*/ 635634 h 1072629"/>
                <a:gd name="connsiteX4" fmla="*/ 0 w 1092834"/>
                <a:gd name="connsiteY4" fmla="*/ 1072629 h 1072629"/>
                <a:gd name="connsiteX5" fmla="*/ 405441 w 1092834"/>
                <a:gd name="connsiteY5" fmla="*/ 598177 h 1072629"/>
                <a:gd name="connsiteX0" fmla="*/ 120770 w 808163"/>
                <a:gd name="connsiteY0" fmla="*/ 598177 h 753452"/>
                <a:gd name="connsiteX1" fmla="*/ 434274 w 808163"/>
                <a:gd name="connsiteY1" fmla="*/ 232914 h 753452"/>
                <a:gd name="connsiteX2" fmla="*/ 808163 w 808163"/>
                <a:gd name="connsiteY2" fmla="*/ 0 h 753452"/>
                <a:gd name="connsiteX3" fmla="*/ 138023 w 808163"/>
                <a:gd name="connsiteY3" fmla="*/ 635634 h 753452"/>
                <a:gd name="connsiteX4" fmla="*/ 0 w 808163"/>
                <a:gd name="connsiteY4" fmla="*/ 753452 h 753452"/>
                <a:gd name="connsiteX5" fmla="*/ 120770 w 808163"/>
                <a:gd name="connsiteY5" fmla="*/ 598177 h 7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8163" h="753452">
                  <a:moveTo>
                    <a:pt x="120770" y="598177"/>
                  </a:moveTo>
                  <a:lnTo>
                    <a:pt x="434274" y="232914"/>
                  </a:lnTo>
                  <a:lnTo>
                    <a:pt x="808163" y="0"/>
                  </a:lnTo>
                  <a:lnTo>
                    <a:pt x="138023" y="635634"/>
                  </a:lnTo>
                  <a:lnTo>
                    <a:pt x="0" y="753452"/>
                  </a:lnTo>
                  <a:cubicBezTo>
                    <a:pt x="270294" y="417022"/>
                    <a:pt x="-149524" y="934607"/>
                    <a:pt x="120770" y="598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8"/>
            <p:cNvSpPr/>
            <p:nvPr/>
          </p:nvSpPr>
          <p:spPr>
            <a:xfrm>
              <a:off x="993745" y="3905672"/>
              <a:ext cx="808163" cy="753452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900100 w 1800200"/>
                <a:gd name="connsiteY1" fmla="*/ 0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00200"/>
                <a:gd name="connsiteY0" fmla="*/ 900100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95091"/>
                <a:gd name="connsiteY0" fmla="*/ 208191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810883 w 1895091"/>
                <a:gd name="connsiteY0" fmla="*/ 107262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715992 w 1800200"/>
                <a:gd name="connsiteY0" fmla="*/ 1072629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707366 w 1800200"/>
                <a:gd name="connsiteY4" fmla="*/ 1072629 h 1800200"/>
                <a:gd name="connsiteX5" fmla="*/ 715992 w 1800200"/>
                <a:gd name="connsiteY5" fmla="*/ 1072629 h 1800200"/>
                <a:gd name="connsiteX0" fmla="*/ 79034 w 1163242"/>
                <a:gd name="connsiteY0" fmla="*/ 1072629 h 1169747"/>
                <a:gd name="connsiteX1" fmla="*/ 789353 w 1163242"/>
                <a:gd name="connsiteY1" fmla="*/ 232914 h 1169747"/>
                <a:gd name="connsiteX2" fmla="*/ 1163242 w 1163242"/>
                <a:gd name="connsiteY2" fmla="*/ 0 h 1169747"/>
                <a:gd name="connsiteX3" fmla="*/ 493102 w 1163242"/>
                <a:gd name="connsiteY3" fmla="*/ 635634 h 1169747"/>
                <a:gd name="connsiteX4" fmla="*/ 70408 w 1163242"/>
                <a:gd name="connsiteY4" fmla="*/ 1072629 h 1169747"/>
                <a:gd name="connsiteX5" fmla="*/ 79034 w 1163242"/>
                <a:gd name="connsiteY5" fmla="*/ 1072629 h 1169747"/>
                <a:gd name="connsiteX0" fmla="*/ 405441 w 1092834"/>
                <a:gd name="connsiteY0" fmla="*/ 598177 h 1072629"/>
                <a:gd name="connsiteX1" fmla="*/ 718945 w 1092834"/>
                <a:gd name="connsiteY1" fmla="*/ 232914 h 1072629"/>
                <a:gd name="connsiteX2" fmla="*/ 1092834 w 1092834"/>
                <a:gd name="connsiteY2" fmla="*/ 0 h 1072629"/>
                <a:gd name="connsiteX3" fmla="*/ 422694 w 1092834"/>
                <a:gd name="connsiteY3" fmla="*/ 635634 h 1072629"/>
                <a:gd name="connsiteX4" fmla="*/ 0 w 1092834"/>
                <a:gd name="connsiteY4" fmla="*/ 1072629 h 1072629"/>
                <a:gd name="connsiteX5" fmla="*/ 405441 w 1092834"/>
                <a:gd name="connsiteY5" fmla="*/ 598177 h 1072629"/>
                <a:gd name="connsiteX0" fmla="*/ 120770 w 808163"/>
                <a:gd name="connsiteY0" fmla="*/ 598177 h 753452"/>
                <a:gd name="connsiteX1" fmla="*/ 434274 w 808163"/>
                <a:gd name="connsiteY1" fmla="*/ 232914 h 753452"/>
                <a:gd name="connsiteX2" fmla="*/ 808163 w 808163"/>
                <a:gd name="connsiteY2" fmla="*/ 0 h 753452"/>
                <a:gd name="connsiteX3" fmla="*/ 138023 w 808163"/>
                <a:gd name="connsiteY3" fmla="*/ 635634 h 753452"/>
                <a:gd name="connsiteX4" fmla="*/ 0 w 808163"/>
                <a:gd name="connsiteY4" fmla="*/ 753452 h 753452"/>
                <a:gd name="connsiteX5" fmla="*/ 120770 w 808163"/>
                <a:gd name="connsiteY5" fmla="*/ 598177 h 7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8163" h="753452">
                  <a:moveTo>
                    <a:pt x="120770" y="598177"/>
                  </a:moveTo>
                  <a:lnTo>
                    <a:pt x="434274" y="232914"/>
                  </a:lnTo>
                  <a:lnTo>
                    <a:pt x="808163" y="0"/>
                  </a:lnTo>
                  <a:lnTo>
                    <a:pt x="138023" y="635634"/>
                  </a:lnTo>
                  <a:lnTo>
                    <a:pt x="0" y="753452"/>
                  </a:lnTo>
                  <a:cubicBezTo>
                    <a:pt x="270294" y="417022"/>
                    <a:pt x="-149524" y="934607"/>
                    <a:pt x="120770" y="598177"/>
                  </a:cubicBezTo>
                  <a:close/>
                </a:path>
              </a:pathLst>
            </a:custGeom>
            <a:solidFill>
              <a:srgbClr val="F5C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27270" y="2835541"/>
            <a:ext cx="1877029" cy="1823583"/>
            <a:chOff x="993745" y="2835541"/>
            <a:chExt cx="1877029" cy="1823583"/>
          </a:xfrm>
        </p:grpSpPr>
        <p:sp>
          <p:nvSpPr>
            <p:cNvPr id="16" name="Oval 15"/>
            <p:cNvSpPr/>
            <p:nvPr/>
          </p:nvSpPr>
          <p:spPr>
            <a:xfrm>
              <a:off x="1125605" y="2835541"/>
              <a:ext cx="1728192" cy="1728192"/>
            </a:xfrm>
            <a:prstGeom prst="ellipse">
              <a:avLst/>
            </a:prstGeom>
            <a:noFill/>
            <a:ln w="28575">
              <a:solidFill>
                <a:srgbClr val="F5C24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gonal Stripe 8"/>
            <p:cNvSpPr/>
            <p:nvPr/>
          </p:nvSpPr>
          <p:spPr>
            <a:xfrm>
              <a:off x="2062611" y="2867004"/>
              <a:ext cx="808163" cy="753452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900100 w 1800200"/>
                <a:gd name="connsiteY1" fmla="*/ 0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00200"/>
                <a:gd name="connsiteY0" fmla="*/ 900100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95091"/>
                <a:gd name="connsiteY0" fmla="*/ 208191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810883 w 1895091"/>
                <a:gd name="connsiteY0" fmla="*/ 107262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715992 w 1800200"/>
                <a:gd name="connsiteY0" fmla="*/ 1072629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707366 w 1800200"/>
                <a:gd name="connsiteY4" fmla="*/ 1072629 h 1800200"/>
                <a:gd name="connsiteX5" fmla="*/ 715992 w 1800200"/>
                <a:gd name="connsiteY5" fmla="*/ 1072629 h 1800200"/>
                <a:gd name="connsiteX0" fmla="*/ 79034 w 1163242"/>
                <a:gd name="connsiteY0" fmla="*/ 1072629 h 1169747"/>
                <a:gd name="connsiteX1" fmla="*/ 789353 w 1163242"/>
                <a:gd name="connsiteY1" fmla="*/ 232914 h 1169747"/>
                <a:gd name="connsiteX2" fmla="*/ 1163242 w 1163242"/>
                <a:gd name="connsiteY2" fmla="*/ 0 h 1169747"/>
                <a:gd name="connsiteX3" fmla="*/ 493102 w 1163242"/>
                <a:gd name="connsiteY3" fmla="*/ 635634 h 1169747"/>
                <a:gd name="connsiteX4" fmla="*/ 70408 w 1163242"/>
                <a:gd name="connsiteY4" fmla="*/ 1072629 h 1169747"/>
                <a:gd name="connsiteX5" fmla="*/ 79034 w 1163242"/>
                <a:gd name="connsiteY5" fmla="*/ 1072629 h 1169747"/>
                <a:gd name="connsiteX0" fmla="*/ 405441 w 1092834"/>
                <a:gd name="connsiteY0" fmla="*/ 598177 h 1072629"/>
                <a:gd name="connsiteX1" fmla="*/ 718945 w 1092834"/>
                <a:gd name="connsiteY1" fmla="*/ 232914 h 1072629"/>
                <a:gd name="connsiteX2" fmla="*/ 1092834 w 1092834"/>
                <a:gd name="connsiteY2" fmla="*/ 0 h 1072629"/>
                <a:gd name="connsiteX3" fmla="*/ 422694 w 1092834"/>
                <a:gd name="connsiteY3" fmla="*/ 635634 h 1072629"/>
                <a:gd name="connsiteX4" fmla="*/ 0 w 1092834"/>
                <a:gd name="connsiteY4" fmla="*/ 1072629 h 1072629"/>
                <a:gd name="connsiteX5" fmla="*/ 405441 w 1092834"/>
                <a:gd name="connsiteY5" fmla="*/ 598177 h 1072629"/>
                <a:gd name="connsiteX0" fmla="*/ 120770 w 808163"/>
                <a:gd name="connsiteY0" fmla="*/ 598177 h 753452"/>
                <a:gd name="connsiteX1" fmla="*/ 434274 w 808163"/>
                <a:gd name="connsiteY1" fmla="*/ 232914 h 753452"/>
                <a:gd name="connsiteX2" fmla="*/ 808163 w 808163"/>
                <a:gd name="connsiteY2" fmla="*/ 0 h 753452"/>
                <a:gd name="connsiteX3" fmla="*/ 138023 w 808163"/>
                <a:gd name="connsiteY3" fmla="*/ 635634 h 753452"/>
                <a:gd name="connsiteX4" fmla="*/ 0 w 808163"/>
                <a:gd name="connsiteY4" fmla="*/ 753452 h 753452"/>
                <a:gd name="connsiteX5" fmla="*/ 120770 w 808163"/>
                <a:gd name="connsiteY5" fmla="*/ 598177 h 7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8163" h="753452">
                  <a:moveTo>
                    <a:pt x="120770" y="598177"/>
                  </a:moveTo>
                  <a:lnTo>
                    <a:pt x="434274" y="232914"/>
                  </a:lnTo>
                  <a:lnTo>
                    <a:pt x="808163" y="0"/>
                  </a:lnTo>
                  <a:lnTo>
                    <a:pt x="138023" y="635634"/>
                  </a:lnTo>
                  <a:lnTo>
                    <a:pt x="0" y="753452"/>
                  </a:lnTo>
                  <a:cubicBezTo>
                    <a:pt x="270294" y="417022"/>
                    <a:pt x="-149524" y="934607"/>
                    <a:pt x="120770" y="598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iagonal Stripe 8"/>
            <p:cNvSpPr/>
            <p:nvPr/>
          </p:nvSpPr>
          <p:spPr>
            <a:xfrm>
              <a:off x="993745" y="3905672"/>
              <a:ext cx="808163" cy="753452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900100 w 1800200"/>
                <a:gd name="connsiteY1" fmla="*/ 0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00200"/>
                <a:gd name="connsiteY0" fmla="*/ 900100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95091"/>
                <a:gd name="connsiteY0" fmla="*/ 208191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810883 w 1895091"/>
                <a:gd name="connsiteY0" fmla="*/ 107262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715992 w 1800200"/>
                <a:gd name="connsiteY0" fmla="*/ 1072629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707366 w 1800200"/>
                <a:gd name="connsiteY4" fmla="*/ 1072629 h 1800200"/>
                <a:gd name="connsiteX5" fmla="*/ 715992 w 1800200"/>
                <a:gd name="connsiteY5" fmla="*/ 1072629 h 1800200"/>
                <a:gd name="connsiteX0" fmla="*/ 79034 w 1163242"/>
                <a:gd name="connsiteY0" fmla="*/ 1072629 h 1169747"/>
                <a:gd name="connsiteX1" fmla="*/ 789353 w 1163242"/>
                <a:gd name="connsiteY1" fmla="*/ 232914 h 1169747"/>
                <a:gd name="connsiteX2" fmla="*/ 1163242 w 1163242"/>
                <a:gd name="connsiteY2" fmla="*/ 0 h 1169747"/>
                <a:gd name="connsiteX3" fmla="*/ 493102 w 1163242"/>
                <a:gd name="connsiteY3" fmla="*/ 635634 h 1169747"/>
                <a:gd name="connsiteX4" fmla="*/ 70408 w 1163242"/>
                <a:gd name="connsiteY4" fmla="*/ 1072629 h 1169747"/>
                <a:gd name="connsiteX5" fmla="*/ 79034 w 1163242"/>
                <a:gd name="connsiteY5" fmla="*/ 1072629 h 1169747"/>
                <a:gd name="connsiteX0" fmla="*/ 405441 w 1092834"/>
                <a:gd name="connsiteY0" fmla="*/ 598177 h 1072629"/>
                <a:gd name="connsiteX1" fmla="*/ 718945 w 1092834"/>
                <a:gd name="connsiteY1" fmla="*/ 232914 h 1072629"/>
                <a:gd name="connsiteX2" fmla="*/ 1092834 w 1092834"/>
                <a:gd name="connsiteY2" fmla="*/ 0 h 1072629"/>
                <a:gd name="connsiteX3" fmla="*/ 422694 w 1092834"/>
                <a:gd name="connsiteY3" fmla="*/ 635634 h 1072629"/>
                <a:gd name="connsiteX4" fmla="*/ 0 w 1092834"/>
                <a:gd name="connsiteY4" fmla="*/ 1072629 h 1072629"/>
                <a:gd name="connsiteX5" fmla="*/ 405441 w 1092834"/>
                <a:gd name="connsiteY5" fmla="*/ 598177 h 1072629"/>
                <a:gd name="connsiteX0" fmla="*/ 120770 w 808163"/>
                <a:gd name="connsiteY0" fmla="*/ 598177 h 753452"/>
                <a:gd name="connsiteX1" fmla="*/ 434274 w 808163"/>
                <a:gd name="connsiteY1" fmla="*/ 232914 h 753452"/>
                <a:gd name="connsiteX2" fmla="*/ 808163 w 808163"/>
                <a:gd name="connsiteY2" fmla="*/ 0 h 753452"/>
                <a:gd name="connsiteX3" fmla="*/ 138023 w 808163"/>
                <a:gd name="connsiteY3" fmla="*/ 635634 h 753452"/>
                <a:gd name="connsiteX4" fmla="*/ 0 w 808163"/>
                <a:gd name="connsiteY4" fmla="*/ 753452 h 753452"/>
                <a:gd name="connsiteX5" fmla="*/ 120770 w 808163"/>
                <a:gd name="connsiteY5" fmla="*/ 598177 h 7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8163" h="753452">
                  <a:moveTo>
                    <a:pt x="120770" y="598177"/>
                  </a:moveTo>
                  <a:lnTo>
                    <a:pt x="434274" y="232914"/>
                  </a:lnTo>
                  <a:lnTo>
                    <a:pt x="808163" y="0"/>
                  </a:lnTo>
                  <a:lnTo>
                    <a:pt x="138023" y="635634"/>
                  </a:lnTo>
                  <a:lnTo>
                    <a:pt x="0" y="753452"/>
                  </a:lnTo>
                  <a:cubicBezTo>
                    <a:pt x="270294" y="417022"/>
                    <a:pt x="-149524" y="934607"/>
                    <a:pt x="120770" y="598177"/>
                  </a:cubicBezTo>
                  <a:close/>
                </a:path>
              </a:pathLst>
            </a:custGeom>
            <a:solidFill>
              <a:srgbClr val="F5C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75542" y="2835541"/>
            <a:ext cx="1877029" cy="1823583"/>
            <a:chOff x="993745" y="2835541"/>
            <a:chExt cx="1877029" cy="1823583"/>
          </a:xfrm>
        </p:grpSpPr>
        <p:sp>
          <p:nvSpPr>
            <p:cNvPr id="24" name="Oval 23"/>
            <p:cNvSpPr/>
            <p:nvPr/>
          </p:nvSpPr>
          <p:spPr>
            <a:xfrm>
              <a:off x="1125605" y="2835541"/>
              <a:ext cx="1728192" cy="1728192"/>
            </a:xfrm>
            <a:prstGeom prst="ellipse">
              <a:avLst/>
            </a:prstGeom>
            <a:noFill/>
            <a:ln w="28575">
              <a:solidFill>
                <a:srgbClr val="F5C24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gonal Stripe 8"/>
            <p:cNvSpPr/>
            <p:nvPr/>
          </p:nvSpPr>
          <p:spPr>
            <a:xfrm>
              <a:off x="2062611" y="2867004"/>
              <a:ext cx="808163" cy="753452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900100 w 1800200"/>
                <a:gd name="connsiteY1" fmla="*/ 0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00200"/>
                <a:gd name="connsiteY0" fmla="*/ 900100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95091"/>
                <a:gd name="connsiteY0" fmla="*/ 208191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810883 w 1895091"/>
                <a:gd name="connsiteY0" fmla="*/ 107262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715992 w 1800200"/>
                <a:gd name="connsiteY0" fmla="*/ 1072629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707366 w 1800200"/>
                <a:gd name="connsiteY4" fmla="*/ 1072629 h 1800200"/>
                <a:gd name="connsiteX5" fmla="*/ 715992 w 1800200"/>
                <a:gd name="connsiteY5" fmla="*/ 1072629 h 1800200"/>
                <a:gd name="connsiteX0" fmla="*/ 79034 w 1163242"/>
                <a:gd name="connsiteY0" fmla="*/ 1072629 h 1169747"/>
                <a:gd name="connsiteX1" fmla="*/ 789353 w 1163242"/>
                <a:gd name="connsiteY1" fmla="*/ 232914 h 1169747"/>
                <a:gd name="connsiteX2" fmla="*/ 1163242 w 1163242"/>
                <a:gd name="connsiteY2" fmla="*/ 0 h 1169747"/>
                <a:gd name="connsiteX3" fmla="*/ 493102 w 1163242"/>
                <a:gd name="connsiteY3" fmla="*/ 635634 h 1169747"/>
                <a:gd name="connsiteX4" fmla="*/ 70408 w 1163242"/>
                <a:gd name="connsiteY4" fmla="*/ 1072629 h 1169747"/>
                <a:gd name="connsiteX5" fmla="*/ 79034 w 1163242"/>
                <a:gd name="connsiteY5" fmla="*/ 1072629 h 1169747"/>
                <a:gd name="connsiteX0" fmla="*/ 405441 w 1092834"/>
                <a:gd name="connsiteY0" fmla="*/ 598177 h 1072629"/>
                <a:gd name="connsiteX1" fmla="*/ 718945 w 1092834"/>
                <a:gd name="connsiteY1" fmla="*/ 232914 h 1072629"/>
                <a:gd name="connsiteX2" fmla="*/ 1092834 w 1092834"/>
                <a:gd name="connsiteY2" fmla="*/ 0 h 1072629"/>
                <a:gd name="connsiteX3" fmla="*/ 422694 w 1092834"/>
                <a:gd name="connsiteY3" fmla="*/ 635634 h 1072629"/>
                <a:gd name="connsiteX4" fmla="*/ 0 w 1092834"/>
                <a:gd name="connsiteY4" fmla="*/ 1072629 h 1072629"/>
                <a:gd name="connsiteX5" fmla="*/ 405441 w 1092834"/>
                <a:gd name="connsiteY5" fmla="*/ 598177 h 1072629"/>
                <a:gd name="connsiteX0" fmla="*/ 120770 w 808163"/>
                <a:gd name="connsiteY0" fmla="*/ 598177 h 753452"/>
                <a:gd name="connsiteX1" fmla="*/ 434274 w 808163"/>
                <a:gd name="connsiteY1" fmla="*/ 232914 h 753452"/>
                <a:gd name="connsiteX2" fmla="*/ 808163 w 808163"/>
                <a:gd name="connsiteY2" fmla="*/ 0 h 753452"/>
                <a:gd name="connsiteX3" fmla="*/ 138023 w 808163"/>
                <a:gd name="connsiteY3" fmla="*/ 635634 h 753452"/>
                <a:gd name="connsiteX4" fmla="*/ 0 w 808163"/>
                <a:gd name="connsiteY4" fmla="*/ 753452 h 753452"/>
                <a:gd name="connsiteX5" fmla="*/ 120770 w 808163"/>
                <a:gd name="connsiteY5" fmla="*/ 598177 h 7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8163" h="753452">
                  <a:moveTo>
                    <a:pt x="120770" y="598177"/>
                  </a:moveTo>
                  <a:lnTo>
                    <a:pt x="434274" y="232914"/>
                  </a:lnTo>
                  <a:lnTo>
                    <a:pt x="808163" y="0"/>
                  </a:lnTo>
                  <a:lnTo>
                    <a:pt x="138023" y="635634"/>
                  </a:lnTo>
                  <a:lnTo>
                    <a:pt x="0" y="753452"/>
                  </a:lnTo>
                  <a:cubicBezTo>
                    <a:pt x="270294" y="417022"/>
                    <a:pt x="-149524" y="934607"/>
                    <a:pt x="120770" y="598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Diagonal Stripe 8"/>
            <p:cNvSpPr/>
            <p:nvPr/>
          </p:nvSpPr>
          <p:spPr>
            <a:xfrm>
              <a:off x="993745" y="3905672"/>
              <a:ext cx="808163" cy="753452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900100 w 1800200"/>
                <a:gd name="connsiteY1" fmla="*/ 0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00200"/>
                <a:gd name="connsiteY0" fmla="*/ 900100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0 w 1800200"/>
                <a:gd name="connsiteY4" fmla="*/ 900100 h 1800200"/>
                <a:gd name="connsiteX0" fmla="*/ 0 w 1895091"/>
                <a:gd name="connsiteY0" fmla="*/ 208191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810883 w 1895091"/>
                <a:gd name="connsiteY0" fmla="*/ 1072629 h 2081919"/>
                <a:gd name="connsiteX1" fmla="*/ 1521202 w 1895091"/>
                <a:gd name="connsiteY1" fmla="*/ 232914 h 2081919"/>
                <a:gd name="connsiteX2" fmla="*/ 1895091 w 1895091"/>
                <a:gd name="connsiteY2" fmla="*/ 0 h 2081919"/>
                <a:gd name="connsiteX3" fmla="*/ 94891 w 1895091"/>
                <a:gd name="connsiteY3" fmla="*/ 1800200 h 2081919"/>
                <a:gd name="connsiteX4" fmla="*/ 0 w 1895091"/>
                <a:gd name="connsiteY4" fmla="*/ 2081919 h 2081919"/>
                <a:gd name="connsiteX0" fmla="*/ 715992 w 1800200"/>
                <a:gd name="connsiteY0" fmla="*/ 1072629 h 1800200"/>
                <a:gd name="connsiteX1" fmla="*/ 1426311 w 1800200"/>
                <a:gd name="connsiteY1" fmla="*/ 232914 h 1800200"/>
                <a:gd name="connsiteX2" fmla="*/ 1800200 w 1800200"/>
                <a:gd name="connsiteY2" fmla="*/ 0 h 1800200"/>
                <a:gd name="connsiteX3" fmla="*/ 0 w 1800200"/>
                <a:gd name="connsiteY3" fmla="*/ 1800200 h 1800200"/>
                <a:gd name="connsiteX4" fmla="*/ 707366 w 1800200"/>
                <a:gd name="connsiteY4" fmla="*/ 1072629 h 1800200"/>
                <a:gd name="connsiteX5" fmla="*/ 715992 w 1800200"/>
                <a:gd name="connsiteY5" fmla="*/ 1072629 h 1800200"/>
                <a:gd name="connsiteX0" fmla="*/ 79034 w 1163242"/>
                <a:gd name="connsiteY0" fmla="*/ 1072629 h 1169747"/>
                <a:gd name="connsiteX1" fmla="*/ 789353 w 1163242"/>
                <a:gd name="connsiteY1" fmla="*/ 232914 h 1169747"/>
                <a:gd name="connsiteX2" fmla="*/ 1163242 w 1163242"/>
                <a:gd name="connsiteY2" fmla="*/ 0 h 1169747"/>
                <a:gd name="connsiteX3" fmla="*/ 493102 w 1163242"/>
                <a:gd name="connsiteY3" fmla="*/ 635634 h 1169747"/>
                <a:gd name="connsiteX4" fmla="*/ 70408 w 1163242"/>
                <a:gd name="connsiteY4" fmla="*/ 1072629 h 1169747"/>
                <a:gd name="connsiteX5" fmla="*/ 79034 w 1163242"/>
                <a:gd name="connsiteY5" fmla="*/ 1072629 h 1169747"/>
                <a:gd name="connsiteX0" fmla="*/ 405441 w 1092834"/>
                <a:gd name="connsiteY0" fmla="*/ 598177 h 1072629"/>
                <a:gd name="connsiteX1" fmla="*/ 718945 w 1092834"/>
                <a:gd name="connsiteY1" fmla="*/ 232914 h 1072629"/>
                <a:gd name="connsiteX2" fmla="*/ 1092834 w 1092834"/>
                <a:gd name="connsiteY2" fmla="*/ 0 h 1072629"/>
                <a:gd name="connsiteX3" fmla="*/ 422694 w 1092834"/>
                <a:gd name="connsiteY3" fmla="*/ 635634 h 1072629"/>
                <a:gd name="connsiteX4" fmla="*/ 0 w 1092834"/>
                <a:gd name="connsiteY4" fmla="*/ 1072629 h 1072629"/>
                <a:gd name="connsiteX5" fmla="*/ 405441 w 1092834"/>
                <a:gd name="connsiteY5" fmla="*/ 598177 h 1072629"/>
                <a:gd name="connsiteX0" fmla="*/ 120770 w 808163"/>
                <a:gd name="connsiteY0" fmla="*/ 598177 h 753452"/>
                <a:gd name="connsiteX1" fmla="*/ 434274 w 808163"/>
                <a:gd name="connsiteY1" fmla="*/ 232914 h 753452"/>
                <a:gd name="connsiteX2" fmla="*/ 808163 w 808163"/>
                <a:gd name="connsiteY2" fmla="*/ 0 h 753452"/>
                <a:gd name="connsiteX3" fmla="*/ 138023 w 808163"/>
                <a:gd name="connsiteY3" fmla="*/ 635634 h 753452"/>
                <a:gd name="connsiteX4" fmla="*/ 0 w 808163"/>
                <a:gd name="connsiteY4" fmla="*/ 753452 h 753452"/>
                <a:gd name="connsiteX5" fmla="*/ 120770 w 808163"/>
                <a:gd name="connsiteY5" fmla="*/ 598177 h 7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8163" h="753452">
                  <a:moveTo>
                    <a:pt x="120770" y="598177"/>
                  </a:moveTo>
                  <a:lnTo>
                    <a:pt x="434274" y="232914"/>
                  </a:lnTo>
                  <a:lnTo>
                    <a:pt x="808163" y="0"/>
                  </a:lnTo>
                  <a:lnTo>
                    <a:pt x="138023" y="635634"/>
                  </a:lnTo>
                  <a:lnTo>
                    <a:pt x="0" y="753452"/>
                  </a:lnTo>
                  <a:cubicBezTo>
                    <a:pt x="270294" y="417022"/>
                    <a:pt x="-149524" y="934607"/>
                    <a:pt x="120770" y="598177"/>
                  </a:cubicBezTo>
                  <a:close/>
                </a:path>
              </a:pathLst>
            </a:custGeom>
            <a:solidFill>
              <a:srgbClr val="F5C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955">
            <a:off x="6246049" y="2857342"/>
            <a:ext cx="1650899" cy="16845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63" y="2888862"/>
            <a:ext cx="1632920" cy="1657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69438"/>
            <a:ext cx="1638095" cy="173968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655167" y="4885540"/>
            <a:ext cx="2026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2013-1-60-027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31051" y="4865159"/>
            <a:ext cx="2026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2013-1-60-067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3745" y="5445151"/>
            <a:ext cx="202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 Black Tree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58641" y="5455441"/>
            <a:ext cx="202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Recursion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75542" y="5445151"/>
            <a:ext cx="202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Introduction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11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/>
      <p:bldP spid="31" grpId="0"/>
      <p:bldP spid="32" grpId="0"/>
      <p:bldP spid="35" grpId="0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684076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Conclusion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82939" y="632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</a:rPr>
              <a:t>  </a:t>
            </a:r>
            <a:r>
              <a:rPr lang="en-US" altLang="en-US" sz="1000" smtClean="0">
                <a:solidFill>
                  <a:srgbClr val="252525"/>
                </a:solidFill>
                <a:cs typeface="Arial" panose="020B0604020202020204" pitchFamily="34" charset="0"/>
              </a:rPr>
              <a:t>, </a:t>
            </a:r>
            <a:r>
              <a:rPr lang="en-US" altLang="en-US" sz="800" smtClean="0">
                <a:solidFill>
                  <a:prstClr val="black"/>
                </a:solidFill>
              </a:rPr>
              <a:t>  </a:t>
            </a:r>
            <a:r>
              <a:rPr lang="en-US" altLang="en-US" sz="1200" smtClean="0">
                <a:solidFill>
                  <a:prstClr val="black"/>
                </a:solidFill>
              </a:rPr>
              <a:t> </a:t>
            </a: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0925" y="1869534"/>
            <a:ext cx="8222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Red–black trees offer worst-case guarantees for insertion time, deletion time, and search time.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AVL tree is another structure supporting O(log n) search, insertion, and removal. It is more rigidly balanced than red–black trees, leading to slower insertion and removal but faster retrieval.</a:t>
            </a:r>
          </a:p>
        </p:txBody>
      </p:sp>
      <p:sp>
        <p:nvSpPr>
          <p:cNvPr id="2" name="Rectangle 1"/>
          <p:cNvSpPr/>
          <p:nvPr/>
        </p:nvSpPr>
        <p:spPr>
          <a:xfrm>
            <a:off x="3467099" y="5334000"/>
            <a:ext cx="2209800" cy="45719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151620" y="2895600"/>
            <a:ext cx="684076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0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Any Questions?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82939" y="632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</a:rPr>
              <a:t>  </a:t>
            </a:r>
            <a:r>
              <a:rPr lang="en-US" altLang="en-US" sz="1000" smtClean="0">
                <a:solidFill>
                  <a:srgbClr val="252525"/>
                </a:solidFill>
                <a:cs typeface="Arial" panose="020B0604020202020204" pitchFamily="34" charset="0"/>
              </a:rPr>
              <a:t>, </a:t>
            </a:r>
            <a:r>
              <a:rPr lang="en-US" altLang="en-US" sz="800" smtClean="0">
                <a:solidFill>
                  <a:prstClr val="black"/>
                </a:solidFill>
              </a:rPr>
              <a:t>  </a:t>
            </a:r>
            <a:r>
              <a:rPr lang="en-US" altLang="en-US" sz="1200" smtClean="0">
                <a:solidFill>
                  <a:prstClr val="black"/>
                </a:solidFill>
              </a:rPr>
              <a:t> </a:t>
            </a:r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151620" y="2895600"/>
            <a:ext cx="684076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0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Thank You!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82939" y="632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</a:rPr>
              <a:t>  </a:t>
            </a:r>
            <a:r>
              <a:rPr lang="en-US" altLang="en-US" sz="1000" smtClean="0">
                <a:solidFill>
                  <a:srgbClr val="252525"/>
                </a:solidFill>
                <a:cs typeface="Arial" panose="020B0604020202020204" pitchFamily="34" charset="0"/>
              </a:rPr>
              <a:t>, </a:t>
            </a:r>
            <a:r>
              <a:rPr lang="en-US" altLang="en-US" sz="800" smtClean="0">
                <a:solidFill>
                  <a:prstClr val="black"/>
                </a:solidFill>
              </a:rPr>
              <a:t>  </a:t>
            </a:r>
            <a:r>
              <a:rPr lang="en-US" altLang="en-US" sz="1200" smtClean="0">
                <a:solidFill>
                  <a:prstClr val="black"/>
                </a:solidFill>
              </a:rPr>
              <a:t> </a:t>
            </a:r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3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-562698" y="332656"/>
            <a:ext cx="4176464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spc="-150" dirty="0" smtClean="0">
                <a:solidFill>
                  <a:schemeClr val="bg1"/>
                </a:solidFill>
                <a:latin typeface="+mj-lt"/>
                <a:ea typeface="Franchise" pitchFamily="49" charset="0"/>
              </a:rPr>
              <a:t>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1844824"/>
            <a:ext cx="79208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C66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Introduction</a:t>
            </a:r>
          </a:p>
          <a:p>
            <a:pPr marL="742950" lvl="1" indent="-285750">
              <a:lnSpc>
                <a:spcPct val="150000"/>
              </a:lnSpc>
              <a:buClr>
                <a:srgbClr val="FFCC66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is recursion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Clr>
                <a:srgbClr val="FFCC66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Applications </a:t>
            </a:r>
          </a:p>
          <a:p>
            <a:pPr marL="742950" lvl="1" indent="-285750">
              <a:lnSpc>
                <a:spcPct val="150000"/>
              </a:lnSpc>
              <a:buClr>
                <a:srgbClr val="FFCC66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to think recursively?</a:t>
            </a:r>
          </a:p>
          <a:p>
            <a:pPr marL="742950" lvl="1" indent="-285750">
              <a:lnSpc>
                <a:spcPct val="150000"/>
              </a:lnSpc>
              <a:buClr>
                <a:srgbClr val="FFCC66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Some common applications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Clr>
                <a:srgbClr val="FFCC66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Red Black Tree</a:t>
            </a:r>
          </a:p>
          <a:p>
            <a:pPr marL="285750" indent="-285750">
              <a:lnSpc>
                <a:spcPct val="150000"/>
              </a:lnSpc>
              <a:buClr>
                <a:srgbClr val="FFCC66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Conclusions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/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62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5937448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What is </a:t>
            </a:r>
            <a:r>
              <a:rPr lang="en-US" sz="4400" b="1" spc="-150" dirty="0">
                <a:solidFill>
                  <a:prstClr val="white"/>
                </a:solidFill>
                <a:latin typeface="+mj-lt"/>
                <a:ea typeface="Franchise" pitchFamily="49" charset="0"/>
              </a:rPr>
              <a:t>R</a:t>
            </a: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ecursion?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2278377"/>
            <a:ext cx="46085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Recursion is a principle closely related to mathematical induction.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recursive definition, an object is defined in terms of itself.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recursively define sequences, functions and sets.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Recursion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extremely powerful problem-solving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technique.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breaks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problem in smaller identical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problems.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alternative to iteration, which involves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loops.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http://britton.disted.camosun.bc.ca/escher/drawing_han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2348880"/>
            <a:ext cx="3600600" cy="307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20805" y="5422491"/>
            <a:ext cx="19111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typical example of recursion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7461448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spc="-150" dirty="0">
                <a:solidFill>
                  <a:prstClr val="white"/>
                </a:solidFill>
                <a:latin typeface="+mj-lt"/>
                <a:ea typeface="Franchise" pitchFamily="49" charset="0"/>
              </a:rPr>
              <a:t>How to Think </a:t>
            </a: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Recursively?</a:t>
            </a:r>
            <a:endParaRPr lang="en-US" sz="4400" b="1" spc="-150" dirty="0">
              <a:solidFill>
                <a:prstClr val="white"/>
              </a:solidFill>
              <a:latin typeface="+mj-lt"/>
              <a:ea typeface="Franchis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2276872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coding, do not concern yourself how recursion is unfolding during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execution. </a:t>
            </a: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Rather, think of yourself as a boss, and treat each recursive call as an order to one of your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trusted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subordinates to do something.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As a boss, you need not worry how the subordinate does their work. Instead, take the outcome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their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work. 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Finally, take the outcome of the subordinate’s work, and use it to compute by yourself the final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7842448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Some common applications</a:t>
            </a:r>
            <a:endParaRPr lang="en-US" sz="4400" b="1" spc="-150" dirty="0">
              <a:solidFill>
                <a:prstClr val="white"/>
              </a:solidFill>
              <a:latin typeface="+mj-lt"/>
              <a:ea typeface="Franchise" pitchFamily="49" charset="0"/>
            </a:endParaRPr>
          </a:p>
        </p:txBody>
      </p:sp>
      <p:pic>
        <p:nvPicPr>
          <p:cNvPr id="1027" name="Picture 3" descr="\phi = 1 + (1/\phi) =  1 + (1/(1 + (1/(1 + 1/...)))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61" y="2594521"/>
            <a:ext cx="4953438" cy="27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402" y="2348880"/>
            <a:ext cx="50405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Golden Ratio	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Factorial		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Fibonacci Numbers	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Catalan Numbers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 Black Tree	</a:t>
            </a:r>
          </a:p>
          <a:p>
            <a:pPr lvl="1">
              <a:lnSpc>
                <a:spcPct val="20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9" name="Picture 5" descr="n! = n (n - 1)! = n (n - 1)\cdots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61" y="3156297"/>
            <a:ext cx="355239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 (n) = f (n - 1) + f (n - 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61" y="3732361"/>
            <a:ext cx="2761154" cy="2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364533" y="42362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Picture 9" descr="C_0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389" y="4314422"/>
            <a:ext cx="691852" cy="21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_{n+1} = (4n+2)C_n/(n+2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60" y="4298541"/>
            <a:ext cx="2463477" cy="22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568" y="1737896"/>
            <a:ext cx="5201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common recurrence relations are: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964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3" y="0"/>
            <a:ext cx="9144002" cy="3717032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1781451" y="4391743"/>
            <a:ext cx="5581094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RED BLACK TREE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24744"/>
            <a:ext cx="4258065" cy="27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/>
          <p:nvPr/>
        </p:nvCxnSpPr>
        <p:spPr>
          <a:xfrm>
            <a:off x="6256571" y="5971447"/>
            <a:ext cx="342952" cy="55392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784157" y="6031285"/>
            <a:ext cx="391993" cy="63926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433410" y="3931517"/>
            <a:ext cx="540716" cy="56806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026072" y="4869753"/>
            <a:ext cx="379168" cy="60690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508923" y="4806702"/>
            <a:ext cx="585818" cy="716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17094" y="5015029"/>
            <a:ext cx="392502" cy="7083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8" idx="0"/>
          </p:cNvCxnSpPr>
          <p:nvPr/>
        </p:nvCxnSpPr>
        <p:spPr>
          <a:xfrm>
            <a:off x="5299400" y="5027690"/>
            <a:ext cx="342952" cy="55392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826986" y="5087528"/>
            <a:ext cx="391993" cy="63926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975725" y="3959623"/>
            <a:ext cx="340692" cy="91533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151517" y="5047806"/>
            <a:ext cx="595721" cy="9895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92876" y="3226320"/>
            <a:ext cx="1171078" cy="73330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15388" y="4112023"/>
            <a:ext cx="501706" cy="96432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361908" y="3959623"/>
            <a:ext cx="801080" cy="91533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7"/>
          </p:cNvCxnSpPr>
          <p:nvPr/>
        </p:nvCxnSpPr>
        <p:spPr>
          <a:xfrm flipH="1">
            <a:off x="6162987" y="2948532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552" y="332656"/>
            <a:ext cx="684076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What is Red Black Tree?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364533" y="42362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</a:rPr>
              <a:t>  </a:t>
            </a:r>
            <a:r>
              <a:rPr lang="en-US" altLang="en-US" sz="1000" smtClean="0">
                <a:solidFill>
                  <a:srgbClr val="252525"/>
                </a:solidFill>
                <a:cs typeface="Arial" panose="020B0604020202020204" pitchFamily="34" charset="0"/>
              </a:rPr>
              <a:t>, </a:t>
            </a:r>
            <a:r>
              <a:rPr lang="en-US" altLang="en-US" sz="800" smtClean="0">
                <a:solidFill>
                  <a:prstClr val="black"/>
                </a:solidFill>
              </a:rPr>
              <a:t>  </a:t>
            </a:r>
            <a:r>
              <a:rPr lang="en-US" altLang="en-US" sz="1200" smtClean="0">
                <a:solidFill>
                  <a:prstClr val="black"/>
                </a:solidFill>
              </a:rPr>
              <a:t> </a:t>
            </a: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822230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 Black Tree is a type of self balancing binary search tree. Its design ensured five specific properties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preserved. 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307081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is either red or black</a:t>
            </a:r>
          </a:p>
        </p:txBody>
      </p:sp>
      <p:sp>
        <p:nvSpPr>
          <p:cNvPr id="5" name="Oval 4"/>
          <p:cNvSpPr/>
          <p:nvPr/>
        </p:nvSpPr>
        <p:spPr>
          <a:xfrm>
            <a:off x="6924079" y="2853624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68144" y="3588131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26072" y="3588131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82818" y="4669180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38456" y="4703654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06291" y="4512783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06610" y="5593664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2006" y="5576684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00547" y="5581617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72052" y="5319715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250593" y="5324648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685087" y="6478741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463628" y="6483674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761701" y="4409233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1019" y="5576682"/>
            <a:ext cx="283610" cy="283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0438" y="3429000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root is black.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0438" y="3810000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leaf (NULL pointer) is black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9552" y="4191000"/>
            <a:ext cx="439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a node is red, both children are black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0438" y="4855587"/>
            <a:ext cx="4392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path from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descendent leaf contains the same number of black nodes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361908" y="2853624"/>
            <a:ext cx="1237615" cy="324036"/>
          </a:xfrm>
          <a:prstGeom prst="rightArrow">
            <a:avLst>
              <a:gd name="adj1" fmla="val 36562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7550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37" grpId="0"/>
      <p:bldP spid="40" grpId="0"/>
      <p:bldP spid="41" grpId="0"/>
      <p:bldP spid="42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39304" y="334918"/>
            <a:ext cx="7920880" cy="78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spc="-150" dirty="0">
                <a:solidFill>
                  <a:prstClr val="white"/>
                </a:solidFill>
                <a:latin typeface="+mj-lt"/>
                <a:ea typeface="Franchise" pitchFamily="49" charset="0"/>
              </a:rPr>
              <a:t>Insertion into a </a:t>
            </a:r>
            <a:r>
              <a:rPr lang="en-US" sz="4400" b="1" spc="-150" dirty="0" smtClean="0">
                <a:solidFill>
                  <a:prstClr val="white"/>
                </a:solidFill>
                <a:latin typeface="+mj-lt"/>
                <a:ea typeface="Franchise" pitchFamily="49" charset="0"/>
              </a:rPr>
              <a:t>Red-Black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1822230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Algorithm 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 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insertion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Color 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changing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1125" y="2280192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Case 0: The color of a new leaf is always 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red. If 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parent of new leaf is black, then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Case 1: We just change 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colors.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920803" y="4555568"/>
            <a:ext cx="685414" cy="8978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47945" y="3942658"/>
            <a:ext cx="985167" cy="6859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70461" y="3942658"/>
            <a:ext cx="833969" cy="74680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18856" y="3598637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27007" y="4319022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270614" y="4257153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20716" y="5176829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5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49910" y="4565109"/>
            <a:ext cx="709655" cy="86267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7053" y="3917037"/>
            <a:ext cx="985167" cy="6859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4" idx="7"/>
          </p:cNvCxnSpPr>
          <p:nvPr/>
        </p:nvCxnSpPr>
        <p:spPr>
          <a:xfrm flipH="1">
            <a:off x="3486872" y="3667924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47964" y="3573016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3356115" y="4293401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199722" y="4231532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7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49824" y="5151208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5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777560" y="4489514"/>
            <a:ext cx="709655" cy="86267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504703" y="3841442"/>
            <a:ext cx="985167" cy="6859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4" idx="7"/>
          </p:cNvCxnSpPr>
          <p:nvPr/>
        </p:nvCxnSpPr>
        <p:spPr>
          <a:xfrm flipH="1">
            <a:off x="6414522" y="3592329"/>
            <a:ext cx="1314256" cy="1021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175614" y="3497421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6283765" y="4217806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127372" y="4155937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7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377474" y="5075613"/>
            <a:ext cx="648072" cy="648072"/>
          </a:xfrm>
          <a:prstGeom prst="ellipse">
            <a:avLst/>
          </a:prstGeom>
          <a:solidFill>
            <a:srgbClr val="E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5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6954" y="6031352"/>
            <a:ext cx="5308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sibling of parent also red, change color of parent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its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sibling to black, and change color of the grandparent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66954" y="6475748"/>
            <a:ext cx="5308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  Ensure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 of the root is black.</a:t>
            </a:r>
          </a:p>
        </p:txBody>
      </p:sp>
    </p:spTree>
    <p:extLst>
      <p:ext uri="{BB962C8B-B14F-4D97-AF65-F5344CB8AC3E}">
        <p14:creationId xmlns:p14="http://schemas.microsoft.com/office/powerpoint/2010/main" val="71401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981</Words>
  <Application>Microsoft Office PowerPoint</Application>
  <PresentationFormat>On-screen Show (4:3)</PresentationFormat>
  <Paragraphs>227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Franchise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alforhad</cp:lastModifiedBy>
  <cp:revision>248</cp:revision>
  <dcterms:created xsi:type="dcterms:W3CDTF">2013-07-23T17:44:34Z</dcterms:created>
  <dcterms:modified xsi:type="dcterms:W3CDTF">2014-08-11T18:14:26Z</dcterms:modified>
</cp:coreProperties>
</file>