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31"/>
  </p:notesMasterIdLst>
  <p:handoutMasterIdLst>
    <p:handoutMasterId r:id="rId32"/>
  </p:handoutMasterIdLst>
  <p:sldIdLst>
    <p:sldId id="308" r:id="rId2"/>
    <p:sldId id="321" r:id="rId3"/>
    <p:sldId id="328" r:id="rId4"/>
    <p:sldId id="258" r:id="rId5"/>
    <p:sldId id="267" r:id="rId6"/>
    <p:sldId id="309" r:id="rId7"/>
    <p:sldId id="283" r:id="rId8"/>
    <p:sldId id="270" r:id="rId9"/>
    <p:sldId id="296" r:id="rId10"/>
    <p:sldId id="297" r:id="rId11"/>
    <p:sldId id="298" r:id="rId12"/>
    <p:sldId id="272" r:id="rId13"/>
    <p:sldId id="325" r:id="rId14"/>
    <p:sldId id="326" r:id="rId15"/>
    <p:sldId id="276" r:id="rId16"/>
    <p:sldId id="290" r:id="rId17"/>
    <p:sldId id="291" r:id="rId18"/>
    <p:sldId id="334" r:id="rId19"/>
    <p:sldId id="294" r:id="rId20"/>
    <p:sldId id="295" r:id="rId21"/>
    <p:sldId id="317" r:id="rId22"/>
    <p:sldId id="329" r:id="rId23"/>
    <p:sldId id="330" r:id="rId24"/>
    <p:sldId id="331" r:id="rId25"/>
    <p:sldId id="332" r:id="rId26"/>
    <p:sldId id="278" r:id="rId27"/>
    <p:sldId id="279" r:id="rId28"/>
    <p:sldId id="280" r:id="rId29"/>
    <p:sldId id="281" r:id="rId3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A6D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ABD612E-B35E-43D1-A262-9F95EE3F7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DAFD57F-1C0E-4210-9C3B-523DE41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5A562A-863E-43C2-9A26-B192FEB72F4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4420E-AAA6-40F3-9B6D-2C56ABC76A0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BC4467-2781-4B9A-A3FF-DEA590D833A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63732-DF2D-401A-B120-5C2697B6BC4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D20FE-2CD0-4D70-B02F-3CA9DC45D44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FD57F-1C0E-4210-9C3B-523DE416E88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B17B8-B036-4B04-A6A6-5B000D336E0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DFCDF-B41C-4EE3-864D-B9D2969B340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9080D-EBBF-446C-A00E-E6D92B2DE12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690D8-3360-452D-8AC7-0600A2AA09F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1B67B-F0FE-402D-A457-F2069547F7F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AFD57F-1C0E-4210-9C3B-523DE416E88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0E6840-26E4-4B32-911F-7C7DE31BF3D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7AD589-AD3A-4611-AD82-6EF3E84915D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5CC5C-BBBE-4DAF-9556-015D902F98C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0F7447-24F8-4B46-9A65-00E7344ABEA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9FE1B-7ADE-4BD5-B611-2A682882A69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23B37-5D57-4C6A-B4D7-387588F5E37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FE2224-FA8A-4914-AE82-FB9A2EDFEB9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44B1C-BC74-47FC-B352-D02CC4333839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92B2B-10E1-42AD-8A14-AD3A2AB36B0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A80A41-A765-4FCB-9277-036D198E7E6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C20B9B-72BE-45E9-AB38-1FF96900C53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12081-74EF-4502-8D04-6050CA67B1D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86D59-92A0-42F8-BC81-CA664C703DF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FD7E64-124C-447E-8471-AC382710389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8220B0-B111-4924-A5A0-0E94BA8141F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1A30EA-270A-4567-964A-63BD3195A08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862CD-765A-4126-B173-9447319F39A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91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0BEF3CC-3C39-4381-B449-DA77DA29B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24B-83F3-4106-877B-6698385D7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F9C13-1620-4E9E-A605-9A37A831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DCCE9-6590-404B-86BD-DA628EE04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AFD38-E17B-4C2A-A4A2-2EA95FA540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9FB5-42FB-469C-B72C-9591567A43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EBE18-C7B4-4B75-90C2-325FB8BCF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40A2E-0FEF-4293-9CB0-2E8676B19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F1077-B884-43B4-BB45-9BB6305BB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6641-9757-4B56-8E80-44D4545118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72AAE-C7D5-4683-8D74-FFD0DC9DB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7FC5C77-B786-4F7A-BA8C-9DBDFFC15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68EE71-D53F-4DF3-9A75-42C2BDBE72C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4400">
                <a:solidFill>
                  <a:schemeClr val="tx2"/>
                </a:solidFill>
              </a:rPr>
              <a:t>6.1 Addresses and Pointers </a:t>
            </a:r>
            <a:r>
              <a:rPr lang="en-US" sz="3600" i="1"/>
              <a:t>Recall memory concepts from Ch2</a:t>
            </a:r>
          </a:p>
        </p:txBody>
      </p:sp>
      <p:graphicFrame>
        <p:nvGraphicFramePr>
          <p:cNvPr id="195616" name="Group 32"/>
          <p:cNvGraphicFramePr>
            <a:graphicFrameLocks noGrp="1"/>
          </p:cNvGraphicFramePr>
          <p:nvPr/>
        </p:nvGraphicFramePr>
        <p:xfrm>
          <a:off x="5791200" y="2217738"/>
          <a:ext cx="2819400" cy="4048125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 = 00000001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 = 00000111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 = arbitrary 1’s and 0’s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????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8 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6" name="Text Box 21"/>
          <p:cNvSpPr txBox="1">
            <a:spLocks noChangeArrowheads="1"/>
          </p:cNvSpPr>
          <p:nvPr/>
        </p:nvSpPr>
        <p:spPr bwMode="auto">
          <a:xfrm>
            <a:off x="5105400" y="2217738"/>
            <a:ext cx="609600" cy="46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solidFill>
                  <a:schemeClr val="hlink"/>
                </a:solidFill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sz="2600">
                <a:solidFill>
                  <a:schemeClr val="hlink"/>
                </a:solidFill>
              </a:rPr>
              <a:t>11</a:t>
            </a:r>
          </a:p>
          <a:p>
            <a:pPr>
              <a:spcBef>
                <a:spcPct val="50000"/>
              </a:spcBef>
            </a:pPr>
            <a:r>
              <a:rPr lang="en-US" sz="2600">
                <a:solidFill>
                  <a:schemeClr val="hlink"/>
                </a:solidFill>
              </a:rPr>
              <a:t>12</a:t>
            </a:r>
          </a:p>
          <a:p>
            <a:pPr>
              <a:spcBef>
                <a:spcPct val="50000"/>
              </a:spcBef>
            </a:pPr>
            <a:r>
              <a:rPr lang="en-US" sz="2600">
                <a:solidFill>
                  <a:schemeClr val="hlink"/>
                </a:solidFill>
              </a:rPr>
              <a:t>13</a:t>
            </a:r>
          </a:p>
          <a:p>
            <a:pPr>
              <a:spcBef>
                <a:spcPct val="50000"/>
              </a:spcBef>
            </a:pPr>
            <a:r>
              <a:rPr lang="en-US" sz="2600">
                <a:solidFill>
                  <a:schemeClr val="hlink"/>
                </a:solidFill>
              </a:rPr>
              <a:t>14</a:t>
            </a:r>
          </a:p>
          <a:p>
            <a:pPr>
              <a:spcBef>
                <a:spcPct val="50000"/>
              </a:spcBef>
            </a:pPr>
            <a:r>
              <a:rPr lang="en-US" sz="2600">
                <a:solidFill>
                  <a:schemeClr val="hlink"/>
                </a:solidFill>
              </a:rPr>
              <a:t>15</a:t>
            </a:r>
          </a:p>
          <a:p>
            <a:pPr>
              <a:spcBef>
                <a:spcPct val="50000"/>
              </a:spcBef>
            </a:pPr>
            <a:r>
              <a:rPr lang="en-US" sz="2600">
                <a:solidFill>
                  <a:schemeClr val="hlink"/>
                </a:solidFill>
              </a:rPr>
              <a:t>16</a:t>
            </a:r>
          </a:p>
          <a:p>
            <a:pPr>
              <a:spcBef>
                <a:spcPct val="50000"/>
              </a:spcBef>
            </a:pPr>
            <a:r>
              <a:rPr lang="en-US" sz="2600">
                <a:solidFill>
                  <a:schemeClr val="hlink"/>
                </a:solidFill>
              </a:rPr>
              <a:t>… </a:t>
            </a:r>
          </a:p>
        </p:txBody>
      </p:sp>
      <p:sp>
        <p:nvSpPr>
          <p:cNvPr id="6167" name="Text Box 22"/>
          <p:cNvSpPr txBox="1">
            <a:spLocks noChangeArrowheads="1"/>
          </p:cNvSpPr>
          <p:nvPr/>
        </p:nvSpPr>
        <p:spPr bwMode="auto">
          <a:xfrm>
            <a:off x="4419600" y="351313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x1</a:t>
            </a:r>
          </a:p>
        </p:txBody>
      </p:sp>
      <p:sp>
        <p:nvSpPr>
          <p:cNvPr id="6168" name="Text Box 23"/>
          <p:cNvSpPr txBox="1">
            <a:spLocks noChangeArrowheads="1"/>
          </p:cNvSpPr>
          <p:nvPr/>
        </p:nvSpPr>
        <p:spPr bwMode="auto">
          <a:xfrm>
            <a:off x="4419600" y="412273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x2</a:t>
            </a:r>
          </a:p>
        </p:txBody>
      </p:sp>
      <p:sp>
        <p:nvSpPr>
          <p:cNvPr id="6169" name="Text Box 24"/>
          <p:cNvSpPr txBox="1">
            <a:spLocks noChangeArrowheads="1"/>
          </p:cNvSpPr>
          <p:nvPr/>
        </p:nvSpPr>
        <p:spPr bwMode="auto">
          <a:xfrm>
            <a:off x="4114800" y="468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distance</a:t>
            </a:r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4902200" y="1836738"/>
            <a:ext cx="96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address</a:t>
            </a:r>
          </a:p>
        </p:txBody>
      </p:sp>
      <p:sp>
        <p:nvSpPr>
          <p:cNvPr id="6171" name="Text Box 26"/>
          <p:cNvSpPr txBox="1">
            <a:spLocks noChangeArrowheads="1"/>
          </p:cNvSpPr>
          <p:nvPr/>
        </p:nvSpPr>
        <p:spPr bwMode="auto">
          <a:xfrm>
            <a:off x="3962400" y="1828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name</a:t>
            </a:r>
          </a:p>
        </p:txBody>
      </p:sp>
      <p:sp>
        <p:nvSpPr>
          <p:cNvPr id="6172" name="Text Box 27"/>
          <p:cNvSpPr txBox="1">
            <a:spLocks noChangeArrowheads="1"/>
          </p:cNvSpPr>
          <p:nvPr/>
        </p:nvSpPr>
        <p:spPr bwMode="auto">
          <a:xfrm>
            <a:off x="6096000" y="1836738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Memory - content</a:t>
            </a:r>
          </a:p>
        </p:txBody>
      </p:sp>
      <p:sp>
        <p:nvSpPr>
          <p:cNvPr id="6173" name="Text Box 33"/>
          <p:cNvSpPr txBox="1">
            <a:spLocks noChangeArrowheads="1"/>
          </p:cNvSpPr>
          <p:nvPr/>
        </p:nvSpPr>
        <p:spPr bwMode="auto">
          <a:xfrm>
            <a:off x="381000" y="2743200"/>
            <a:ext cx="3733800" cy="3108325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x1=1, x2=7;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double distance;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*p;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int q=8;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Courier New" pitchFamily="49" charset="0"/>
              </a:rPr>
              <a:t>p = &amp;q;</a:t>
            </a:r>
          </a:p>
        </p:txBody>
      </p:sp>
      <p:sp>
        <p:nvSpPr>
          <p:cNvPr id="6174" name="Text Box 22"/>
          <p:cNvSpPr txBox="1">
            <a:spLocks noChangeArrowheads="1"/>
          </p:cNvSpPr>
          <p:nvPr/>
        </p:nvSpPr>
        <p:spPr bwMode="auto">
          <a:xfrm>
            <a:off x="4724400" y="5257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p</a:t>
            </a:r>
          </a:p>
        </p:txBody>
      </p:sp>
      <p:sp>
        <p:nvSpPr>
          <p:cNvPr id="6175" name="Text Box 22"/>
          <p:cNvSpPr txBox="1">
            <a:spLocks noChangeArrowheads="1"/>
          </p:cNvSpPr>
          <p:nvPr/>
        </p:nvSpPr>
        <p:spPr bwMode="auto">
          <a:xfrm>
            <a:off x="4724400" y="5881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</a:rPr>
              <a:t>q</a:t>
            </a: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8494713" y="5232400"/>
            <a:ext cx="538162" cy="839788"/>
          </a:xfrm>
          <a:custGeom>
            <a:avLst/>
            <a:gdLst>
              <a:gd name="T0" fmla="*/ 0 w 719191"/>
              <a:gd name="T1" fmla="*/ 130253 h 839056"/>
              <a:gd name="T2" fmla="*/ 339115 w 719191"/>
              <a:gd name="T3" fmla="*/ 99404 h 839056"/>
              <a:gd name="T4" fmla="*/ 379349 w 719191"/>
              <a:gd name="T5" fmla="*/ 726673 h 839056"/>
              <a:gd name="T6" fmla="*/ 206918 w 719191"/>
              <a:gd name="T7" fmla="*/ 778089 h 839056"/>
              <a:gd name="T8" fmla="*/ 109207 w 719191"/>
              <a:gd name="T9" fmla="*/ 757523 h 839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9191"/>
              <a:gd name="T16" fmla="*/ 0 h 839056"/>
              <a:gd name="T17" fmla="*/ 719191 w 719191"/>
              <a:gd name="T18" fmla="*/ 839056 h 839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9191" h="839056">
                <a:moveTo>
                  <a:pt x="0" y="130139"/>
                </a:moveTo>
                <a:cubicBezTo>
                  <a:pt x="246579" y="65069"/>
                  <a:pt x="493159" y="0"/>
                  <a:pt x="606175" y="99317"/>
                </a:cubicBezTo>
                <a:cubicBezTo>
                  <a:pt x="719191" y="198634"/>
                  <a:pt x="717478" y="613024"/>
                  <a:pt x="678094" y="726040"/>
                </a:cubicBezTo>
                <a:cubicBezTo>
                  <a:pt x="638710" y="839056"/>
                  <a:pt x="450351" y="772274"/>
                  <a:pt x="369870" y="777411"/>
                </a:cubicBezTo>
                <a:cubicBezTo>
                  <a:pt x="289389" y="782548"/>
                  <a:pt x="195209" y="756863"/>
                  <a:pt x="195209" y="756863"/>
                </a:cubicBezTo>
              </a:path>
            </a:pathLst>
          </a:custGeom>
          <a:noFill/>
          <a:ln w="28575" cap="sq" cmpd="sng" algn="ctr">
            <a:solidFill>
              <a:schemeClr val="tx1"/>
            </a:solidFill>
            <a:prstDash val="solid"/>
            <a:bevel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629400" y="5181600"/>
            <a:ext cx="1295400" cy="457200"/>
          </a:xfrm>
          <a:prstGeom prst="rect">
            <a:avLst/>
          </a:prstGeom>
          <a:solidFill>
            <a:schemeClr val="bg1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sz="2400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459BB-6FD3-4C2A-8CDF-0F1F0DA4CB9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Exercise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895600"/>
            <a:ext cx="4154488" cy="32369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// swap the contents of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// ptr1 and ptr2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ptr3 = ptr1;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ptr1 = ptr2;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ptr2 = ptr3;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32369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762000" y="2057400"/>
            <a:ext cx="7989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/>
              <a:t>Show the memory snapshot after the following operations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486400" y="32004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5715000" y="3733800"/>
            <a:ext cx="2968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6705600" y="32004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6858000" y="3733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7924800" y="32004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2540" name="Text Box 11"/>
          <p:cNvSpPr txBox="1">
            <a:spLocks noChangeArrowheads="1"/>
          </p:cNvSpPr>
          <p:nvPr/>
        </p:nvSpPr>
        <p:spPr bwMode="auto">
          <a:xfrm>
            <a:off x="7908925" y="3765550"/>
            <a:ext cx="70008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5486400" y="46482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2" name="Rectangle 13"/>
          <p:cNvSpPr>
            <a:spLocks noChangeArrowheads="1"/>
          </p:cNvSpPr>
          <p:nvPr/>
        </p:nvSpPr>
        <p:spPr bwMode="auto">
          <a:xfrm>
            <a:off x="6705600" y="46482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3" name="Text Box 14"/>
          <p:cNvSpPr txBox="1">
            <a:spLocks noChangeArrowheads="1"/>
          </p:cNvSpPr>
          <p:nvPr/>
        </p:nvSpPr>
        <p:spPr bwMode="auto">
          <a:xfrm>
            <a:off x="5562600" y="5181600"/>
            <a:ext cx="5953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ptr1</a:t>
            </a:r>
          </a:p>
        </p:txBody>
      </p:sp>
      <p:sp>
        <p:nvSpPr>
          <p:cNvPr id="22544" name="Text Box 15"/>
          <p:cNvSpPr txBox="1">
            <a:spLocks noChangeArrowheads="1"/>
          </p:cNvSpPr>
          <p:nvPr/>
        </p:nvSpPr>
        <p:spPr bwMode="auto">
          <a:xfrm>
            <a:off x="6781800" y="5257800"/>
            <a:ext cx="5953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ptr2</a:t>
            </a:r>
          </a:p>
        </p:txBody>
      </p:sp>
      <p:sp>
        <p:nvSpPr>
          <p:cNvPr id="22545" name="Rectangle 16"/>
          <p:cNvSpPr>
            <a:spLocks noChangeArrowheads="1"/>
          </p:cNvSpPr>
          <p:nvPr/>
        </p:nvSpPr>
        <p:spPr bwMode="auto">
          <a:xfrm>
            <a:off x="7924800" y="46482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6" name="Text Box 17"/>
          <p:cNvSpPr txBox="1">
            <a:spLocks noChangeArrowheads="1"/>
          </p:cNvSpPr>
          <p:nvPr/>
        </p:nvSpPr>
        <p:spPr bwMode="auto">
          <a:xfrm>
            <a:off x="7924800" y="5257800"/>
            <a:ext cx="5953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ptr3</a:t>
            </a:r>
          </a:p>
        </p:txBody>
      </p:sp>
      <p:sp>
        <p:nvSpPr>
          <p:cNvPr id="22547" name="Line 18"/>
          <p:cNvSpPr>
            <a:spLocks noChangeShapeType="1"/>
          </p:cNvSpPr>
          <p:nvPr/>
        </p:nvSpPr>
        <p:spPr bwMode="auto">
          <a:xfrm flipV="1">
            <a:off x="5867400" y="3657600"/>
            <a:ext cx="1066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 flipH="1" flipV="1">
            <a:off x="6019800" y="3657600"/>
            <a:ext cx="1066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20"/>
          <p:cNvSpPr>
            <a:spLocks noChangeShapeType="1"/>
          </p:cNvSpPr>
          <p:nvPr/>
        </p:nvSpPr>
        <p:spPr bwMode="auto">
          <a:xfrm flipH="1" flipV="1">
            <a:off x="6019800" y="3657600"/>
            <a:ext cx="2286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581722-775F-44A7-8A0C-44B31DAB250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Exercise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895600"/>
            <a:ext cx="4154488" cy="32369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// swap the values pointed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// by ptr1 and ptr2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temp = *ptr1;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*ptr1 = *ptr2;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*ptr2 = temp;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32369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762000" y="2057400"/>
            <a:ext cx="7989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/>
              <a:t>Show the memory snapshot after the following operations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5486400" y="32004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5715000" y="3733800"/>
            <a:ext cx="2968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6705600" y="32004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6858000" y="3733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7924800" y="32004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3564" name="Text Box 11"/>
          <p:cNvSpPr txBox="1">
            <a:spLocks noChangeArrowheads="1"/>
          </p:cNvSpPr>
          <p:nvPr/>
        </p:nvSpPr>
        <p:spPr bwMode="auto">
          <a:xfrm>
            <a:off x="7908925" y="3765550"/>
            <a:ext cx="70008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5486400" y="46482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6" name="Rectangle 13"/>
          <p:cNvSpPr>
            <a:spLocks noChangeArrowheads="1"/>
          </p:cNvSpPr>
          <p:nvPr/>
        </p:nvSpPr>
        <p:spPr bwMode="auto">
          <a:xfrm>
            <a:off x="6705600" y="46482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5562600" y="5181600"/>
            <a:ext cx="5953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ptr1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6781800" y="5257800"/>
            <a:ext cx="5953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ptr2</a:t>
            </a:r>
          </a:p>
        </p:txBody>
      </p:sp>
      <p:sp>
        <p:nvSpPr>
          <p:cNvPr id="23569" name="Rectangle 16"/>
          <p:cNvSpPr>
            <a:spLocks noChangeArrowheads="1"/>
          </p:cNvSpPr>
          <p:nvPr/>
        </p:nvSpPr>
        <p:spPr bwMode="auto">
          <a:xfrm>
            <a:off x="7924800" y="46482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7924800" y="5257800"/>
            <a:ext cx="5953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ptr3</a:t>
            </a:r>
          </a:p>
        </p:txBody>
      </p:sp>
      <p:sp>
        <p:nvSpPr>
          <p:cNvPr id="23571" name="Line 18"/>
          <p:cNvSpPr>
            <a:spLocks noChangeShapeType="1"/>
          </p:cNvSpPr>
          <p:nvPr/>
        </p:nvSpPr>
        <p:spPr bwMode="auto">
          <a:xfrm flipV="1">
            <a:off x="5867400" y="3657600"/>
            <a:ext cx="1066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2" name="Line 19"/>
          <p:cNvSpPr>
            <a:spLocks noChangeShapeType="1"/>
          </p:cNvSpPr>
          <p:nvPr/>
        </p:nvSpPr>
        <p:spPr bwMode="auto">
          <a:xfrm flipH="1" flipV="1">
            <a:off x="6019800" y="3657600"/>
            <a:ext cx="1066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Line 20"/>
          <p:cNvSpPr>
            <a:spLocks noChangeShapeType="1"/>
          </p:cNvSpPr>
          <p:nvPr/>
        </p:nvSpPr>
        <p:spPr bwMode="auto">
          <a:xfrm flipH="1" flipV="1">
            <a:off x="6019800" y="3657600"/>
            <a:ext cx="2286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FDB781-FF68-4CC8-9430-7D0667318AC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Pointers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You may compare pointers using &gt;,&lt;,== etc.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Common comparisons are:</a:t>
            </a:r>
          </a:p>
          <a:p>
            <a:pPr lvl="1" eaLnBrk="1" hangingPunct="1"/>
            <a:r>
              <a:rPr lang="en-US" sz="2400" smtClean="0">
                <a:latin typeface="Arial" pitchFamily="34" charset="0"/>
              </a:rPr>
              <a:t>check for null pointer 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if (p == NULL) …</a:t>
            </a:r>
          </a:p>
          <a:p>
            <a:pPr lvl="1" eaLnBrk="1" hangingPunct="1"/>
            <a:r>
              <a:rPr lang="en-US" sz="2400" smtClean="0">
                <a:latin typeface="Arial" pitchFamily="34" charset="0"/>
              </a:rPr>
              <a:t>check if two pointers are pointing to the same location</a:t>
            </a:r>
          </a:p>
          <a:p>
            <a:pPr lvl="2" eaLnBrk="1" hangingPunct="1">
              <a:buFontTx/>
              <a:buChar char=""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if (p == q) … </a:t>
            </a:r>
            <a:r>
              <a:rPr lang="en-US" smtClean="0">
                <a:latin typeface="Arial" pitchFamily="34" charset="0"/>
              </a:rPr>
              <a:t>	Is this equivalent to </a:t>
            </a:r>
          </a:p>
          <a:p>
            <a:pPr lvl="2" eaLnBrk="1" hangingPunct="1">
              <a:buFontTx/>
              <a:buChar char=""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if (*p == *q) …</a:t>
            </a:r>
            <a:endParaRPr lang="en-US" smtClean="0">
              <a:latin typeface="Arial" pitchFamily="34" charset="0"/>
            </a:endParaRPr>
          </a:p>
          <a:p>
            <a:pPr lvl="1" eaLnBrk="1" hangingPunct="1"/>
            <a:r>
              <a:rPr lang="en-US" sz="2400" smtClean="0">
                <a:latin typeface="Arial" pitchFamily="34" charset="0"/>
              </a:rPr>
              <a:t>Then what is  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if (*p == *q) …</a:t>
            </a:r>
          </a:p>
          <a:p>
            <a:pPr lvl="2" eaLnBrk="1" hangingPunct="1"/>
            <a:r>
              <a:rPr lang="en-US" sz="2000" smtClean="0">
                <a:latin typeface="Arial" pitchFamily="34" charset="0"/>
              </a:rPr>
              <a:t>compare two values pointed by p and q </a:t>
            </a:r>
          </a:p>
          <a:p>
            <a:pPr eaLnBrk="1" hangingPunct="1"/>
            <a:endParaRPr lang="en-US" sz="2400" smtClean="0">
              <a:latin typeface="Arial" pitchFamily="34" charset="0"/>
            </a:endParaRPr>
          </a:p>
          <a:p>
            <a:pPr lvl="2" eaLnBrk="1" hangingPunct="1"/>
            <a:endParaRPr lang="en-US" sz="18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7E1951-41A5-4AB2-A395-240D537B1B5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types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686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smtClean="0">
                <a:latin typeface="Arial" pitchFamily="34" charset="0"/>
              </a:rPr>
              <a:t>Declaring a pointer creates a variable that is capable of holding an address 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smtClean="0">
                <a:latin typeface="Arial" pitchFamily="34" charset="0"/>
              </a:rPr>
              <a:t>And addresses are integers!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smtClean="0">
                <a:latin typeface="Arial" pitchFamily="34" charset="0"/>
              </a:rPr>
              <a:t>But, the type we specify in the declaration of a pointer is the type of variable to which this pointer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!!! a pointer defined to point to an integer variable cannot also point to a float/double variable even though both holds integer address values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pointers with different types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52400" y="2017713"/>
            <a:ext cx="8345488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smtClean="0">
                <a:latin typeface="Courier New" pitchFamily="49" charset="0"/>
              </a:rPr>
              <a:t>int a=5;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smtClean="0">
                <a:latin typeface="Courier New" pitchFamily="49" charset="0"/>
              </a:rPr>
              <a:t>double b=23.452;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smtClean="0">
                <a:latin typeface="Courier New" pitchFamily="49" charset="0"/>
              </a:rPr>
              <a:t>int *iPtr;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smtClean="0">
                <a:latin typeface="Courier New" pitchFamily="49" charset="0"/>
              </a:rPr>
              <a:t>double *dPtr;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smtClean="0">
                <a:latin typeface="Courier New" pitchFamily="49" charset="0"/>
              </a:rPr>
              <a:t>iPtr = &amp;a;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smtClean="0">
                <a:latin typeface="Courier New" pitchFamily="49" charset="0"/>
              </a:rPr>
              <a:t>dPtr = &amp;b;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pitchFamily="34" charset="0"/>
              </a:rPr>
              <a:t>the variable iPtr is declared to point to an int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pitchFamily="34" charset="0"/>
              </a:rPr>
              <a:t>the variable dPtr is declared to point to a double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D21D72-4B00-4F88-BF12-5D14C0C7D937}" type="slidenum">
              <a:rPr lang="en-US" smtClean="0"/>
              <a:pPr/>
              <a:t>14</a:t>
            </a:fld>
            <a:endParaRPr lang="en-US" smtClean="0"/>
          </a:p>
        </p:txBody>
      </p:sp>
      <p:graphicFrame>
        <p:nvGraphicFramePr>
          <p:cNvPr id="5" name="Group 16"/>
          <p:cNvGraphicFramePr>
            <a:graphicFrameLocks noGrp="1"/>
          </p:cNvGraphicFramePr>
          <p:nvPr/>
        </p:nvGraphicFramePr>
        <p:xfrm>
          <a:off x="7010400" y="1828800"/>
          <a:ext cx="1447800" cy="381000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23.453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43" name="Text Box 18"/>
          <p:cNvSpPr txBox="1">
            <a:spLocks noChangeArrowheads="1"/>
          </p:cNvSpPr>
          <p:nvPr/>
        </p:nvSpPr>
        <p:spPr bwMode="auto">
          <a:xfrm>
            <a:off x="5105400" y="1981200"/>
            <a:ext cx="1905000" cy="3540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200"/>
              <a:t>a   102</a:t>
            </a:r>
          </a:p>
          <a:p>
            <a:pPr algn="r">
              <a:spcBef>
                <a:spcPct val="50000"/>
              </a:spcBef>
            </a:pPr>
            <a:r>
              <a:rPr lang="en-US" sz="3200"/>
              <a:t>b  106</a:t>
            </a:r>
          </a:p>
          <a:p>
            <a:pPr algn="r">
              <a:spcBef>
                <a:spcPct val="50000"/>
              </a:spcBef>
            </a:pPr>
            <a:r>
              <a:rPr lang="en-US" sz="3200"/>
              <a:t>iPtr  114</a:t>
            </a:r>
          </a:p>
          <a:p>
            <a:pPr algn="r">
              <a:spcBef>
                <a:spcPct val="50000"/>
              </a:spcBef>
            </a:pPr>
            <a:r>
              <a:rPr lang="en-US" sz="3200"/>
              <a:t>dPtr  118</a:t>
            </a:r>
          </a:p>
          <a:p>
            <a:pPr algn="r">
              <a:spcBef>
                <a:spcPct val="50000"/>
              </a:spcBef>
            </a:pPr>
            <a:r>
              <a:rPr lang="en-US" sz="3200"/>
              <a:t>122</a:t>
            </a:r>
          </a:p>
        </p:txBody>
      </p:sp>
      <p:sp>
        <p:nvSpPr>
          <p:cNvPr id="7" name="Freeform 78"/>
          <p:cNvSpPr>
            <a:spLocks/>
          </p:cNvSpPr>
          <p:nvPr/>
        </p:nvSpPr>
        <p:spPr bwMode="auto">
          <a:xfrm>
            <a:off x="7569200" y="2819400"/>
            <a:ext cx="1346200" cy="1778000"/>
          </a:xfrm>
          <a:custGeom>
            <a:avLst/>
            <a:gdLst>
              <a:gd name="T0" fmla="*/ 0 w 848"/>
              <a:gd name="T1" fmla="*/ 2147483647 h 976"/>
              <a:gd name="T2" fmla="*/ 2147483647 w 848"/>
              <a:gd name="T3" fmla="*/ 2147483647 h 976"/>
              <a:gd name="T4" fmla="*/ 2147483647 w 848"/>
              <a:gd name="T5" fmla="*/ 2147483647 h 976"/>
              <a:gd name="T6" fmla="*/ 2147483647 w 848"/>
              <a:gd name="T7" fmla="*/ 2147483647 h 976"/>
              <a:gd name="T8" fmla="*/ 0 60000 65536"/>
              <a:gd name="T9" fmla="*/ 0 60000 65536"/>
              <a:gd name="T10" fmla="*/ 0 60000 65536"/>
              <a:gd name="T11" fmla="*/ 0 60000 65536"/>
              <a:gd name="T12" fmla="*/ 0 w 848"/>
              <a:gd name="T13" fmla="*/ 0 h 976"/>
              <a:gd name="T14" fmla="*/ 848 w 848"/>
              <a:gd name="T15" fmla="*/ 976 h 9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" h="976">
                <a:moveTo>
                  <a:pt x="0" y="976"/>
                </a:moveTo>
                <a:cubicBezTo>
                  <a:pt x="296" y="928"/>
                  <a:pt x="592" y="880"/>
                  <a:pt x="720" y="736"/>
                </a:cubicBezTo>
                <a:cubicBezTo>
                  <a:pt x="848" y="592"/>
                  <a:pt x="792" y="224"/>
                  <a:pt x="768" y="112"/>
                </a:cubicBezTo>
                <a:cubicBezTo>
                  <a:pt x="744" y="0"/>
                  <a:pt x="608" y="72"/>
                  <a:pt x="576" y="64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78"/>
          <p:cNvSpPr>
            <a:spLocks/>
          </p:cNvSpPr>
          <p:nvPr/>
        </p:nvSpPr>
        <p:spPr bwMode="auto">
          <a:xfrm>
            <a:off x="7696200" y="2108200"/>
            <a:ext cx="1346200" cy="1778000"/>
          </a:xfrm>
          <a:custGeom>
            <a:avLst/>
            <a:gdLst>
              <a:gd name="T0" fmla="*/ 0 w 848"/>
              <a:gd name="T1" fmla="*/ 2147483647 h 976"/>
              <a:gd name="T2" fmla="*/ 2147483647 w 848"/>
              <a:gd name="T3" fmla="*/ 2147483647 h 976"/>
              <a:gd name="T4" fmla="*/ 2147483647 w 848"/>
              <a:gd name="T5" fmla="*/ 2147483647 h 976"/>
              <a:gd name="T6" fmla="*/ 2147483647 w 848"/>
              <a:gd name="T7" fmla="*/ 2147483647 h 976"/>
              <a:gd name="T8" fmla="*/ 0 60000 65536"/>
              <a:gd name="T9" fmla="*/ 0 60000 65536"/>
              <a:gd name="T10" fmla="*/ 0 60000 65536"/>
              <a:gd name="T11" fmla="*/ 0 60000 65536"/>
              <a:gd name="T12" fmla="*/ 0 w 848"/>
              <a:gd name="T13" fmla="*/ 0 h 976"/>
              <a:gd name="T14" fmla="*/ 848 w 848"/>
              <a:gd name="T15" fmla="*/ 976 h 9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" h="976">
                <a:moveTo>
                  <a:pt x="0" y="976"/>
                </a:moveTo>
                <a:cubicBezTo>
                  <a:pt x="296" y="928"/>
                  <a:pt x="592" y="880"/>
                  <a:pt x="720" y="736"/>
                </a:cubicBezTo>
                <a:cubicBezTo>
                  <a:pt x="848" y="592"/>
                  <a:pt x="792" y="224"/>
                  <a:pt x="768" y="112"/>
                </a:cubicBezTo>
                <a:cubicBezTo>
                  <a:pt x="744" y="0"/>
                  <a:pt x="608" y="72"/>
                  <a:pt x="576" y="64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8CEE8E-AB1D-4E5F-9B4D-02D961F08A0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6.4 Pointers in Function References (!IMPORTANT!)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 C, function references are call-by-value except when an array name is used as an argument.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array name is the address of the first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Values in an array can be modified by statements within a function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modify a function argument, a pointer to the argument must be passed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latin typeface="Courier New" pitchFamily="49" charset="0"/>
              </a:rPr>
              <a:t>scanf(“%f”, &amp;X); </a:t>
            </a:r>
            <a:r>
              <a:rPr lang="en-US" sz="2000" smtClean="0"/>
              <a:t>This statement specifies that the value read is to be stored at the address of 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actual parameter that corresponds to a pointer argument must be an address or pointer.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A23865-B7DD-4C70-B35C-9D1F7CF5DF0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Call by Value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4267200" cy="4114800"/>
          </a:xfr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void swap(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a,int</a:t>
            </a:r>
            <a:r>
              <a:rPr lang="en-US" sz="2400" dirty="0" smtClean="0">
                <a:latin typeface="Courier New" pitchFamily="49" charset="0"/>
              </a:rPr>
              <a:t> b)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</a:rPr>
              <a:t> temp;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  temp = a;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  a = b;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  b = temp;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  return;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0" y="2057400"/>
            <a:ext cx="4495800" cy="41148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 err="1">
                <a:latin typeface="Courier New" pitchFamily="49" charset="0"/>
              </a:rPr>
              <a:t>main</a:t>
            </a:r>
            <a:r>
              <a:rPr lang="es-ES" sz="2400" kern="0" dirty="0">
                <a:latin typeface="Courier New" pitchFamily="49" charset="0"/>
              </a:rPr>
              <a:t>()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>
                <a:latin typeface="Courier New" pitchFamily="49" charset="0"/>
              </a:rPr>
              <a:t> </a:t>
            </a:r>
            <a:r>
              <a:rPr lang="es-ES" sz="2400" kern="0" dirty="0" err="1">
                <a:latin typeface="Courier New" pitchFamily="49" charset="0"/>
              </a:rPr>
              <a:t>int</a:t>
            </a:r>
            <a:r>
              <a:rPr lang="es-ES" sz="2400" kern="0" dirty="0">
                <a:latin typeface="Courier New" pitchFamily="49" charset="0"/>
              </a:rPr>
              <a:t> x = 2, y = 3;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s-ES" sz="2400" kern="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>
                <a:latin typeface="Courier New" pitchFamily="49" charset="0"/>
              </a:rPr>
              <a:t> </a:t>
            </a:r>
            <a:r>
              <a:rPr lang="es-ES" sz="2400" kern="0" dirty="0" err="1">
                <a:latin typeface="Courier New" pitchFamily="49" charset="0"/>
              </a:rPr>
              <a:t>printf</a:t>
            </a:r>
            <a:r>
              <a:rPr lang="es-ES" sz="2400" kern="0" dirty="0">
                <a:latin typeface="Courier New" pitchFamily="49" charset="0"/>
              </a:rPr>
              <a:t>("%d %d\</a:t>
            </a:r>
            <a:r>
              <a:rPr lang="es-ES" sz="2400" kern="0" dirty="0" err="1">
                <a:latin typeface="Courier New" pitchFamily="49" charset="0"/>
              </a:rPr>
              <a:t>n“,x,y</a:t>
            </a:r>
            <a:r>
              <a:rPr lang="es-ES" sz="2400" kern="0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4400" b="1" kern="0" dirty="0">
                <a:latin typeface="Courier New" pitchFamily="49" charset="0"/>
              </a:rPr>
              <a:t> swap(</a:t>
            </a:r>
            <a:r>
              <a:rPr lang="es-ES" sz="4400" b="1" kern="0" dirty="0" err="1">
                <a:latin typeface="Courier New" pitchFamily="49" charset="0"/>
              </a:rPr>
              <a:t>x,y</a:t>
            </a:r>
            <a:r>
              <a:rPr lang="es-ES" sz="4400" b="1" kern="0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ES" sz="2400" kern="0" dirty="0">
                <a:latin typeface="Courier New" pitchFamily="49" charset="0"/>
              </a:rPr>
              <a:t> </a:t>
            </a:r>
            <a:r>
              <a:rPr lang="es-ES" sz="2400" kern="0" dirty="0" err="1">
                <a:latin typeface="Courier New" pitchFamily="49" charset="0"/>
              </a:rPr>
              <a:t>printf</a:t>
            </a:r>
            <a:r>
              <a:rPr lang="es-ES" sz="2400" kern="0" dirty="0">
                <a:latin typeface="Courier New" pitchFamily="49" charset="0"/>
              </a:rPr>
              <a:t>("%d %d\</a:t>
            </a:r>
            <a:r>
              <a:rPr lang="es-ES" sz="2400" kern="0" dirty="0" err="1">
                <a:latin typeface="Courier New" pitchFamily="49" charset="0"/>
              </a:rPr>
              <a:t>n“,x,y</a:t>
            </a:r>
            <a:r>
              <a:rPr lang="es-ES" sz="2400" kern="0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sz="2400" kern="0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6248400"/>
            <a:ext cx="82296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Changes made in function swap are lost when the function execution is 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E4880D-1FDC-4A17-B14E-F3E8E16ABFE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Call by reference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4038600" cy="415448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void swap2(int *aptr,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           int *bptr)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  int temp;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  temp = *aptr;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  *aptr = *bptr;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  *bptr = temp;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1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  return;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2057400"/>
            <a:ext cx="4495800" cy="41148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 err="1">
                <a:latin typeface="Courier New" pitchFamily="49" charset="0"/>
              </a:rPr>
              <a:t>main</a:t>
            </a:r>
            <a:r>
              <a:rPr lang="es-ES" sz="2400" kern="0" dirty="0">
                <a:latin typeface="Courier New" pitchFamily="49" charset="0"/>
              </a:rPr>
              <a:t>()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>
                <a:latin typeface="Courier New" pitchFamily="49" charset="0"/>
              </a:rPr>
              <a:t> </a:t>
            </a:r>
            <a:r>
              <a:rPr lang="es-ES" sz="2400" kern="0" dirty="0" err="1">
                <a:latin typeface="Courier New" pitchFamily="49" charset="0"/>
              </a:rPr>
              <a:t>int</a:t>
            </a:r>
            <a:r>
              <a:rPr lang="es-ES" sz="2400" kern="0" dirty="0">
                <a:latin typeface="Courier New" pitchFamily="49" charset="0"/>
              </a:rPr>
              <a:t> x = 2, y = 3;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s-ES" sz="2400" kern="0" dirty="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>
                <a:latin typeface="Courier New" pitchFamily="49" charset="0"/>
              </a:rPr>
              <a:t> </a:t>
            </a:r>
            <a:r>
              <a:rPr lang="es-ES" sz="2400" kern="0" dirty="0" err="1">
                <a:latin typeface="Courier New" pitchFamily="49" charset="0"/>
              </a:rPr>
              <a:t>printf</a:t>
            </a:r>
            <a:r>
              <a:rPr lang="es-ES" sz="2400" kern="0" dirty="0">
                <a:latin typeface="Courier New" pitchFamily="49" charset="0"/>
              </a:rPr>
              <a:t>("%d %d\</a:t>
            </a:r>
            <a:r>
              <a:rPr lang="es-ES" sz="2400" kern="0" dirty="0" err="1">
                <a:latin typeface="Courier New" pitchFamily="49" charset="0"/>
              </a:rPr>
              <a:t>n“,x,y</a:t>
            </a:r>
            <a:r>
              <a:rPr lang="es-ES" sz="2400" kern="0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3600" b="1" kern="0" dirty="0">
                <a:latin typeface="Courier New" pitchFamily="49" charset="0"/>
              </a:rPr>
              <a:t> swap2(&amp;x, &amp;y);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s-ES" sz="2400" kern="0" dirty="0">
                <a:latin typeface="Courier New" pitchFamily="49" charset="0"/>
              </a:rPr>
              <a:t> </a:t>
            </a:r>
            <a:r>
              <a:rPr lang="es-ES" sz="2400" kern="0" dirty="0" err="1">
                <a:latin typeface="Courier New" pitchFamily="49" charset="0"/>
              </a:rPr>
              <a:t>printf</a:t>
            </a:r>
            <a:r>
              <a:rPr lang="es-ES" sz="2400" kern="0" dirty="0">
                <a:latin typeface="Courier New" pitchFamily="49" charset="0"/>
              </a:rPr>
              <a:t>("%d %d\</a:t>
            </a:r>
            <a:r>
              <a:rPr lang="es-ES" sz="2400" kern="0" dirty="0" err="1">
                <a:latin typeface="Courier New" pitchFamily="49" charset="0"/>
              </a:rPr>
              <a:t>n“,x,y</a:t>
            </a:r>
            <a:r>
              <a:rPr lang="es-ES" sz="2400" kern="0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s-ES" sz="2400" kern="0" dirty="0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sz="2400" kern="0" dirty="0">
              <a:latin typeface="Courier New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6248400"/>
            <a:ext cx="8229600" cy="5334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Changes made in function swap are done on original x and y and. </a:t>
            </a:r>
          </a:p>
          <a:p>
            <a:pPr algn="ctr"/>
            <a:r>
              <a:rPr lang="en-US"/>
              <a:t>So they do not get lost when the function execution is 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4AC7C-2377-45DA-B8AF-59917E9736B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1747" name="Rectangle 10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93038" cy="1462088"/>
          </a:xfrm>
        </p:spPr>
        <p:txBody>
          <a:bodyPr/>
          <a:lstStyle/>
          <a:p>
            <a:pPr eaLnBrk="1" hangingPunct="1"/>
            <a:r>
              <a:rPr lang="en-US" smtClean="0"/>
              <a:t>Trace a program</a:t>
            </a:r>
            <a:br>
              <a:rPr lang="en-US" smtClean="0"/>
            </a:br>
            <a:endParaRPr lang="en-US" smtClean="0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-35083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49" name="Rectangle 101"/>
          <p:cNvSpPr>
            <a:spLocks noChangeArrowheads="1"/>
          </p:cNvSpPr>
          <p:nvPr/>
        </p:nvSpPr>
        <p:spPr bwMode="auto">
          <a:xfrm>
            <a:off x="0" y="5807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1750" name="Rectangle 102"/>
          <p:cNvSpPr>
            <a:spLocks noChangeArrowheads="1"/>
          </p:cNvSpPr>
          <p:nvPr/>
        </p:nvSpPr>
        <p:spPr bwMode="auto">
          <a:xfrm>
            <a:off x="76200" y="790575"/>
            <a:ext cx="5486400" cy="58785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indent="457200"/>
            <a:r>
              <a:rPr lang="en-US" b="1">
                <a:latin typeface="Courier New" pitchFamily="49" charset="0"/>
                <a:cs typeface="Courier New" pitchFamily="49" charset="0"/>
              </a:rPr>
              <a:t>main()</a:t>
            </a:r>
            <a:endParaRPr lang="en-US">
              <a:latin typeface="Courier New" pitchFamily="49" charset="0"/>
            </a:endParaRPr>
          </a:p>
          <a:p>
            <a:pPr indent="457200"/>
            <a:r>
              <a:rPr lang="en-US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en-US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457200"/>
            <a:r>
              <a:rPr lang="en-US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int x0=5, x1=2, x2=3;</a:t>
            </a:r>
            <a:endParaRPr lang="en-US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indent="457200"/>
            <a:r>
              <a:rPr lang="en-US" b="1">
                <a:latin typeface="Courier New" pitchFamily="49" charset="0"/>
                <a:cs typeface="Times New Roman" pitchFamily="18" charset="0"/>
              </a:rPr>
              <a:t>  int *p1=&amp;x1, *p2;</a:t>
            </a:r>
          </a:p>
          <a:p>
            <a:pPr indent="457200"/>
            <a:endParaRPr lang="en-US" sz="800" b="1">
              <a:latin typeface="Courier New" pitchFamily="49" charset="0"/>
              <a:cs typeface="Times New Roman" pitchFamily="18" charset="0"/>
            </a:endParaRPr>
          </a:p>
          <a:p>
            <a:pPr indent="457200"/>
            <a:r>
              <a:rPr lang="en-US" b="1">
                <a:latin typeface="Courier New" pitchFamily="49" charset="0"/>
                <a:cs typeface="Times New Roman" pitchFamily="18" charset="0"/>
              </a:rPr>
              <a:t>  p2 = &amp;x2;</a:t>
            </a:r>
          </a:p>
          <a:p>
            <a:pPr indent="457200"/>
            <a:endParaRPr lang="en-US" sz="800">
              <a:latin typeface="Courier New" pitchFamily="49" charset="0"/>
            </a:endParaRPr>
          </a:p>
          <a:p>
            <a:pPr indent="457200"/>
            <a:r>
              <a:rPr lang="en-US" b="1">
                <a:latin typeface="Courier New" pitchFamily="49" charset="0"/>
                <a:cs typeface="Times New Roman" pitchFamily="18" charset="0"/>
              </a:rPr>
              <a:t>  swap2(&amp;x0, &amp;x1); </a:t>
            </a:r>
          </a:p>
          <a:p>
            <a:pPr indent="457200"/>
            <a:endParaRPr lang="en-US" sz="800" b="1">
              <a:latin typeface="Courier New" pitchFamily="49" charset="0"/>
              <a:cs typeface="Times New Roman" pitchFamily="18" charset="0"/>
            </a:endParaRPr>
          </a:p>
          <a:p>
            <a:pPr indent="457200"/>
            <a:r>
              <a:rPr lang="en-US" b="1">
                <a:latin typeface="Courier New" pitchFamily="49" charset="0"/>
                <a:cs typeface="Times New Roman" pitchFamily="18" charset="0"/>
              </a:rPr>
              <a:t>  swap2(p1, p2);</a:t>
            </a:r>
            <a:endParaRPr lang="en-US">
              <a:latin typeface="Courier New" pitchFamily="49" charset="0"/>
            </a:endParaRPr>
          </a:p>
          <a:p>
            <a:pPr indent="457200"/>
            <a:endParaRPr lang="en-US" b="1">
              <a:latin typeface="Courier New" pitchFamily="49" charset="0"/>
              <a:cs typeface="Times New Roman" pitchFamily="18" charset="0"/>
            </a:endParaRPr>
          </a:p>
          <a:p>
            <a:pPr indent="457200"/>
            <a:r>
              <a:rPr lang="en-US" b="1">
                <a:latin typeface="Courier New" pitchFamily="49" charset="0"/>
                <a:cs typeface="Times New Roman" pitchFamily="18" charset="0"/>
              </a:rPr>
              <a:t>  printf(“%d %d %d\n”, x0, x1, x2);  </a:t>
            </a:r>
          </a:p>
          <a:p>
            <a:pPr indent="457200"/>
            <a:r>
              <a:rPr lang="en-US" b="1">
                <a:latin typeface="Courier New" pitchFamily="49" charset="0"/>
                <a:cs typeface="Times New Roman" pitchFamily="18" charset="0"/>
              </a:rPr>
              <a:t>}</a:t>
            </a:r>
            <a:endParaRPr lang="en-US">
              <a:latin typeface="Courier New" pitchFamily="49" charset="0"/>
            </a:endParaRPr>
          </a:p>
          <a:p>
            <a:pPr indent="457200"/>
            <a:r>
              <a:rPr lang="en-US" b="1">
                <a:latin typeface="Courier New" pitchFamily="49" charset="0"/>
                <a:cs typeface="Times New Roman" pitchFamily="18" charset="0"/>
              </a:rPr>
              <a:t>void swap2(int *a, int *b)</a:t>
            </a:r>
            <a:endParaRPr lang="en-US">
              <a:latin typeface="Courier New" pitchFamily="49" charset="0"/>
            </a:endParaRPr>
          </a:p>
          <a:p>
            <a:pPr indent="457200"/>
            <a:r>
              <a:rPr lang="en-US" b="1">
                <a:latin typeface="Courier New" pitchFamily="49" charset="0"/>
                <a:cs typeface="Times New Roman" pitchFamily="18" charset="0"/>
              </a:rPr>
              <a:t>{</a:t>
            </a:r>
            <a:endParaRPr lang="en-US">
              <a:latin typeface="Courier New" pitchFamily="49" charset="0"/>
            </a:endParaRPr>
          </a:p>
          <a:p>
            <a:pPr indent="457200"/>
            <a:r>
              <a:rPr lang="en-US" b="1">
                <a:latin typeface="Courier New" pitchFamily="49" charset="0"/>
                <a:cs typeface="Times New Roman" pitchFamily="18" charset="0"/>
              </a:rPr>
              <a:t>	int tmp;</a:t>
            </a:r>
            <a:endParaRPr lang="en-US">
              <a:latin typeface="Courier New" pitchFamily="49" charset="0"/>
            </a:endParaRPr>
          </a:p>
          <a:p>
            <a:pPr indent="457200"/>
            <a:r>
              <a:rPr lang="en-US" b="1">
                <a:latin typeface="Courier New" pitchFamily="49" charset="0"/>
                <a:cs typeface="Times New Roman" pitchFamily="18" charset="0"/>
              </a:rPr>
              <a:t>          </a:t>
            </a:r>
            <a:endParaRPr lang="en-US">
              <a:latin typeface="Courier New" pitchFamily="49" charset="0"/>
            </a:endParaRPr>
          </a:p>
          <a:p>
            <a:pPr indent="457200"/>
            <a:r>
              <a:rPr lang="en-US" b="1">
                <a:latin typeface="Courier New" pitchFamily="49" charset="0"/>
                <a:cs typeface="Times New Roman" pitchFamily="18" charset="0"/>
              </a:rPr>
              <a:t>   tmp = *a;</a:t>
            </a:r>
            <a:endParaRPr lang="en-US">
              <a:latin typeface="Courier New" pitchFamily="49" charset="0"/>
            </a:endParaRPr>
          </a:p>
          <a:p>
            <a:pPr indent="457200"/>
            <a:r>
              <a:rPr lang="en-US" b="1">
                <a:latin typeface="Courier New" pitchFamily="49" charset="0"/>
                <a:cs typeface="Times New Roman" pitchFamily="18" charset="0"/>
              </a:rPr>
              <a:t>   *a = *b;</a:t>
            </a:r>
            <a:endParaRPr lang="en-US">
              <a:latin typeface="Courier New" pitchFamily="49" charset="0"/>
            </a:endParaRPr>
          </a:p>
          <a:p>
            <a:pPr indent="457200"/>
            <a:r>
              <a:rPr lang="en-US" b="1">
                <a:latin typeface="Courier New" pitchFamily="49" charset="0"/>
                <a:cs typeface="Times New Roman" pitchFamily="18" charset="0"/>
              </a:rPr>
              <a:t>   *b = tmp;</a:t>
            </a:r>
            <a:endParaRPr lang="en-US">
              <a:latin typeface="Courier New" pitchFamily="49" charset="0"/>
            </a:endParaRPr>
          </a:p>
          <a:p>
            <a:pPr indent="457200"/>
            <a:r>
              <a:rPr lang="en-US" b="1">
                <a:latin typeface="Courier New" pitchFamily="49" charset="0"/>
                <a:cs typeface="Times New Roman" pitchFamily="18" charset="0"/>
              </a:rPr>
              <a:t>   return;</a:t>
            </a:r>
            <a:endParaRPr lang="en-US">
              <a:latin typeface="Courier New" pitchFamily="49" charset="0"/>
            </a:endParaRPr>
          </a:p>
          <a:p>
            <a:pPr indent="457200"/>
            <a:r>
              <a:rPr lang="en-US" b="1">
                <a:latin typeface="Courier New" pitchFamily="49" charset="0"/>
                <a:cs typeface="Times New Roman" pitchFamily="18" charset="0"/>
              </a:rPr>
              <a:t>}</a:t>
            </a:r>
            <a:endParaRPr lang="en-US">
              <a:latin typeface="Courier New" pitchFamily="49" charset="0"/>
            </a:endParaRPr>
          </a:p>
        </p:txBody>
      </p:sp>
      <p:graphicFrame>
        <p:nvGraphicFramePr>
          <p:cNvPr id="36" name="Group 220"/>
          <p:cNvGraphicFramePr>
            <a:graphicFrameLocks noGrp="1"/>
          </p:cNvGraphicFramePr>
          <p:nvPr/>
        </p:nvGraphicFramePr>
        <p:xfrm>
          <a:off x="5562600" y="947738"/>
          <a:ext cx="3001962" cy="5141681"/>
        </p:xfrm>
        <a:graphic>
          <a:graphicData uri="http://schemas.openxmlformats.org/drawingml/2006/table">
            <a:tbl>
              <a:tblPr/>
              <a:tblGrid>
                <a:gridCol w="698215"/>
                <a:gridCol w="610938"/>
                <a:gridCol w="1692809"/>
              </a:tblGrid>
              <a:tr h="2968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x0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x1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x2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p1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b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tmp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2B31F6-86EE-4B11-8E75-2F134BE080B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93038" cy="1462088"/>
          </a:xfrm>
        </p:spPr>
        <p:txBody>
          <a:bodyPr/>
          <a:lstStyle/>
          <a:p>
            <a:pPr algn="ctr" eaLnBrk="1" hangingPunct="1"/>
            <a:r>
              <a:rPr lang="en-US" smtClean="0"/>
              <a:t>Now we can get more than one value from a function 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9916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Write a function to compute the roots of quadratic equation ax^2+bx+c=0. How to return two roots?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</a:rPr>
              <a:t>void comproots(int a,int b,int c,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</a:rPr>
              <a:t>         double *dptr1, double *dptr2)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</a:rPr>
              <a:t> *dptr1 = (-b - sqrt(b*b-4*a*c))/(2.0*a);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</a:rPr>
              <a:t> *dptr2 = (-b + sqrt(b*b-4*a*c))/(2.0*a);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</a:rPr>
              <a:t> return;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*</a:t>
            </a:r>
            <a:r>
              <a:rPr lang="en-US" smtClean="0"/>
              <a:t> has different meanings in different contexts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>
                <a:latin typeface="Courier New" pitchFamily="49" charset="0"/>
                <a:cs typeface="Courier New" pitchFamily="49" charset="0"/>
              </a:rPr>
              <a:t>a = x * y; </a:t>
            </a:r>
            <a:r>
              <a:rPr lang="en-US" sz="3600" smtClean="0">
                <a:sym typeface="Wingdings" pitchFamily="2" charset="2"/>
              </a:rPr>
              <a:t> multiplication</a:t>
            </a:r>
          </a:p>
          <a:p>
            <a:r>
              <a:rPr lang="en-US" sz="36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int *ptr;  </a:t>
            </a:r>
            <a:r>
              <a:rPr lang="en-US" sz="3600" smtClean="0">
                <a:sym typeface="Wingdings" pitchFamily="2" charset="2"/>
              </a:rPr>
              <a:t> declare a pointer</a:t>
            </a:r>
          </a:p>
          <a:p>
            <a:r>
              <a:rPr lang="en-US" sz="3600" smtClean="0"/>
              <a:t>* is also used as </a:t>
            </a:r>
            <a:r>
              <a:rPr lang="en-US" sz="3600" b="1" smtClean="0"/>
              <a:t>indirection</a:t>
            </a:r>
            <a:r>
              <a:rPr lang="en-US" sz="3600" smtClean="0"/>
              <a:t> or </a:t>
            </a:r>
            <a:r>
              <a:rPr lang="en-US" sz="3600" b="1" smtClean="0"/>
              <a:t>de</a:t>
            </a:r>
            <a:r>
              <a:rPr lang="en-US" sz="3600" smtClean="0"/>
              <a:t>-</a:t>
            </a:r>
            <a:r>
              <a:rPr lang="en-US" sz="3600" b="1" smtClean="0"/>
              <a:t>referencing</a:t>
            </a:r>
            <a:r>
              <a:rPr lang="en-US" sz="3600" smtClean="0"/>
              <a:t> operator in C statements.</a:t>
            </a:r>
          </a:p>
          <a:p>
            <a:r>
              <a:rPr lang="en-US" sz="36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ptr = &amp;y; </a:t>
            </a:r>
          </a:p>
          <a:p>
            <a:r>
              <a:rPr lang="en-US" sz="36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 = x *  </a:t>
            </a:r>
            <a:r>
              <a:rPr lang="en-US" sz="3600" b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*</a:t>
            </a:r>
            <a:r>
              <a:rPr lang="en-US" sz="360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ptr;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A5DE74-F11C-471E-91F0-CD0EAA13787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2" name="Freeform 11"/>
          <p:cNvSpPr/>
          <p:nvPr/>
        </p:nvSpPr>
        <p:spPr bwMode="auto">
          <a:xfrm>
            <a:off x="277813" y="2328863"/>
            <a:ext cx="914400" cy="3733800"/>
          </a:xfrm>
          <a:custGeom>
            <a:avLst/>
            <a:gdLst>
              <a:gd name="connsiteX0" fmla="*/ 865413 w 865413"/>
              <a:gd name="connsiteY0" fmla="*/ 3820886 h 3820886"/>
              <a:gd name="connsiteX1" fmla="*/ 16328 w 865413"/>
              <a:gd name="connsiteY1" fmla="*/ 1894114 h 3820886"/>
              <a:gd name="connsiteX2" fmla="*/ 767442 w 865413"/>
              <a:gd name="connsiteY2" fmla="*/ 114300 h 3820886"/>
              <a:gd name="connsiteX3" fmla="*/ 767442 w 865413"/>
              <a:gd name="connsiteY3" fmla="*/ 114300 h 3820886"/>
              <a:gd name="connsiteX4" fmla="*/ 816428 w 865413"/>
              <a:gd name="connsiteY4" fmla="*/ 0 h 382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413" h="3820886">
                <a:moveTo>
                  <a:pt x="865413" y="3820886"/>
                </a:moveTo>
                <a:cubicBezTo>
                  <a:pt x="449034" y="3166382"/>
                  <a:pt x="32656" y="2511878"/>
                  <a:pt x="16328" y="1894114"/>
                </a:cubicBezTo>
                <a:cubicBezTo>
                  <a:pt x="0" y="1276350"/>
                  <a:pt x="767442" y="114300"/>
                  <a:pt x="767442" y="114300"/>
                </a:cubicBezTo>
                <a:lnTo>
                  <a:pt x="767442" y="114300"/>
                </a:lnTo>
                <a:lnTo>
                  <a:pt x="816428" y="0"/>
                </a:lnTo>
              </a:path>
            </a:pathLst>
          </a:custGeom>
          <a:ln w="53975" cmpd="sng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A0B44B-2215-49D0-8649-A6F9BD5EFA1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93038" cy="838200"/>
          </a:xfrm>
        </p:spPr>
        <p:txBody>
          <a:bodyPr/>
          <a:lstStyle/>
          <a:p>
            <a:pPr algn="ctr" eaLnBrk="1" hangingPunct="1"/>
            <a:r>
              <a:rPr lang="en-US" smtClean="0"/>
              <a:t>Exercise cont’d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772400" cy="43037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int a,b,c;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double root1,root2;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printf("Enter Coefficients:\n");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scanf("%d %d %d",&amp;a,&amp;b,&amp;c);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</a:rPr>
              <a:t>computeroots(a,b,c,&amp;root1,&amp;root2);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printf("First Root = %lf\n",root1);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printf("Second Root = %lf\n",root2);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AA0D0F-796B-462C-8755-3F42B534D5F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-152400"/>
            <a:ext cx="7793038" cy="1004888"/>
          </a:xfrm>
        </p:spPr>
        <p:txBody>
          <a:bodyPr/>
          <a:lstStyle/>
          <a:p>
            <a:pPr eaLnBrk="1" hangingPunct="1"/>
            <a:r>
              <a:rPr lang="en-US" smtClean="0"/>
              <a:t>Trace a program</a:t>
            </a: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76200" y="809625"/>
            <a:ext cx="5867400" cy="59404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main()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int x, y;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max_min(4, 3, 5, &amp;x, &amp;y);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printf(“ First: %d  %d”, x, y);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max_min(x, y, 2, &amp;x, &amp;y);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printf(“Second: %d  %d”, x, y);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void max_min(int a, int b, int c, 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int *max, int *min)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*max = a;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*min = a;  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if (b &gt; *max) *max = b; 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if (c &gt; *max) *max = c;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if (b &lt; *min) *min = b; 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if (c &lt; *min) *min = c;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printf(“F: %d  %d\n”, max, *max);</a:t>
            </a:r>
          </a:p>
          <a:p>
            <a:r>
              <a:rPr lang="en-US" sz="20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graphicFrame>
        <p:nvGraphicFramePr>
          <p:cNvPr id="207068" name="Group 220"/>
          <p:cNvGraphicFramePr>
            <a:graphicFrameLocks noGrp="1"/>
          </p:cNvGraphicFramePr>
          <p:nvPr/>
        </p:nvGraphicFramePr>
        <p:xfrm>
          <a:off x="5943600" y="990600"/>
          <a:ext cx="2620963" cy="5467350"/>
        </p:xfrm>
        <a:graphic>
          <a:graphicData uri="http://schemas.openxmlformats.org/drawingml/2006/table">
            <a:tbl>
              <a:tblPr/>
              <a:tblGrid>
                <a:gridCol w="609600"/>
                <a:gridCol w="533400"/>
                <a:gridCol w="1477963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729147-7321-44DB-B3A9-2AB35267A8B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Arithmetic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latin typeface="Arial" pitchFamily="34" charset="0"/>
              </a:rPr>
              <a:t>Four arithmetic operations are supported</a:t>
            </a:r>
            <a:endParaRPr lang="en-US" sz="2800" smtClean="0">
              <a:latin typeface="Arial" pitchFamily="34" charset="0"/>
            </a:endParaRPr>
          </a:p>
          <a:p>
            <a:pPr lvl="1" eaLnBrk="1" hangingPunct="1"/>
            <a:r>
              <a:rPr lang="en-US" sz="2000" smtClean="0">
                <a:latin typeface="Arial" pitchFamily="34" charset="0"/>
              </a:rPr>
              <a:t>+, -, ++, --</a:t>
            </a:r>
          </a:p>
          <a:p>
            <a:pPr lvl="1" eaLnBrk="1" hangingPunct="1"/>
            <a:r>
              <a:rPr lang="en-US" sz="2000" smtClean="0">
                <a:latin typeface="Arial" pitchFamily="34" charset="0"/>
              </a:rPr>
              <a:t>only integers may be used in these operations</a:t>
            </a:r>
          </a:p>
          <a:p>
            <a:pPr lvl="1" eaLnBrk="1" hangingPunct="1"/>
            <a:r>
              <a:rPr lang="en-US" sz="2000" smtClean="0">
                <a:latin typeface="Arial" pitchFamily="34" charset="0"/>
              </a:rPr>
              <a:t>Arithmetic is performed relative to the variable type being pointed to</a:t>
            </a:r>
          </a:p>
          <a:p>
            <a:pPr lvl="1" eaLnBrk="1" hangingPunct="1"/>
            <a:r>
              <a:rPr lang="en-US" sz="2000" smtClean="0">
                <a:latin typeface="Arial" pitchFamily="34" charset="0"/>
              </a:rPr>
              <a:t>MOSTLY USED WITH ARRAYS (see next section)</a:t>
            </a:r>
            <a:endParaRPr lang="en-US" sz="2000" b="1" i="1" smtClean="0">
              <a:latin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latin typeface="Arial" pitchFamily="34" charset="0"/>
              </a:rPr>
              <a:t>Example:	p++;	</a:t>
            </a:r>
          </a:p>
          <a:p>
            <a:pPr lvl="1" eaLnBrk="1" hangingPunct="1"/>
            <a:r>
              <a:rPr lang="en-US" sz="1800" smtClean="0">
                <a:latin typeface="Arial" pitchFamily="34" charset="0"/>
              </a:rPr>
              <a:t>if p is defined as int *p, p will be incremented by 4 (system dependent)</a:t>
            </a:r>
          </a:p>
          <a:p>
            <a:pPr lvl="1" eaLnBrk="1" hangingPunct="1"/>
            <a:r>
              <a:rPr lang="en-US" sz="1800" smtClean="0">
                <a:latin typeface="Arial" pitchFamily="34" charset="0"/>
              </a:rPr>
              <a:t>if p is defined as double *p, p will be incremented by 8(system dependent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 smtClean="0">
                <a:latin typeface="Arial" pitchFamily="34" charset="0"/>
              </a:rPr>
              <a:t>when applied to pointers, ++ means increment pointer to point to next value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C50396-5717-43B4-A8B8-6418F3377A7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6.2 Pointers and Arrays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97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Arial" pitchFamily="34" charset="0"/>
              </a:rPr>
              <a:t>The name of an array is the address of the first elements (i.e. a pointer to the first element)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Arial" pitchFamily="34" charset="0"/>
              </a:rPr>
              <a:t>The array name is a </a:t>
            </a:r>
            <a:r>
              <a:rPr lang="en-US" sz="2000" i="1" smtClean="0">
                <a:latin typeface="Arial" pitchFamily="34" charset="0"/>
              </a:rPr>
              <a:t>constant</a:t>
            </a:r>
            <a:r>
              <a:rPr lang="en-US" sz="2000" smtClean="0">
                <a:latin typeface="Arial" pitchFamily="34" charset="0"/>
              </a:rPr>
              <a:t> that always points to the first element of the array and its value can not be changed.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Arial" pitchFamily="34" charset="0"/>
              </a:rPr>
              <a:t>Array names and pointers may often be used interchangeably.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Arial" pitchFamily="34" charset="0"/>
              </a:rPr>
              <a:t>Example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int num[4] = {1,2,3,4}, *p, q[];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p = num;	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q = p; // or q = num;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/* above assignment is the same as </a:t>
            </a:r>
            <a:r>
              <a:rPr lang="en-US" sz="2000" b="1" smtClean="0">
                <a:latin typeface="Courier New" pitchFamily="49" charset="0"/>
              </a:rPr>
              <a:t>p = &amp;num[0];</a:t>
            </a:r>
            <a:r>
              <a:rPr lang="en-US" sz="2000" smtClean="0">
                <a:latin typeface="Courier New" pitchFamily="49" charset="0"/>
              </a:rPr>
              <a:t> */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printf(“%i”, *p);    // print num[0]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p++;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printf(“%i”, *p);    // print num[1]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printf(“%i”,  *q); // print num[0]</a:t>
            </a:r>
            <a:endParaRPr lang="en-US" sz="2000" smtClean="0">
              <a:latin typeface="Arial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printf(“%i”, *(p+2));    // print num[2]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230F36-42A0-4086-83F7-73620E2E69F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and Arrays (cont’d)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latin typeface="Arial" pitchFamily="34" charset="0"/>
              </a:rPr>
              <a:t>You can also index a pointer using array notation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char string[] = “This is a string”;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char *str;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int i;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str = string;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for(i =0; str[i]!=NULL; i++)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</a:rPr>
              <a:t>	printf(“%c”, str[i]);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E423E-9EA1-4C3E-988C-C4335C177491}" type="slidenum">
              <a:rPr lang="en-US" smtClean="0"/>
              <a:pPr/>
              <a:t>25</a:t>
            </a:fld>
            <a:endParaRPr 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51013" y="2740025"/>
          <a:ext cx="5478462" cy="4943475"/>
        </p:xfrm>
        <a:graphic>
          <a:graphicData uri="http://schemas.openxmlformats.org/presentationml/2006/ole">
            <p:oleObj spid="_x0000_s1026" name="Document" r:id="rId4" imgW="5486400" imgH="4945320" progId="Word.Document.8">
              <p:embed/>
            </p:oleObj>
          </a:graphicData>
        </a:graphic>
      </p:graphicFrame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219200" y="914400"/>
            <a:ext cx="6781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6000"/>
              </a:lnSpc>
              <a:spcBef>
                <a:spcPts val="800"/>
              </a:spcBef>
            </a:pPr>
            <a:r>
              <a:rPr lang="en-US" sz="3600">
                <a:solidFill>
                  <a:schemeClr val="tx2"/>
                </a:solidFill>
              </a:rPr>
              <a:t>Two Dimensional Arrays</a:t>
            </a:r>
            <a:endParaRPr lang="en-US" sz="36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990600" y="1752600"/>
            <a:ext cx="7620000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6000"/>
              </a:lnSpc>
              <a:spcBef>
                <a:spcPts val="1200"/>
              </a:spcBef>
            </a:pPr>
            <a:r>
              <a:rPr lang="en-US" sz="2000">
                <a:latin typeface="New York"/>
              </a:rPr>
              <a:t>A two-dimensional array is stored in sequential memory locations, in row order.</a:t>
            </a:r>
          </a:p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1066800" y="2362200"/>
            <a:ext cx="746760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spcBef>
                <a:spcPts val="2100"/>
              </a:spcBef>
            </a:pPr>
            <a:r>
              <a:rPr lang="en-US" b="1">
                <a:latin typeface="Courier" pitchFamily="49" charset="0"/>
              </a:rPr>
              <a:t>int s[2][3] = {{2,4,6}, {1,5,3}};</a:t>
            </a:r>
          </a:p>
          <a:p>
            <a:pPr lvl="1">
              <a:lnSpc>
                <a:spcPct val="80000"/>
              </a:lnSpc>
              <a:spcBef>
                <a:spcPts val="2100"/>
              </a:spcBef>
            </a:pPr>
            <a:r>
              <a:rPr lang="en-US" b="1">
                <a:latin typeface="Courier" pitchFamily="49" charset="0"/>
              </a:rPr>
              <a:t>int *sptr = &amp;s[0][0];</a:t>
            </a:r>
            <a:endParaRPr lang="en-US" b="1">
              <a:latin typeface="New York"/>
            </a:endParaRPr>
          </a:p>
          <a:p>
            <a:pPr lvl="1">
              <a:lnSpc>
                <a:spcPct val="80000"/>
              </a:lnSpc>
            </a:pPr>
            <a:r>
              <a:rPr lang="en-US">
                <a:latin typeface="Courier" pitchFamily="49" charset="0"/>
              </a:rPr>
              <a:t>                     			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Courier" pitchFamily="49" charset="0"/>
              </a:rPr>
              <a:t>Memory allocation: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Courier" pitchFamily="49" charset="0"/>
              </a:rPr>
              <a:t>	</a:t>
            </a:r>
          </a:p>
          <a:p>
            <a:pPr lvl="1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 pitchFamily="49" charset="0"/>
              </a:rPr>
              <a:t>s[0][0]	2	   </a:t>
            </a:r>
          </a:p>
          <a:p>
            <a:pPr lvl="1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 pitchFamily="49" charset="0"/>
              </a:rPr>
              <a:t>s[0][1]	4	</a:t>
            </a:r>
          </a:p>
          <a:p>
            <a:pPr lvl="1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 pitchFamily="49" charset="0"/>
              </a:rPr>
              <a:t>s[0][2]	6	</a:t>
            </a:r>
          </a:p>
          <a:p>
            <a:pPr lvl="1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 pitchFamily="49" charset="0"/>
              </a:rPr>
              <a:t>s[1][0]	1	</a:t>
            </a:r>
          </a:p>
          <a:p>
            <a:pPr lvl="1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 pitchFamily="49" charset="0"/>
              </a:rPr>
              <a:t>s[1][1]	5	</a:t>
            </a:r>
          </a:p>
          <a:p>
            <a:pPr lvl="1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 pitchFamily="49" charset="0"/>
              </a:rPr>
              <a:t>s[1][2]	3</a:t>
            </a:r>
          </a:p>
          <a:p>
            <a:pPr lvl="1">
              <a:lnSpc>
                <a:spcPct val="75000"/>
              </a:lnSpc>
              <a:spcAft>
                <a:spcPct val="20000"/>
              </a:spcAft>
            </a:pPr>
            <a:endParaRPr lang="en-US">
              <a:latin typeface="Courier" pitchFamily="49" charset="0"/>
            </a:endParaRPr>
          </a:p>
          <a:p>
            <a:pPr lvl="1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 pitchFamily="49" charset="0"/>
              </a:rPr>
              <a:t>A pointer reference to s[0][1] would be *(sptr+</a:t>
            </a:r>
            <a:r>
              <a:rPr lang="en-US" b="1" i="1">
                <a:latin typeface="Courier" pitchFamily="49" charset="0"/>
              </a:rPr>
              <a:t>1</a:t>
            </a:r>
            <a:r>
              <a:rPr lang="en-US">
                <a:latin typeface="Courier" pitchFamily="49" charset="0"/>
              </a:rPr>
              <a:t>)</a:t>
            </a:r>
          </a:p>
          <a:p>
            <a:pPr lvl="1">
              <a:lnSpc>
                <a:spcPct val="75000"/>
              </a:lnSpc>
              <a:spcAft>
                <a:spcPct val="20000"/>
              </a:spcAft>
            </a:pPr>
            <a:r>
              <a:rPr lang="en-US">
                <a:latin typeface="Courier" pitchFamily="49" charset="0"/>
              </a:rPr>
              <a:t>A pointer reference to s[1][1] would be *(sptr+</a:t>
            </a:r>
            <a:r>
              <a:rPr lang="en-US" b="1" i="1">
                <a:latin typeface="Courier" pitchFamily="49" charset="0"/>
              </a:rPr>
              <a:t>4</a:t>
            </a:r>
            <a:r>
              <a:rPr lang="en-US">
                <a:latin typeface="Courier" pitchFamily="49" charset="0"/>
              </a:rPr>
              <a:t>) </a:t>
            </a:r>
          </a:p>
          <a:p>
            <a:pPr lvl="1">
              <a:lnSpc>
                <a:spcPct val="75000"/>
              </a:lnSpc>
              <a:spcAft>
                <a:spcPct val="20000"/>
              </a:spcAft>
            </a:pPr>
            <a:endParaRPr lang="en-US" b="1">
              <a:latin typeface="Courier" pitchFamily="49" charset="0"/>
            </a:endParaRPr>
          </a:p>
          <a:p>
            <a:pPr lvl="1">
              <a:lnSpc>
                <a:spcPct val="75000"/>
              </a:lnSpc>
              <a:spcAft>
                <a:spcPct val="20000"/>
              </a:spcAft>
            </a:pPr>
            <a:r>
              <a:rPr lang="en-US" b="1" i="1">
                <a:latin typeface="Courier" pitchFamily="49" charset="0"/>
              </a:rPr>
              <a:t>row offset * number of columns + column offset</a:t>
            </a:r>
            <a:r>
              <a:rPr lang="en-US" b="1">
                <a:latin typeface="Courier" pitchFamily="49" charset="0"/>
              </a:rPr>
              <a:t>	</a:t>
            </a:r>
          </a:p>
          <a:p>
            <a:pPr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693DF1-5232-463B-B74F-E9025AF54F5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6.7 Dynamic Memory Allocation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sz="2400" smtClean="0"/>
              <a:t>Dynamically allocated memory is determined at </a:t>
            </a:r>
            <a:r>
              <a:rPr lang="en-US" sz="2400" i="1" smtClean="0"/>
              <a:t>runtime</a:t>
            </a:r>
            <a:endParaRPr lang="en-US" sz="2400" smtClean="0"/>
          </a:p>
          <a:p>
            <a:pPr eaLnBrk="1" hangingPunct="1">
              <a:lnSpc>
                <a:spcPct val="115000"/>
              </a:lnSpc>
            </a:pPr>
            <a:r>
              <a:rPr lang="en-US" sz="2400" smtClean="0"/>
              <a:t>A program may create as many or as few variables as required, offering greater flexibility</a:t>
            </a:r>
          </a:p>
          <a:p>
            <a:pPr eaLnBrk="1" hangingPunct="1">
              <a:lnSpc>
                <a:spcPct val="115000"/>
              </a:lnSpc>
            </a:pPr>
            <a:r>
              <a:rPr lang="en-US" sz="2400" smtClean="0"/>
              <a:t>Dynamic allocation is often used to support data structures such as stacks, queues, linked lists and binary trees.</a:t>
            </a:r>
          </a:p>
          <a:p>
            <a:pPr eaLnBrk="1" hangingPunct="1">
              <a:lnSpc>
                <a:spcPct val="115000"/>
              </a:lnSpc>
            </a:pPr>
            <a:r>
              <a:rPr lang="en-US" sz="2400" smtClean="0"/>
              <a:t>Dynamic memory is finite</a:t>
            </a:r>
          </a:p>
          <a:p>
            <a:pPr eaLnBrk="1" hangingPunct="1">
              <a:lnSpc>
                <a:spcPct val="115000"/>
              </a:lnSpc>
            </a:pPr>
            <a:r>
              <a:rPr lang="en-US" sz="2400" smtClean="0"/>
              <a:t>Dynamically allocated memory may be freed during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DD63A5-5C57-49A3-8D9B-55DA95FC53A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Memory Allocation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is allocated using the:</a:t>
            </a:r>
          </a:p>
          <a:p>
            <a:pPr lvl="1" eaLnBrk="1" hangingPunct="1"/>
            <a:r>
              <a:rPr lang="en-US" sz="2400" smtClean="0"/>
              <a:t>malloc function	(memory allocation)</a:t>
            </a:r>
          </a:p>
          <a:p>
            <a:pPr lvl="1" eaLnBrk="1" hangingPunct="1"/>
            <a:r>
              <a:rPr lang="en-US" sz="2400" smtClean="0"/>
              <a:t>calloc function 	(cleared memory allocation)</a:t>
            </a:r>
          </a:p>
          <a:p>
            <a:pPr eaLnBrk="1" hangingPunct="1"/>
            <a:r>
              <a:rPr lang="en-US" sz="2800" smtClean="0"/>
              <a:t>Memory is released using the:</a:t>
            </a:r>
          </a:p>
          <a:p>
            <a:pPr lvl="1" eaLnBrk="1" hangingPunct="1"/>
            <a:r>
              <a:rPr lang="en-US" sz="2400" smtClean="0"/>
              <a:t>free function</a:t>
            </a:r>
          </a:p>
          <a:p>
            <a:pPr eaLnBrk="1" hangingPunct="1"/>
            <a:r>
              <a:rPr lang="en-US" sz="2800" smtClean="0"/>
              <a:t>The size of memory requested by malloc or calloc can be changed  using the:</a:t>
            </a:r>
          </a:p>
          <a:p>
            <a:pPr lvl="1" eaLnBrk="1" hangingPunct="1"/>
            <a:r>
              <a:rPr lang="en-US" sz="2400" smtClean="0"/>
              <a:t>realloc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C3EEAB-BC2E-4A45-BC09-3416FFA58002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793037" cy="914400"/>
          </a:xfrm>
        </p:spPr>
        <p:txBody>
          <a:bodyPr/>
          <a:lstStyle/>
          <a:p>
            <a:pPr algn="ctr" eaLnBrk="1" hangingPunct="1"/>
            <a:r>
              <a:rPr lang="en-US" smtClean="0"/>
              <a:t>malloc and calloc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066800" y="1905000"/>
            <a:ext cx="76962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/>
              <a:t>Both functions return a pointer to the newly allocated memory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/>
              <a:t>If memory can not be allocated, the value returned will be a </a:t>
            </a:r>
            <a:r>
              <a:rPr lang="en-US" sz="2400" b="1"/>
              <a:t>NULL</a:t>
            </a:r>
            <a:r>
              <a:rPr lang="en-US" sz="2400"/>
              <a:t> value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/>
              <a:t>The pointer returned by these functions is declared to be a </a:t>
            </a:r>
            <a:r>
              <a:rPr lang="en-US" sz="2400" b="1"/>
              <a:t>void pointer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/>
              <a:t>A cast operator should be used with the returned pointer value to coerce it to the proper pointer type</a:t>
            </a:r>
            <a:r>
              <a:rPr lang="en-US" sz="2400" b="1"/>
              <a:t> 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FEF4EE-50BE-430B-9BC6-9C70109E03E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malloc and calloc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066800" y="1905000"/>
            <a:ext cx="7696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</a:rPr>
              <a:t>int n = 6, m = 4;</a:t>
            </a:r>
          </a:p>
          <a:p>
            <a:r>
              <a:rPr lang="en-US" sz="2400">
                <a:latin typeface="Times New Roman" pitchFamily="18" charset="0"/>
              </a:rPr>
              <a:t>double *x;</a:t>
            </a:r>
          </a:p>
          <a:p>
            <a:r>
              <a:rPr lang="en-US" sz="2400">
                <a:latin typeface="Times New Roman" pitchFamily="18" charset="0"/>
              </a:rPr>
              <a:t>int *p;</a:t>
            </a:r>
          </a:p>
          <a:p>
            <a:endParaRPr lang="en-US" sz="24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/*  Allocate memory for 6 doubles.  */</a:t>
            </a:r>
          </a:p>
          <a:p>
            <a:r>
              <a:rPr lang="en-US" sz="2400">
                <a:latin typeface="Times New Roman" pitchFamily="18" charset="0"/>
              </a:rPr>
              <a:t>x = (double *)malloc(n*sizeof(double));</a:t>
            </a:r>
          </a:p>
          <a:p>
            <a:endParaRPr lang="en-US" sz="2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/*  Allocate memory for 4 integers.  */</a:t>
            </a:r>
          </a:p>
          <a:p>
            <a:r>
              <a:rPr lang="en-US" sz="2400">
                <a:latin typeface="Times New Roman" pitchFamily="18" charset="0"/>
              </a:rPr>
              <a:t>p = (int *)calloc(m,sizeof(int));</a:t>
            </a:r>
          </a:p>
          <a:p>
            <a:endParaRPr lang="en-US" sz="2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276600" y="25908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413125" y="3079750"/>
            <a:ext cx="3175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162800" y="25908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629400" y="25908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6096000" y="25908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5562600" y="25908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5029200" y="25908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495800" y="25908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3505200" y="2743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276600" y="43434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413125" y="483235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45072" name="Rectangle 18"/>
          <p:cNvSpPr>
            <a:spLocks noChangeArrowheads="1"/>
          </p:cNvSpPr>
          <p:nvPr/>
        </p:nvSpPr>
        <p:spPr bwMode="auto">
          <a:xfrm>
            <a:off x="6096000" y="43434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73" name="Rectangle 19"/>
          <p:cNvSpPr>
            <a:spLocks noChangeArrowheads="1"/>
          </p:cNvSpPr>
          <p:nvPr/>
        </p:nvSpPr>
        <p:spPr bwMode="auto">
          <a:xfrm>
            <a:off x="5562600" y="43434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74" name="Rectangle 20"/>
          <p:cNvSpPr>
            <a:spLocks noChangeArrowheads="1"/>
          </p:cNvSpPr>
          <p:nvPr/>
        </p:nvSpPr>
        <p:spPr bwMode="auto">
          <a:xfrm>
            <a:off x="5029200" y="43434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75" name="Rectangle 21"/>
          <p:cNvSpPr>
            <a:spLocks noChangeArrowheads="1"/>
          </p:cNvSpPr>
          <p:nvPr/>
        </p:nvSpPr>
        <p:spPr bwMode="auto">
          <a:xfrm>
            <a:off x="4495800" y="4343400"/>
            <a:ext cx="533400" cy="3810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076" name="Line 22"/>
          <p:cNvSpPr>
            <a:spLocks noChangeShapeType="1"/>
          </p:cNvSpPr>
          <p:nvPr/>
        </p:nvSpPr>
        <p:spPr bwMode="auto">
          <a:xfrm>
            <a:off x="3505200" y="4495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254CD7-9D6B-45C4-829E-0FF5B7EDB84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br>
              <a:rPr lang="en-US" smtClean="0"/>
            </a:br>
            <a:r>
              <a:rPr lang="en-US" smtClean="0"/>
              <a:t>Pointers, address, indirection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2322513"/>
            <a:ext cx="3998912" cy="438308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int a,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int *c, *d;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a = 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c = &amp;a;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d = &amp;b;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*d = 9;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print c, *c, &amp;c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print a, b</a:t>
            </a:r>
          </a:p>
        </p:txBody>
      </p:sp>
      <p:graphicFrame>
        <p:nvGraphicFramePr>
          <p:cNvPr id="64586" name="Group 74"/>
          <p:cNvGraphicFramePr>
            <a:graphicFrameLocks noGrp="1"/>
          </p:cNvGraphicFramePr>
          <p:nvPr/>
        </p:nvGraphicFramePr>
        <p:xfrm>
          <a:off x="6324600" y="2209800"/>
          <a:ext cx="2133600" cy="3386139"/>
        </p:xfrm>
        <a:graphic>
          <a:graphicData uri="http://schemas.openxmlformats.org/drawingml/2006/table">
            <a:tbl>
              <a:tblPr/>
              <a:tblGrid>
                <a:gridCol w="21336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6629400" y="1828800"/>
            <a:ext cx="2286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memory</a:t>
            </a:r>
          </a:p>
        </p:txBody>
      </p:sp>
      <p:graphicFrame>
        <p:nvGraphicFramePr>
          <p:cNvPr id="64573" name="Group 61"/>
          <p:cNvGraphicFramePr>
            <a:graphicFrameLocks noGrp="1"/>
          </p:cNvGraphicFramePr>
          <p:nvPr/>
        </p:nvGraphicFramePr>
        <p:xfrm>
          <a:off x="5410200" y="2209800"/>
          <a:ext cx="838200" cy="4064002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1" name="Text Box 62"/>
          <p:cNvSpPr txBox="1">
            <a:spLocks noChangeArrowheads="1"/>
          </p:cNvSpPr>
          <p:nvPr/>
        </p:nvSpPr>
        <p:spPr bwMode="auto">
          <a:xfrm>
            <a:off x="4876800" y="2971800"/>
            <a:ext cx="685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a</a:t>
            </a:r>
            <a:r>
              <a:rPr lang="en-US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1292" name="Text Box 63"/>
          <p:cNvSpPr txBox="1">
            <a:spLocks noChangeArrowheads="1"/>
          </p:cNvSpPr>
          <p:nvPr/>
        </p:nvSpPr>
        <p:spPr bwMode="auto">
          <a:xfrm>
            <a:off x="4902200" y="3670300"/>
            <a:ext cx="685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b</a:t>
            </a:r>
            <a:r>
              <a:rPr lang="en-US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1293" name="Text Box 64"/>
          <p:cNvSpPr txBox="1">
            <a:spLocks noChangeArrowheads="1"/>
          </p:cNvSpPr>
          <p:nvPr/>
        </p:nvSpPr>
        <p:spPr bwMode="auto">
          <a:xfrm>
            <a:off x="4876800" y="4292600"/>
            <a:ext cx="685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c</a:t>
            </a:r>
            <a:r>
              <a:rPr lang="en-US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1294" name="Text Box 65"/>
          <p:cNvSpPr txBox="1">
            <a:spLocks noChangeArrowheads="1"/>
          </p:cNvSpPr>
          <p:nvPr/>
        </p:nvSpPr>
        <p:spPr bwMode="auto">
          <a:xfrm>
            <a:off x="5486400" y="1828800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address</a:t>
            </a:r>
          </a:p>
        </p:txBody>
      </p:sp>
      <p:sp>
        <p:nvSpPr>
          <p:cNvPr id="11295" name="Text Box 66"/>
          <p:cNvSpPr txBox="1">
            <a:spLocks noChangeArrowheads="1"/>
          </p:cNvSpPr>
          <p:nvPr/>
        </p:nvSpPr>
        <p:spPr bwMode="auto">
          <a:xfrm>
            <a:off x="4572000" y="1828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name</a:t>
            </a:r>
          </a:p>
        </p:txBody>
      </p:sp>
      <p:sp>
        <p:nvSpPr>
          <p:cNvPr id="64580" name="Text Box 68"/>
          <p:cNvSpPr txBox="1">
            <a:spLocks noChangeArrowheads="1"/>
          </p:cNvSpPr>
          <p:nvPr/>
        </p:nvSpPr>
        <p:spPr bwMode="auto">
          <a:xfrm>
            <a:off x="4724400" y="5715000"/>
            <a:ext cx="3581400" cy="1017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c=11  *c=5   &amp;c=13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Courier New" pitchFamily="49" charset="0"/>
              </a:rPr>
              <a:t>a=5 b=9</a:t>
            </a:r>
          </a:p>
        </p:txBody>
      </p:sp>
      <p:sp>
        <p:nvSpPr>
          <p:cNvPr id="64581" name="Text Box 69"/>
          <p:cNvSpPr txBox="1">
            <a:spLocks noChangeArrowheads="1"/>
          </p:cNvSpPr>
          <p:nvPr/>
        </p:nvSpPr>
        <p:spPr bwMode="auto">
          <a:xfrm>
            <a:off x="7010400" y="2971800"/>
            <a:ext cx="9906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5</a:t>
            </a:r>
          </a:p>
        </p:txBody>
      </p:sp>
      <p:sp>
        <p:nvSpPr>
          <p:cNvPr id="64582" name="Text Box 70"/>
          <p:cNvSpPr txBox="1">
            <a:spLocks noChangeArrowheads="1"/>
          </p:cNvSpPr>
          <p:nvPr/>
        </p:nvSpPr>
        <p:spPr bwMode="auto">
          <a:xfrm>
            <a:off x="7086600" y="4343400"/>
            <a:ext cx="11430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11</a:t>
            </a:r>
          </a:p>
        </p:txBody>
      </p:sp>
      <p:sp>
        <p:nvSpPr>
          <p:cNvPr id="11299" name="Rectangle 73"/>
          <p:cNvSpPr>
            <a:spLocks noChangeArrowheads="1"/>
          </p:cNvSpPr>
          <p:nvPr/>
        </p:nvSpPr>
        <p:spPr bwMode="auto">
          <a:xfrm>
            <a:off x="4889500" y="4991100"/>
            <a:ext cx="40957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d</a:t>
            </a:r>
          </a:p>
        </p:txBody>
      </p:sp>
      <p:sp>
        <p:nvSpPr>
          <p:cNvPr id="64587" name="Text Box 75"/>
          <p:cNvSpPr txBox="1">
            <a:spLocks noChangeArrowheads="1"/>
          </p:cNvSpPr>
          <p:nvPr/>
        </p:nvSpPr>
        <p:spPr bwMode="auto">
          <a:xfrm>
            <a:off x="7162800" y="5029200"/>
            <a:ext cx="11430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12</a:t>
            </a:r>
          </a:p>
        </p:txBody>
      </p:sp>
      <p:sp>
        <p:nvSpPr>
          <p:cNvPr id="64588" name="Text Box 76"/>
          <p:cNvSpPr txBox="1">
            <a:spLocks noChangeArrowheads="1"/>
          </p:cNvSpPr>
          <p:nvPr/>
        </p:nvSpPr>
        <p:spPr bwMode="auto">
          <a:xfrm>
            <a:off x="6934200" y="3657600"/>
            <a:ext cx="11430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</a:t>
            </a:r>
          </a:p>
        </p:txBody>
      </p:sp>
      <p:sp>
        <p:nvSpPr>
          <p:cNvPr id="64589" name="Freeform 77"/>
          <p:cNvSpPr>
            <a:spLocks/>
          </p:cNvSpPr>
          <p:nvPr/>
        </p:nvSpPr>
        <p:spPr bwMode="auto">
          <a:xfrm>
            <a:off x="7620000" y="3098800"/>
            <a:ext cx="1346200" cy="1549400"/>
          </a:xfrm>
          <a:custGeom>
            <a:avLst/>
            <a:gdLst>
              <a:gd name="T0" fmla="*/ 0 w 848"/>
              <a:gd name="T1" fmla="*/ 2147483647 h 976"/>
              <a:gd name="T2" fmla="*/ 2147483647 w 848"/>
              <a:gd name="T3" fmla="*/ 2147483647 h 976"/>
              <a:gd name="T4" fmla="*/ 2147483647 w 848"/>
              <a:gd name="T5" fmla="*/ 2147483647 h 976"/>
              <a:gd name="T6" fmla="*/ 2147483647 w 848"/>
              <a:gd name="T7" fmla="*/ 2147483647 h 976"/>
              <a:gd name="T8" fmla="*/ 0 60000 65536"/>
              <a:gd name="T9" fmla="*/ 0 60000 65536"/>
              <a:gd name="T10" fmla="*/ 0 60000 65536"/>
              <a:gd name="T11" fmla="*/ 0 60000 65536"/>
              <a:gd name="T12" fmla="*/ 0 w 848"/>
              <a:gd name="T13" fmla="*/ 0 h 976"/>
              <a:gd name="T14" fmla="*/ 848 w 848"/>
              <a:gd name="T15" fmla="*/ 976 h 9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" h="976">
                <a:moveTo>
                  <a:pt x="0" y="976"/>
                </a:moveTo>
                <a:cubicBezTo>
                  <a:pt x="296" y="928"/>
                  <a:pt x="592" y="880"/>
                  <a:pt x="720" y="736"/>
                </a:cubicBezTo>
                <a:cubicBezTo>
                  <a:pt x="848" y="592"/>
                  <a:pt x="792" y="224"/>
                  <a:pt x="768" y="112"/>
                </a:cubicBezTo>
                <a:cubicBezTo>
                  <a:pt x="744" y="0"/>
                  <a:pt x="608" y="72"/>
                  <a:pt x="576" y="64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90" name="Freeform 78"/>
          <p:cNvSpPr>
            <a:spLocks/>
          </p:cNvSpPr>
          <p:nvPr/>
        </p:nvSpPr>
        <p:spPr bwMode="auto">
          <a:xfrm>
            <a:off x="7543800" y="3733800"/>
            <a:ext cx="1346200" cy="1549400"/>
          </a:xfrm>
          <a:custGeom>
            <a:avLst/>
            <a:gdLst>
              <a:gd name="T0" fmla="*/ 0 w 848"/>
              <a:gd name="T1" fmla="*/ 2147483647 h 976"/>
              <a:gd name="T2" fmla="*/ 2147483647 w 848"/>
              <a:gd name="T3" fmla="*/ 2147483647 h 976"/>
              <a:gd name="T4" fmla="*/ 2147483647 w 848"/>
              <a:gd name="T5" fmla="*/ 2147483647 h 976"/>
              <a:gd name="T6" fmla="*/ 2147483647 w 848"/>
              <a:gd name="T7" fmla="*/ 2147483647 h 976"/>
              <a:gd name="T8" fmla="*/ 0 60000 65536"/>
              <a:gd name="T9" fmla="*/ 0 60000 65536"/>
              <a:gd name="T10" fmla="*/ 0 60000 65536"/>
              <a:gd name="T11" fmla="*/ 0 60000 65536"/>
              <a:gd name="T12" fmla="*/ 0 w 848"/>
              <a:gd name="T13" fmla="*/ 0 h 976"/>
              <a:gd name="T14" fmla="*/ 848 w 848"/>
              <a:gd name="T15" fmla="*/ 976 h 9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" h="976">
                <a:moveTo>
                  <a:pt x="0" y="976"/>
                </a:moveTo>
                <a:cubicBezTo>
                  <a:pt x="296" y="928"/>
                  <a:pt x="592" y="880"/>
                  <a:pt x="720" y="736"/>
                </a:cubicBezTo>
                <a:cubicBezTo>
                  <a:pt x="848" y="592"/>
                  <a:pt x="792" y="224"/>
                  <a:pt x="768" y="112"/>
                </a:cubicBezTo>
                <a:cubicBezTo>
                  <a:pt x="744" y="0"/>
                  <a:pt x="608" y="72"/>
                  <a:pt x="576" y="64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80" grpId="0" animBg="1"/>
      <p:bldP spid="64581" grpId="0" animBg="1"/>
      <p:bldP spid="64582" grpId="0" animBg="1"/>
      <p:bldP spid="64587" grpId="0" animBg="1"/>
      <p:bldP spid="64588" grpId="0" animBg="1"/>
      <p:bldP spid="64589" grpId="0" animBg="1"/>
      <p:bldP spid="645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74B9E0-0638-439A-8160-831D1531F45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Exercise: </a:t>
            </a:r>
            <a:br>
              <a:rPr lang="en-US" smtClean="0"/>
            </a:br>
            <a:r>
              <a:rPr lang="en-US" smtClean="0"/>
              <a:t>Trace the following code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2322513"/>
            <a:ext cx="4303712" cy="438308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int x,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int *p1, *p2;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x = 3 + 4;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Y = x / 2 + 5;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p1 = &amp;y;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p2 = &amp;x;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*p1 = x + *p2;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*p2 = *p1 + y;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print p1, *p1, &amp;p1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</a:rPr>
              <a:t>print x, &amp;x, y, &amp;y</a:t>
            </a:r>
          </a:p>
        </p:txBody>
      </p:sp>
      <p:graphicFrame>
        <p:nvGraphicFramePr>
          <p:cNvPr id="64586" name="Group 74"/>
          <p:cNvGraphicFramePr>
            <a:graphicFrameLocks noGrp="1"/>
          </p:cNvGraphicFramePr>
          <p:nvPr/>
        </p:nvGraphicFramePr>
        <p:xfrm>
          <a:off x="6324600" y="2209800"/>
          <a:ext cx="2133600" cy="3386139"/>
        </p:xfrm>
        <a:graphic>
          <a:graphicData uri="http://schemas.openxmlformats.org/drawingml/2006/table">
            <a:tbl>
              <a:tblPr/>
              <a:tblGrid>
                <a:gridCol w="21336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07" name="Text Box 21"/>
          <p:cNvSpPr txBox="1">
            <a:spLocks noChangeArrowheads="1"/>
          </p:cNvSpPr>
          <p:nvPr/>
        </p:nvSpPr>
        <p:spPr bwMode="auto">
          <a:xfrm>
            <a:off x="6629400" y="1828800"/>
            <a:ext cx="22860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memory</a:t>
            </a:r>
          </a:p>
        </p:txBody>
      </p:sp>
      <p:graphicFrame>
        <p:nvGraphicFramePr>
          <p:cNvPr id="64573" name="Group 61"/>
          <p:cNvGraphicFramePr>
            <a:graphicFrameLocks noGrp="1"/>
          </p:cNvGraphicFramePr>
          <p:nvPr/>
        </p:nvGraphicFramePr>
        <p:xfrm>
          <a:off x="5562600" y="2133600"/>
          <a:ext cx="1066800" cy="4064002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510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511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512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513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514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5" name="Text Box 62"/>
          <p:cNvSpPr txBox="1">
            <a:spLocks noChangeArrowheads="1"/>
          </p:cNvSpPr>
          <p:nvPr/>
        </p:nvSpPr>
        <p:spPr bwMode="auto">
          <a:xfrm>
            <a:off x="4876800" y="2971800"/>
            <a:ext cx="685800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x</a:t>
            </a:r>
            <a:r>
              <a:rPr lang="en-US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2316" name="Text Box 63"/>
          <p:cNvSpPr txBox="1">
            <a:spLocks noChangeArrowheads="1"/>
          </p:cNvSpPr>
          <p:nvPr/>
        </p:nvSpPr>
        <p:spPr bwMode="auto">
          <a:xfrm>
            <a:off x="4902200" y="3670300"/>
            <a:ext cx="685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y</a:t>
            </a:r>
            <a:r>
              <a:rPr lang="en-US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2317" name="Text Box 64"/>
          <p:cNvSpPr txBox="1">
            <a:spLocks noChangeArrowheads="1"/>
          </p:cNvSpPr>
          <p:nvPr/>
        </p:nvSpPr>
        <p:spPr bwMode="auto">
          <a:xfrm>
            <a:off x="4876800" y="4292600"/>
            <a:ext cx="685800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p1</a:t>
            </a:r>
            <a:r>
              <a:rPr lang="en-US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12318" name="Text Box 65"/>
          <p:cNvSpPr txBox="1">
            <a:spLocks noChangeArrowheads="1"/>
          </p:cNvSpPr>
          <p:nvPr/>
        </p:nvSpPr>
        <p:spPr bwMode="auto">
          <a:xfrm>
            <a:off x="5486400" y="1828800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address</a:t>
            </a:r>
          </a:p>
        </p:txBody>
      </p:sp>
      <p:sp>
        <p:nvSpPr>
          <p:cNvPr id="12319" name="Text Box 66"/>
          <p:cNvSpPr txBox="1">
            <a:spLocks noChangeArrowheads="1"/>
          </p:cNvSpPr>
          <p:nvPr/>
        </p:nvSpPr>
        <p:spPr bwMode="auto">
          <a:xfrm>
            <a:off x="4572000" y="1828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name</a:t>
            </a:r>
          </a:p>
        </p:txBody>
      </p:sp>
      <p:sp>
        <p:nvSpPr>
          <p:cNvPr id="12320" name="Text Box 68"/>
          <p:cNvSpPr txBox="1">
            <a:spLocks noChangeArrowheads="1"/>
          </p:cNvSpPr>
          <p:nvPr/>
        </p:nvSpPr>
        <p:spPr bwMode="auto">
          <a:xfrm>
            <a:off x="4724400" y="5715000"/>
            <a:ext cx="3581400" cy="101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2400">
              <a:latin typeface="Courier New" pitchFamily="49" charset="0"/>
            </a:endParaRPr>
          </a:p>
        </p:txBody>
      </p:sp>
      <p:sp>
        <p:nvSpPr>
          <p:cNvPr id="12321" name="Rectangle 73"/>
          <p:cNvSpPr>
            <a:spLocks noChangeArrowheads="1"/>
          </p:cNvSpPr>
          <p:nvPr/>
        </p:nvSpPr>
        <p:spPr bwMode="auto">
          <a:xfrm>
            <a:off x="4889500" y="4991100"/>
            <a:ext cx="636588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folHlink"/>
                </a:solidFill>
              </a:rPr>
              <a:t>p2</a:t>
            </a:r>
          </a:p>
        </p:txBody>
      </p:sp>
      <p:sp>
        <p:nvSpPr>
          <p:cNvPr id="21" name="Freeform 77"/>
          <p:cNvSpPr>
            <a:spLocks/>
          </p:cNvSpPr>
          <p:nvPr/>
        </p:nvSpPr>
        <p:spPr bwMode="auto">
          <a:xfrm>
            <a:off x="7696200" y="3810000"/>
            <a:ext cx="1143000" cy="838200"/>
          </a:xfrm>
          <a:custGeom>
            <a:avLst/>
            <a:gdLst>
              <a:gd name="T0" fmla="*/ 0 w 848"/>
              <a:gd name="T1" fmla="*/ 2147483647 h 976"/>
              <a:gd name="T2" fmla="*/ 2147483647 w 848"/>
              <a:gd name="T3" fmla="*/ 2147483647 h 976"/>
              <a:gd name="T4" fmla="*/ 2147483647 w 848"/>
              <a:gd name="T5" fmla="*/ 2147483647 h 976"/>
              <a:gd name="T6" fmla="*/ 2147483647 w 848"/>
              <a:gd name="T7" fmla="*/ 2147483647 h 976"/>
              <a:gd name="T8" fmla="*/ 0 60000 65536"/>
              <a:gd name="T9" fmla="*/ 0 60000 65536"/>
              <a:gd name="T10" fmla="*/ 0 60000 65536"/>
              <a:gd name="T11" fmla="*/ 0 60000 65536"/>
              <a:gd name="T12" fmla="*/ 0 w 848"/>
              <a:gd name="T13" fmla="*/ 0 h 976"/>
              <a:gd name="T14" fmla="*/ 848 w 848"/>
              <a:gd name="T15" fmla="*/ 976 h 9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" h="976">
                <a:moveTo>
                  <a:pt x="0" y="976"/>
                </a:moveTo>
                <a:cubicBezTo>
                  <a:pt x="296" y="928"/>
                  <a:pt x="592" y="880"/>
                  <a:pt x="720" y="736"/>
                </a:cubicBezTo>
                <a:cubicBezTo>
                  <a:pt x="848" y="592"/>
                  <a:pt x="792" y="224"/>
                  <a:pt x="768" y="112"/>
                </a:cubicBezTo>
                <a:cubicBezTo>
                  <a:pt x="744" y="0"/>
                  <a:pt x="608" y="72"/>
                  <a:pt x="576" y="64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78"/>
          <p:cNvSpPr>
            <a:spLocks/>
          </p:cNvSpPr>
          <p:nvPr/>
        </p:nvSpPr>
        <p:spPr bwMode="auto">
          <a:xfrm>
            <a:off x="7645400" y="3124200"/>
            <a:ext cx="1346200" cy="2159000"/>
          </a:xfrm>
          <a:custGeom>
            <a:avLst/>
            <a:gdLst>
              <a:gd name="T0" fmla="*/ 0 w 848"/>
              <a:gd name="T1" fmla="*/ 2147483647 h 976"/>
              <a:gd name="T2" fmla="*/ 2147483647 w 848"/>
              <a:gd name="T3" fmla="*/ 2147483647 h 976"/>
              <a:gd name="T4" fmla="*/ 2147483647 w 848"/>
              <a:gd name="T5" fmla="*/ 2147483647 h 976"/>
              <a:gd name="T6" fmla="*/ 2147483647 w 848"/>
              <a:gd name="T7" fmla="*/ 2147483647 h 976"/>
              <a:gd name="T8" fmla="*/ 0 60000 65536"/>
              <a:gd name="T9" fmla="*/ 0 60000 65536"/>
              <a:gd name="T10" fmla="*/ 0 60000 65536"/>
              <a:gd name="T11" fmla="*/ 0 60000 65536"/>
              <a:gd name="T12" fmla="*/ 0 w 848"/>
              <a:gd name="T13" fmla="*/ 0 h 976"/>
              <a:gd name="T14" fmla="*/ 848 w 848"/>
              <a:gd name="T15" fmla="*/ 976 h 9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" h="976">
                <a:moveTo>
                  <a:pt x="0" y="976"/>
                </a:moveTo>
                <a:cubicBezTo>
                  <a:pt x="296" y="928"/>
                  <a:pt x="592" y="880"/>
                  <a:pt x="720" y="736"/>
                </a:cubicBezTo>
                <a:cubicBezTo>
                  <a:pt x="848" y="592"/>
                  <a:pt x="792" y="224"/>
                  <a:pt x="768" y="112"/>
                </a:cubicBezTo>
                <a:cubicBezTo>
                  <a:pt x="744" y="0"/>
                  <a:pt x="608" y="72"/>
                  <a:pt x="576" y="64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C61B2F-C19E-48AF-97A4-F4677D4CE84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81000" y="2438400"/>
            <a:ext cx="5562600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6000"/>
              </a:lnSpc>
              <a:spcBef>
                <a:spcPts val="325"/>
              </a:spcBef>
            </a:pPr>
            <a:r>
              <a:rPr lang="en-US" sz="2000">
                <a:latin typeface="Arial" pitchFamily="34" charset="0"/>
              </a:rPr>
              <a:t>Give a memory snapshot after each set of assignment statements</a:t>
            </a:r>
          </a:p>
          <a:p>
            <a:pPr lvl="1" algn="just">
              <a:lnSpc>
                <a:spcPct val="96000"/>
              </a:lnSpc>
              <a:spcBef>
                <a:spcPts val="325"/>
              </a:spcBef>
            </a:pPr>
            <a:endParaRPr lang="en-US" sz="2000">
              <a:latin typeface="Arial" pitchFamily="34" charset="0"/>
            </a:endParaRPr>
          </a:p>
          <a:p>
            <a:pPr lvl="1" algn="just">
              <a:lnSpc>
                <a:spcPct val="96000"/>
              </a:lnSpc>
              <a:spcBef>
                <a:spcPts val="325"/>
              </a:spcBef>
            </a:pPr>
            <a:r>
              <a:rPr lang="en-US" sz="3200">
                <a:latin typeface="Courier New" pitchFamily="49" charset="0"/>
              </a:rPr>
              <a:t>int a=1, b=2, *ptr;</a:t>
            </a:r>
          </a:p>
          <a:p>
            <a:pPr lvl="1">
              <a:lnSpc>
                <a:spcPct val="80000"/>
              </a:lnSpc>
            </a:pPr>
            <a:r>
              <a:rPr lang="en-US" sz="3200">
                <a:latin typeface="Courier New" pitchFamily="49" charset="0"/>
              </a:rPr>
              <a:t>ptr  = &amp;b;</a:t>
            </a:r>
          </a:p>
          <a:p>
            <a:pPr lvl="1">
              <a:lnSpc>
                <a:spcPct val="80000"/>
              </a:lnSpc>
            </a:pPr>
            <a:r>
              <a:rPr lang="en-US" sz="3200">
                <a:latin typeface="Courier New" pitchFamily="49" charset="0"/>
              </a:rPr>
              <a:t>a    = *ptr;</a:t>
            </a:r>
          </a:p>
          <a:p>
            <a:pPr lvl="1">
              <a:lnSpc>
                <a:spcPct val="80000"/>
              </a:lnSpc>
            </a:pPr>
            <a:r>
              <a:rPr lang="en-US" sz="3200">
                <a:latin typeface="Courier New" pitchFamily="49" charset="0"/>
              </a:rPr>
              <a:t>*ptr = 5;</a:t>
            </a:r>
          </a:p>
          <a:p>
            <a:pPr>
              <a:spcBef>
                <a:spcPct val="50000"/>
              </a:spcBef>
            </a:pPr>
            <a:endParaRPr lang="en-US" sz="3200">
              <a:latin typeface="Courier New" pitchFamily="49" charset="0"/>
            </a:endParaRPr>
          </a:p>
        </p:txBody>
      </p:sp>
      <p:graphicFrame>
        <p:nvGraphicFramePr>
          <p:cNvPr id="73744" name="Group 16"/>
          <p:cNvGraphicFramePr>
            <a:graphicFrameLocks noGrp="1"/>
          </p:cNvGraphicFramePr>
          <p:nvPr/>
        </p:nvGraphicFramePr>
        <p:xfrm>
          <a:off x="7162800" y="2616200"/>
          <a:ext cx="1447800" cy="4013200"/>
        </p:xfrm>
        <a:graphic>
          <a:graphicData uri="http://schemas.openxmlformats.org/drawingml/2006/table">
            <a:tbl>
              <a:tblPr/>
              <a:tblGrid>
                <a:gridCol w="1447800"/>
              </a:tblGrid>
              <a:tr h="1003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5257800" y="2732088"/>
            <a:ext cx="1905000" cy="2678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/>
              <a:t>a   102</a:t>
            </a:r>
          </a:p>
          <a:p>
            <a:pPr algn="r">
              <a:spcBef>
                <a:spcPct val="50000"/>
              </a:spcBef>
            </a:pPr>
            <a:endParaRPr lang="en-US" sz="2400"/>
          </a:p>
          <a:p>
            <a:pPr algn="r">
              <a:spcBef>
                <a:spcPct val="50000"/>
              </a:spcBef>
            </a:pPr>
            <a:r>
              <a:rPr lang="en-US" sz="2400"/>
              <a:t>b  104</a:t>
            </a:r>
          </a:p>
          <a:p>
            <a:pPr algn="r">
              <a:spcBef>
                <a:spcPct val="50000"/>
              </a:spcBef>
            </a:pPr>
            <a:endParaRPr lang="en-US" sz="2400"/>
          </a:p>
          <a:p>
            <a:pPr algn="r">
              <a:spcBef>
                <a:spcPct val="50000"/>
              </a:spcBef>
            </a:pPr>
            <a:r>
              <a:rPr lang="en-US" sz="2400"/>
              <a:t>ptr  106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2F9A33-F5DC-459D-AFE8-B4D018D0833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NULL pointer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A pointer can be assigned or compared to the integer zero, or, equivalently, to the symbolic constant </a:t>
            </a:r>
            <a:r>
              <a:rPr lang="en-US" b="1" smtClean="0">
                <a:latin typeface="Arial" pitchFamily="34" charset="0"/>
              </a:rPr>
              <a:t>NULL</a:t>
            </a:r>
            <a:r>
              <a:rPr lang="en-US" smtClean="0">
                <a:latin typeface="Arial" pitchFamily="34" charset="0"/>
              </a:rPr>
              <a:t>, which is defined in </a:t>
            </a:r>
            <a:r>
              <a:rPr lang="en-US" b="1" smtClean="0">
                <a:latin typeface="Arial" pitchFamily="34" charset="0"/>
              </a:rPr>
              <a:t>&lt;stdio.h&gt;</a:t>
            </a:r>
            <a:r>
              <a:rPr lang="en-US" smtClean="0">
                <a:latin typeface="Arial" pitchFamily="34" charset="0"/>
              </a:rPr>
              <a:t>. 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A pointer variable whose value is NULL is not pointing to anything that can be accessed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CE4BFD-355F-4AA0-9648-1C34882D95B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Initialization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486400" y="1981200"/>
            <a:ext cx="1752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486400" y="2590800"/>
            <a:ext cx="1752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486400" y="3200400"/>
            <a:ext cx="1752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315200" y="2028825"/>
            <a:ext cx="990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iPtr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s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dPtr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172200" y="2133600"/>
            <a:ext cx="2286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172200" y="2743200"/>
            <a:ext cx="2286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172200" y="3429000"/>
            <a:ext cx="2286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81000" y="2103438"/>
            <a:ext cx="48006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Courier New" pitchFamily="49" charset="0"/>
              </a:rPr>
              <a:t>int *iPtr=0;</a:t>
            </a:r>
            <a:br>
              <a:rPr lang="en-US" sz="3200">
                <a:latin typeface="Courier New" pitchFamily="49" charset="0"/>
              </a:rPr>
            </a:br>
            <a:r>
              <a:rPr lang="en-US" sz="3200">
                <a:latin typeface="Courier New" pitchFamily="49" charset="0"/>
              </a:rPr>
              <a:t>char *s=0;</a:t>
            </a:r>
            <a:br>
              <a:rPr lang="en-US" sz="3200">
                <a:latin typeface="Courier New" pitchFamily="49" charset="0"/>
              </a:rPr>
            </a:br>
            <a:r>
              <a:rPr lang="en-US" sz="3200">
                <a:latin typeface="Courier New" pitchFamily="49" charset="0"/>
              </a:rPr>
              <a:t>double *dPtr=NULL;</a:t>
            </a:r>
          </a:p>
        </p:txBody>
      </p:sp>
      <p:sp>
        <p:nvSpPr>
          <p:cNvPr id="19468" name="TextBox 11"/>
          <p:cNvSpPr txBox="1">
            <a:spLocks noChangeArrowheads="1"/>
          </p:cNvSpPr>
          <p:nvPr/>
        </p:nvSpPr>
        <p:spPr bwMode="auto">
          <a:xfrm>
            <a:off x="381000" y="3581400"/>
            <a:ext cx="84582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!!! When we assign a value to a pointer during it is declaration, we mean to put that value into pointer variable (no indirection)!!! </a:t>
            </a:r>
          </a:p>
          <a:p>
            <a:r>
              <a:rPr lang="en-US" sz="3200">
                <a:latin typeface="Courier New" pitchFamily="49" charset="0"/>
              </a:rPr>
              <a:t>int *iPtr=0; </a:t>
            </a:r>
            <a:r>
              <a:rPr lang="en-US" sz="3200"/>
              <a:t>is same as</a:t>
            </a:r>
            <a:endParaRPr lang="en-US" sz="3200">
              <a:latin typeface="Courier New" pitchFamily="49" charset="0"/>
            </a:endParaRPr>
          </a:p>
          <a:p>
            <a:r>
              <a:rPr lang="en-US" sz="3200">
                <a:latin typeface="Courier New" pitchFamily="49" charset="0"/>
              </a:rPr>
              <a:t>	int *iPtr;</a:t>
            </a:r>
          </a:p>
          <a:p>
            <a:r>
              <a:rPr lang="en-US" sz="3200">
                <a:latin typeface="Courier New" pitchFamily="49" charset="0"/>
              </a:rPr>
              <a:t>	iPtr=0; /* </a:t>
            </a:r>
            <a:r>
              <a:rPr lang="en-US" sz="3200"/>
              <a:t>not like </a:t>
            </a:r>
            <a:r>
              <a:rPr lang="en-US" sz="3200">
                <a:latin typeface="Courier New" pitchFamily="49" charset="0"/>
              </a:rPr>
              <a:t>*iPtr = 0; */</a:t>
            </a:r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1219200" y="5562600"/>
            <a:ext cx="7772400" cy="11430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2F3099-C581-4E2A-8782-29EE409438D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 Pointing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62000" y="1635125"/>
            <a:ext cx="75438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6000"/>
              </a:lnSpc>
            </a:pPr>
            <a:endParaRPr lang="en-US" sz="2400">
              <a:latin typeface="Arial" pitchFamily="34" charset="0"/>
            </a:endParaRPr>
          </a:p>
          <a:p>
            <a:pPr algn="just">
              <a:lnSpc>
                <a:spcPct val="96000"/>
              </a:lnSpc>
            </a:pPr>
            <a:r>
              <a:rPr lang="en-US" sz="2400">
                <a:latin typeface="Arial" pitchFamily="34" charset="0"/>
              </a:rPr>
              <a:t>A pointer can point to only one location at a time, but several pointers can point to the same location.</a:t>
            </a:r>
          </a:p>
          <a:p>
            <a:pPr algn="just">
              <a:lnSpc>
                <a:spcPct val="96000"/>
              </a:lnSpc>
              <a:buFontTx/>
              <a:buChar char="•"/>
            </a:pPr>
            <a:endParaRPr lang="en-US" sz="2400">
              <a:latin typeface="Courier" pitchFamily="49" charset="0"/>
            </a:endParaRP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2400">
                <a:latin typeface="Courier New" pitchFamily="49" charset="0"/>
              </a:rPr>
              <a:t>/* Declare and 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2400">
                <a:latin typeface="Courier New" pitchFamily="49" charset="0"/>
              </a:rPr>
              <a:t>   initialize variables. */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2400">
                <a:latin typeface="Courier New" pitchFamily="49" charset="0"/>
              </a:rPr>
              <a:t>int x=-5, y = 8;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2400">
                <a:latin typeface="Courier New" pitchFamily="49" charset="0"/>
              </a:rPr>
              <a:t>int *ptr1, *ptr2;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endParaRPr lang="en-US" sz="240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2400">
                <a:latin typeface="Courier New" pitchFamily="49" charset="0"/>
              </a:rPr>
              <a:t>/*  Assign both pointers 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2400">
                <a:latin typeface="Courier New" pitchFamily="49" charset="0"/>
              </a:rPr>
              <a:t>    to point to x.  */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2400">
                <a:latin typeface="Courier New" pitchFamily="49" charset="0"/>
              </a:rPr>
              <a:t>ptr1 = &amp;x;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2400">
                <a:latin typeface="Courier New" pitchFamily="49" charset="0"/>
              </a:rPr>
              <a:t>ptr2 = ptr1;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endParaRPr lang="en-US" sz="240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2400">
                <a:latin typeface="New York"/>
              </a:rPr>
              <a:t>The memory snapshot after </a:t>
            </a:r>
          </a:p>
          <a:p>
            <a:pPr>
              <a:lnSpc>
                <a:spcPct val="80000"/>
              </a:lnSpc>
              <a:spcBef>
                <a:spcPts val="100"/>
              </a:spcBef>
            </a:pPr>
            <a:r>
              <a:rPr lang="en-US" sz="2400">
                <a:latin typeface="New York"/>
              </a:rPr>
              <a:t>these statements are executed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562600" y="3835400"/>
          <a:ext cx="2895600" cy="24180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44583"/>
                <a:gridCol w="910046"/>
                <a:gridCol w="1240971"/>
              </a:tblGrid>
              <a:tr h="60452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444</a:t>
                      </a:r>
                      <a:endParaRPr lang="en-US" dirty="0"/>
                    </a:p>
                  </a:txBody>
                  <a:tcPr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52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446</a:t>
                      </a:r>
                      <a:endParaRPr lang="en-US" dirty="0"/>
                    </a:p>
                  </a:txBody>
                  <a:tcPr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520">
                <a:tc>
                  <a:txBody>
                    <a:bodyPr/>
                    <a:lstStyle/>
                    <a:p>
                      <a:r>
                        <a:rPr lang="en-US" dirty="0" smtClean="0"/>
                        <a:t>Ptr1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448</a:t>
                      </a:r>
                      <a:endParaRPr lang="en-US" dirty="0"/>
                    </a:p>
                  </a:txBody>
                  <a:tcPr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444</a:t>
                      </a:r>
                      <a:endParaRPr lang="en-US" dirty="0"/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520">
                <a:tc>
                  <a:txBody>
                    <a:bodyPr/>
                    <a:lstStyle/>
                    <a:p>
                      <a:r>
                        <a:rPr lang="en-US" dirty="0" smtClean="0"/>
                        <a:t>ptr2</a:t>
                      </a:r>
                      <a:endParaRPr 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444</a:t>
                      </a:r>
                      <a:endParaRPr lang="en-US" dirty="0"/>
                    </a:p>
                  </a:txBody>
                  <a:tcPr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Freeform 78"/>
          <p:cNvSpPr>
            <a:spLocks/>
          </p:cNvSpPr>
          <p:nvPr/>
        </p:nvSpPr>
        <p:spPr bwMode="auto">
          <a:xfrm>
            <a:off x="7620000" y="4038600"/>
            <a:ext cx="1346200" cy="2006600"/>
          </a:xfrm>
          <a:custGeom>
            <a:avLst/>
            <a:gdLst>
              <a:gd name="T0" fmla="*/ 0 w 848"/>
              <a:gd name="T1" fmla="*/ 2147483647 h 976"/>
              <a:gd name="T2" fmla="*/ 2147483647 w 848"/>
              <a:gd name="T3" fmla="*/ 2147483647 h 976"/>
              <a:gd name="T4" fmla="*/ 2147483647 w 848"/>
              <a:gd name="T5" fmla="*/ 2147483647 h 976"/>
              <a:gd name="T6" fmla="*/ 2147483647 w 848"/>
              <a:gd name="T7" fmla="*/ 2147483647 h 976"/>
              <a:gd name="T8" fmla="*/ 0 60000 65536"/>
              <a:gd name="T9" fmla="*/ 0 60000 65536"/>
              <a:gd name="T10" fmla="*/ 0 60000 65536"/>
              <a:gd name="T11" fmla="*/ 0 60000 65536"/>
              <a:gd name="T12" fmla="*/ 0 w 848"/>
              <a:gd name="T13" fmla="*/ 0 h 976"/>
              <a:gd name="T14" fmla="*/ 848 w 848"/>
              <a:gd name="T15" fmla="*/ 976 h 9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" h="976">
                <a:moveTo>
                  <a:pt x="0" y="976"/>
                </a:moveTo>
                <a:cubicBezTo>
                  <a:pt x="296" y="928"/>
                  <a:pt x="592" y="880"/>
                  <a:pt x="720" y="736"/>
                </a:cubicBezTo>
                <a:cubicBezTo>
                  <a:pt x="848" y="592"/>
                  <a:pt x="792" y="224"/>
                  <a:pt x="768" y="112"/>
                </a:cubicBezTo>
                <a:cubicBezTo>
                  <a:pt x="744" y="0"/>
                  <a:pt x="608" y="72"/>
                  <a:pt x="576" y="64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78"/>
          <p:cNvSpPr>
            <a:spLocks/>
          </p:cNvSpPr>
          <p:nvPr/>
        </p:nvSpPr>
        <p:spPr bwMode="auto">
          <a:xfrm>
            <a:off x="7620000" y="3962400"/>
            <a:ext cx="1498600" cy="1549400"/>
          </a:xfrm>
          <a:custGeom>
            <a:avLst/>
            <a:gdLst>
              <a:gd name="T0" fmla="*/ 0 w 848"/>
              <a:gd name="T1" fmla="*/ 2147483647 h 976"/>
              <a:gd name="T2" fmla="*/ 2147483647 w 848"/>
              <a:gd name="T3" fmla="*/ 2147483647 h 976"/>
              <a:gd name="T4" fmla="*/ 2147483647 w 848"/>
              <a:gd name="T5" fmla="*/ 2147483647 h 976"/>
              <a:gd name="T6" fmla="*/ 2147483647 w 848"/>
              <a:gd name="T7" fmla="*/ 2147483647 h 976"/>
              <a:gd name="T8" fmla="*/ 0 60000 65536"/>
              <a:gd name="T9" fmla="*/ 0 60000 65536"/>
              <a:gd name="T10" fmla="*/ 0 60000 65536"/>
              <a:gd name="T11" fmla="*/ 0 60000 65536"/>
              <a:gd name="T12" fmla="*/ 0 w 848"/>
              <a:gd name="T13" fmla="*/ 0 h 976"/>
              <a:gd name="T14" fmla="*/ 848 w 848"/>
              <a:gd name="T15" fmla="*/ 976 h 9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" h="976">
                <a:moveTo>
                  <a:pt x="0" y="976"/>
                </a:moveTo>
                <a:cubicBezTo>
                  <a:pt x="296" y="928"/>
                  <a:pt x="592" y="880"/>
                  <a:pt x="720" y="736"/>
                </a:cubicBezTo>
                <a:cubicBezTo>
                  <a:pt x="848" y="592"/>
                  <a:pt x="792" y="224"/>
                  <a:pt x="768" y="112"/>
                </a:cubicBezTo>
                <a:cubicBezTo>
                  <a:pt x="744" y="0"/>
                  <a:pt x="608" y="72"/>
                  <a:pt x="576" y="64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63A0AF-24F8-47CB-894E-E7079C80073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Exercise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895600"/>
            <a:ext cx="4154488" cy="3236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int x=2, y=5, temp;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int *ptr1, *ptr2, *ptr3;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// make ptr1 point to 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ptr1 = &amp;x;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// make ptr2 point to 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  ptr2 = &amp;y;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32369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762000" y="2057400"/>
            <a:ext cx="7989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/>
              <a:t>Show the memory snapshot after the following operations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5486400" y="32004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5715000" y="3733800"/>
            <a:ext cx="2968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6705600" y="32004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1514" name="Text Box 12"/>
          <p:cNvSpPr txBox="1">
            <a:spLocks noChangeArrowheads="1"/>
          </p:cNvSpPr>
          <p:nvPr/>
        </p:nvSpPr>
        <p:spPr bwMode="auto">
          <a:xfrm>
            <a:off x="6858000" y="3733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7924800" y="32004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1516" name="Text Box 14"/>
          <p:cNvSpPr txBox="1">
            <a:spLocks noChangeArrowheads="1"/>
          </p:cNvSpPr>
          <p:nvPr/>
        </p:nvSpPr>
        <p:spPr bwMode="auto">
          <a:xfrm>
            <a:off x="7908925" y="3765550"/>
            <a:ext cx="70008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5486400" y="46482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6705600" y="46482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19" name="Text Box 17"/>
          <p:cNvSpPr txBox="1">
            <a:spLocks noChangeArrowheads="1"/>
          </p:cNvSpPr>
          <p:nvPr/>
        </p:nvSpPr>
        <p:spPr bwMode="auto">
          <a:xfrm>
            <a:off x="5562600" y="5181600"/>
            <a:ext cx="5953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ptr1</a:t>
            </a:r>
          </a:p>
        </p:txBody>
      </p:sp>
      <p:sp>
        <p:nvSpPr>
          <p:cNvPr id="21520" name="Text Box 18"/>
          <p:cNvSpPr txBox="1">
            <a:spLocks noChangeArrowheads="1"/>
          </p:cNvSpPr>
          <p:nvPr/>
        </p:nvSpPr>
        <p:spPr bwMode="auto">
          <a:xfrm>
            <a:off x="6781800" y="5257800"/>
            <a:ext cx="5953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ptr2</a:t>
            </a:r>
          </a:p>
        </p:txBody>
      </p:sp>
      <p:sp>
        <p:nvSpPr>
          <p:cNvPr id="21521" name="Rectangle 24"/>
          <p:cNvSpPr>
            <a:spLocks noChangeArrowheads="1"/>
          </p:cNvSpPr>
          <p:nvPr/>
        </p:nvSpPr>
        <p:spPr bwMode="auto">
          <a:xfrm>
            <a:off x="7924800" y="46482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22" name="Text Box 25"/>
          <p:cNvSpPr txBox="1">
            <a:spLocks noChangeArrowheads="1"/>
          </p:cNvSpPr>
          <p:nvPr/>
        </p:nvSpPr>
        <p:spPr bwMode="auto">
          <a:xfrm>
            <a:off x="7924800" y="5257800"/>
            <a:ext cx="59531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ptr3</a:t>
            </a:r>
          </a:p>
        </p:txBody>
      </p:sp>
      <p:sp>
        <p:nvSpPr>
          <p:cNvPr id="168986" name="Line 26"/>
          <p:cNvSpPr>
            <a:spLocks noChangeShapeType="1"/>
          </p:cNvSpPr>
          <p:nvPr/>
        </p:nvSpPr>
        <p:spPr bwMode="auto">
          <a:xfrm flipV="1">
            <a:off x="5867400" y="3657600"/>
            <a:ext cx="152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8987" name="Line 27"/>
          <p:cNvSpPr>
            <a:spLocks noChangeShapeType="1"/>
          </p:cNvSpPr>
          <p:nvPr/>
        </p:nvSpPr>
        <p:spPr bwMode="auto">
          <a:xfrm flipV="1">
            <a:off x="7086600" y="3657600"/>
            <a:ext cx="1524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6" grpId="0" animBg="1"/>
      <p:bldP spid="168987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3918</TotalTime>
  <Words>1957</Words>
  <Application>Microsoft Office PowerPoint</Application>
  <PresentationFormat>On-screen Show (4:3)</PresentationFormat>
  <Paragraphs>525</Paragraphs>
  <Slides>29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Blends</vt:lpstr>
      <vt:lpstr>Document</vt:lpstr>
      <vt:lpstr>Slide 1</vt:lpstr>
      <vt:lpstr>* has different meanings in different contexts</vt:lpstr>
      <vt:lpstr>Example:  Pointers, address, indirection</vt:lpstr>
      <vt:lpstr>Exercise:  Trace the following code</vt:lpstr>
      <vt:lpstr>Exercise</vt:lpstr>
      <vt:lpstr>NULL pointer</vt:lpstr>
      <vt:lpstr>Pointer Initialization </vt:lpstr>
      <vt:lpstr>Many-to-One Pointing</vt:lpstr>
      <vt:lpstr>Exercise</vt:lpstr>
      <vt:lpstr>Exercise</vt:lpstr>
      <vt:lpstr>Exercise</vt:lpstr>
      <vt:lpstr>Comparing Pointers</vt:lpstr>
      <vt:lpstr>Pointer types</vt:lpstr>
      <vt:lpstr>Example: pointers with different types</vt:lpstr>
      <vt:lpstr>6.4 Pointers in Function References (!IMPORTANT!)</vt:lpstr>
      <vt:lpstr>Call by Value</vt:lpstr>
      <vt:lpstr>Call by reference</vt:lpstr>
      <vt:lpstr>Trace a program </vt:lpstr>
      <vt:lpstr>Now we can get more than one value from a function </vt:lpstr>
      <vt:lpstr>Exercise cont’d</vt:lpstr>
      <vt:lpstr>Trace a program</vt:lpstr>
      <vt:lpstr>Pointer Arithmetic</vt:lpstr>
      <vt:lpstr>6.2 Pointers and Arrays</vt:lpstr>
      <vt:lpstr>Pointers and Arrays (cont’d)</vt:lpstr>
      <vt:lpstr>Slide 25</vt:lpstr>
      <vt:lpstr>6.7 Dynamic Memory Allocation</vt:lpstr>
      <vt:lpstr>Dynamic Memory Allocation</vt:lpstr>
      <vt:lpstr>malloc and calloc</vt:lpstr>
      <vt:lpstr>Example of malloc and calloc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</dc:title>
  <dc:creator>disha</dc:creator>
  <cp:lastModifiedBy>disha</cp:lastModifiedBy>
  <cp:revision>189</cp:revision>
  <dcterms:created xsi:type="dcterms:W3CDTF">1996-09-30T18:28:10Z</dcterms:created>
  <dcterms:modified xsi:type="dcterms:W3CDTF">2012-11-25T07:00:53Z</dcterms:modified>
</cp:coreProperties>
</file>