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9" r:id="rId2"/>
    <p:sldId id="280" r:id="rId3"/>
    <p:sldId id="282" r:id="rId4"/>
    <p:sldId id="283" r:id="rId5"/>
    <p:sldId id="285" r:id="rId6"/>
    <p:sldId id="286" r:id="rId7"/>
    <p:sldId id="259" r:id="rId8"/>
    <p:sldId id="260" r:id="rId9"/>
    <p:sldId id="261" r:id="rId10"/>
    <p:sldId id="287" r:id="rId11"/>
    <p:sldId id="288" r:id="rId12"/>
    <p:sldId id="289" r:id="rId13"/>
    <p:sldId id="291" r:id="rId14"/>
    <p:sldId id="292" r:id="rId15"/>
    <p:sldId id="293" r:id="rId16"/>
    <p:sldId id="290" r:id="rId17"/>
    <p:sldId id="29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7" autoAdjust="0"/>
    <p:restoredTop sz="94660"/>
  </p:normalViewPr>
  <p:slideViewPr>
    <p:cSldViewPr>
      <p:cViewPr varScale="1">
        <p:scale>
          <a:sx n="51" d="100"/>
          <a:sy n="51" d="100"/>
        </p:scale>
        <p:origin x="-96" y="-1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BA910E9-F0B4-41BD-A0CB-3F3B17F64A7E}" type="datetimeFigureOut">
              <a:rPr lang="en-US"/>
              <a:pPr>
                <a:defRPr/>
              </a:pPr>
              <a:t>2/18/2013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6212935-5804-4E1F-BFB9-A93B3822A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61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F0CB00-4CDD-4D00-9D2B-155F33F7CA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5EAA34-8DA3-406B-B236-CE47C2B71F5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break;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terminates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execution continues with the first statement following the loop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D5889-9E21-473A-8208-30736788D74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break;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terminates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execution continues with the first statement following the loop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CB75DF-EE85-4E16-87E2-42AB0E06783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31E698-C9DE-47AB-8A34-3FA6CA1C867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EA7BCC-5A73-408C-AD48-17CCF30BFBC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2B6562-E971-4A6D-B5A4-7764BC5B16D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42C7CA-89A6-4CE2-BC05-B5F02C62FE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AC4EB0-233E-4CF4-8945-123C5755E50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7FA18D-807B-496F-968F-A99E061CB9F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break;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terminates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execution continues with the first statement following the loop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FA26A9-AAA4-495C-8C03-8FF0207D238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break;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terminates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execution continues with the first statement following the loop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FA9EF9-EAE1-465C-90CC-11861FD98F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break;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terminates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execution continues with the first statement following the loop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5619DB-D43F-4EF5-A1DF-EFD4B88223C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break;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terminates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execution continues with the first statement following the loop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AEB916-86C2-4E53-BCA6-852A7538794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break;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terminates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execution continues with the first statement following the loop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B041BB-7FA9-4AF0-863F-85D8D8A2D7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77335F-0F5E-4287-8C06-93C267914E9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B11C95-F50E-4D85-A2C4-E0E1BE449E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16BBE-5255-4ADC-B621-DE2B69A6C4CD}" type="datetimeFigureOut">
              <a:rPr lang="en-US"/>
              <a:pPr>
                <a:defRPr/>
              </a:pPr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AE0EE-4B6C-43BB-A27F-11860EB907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1DE5D-2A32-4C30-A4A1-827AA197CD55}" type="datetimeFigureOut">
              <a:rPr lang="en-US"/>
              <a:pPr>
                <a:defRPr/>
              </a:pPr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31790-BC15-40D7-B434-D599EB02C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634ED-DC70-45F8-8851-8BA3EA233AF8}" type="datetimeFigureOut">
              <a:rPr lang="en-US"/>
              <a:pPr>
                <a:defRPr/>
              </a:pPr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94711-465D-406C-B270-E7F018CF43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7F23F-1D08-4B6A-AD1E-1F438A52B1C0}" type="datetimeFigureOut">
              <a:rPr lang="en-US"/>
              <a:pPr>
                <a:defRPr/>
              </a:pPr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FF134-0B51-4349-AC65-AAAD69696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B16E5-7235-402F-9C93-1E5D248DB853}" type="datetimeFigureOut">
              <a:rPr lang="en-US"/>
              <a:pPr>
                <a:defRPr/>
              </a:pPr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52C63-025B-4F1A-B5BB-BC8529F5B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777B3-36D3-42EF-99A0-E2A2B223B1EA}" type="datetimeFigureOut">
              <a:rPr lang="en-US"/>
              <a:pPr>
                <a:defRPr/>
              </a:pPr>
              <a:t>2/18/2013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10034-E6BF-4E3E-9A1A-7A434E7C1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68E5-BC01-4CA0-8C9F-0548F8913306}" type="datetimeFigureOut">
              <a:rPr lang="en-US"/>
              <a:pPr>
                <a:defRPr/>
              </a:pPr>
              <a:t>2/18/2013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C976F-446E-4683-B108-7B4FBC4EE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D5C9A-EA1F-428E-9CC0-B8949A53E234}" type="datetimeFigureOut">
              <a:rPr lang="en-US"/>
              <a:pPr>
                <a:defRPr/>
              </a:pPr>
              <a:t>2/18/2013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5B64D-7ADE-468A-9D61-D2FCE8B5A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40A25-1740-4DE1-A58A-A24DA844F5AD}" type="datetimeFigureOut">
              <a:rPr lang="en-US"/>
              <a:pPr>
                <a:defRPr/>
              </a:pPr>
              <a:t>2/18/2013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4292C-3566-45E0-BB86-D21EDF73F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4C608-9462-4FB7-82F7-E74D8ADDC072}" type="datetimeFigureOut">
              <a:rPr lang="en-US"/>
              <a:pPr>
                <a:defRPr/>
              </a:pPr>
              <a:t>2/18/2013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5A29B-84B8-42DF-A283-447F77A77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63E89-BB58-4733-840A-32BE753FCD3E}" type="datetimeFigureOut">
              <a:rPr lang="en-US"/>
              <a:pPr>
                <a:defRPr/>
              </a:pPr>
              <a:t>2/18/2013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FA9F5-95B1-467C-823A-61DCF88E2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566461-5D6A-442E-A6CF-D67B5698DF16}" type="datetimeFigureOut">
              <a:rPr lang="en-US"/>
              <a:pPr>
                <a:defRPr/>
              </a:pPr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50FBAD-B89C-422E-B45F-A2E9D54A6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2060"/>
                </a:solidFill>
              </a:rPr>
              <a:t>Lecture 9</a:t>
            </a:r>
          </a:p>
          <a:p>
            <a:pPr eaLnBrk="1" hangingPunct="1"/>
            <a:r>
              <a:rPr lang="en-US" dirty="0" smtClean="0">
                <a:solidFill>
                  <a:srgbClr val="002060"/>
                </a:solidFill>
              </a:rPr>
              <a:t>Loop : break, continue and exit</a:t>
            </a:r>
          </a:p>
        </p:txBody>
      </p:sp>
      <p:sp>
        <p:nvSpPr>
          <p:cNvPr id="2051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253365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060"/>
                </a:solidFill>
              </a:rPr>
              <a:t>CSE- 105</a:t>
            </a:r>
            <a:r>
              <a:rPr lang="en-US" sz="6000" smtClean="0">
                <a:solidFill>
                  <a:srgbClr val="002060"/>
                </a:solidFill>
              </a:rPr>
              <a:t/>
            </a:r>
            <a:br>
              <a:rPr lang="en-US" sz="6000" smtClean="0">
                <a:solidFill>
                  <a:srgbClr val="002060"/>
                </a:solidFill>
              </a:rPr>
            </a:br>
            <a:r>
              <a:rPr lang="en-US" smtClean="0">
                <a:solidFill>
                  <a:srgbClr val="002060"/>
                </a:solidFill>
              </a:rPr>
              <a:t>Structure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goto statement 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44497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43600" y="2976563"/>
            <a:ext cx="25908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If the condition is true goto label Z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5562600" y="2971800"/>
            <a:ext cx="104775" cy="123348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1272" idx="3"/>
          </p:cNvCxnSpPr>
          <p:nvPr/>
        </p:nvCxnSpPr>
        <p:spPr>
          <a:xfrm flipH="1">
            <a:off x="1306513" y="2971800"/>
            <a:ext cx="4256087" cy="3333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4191000"/>
            <a:ext cx="213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Box 18"/>
          <p:cNvSpPr txBox="1">
            <a:spLocks noChangeArrowheads="1"/>
          </p:cNvSpPr>
          <p:nvPr/>
        </p:nvSpPr>
        <p:spPr bwMode="auto">
          <a:xfrm>
            <a:off x="696913" y="277495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Z :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819400" y="4191000"/>
            <a:ext cx="2819400" cy="152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4343400"/>
            <a:ext cx="3505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4343400"/>
            <a:ext cx="3657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goto statement 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44497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14800" y="2057400"/>
            <a:ext cx="5029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If the condition is true goto label Z, 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Which is now actually out of loop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165600" y="4368800"/>
            <a:ext cx="0" cy="6858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43000" y="5067300"/>
            <a:ext cx="3048000" cy="3333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4191000"/>
            <a:ext cx="213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TextBox 18"/>
          <p:cNvSpPr txBox="1">
            <a:spLocks noChangeArrowheads="1"/>
          </p:cNvSpPr>
          <p:nvPr/>
        </p:nvSpPr>
        <p:spPr bwMode="auto">
          <a:xfrm>
            <a:off x="660400" y="49022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Z :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819400" y="4343400"/>
            <a:ext cx="13716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4343400"/>
            <a:ext cx="3657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4343400"/>
            <a:ext cx="3657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Exercise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15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Design the following code using goto and if-else only, i.e., </a:t>
            </a:r>
            <a:r>
              <a:rPr lang="en-US" sz="2400" smtClean="0">
                <a:solidFill>
                  <a:srgbClr val="FF0000"/>
                </a:solidFill>
              </a:rPr>
              <a:t>no while or for loop </a:t>
            </a:r>
            <a:endParaRPr lang="en-US" sz="2000" smtClean="0">
              <a:solidFill>
                <a:srgbClr val="FF0000"/>
              </a:solidFill>
            </a:endParaRP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971800"/>
            <a:ext cx="4267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286000"/>
            <a:ext cx="396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Exercise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15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Design the following code using goto and if-else only, i.e., </a:t>
            </a:r>
            <a:r>
              <a:rPr lang="en-US" sz="2400" smtClean="0">
                <a:solidFill>
                  <a:srgbClr val="FF0000"/>
                </a:solidFill>
              </a:rPr>
              <a:t>no while or for loop </a:t>
            </a:r>
            <a:endParaRPr lang="en-US" sz="2000" smtClean="0">
              <a:solidFill>
                <a:srgbClr val="FF0000"/>
              </a:solidFill>
            </a:endParaRP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86000"/>
            <a:ext cx="396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247900"/>
            <a:ext cx="396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Exercise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15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Design the following code using goto and if-else only, i.e., </a:t>
            </a:r>
            <a:r>
              <a:rPr lang="en-US" sz="2400" smtClean="0">
                <a:solidFill>
                  <a:srgbClr val="FF0000"/>
                </a:solidFill>
              </a:rPr>
              <a:t>no while or for loop </a:t>
            </a:r>
            <a:endParaRPr lang="en-US" sz="2000" smtClean="0">
              <a:solidFill>
                <a:srgbClr val="FF000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819400"/>
            <a:ext cx="4267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247900"/>
            <a:ext cx="396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Exercise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36700"/>
            <a:ext cx="815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What will be the output now ?</a:t>
            </a:r>
            <a:endParaRPr lang="en-US" sz="2000" smtClean="0">
              <a:solidFill>
                <a:srgbClr val="FF0000"/>
              </a:solidFill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209800"/>
            <a:ext cx="40862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Box 8"/>
          <p:cNvSpPr txBox="1">
            <a:spLocks noChangeArrowheads="1"/>
          </p:cNvSpPr>
          <p:nvPr/>
        </p:nvSpPr>
        <p:spPr bwMode="auto">
          <a:xfrm>
            <a:off x="4876800" y="5334000"/>
            <a:ext cx="45720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Z:</a:t>
            </a:r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038600"/>
            <a:ext cx="441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Cautions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315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Avoid goto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Reduce Programme readability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use COMMENTS, if goto is extremely required </a:t>
            </a:r>
          </a:p>
          <a:p>
            <a:pPr lvl="2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800" b="1" smtClean="0">
                <a:solidFill>
                  <a:srgbClr val="FF0000"/>
                </a:solidFill>
              </a:rPr>
              <a:t>//  or /**/</a:t>
            </a:r>
          </a:p>
          <a:p>
            <a:pPr lvl="2" eaLnBrk="1" hangingPunct="1">
              <a:lnSpc>
                <a:spcPct val="90000"/>
              </a:lnSpc>
              <a:buFont typeface="Arial" charset="0"/>
              <a:buNone/>
            </a:pPr>
            <a:endParaRPr lang="en-US" sz="2800" b="1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the termination you can also use exit() functions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smtClean="0"/>
              <a:t>      which requires a  #include&lt;stdlib.h&gt;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smtClean="0"/>
              <a:t>     exit(0)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normal programme terminations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Summary </a:t>
            </a:r>
          </a:p>
        </p:txBody>
      </p:sp>
      <p:sp>
        <p:nvSpPr>
          <p:cNvPr id="18435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7696200" cy="4830763"/>
          </a:xfrm>
        </p:spPr>
        <p:txBody>
          <a:bodyPr/>
          <a:lstStyle/>
          <a:p>
            <a:pPr eaLnBrk="1" hangingPunct="1"/>
            <a:r>
              <a:rPr lang="en-US" dirty="0" smtClean="0"/>
              <a:t>It will end our loop lectures.</a:t>
            </a:r>
          </a:p>
          <a:p>
            <a:pPr eaLnBrk="1" hangingPunct="1"/>
            <a:r>
              <a:rPr lang="en-US" dirty="0" smtClean="0"/>
              <a:t>There will two labs on it  lab 4 and 5.</a:t>
            </a:r>
          </a:p>
          <a:p>
            <a:pPr eaLnBrk="1" hangingPunct="1"/>
            <a:r>
              <a:rPr lang="en-US" dirty="0" smtClean="0"/>
              <a:t>However you can’t solve any problem in the up-</a:t>
            </a:r>
            <a:r>
              <a:rPr lang="en-US" dirty="0" err="1" smtClean="0"/>
              <a:t>comming</a:t>
            </a:r>
            <a:r>
              <a:rPr lang="en-US" dirty="0" smtClean="0"/>
              <a:t> labs (Lab 3-11) without loop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Loop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44497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3150" y="1676400"/>
            <a:ext cx="42608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1676400"/>
            <a:ext cx="4267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break statement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44497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191000"/>
            <a:ext cx="205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00600" y="1905000"/>
            <a:ext cx="43434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solidFill>
                  <a:srgbClr val="0066FF"/>
                </a:solidFill>
              </a:rPr>
              <a:t>break;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rgbClr val="0066FF"/>
                </a:solidFill>
              </a:rPr>
              <a:t>terminates loop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rgbClr val="0066FF"/>
                </a:solidFill>
              </a:rPr>
              <a:t>execution continues with the first statement following the loop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838200" y="4254500"/>
            <a:ext cx="4114800" cy="850900"/>
            <a:chOff x="838200" y="4254500"/>
            <a:chExt cx="4114800" cy="8509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200400" y="4267200"/>
              <a:ext cx="175260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21250" y="4254500"/>
              <a:ext cx="0" cy="8382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90600" y="5105400"/>
              <a:ext cx="396240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838200" y="5105400"/>
              <a:ext cx="1524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105400" y="4419600"/>
            <a:ext cx="34290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If the condition is true 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Jump out of the loop</a:t>
            </a:r>
            <a:endParaRPr lang="en-US" sz="2000">
              <a:solidFill>
                <a:srgbClr val="FF0000"/>
              </a:solidFill>
            </a:endParaRP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3000375"/>
            <a:ext cx="40163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break statement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191000"/>
            <a:ext cx="205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4" name="Group 31"/>
          <p:cNvGrpSpPr>
            <a:grpSpLocks/>
          </p:cNvGrpSpPr>
          <p:nvPr/>
        </p:nvGrpSpPr>
        <p:grpSpPr bwMode="auto">
          <a:xfrm>
            <a:off x="609600" y="1524000"/>
            <a:ext cx="4525963" cy="4953000"/>
            <a:chOff x="609600" y="1524000"/>
            <a:chExt cx="4525846" cy="4953000"/>
          </a:xfrm>
        </p:grpSpPr>
        <p:pic>
          <p:nvPicPr>
            <p:cNvPr id="512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" y="1524000"/>
              <a:ext cx="4449646" cy="495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" y="3920196"/>
              <a:ext cx="3810000" cy="1337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2743200"/>
            <a:ext cx="449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3733800" y="4724400"/>
            <a:ext cx="1676400" cy="1524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410200" y="4648200"/>
            <a:ext cx="37338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>
                <a:solidFill>
                  <a:srgbClr val="FF0000"/>
                </a:solidFill>
              </a:rPr>
              <a:t>sum +=  x;</a:t>
            </a:r>
            <a:r>
              <a:rPr lang="en-US" sz="240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will never execute, WHY?</a:t>
            </a:r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continue statement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44497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191000"/>
            <a:ext cx="205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00600" y="1905000"/>
            <a:ext cx="43434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solidFill>
                  <a:srgbClr val="0066FF"/>
                </a:solidFill>
              </a:rPr>
              <a:t>continue;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rgbClr val="0066FF"/>
                </a:solidFill>
              </a:rPr>
              <a:t>forces next iteration of the loop, skipping any remaining statements in the loop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400800" y="3276600"/>
            <a:ext cx="25908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If the condition is true go to the next iteration</a:t>
            </a:r>
          </a:p>
        </p:txBody>
      </p:sp>
      <p:pic>
        <p:nvPicPr>
          <p:cNvPr id="615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4184650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3"/>
          <p:cNvGrpSpPr>
            <a:grpSpLocks/>
          </p:cNvGrpSpPr>
          <p:nvPr/>
        </p:nvGrpSpPr>
        <p:grpSpPr bwMode="auto">
          <a:xfrm flipV="1">
            <a:off x="3657600" y="3276600"/>
            <a:ext cx="2438400" cy="990600"/>
            <a:chOff x="-2362200" y="4170608"/>
            <a:chExt cx="7315200" cy="93479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-2362200" y="4170608"/>
              <a:ext cx="7315200" cy="9587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19664" y="4254500"/>
              <a:ext cx="0" cy="83891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90600" y="5105400"/>
              <a:ext cx="396240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838200" y="5105400"/>
              <a:ext cx="1524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1752600" y="4419600"/>
            <a:ext cx="1752600" cy="4572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14950" y="2447925"/>
            <a:ext cx="2667000" cy="533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400" y="4724400"/>
            <a:ext cx="4038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05400" y="4724400"/>
            <a:ext cx="4038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4724400"/>
            <a:ext cx="4038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continue statement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191000"/>
            <a:ext cx="205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72" name="Group 31"/>
          <p:cNvGrpSpPr>
            <a:grpSpLocks/>
          </p:cNvGrpSpPr>
          <p:nvPr/>
        </p:nvGrpSpPr>
        <p:grpSpPr bwMode="auto">
          <a:xfrm>
            <a:off x="609600" y="1524000"/>
            <a:ext cx="4525963" cy="4953000"/>
            <a:chOff x="609600" y="1524000"/>
            <a:chExt cx="4525846" cy="4953000"/>
          </a:xfrm>
        </p:grpSpPr>
        <p:pic>
          <p:nvPicPr>
            <p:cNvPr id="717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" y="1524000"/>
              <a:ext cx="4449646" cy="495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" y="3920196"/>
              <a:ext cx="3810000" cy="1337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410200" y="4648200"/>
            <a:ext cx="3733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>
                <a:solidFill>
                  <a:srgbClr val="FF0000"/>
                </a:solidFill>
              </a:rPr>
              <a:t>sum +=  x;</a:t>
            </a:r>
            <a:r>
              <a:rPr lang="en-US" sz="240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Also never execute here, WHY?</a:t>
            </a:r>
            <a:endParaRPr lang="en-US" sz="2000">
              <a:solidFill>
                <a:srgbClr val="FF0000"/>
              </a:solidFill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4238625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3733800" y="4724400"/>
            <a:ext cx="1676400" cy="1524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86338" y="1752600"/>
            <a:ext cx="4157662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0625" y="1768475"/>
            <a:ext cx="41433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Example: A man walks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4724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Suppose a man (say, A) stands at (0, 0) and waits for user to give him the direction and distance to go.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User may enter N E W S for north, east, west, south, and any value for distance.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When user enters 0 as direction, stop and print out the location where the man stopped</a:t>
            </a:r>
          </a:p>
        </p:txBody>
      </p:sp>
      <p:grpSp>
        <p:nvGrpSpPr>
          <p:cNvPr id="8196" name="Group 10"/>
          <p:cNvGrpSpPr>
            <a:grpSpLocks/>
          </p:cNvGrpSpPr>
          <p:nvPr/>
        </p:nvGrpSpPr>
        <p:grpSpPr bwMode="auto">
          <a:xfrm>
            <a:off x="5651500" y="2057400"/>
            <a:ext cx="3492500" cy="3186113"/>
            <a:chOff x="3560" y="1296"/>
            <a:chExt cx="2200" cy="2007"/>
          </a:xfrm>
        </p:grpSpPr>
        <p:sp>
          <p:nvSpPr>
            <p:cNvPr id="8202" name="Line 4"/>
            <p:cNvSpPr>
              <a:spLocks noChangeShapeType="1"/>
            </p:cNvSpPr>
            <p:nvPr/>
          </p:nvSpPr>
          <p:spPr bwMode="auto">
            <a:xfrm>
              <a:off x="4560" y="148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Line 5"/>
            <p:cNvSpPr>
              <a:spLocks noChangeShapeType="1"/>
            </p:cNvSpPr>
            <p:nvPr/>
          </p:nvSpPr>
          <p:spPr bwMode="auto">
            <a:xfrm>
              <a:off x="3792" y="235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Text Box 6"/>
            <p:cNvSpPr txBox="1">
              <a:spLocks noChangeArrowheads="1"/>
            </p:cNvSpPr>
            <p:nvPr/>
          </p:nvSpPr>
          <p:spPr bwMode="auto">
            <a:xfrm>
              <a:off x="4464" y="129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Georgia" pitchFamily="18" charset="0"/>
                </a:rPr>
                <a:t>N</a:t>
              </a:r>
            </a:p>
          </p:txBody>
        </p:sp>
        <p:sp>
          <p:nvSpPr>
            <p:cNvPr id="8205" name="Text Box 7"/>
            <p:cNvSpPr txBox="1">
              <a:spLocks noChangeArrowheads="1"/>
            </p:cNvSpPr>
            <p:nvPr/>
          </p:nvSpPr>
          <p:spPr bwMode="auto">
            <a:xfrm>
              <a:off x="5424" y="220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Georgia" pitchFamily="18" charset="0"/>
                </a:rPr>
                <a:t>E</a:t>
              </a:r>
            </a:p>
          </p:txBody>
        </p:sp>
        <p:sp>
          <p:nvSpPr>
            <p:cNvPr id="8206" name="Text Box 8"/>
            <p:cNvSpPr txBox="1">
              <a:spLocks noChangeArrowheads="1"/>
            </p:cNvSpPr>
            <p:nvPr/>
          </p:nvSpPr>
          <p:spPr bwMode="auto">
            <a:xfrm>
              <a:off x="4368" y="3072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Georgia" pitchFamily="18" charset="0"/>
                </a:rPr>
                <a:t>S</a:t>
              </a:r>
            </a:p>
          </p:txBody>
        </p:sp>
        <p:sp>
          <p:nvSpPr>
            <p:cNvPr id="8207" name="Text Box 9"/>
            <p:cNvSpPr txBox="1">
              <a:spLocks noChangeArrowheads="1"/>
            </p:cNvSpPr>
            <p:nvPr/>
          </p:nvSpPr>
          <p:spPr bwMode="auto">
            <a:xfrm>
              <a:off x="3560" y="2248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Georgia" pitchFamily="18" charset="0"/>
                </a:rPr>
                <a:t>W</a:t>
              </a:r>
            </a:p>
          </p:txBody>
        </p:sp>
      </p:grpSp>
      <p:sp>
        <p:nvSpPr>
          <p:cNvPr id="10245" name="Line 12"/>
          <p:cNvSpPr>
            <a:spLocks noChangeShapeType="1"/>
          </p:cNvSpPr>
          <p:nvPr/>
        </p:nvSpPr>
        <p:spPr bwMode="auto">
          <a:xfrm flipV="1">
            <a:off x="7239000" y="31242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Line 13"/>
          <p:cNvSpPr>
            <a:spLocks noChangeShapeType="1"/>
          </p:cNvSpPr>
          <p:nvPr/>
        </p:nvSpPr>
        <p:spPr bwMode="auto">
          <a:xfrm flipV="1">
            <a:off x="7620000" y="25146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Line 14"/>
          <p:cNvSpPr>
            <a:spLocks noChangeShapeType="1"/>
          </p:cNvSpPr>
          <p:nvPr/>
        </p:nvSpPr>
        <p:spPr bwMode="auto">
          <a:xfrm flipH="1" flipV="1">
            <a:off x="6781800" y="2590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Line 15"/>
          <p:cNvSpPr>
            <a:spLocks noChangeShapeType="1"/>
          </p:cNvSpPr>
          <p:nvPr/>
        </p:nvSpPr>
        <p:spPr bwMode="auto">
          <a:xfrm flipV="1">
            <a:off x="7239000" y="31242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Line 16"/>
          <p:cNvSpPr>
            <a:spLocks noChangeShapeType="1"/>
          </p:cNvSpPr>
          <p:nvPr/>
        </p:nvSpPr>
        <p:spPr bwMode="auto">
          <a:xfrm>
            <a:off x="6781800" y="2590800"/>
            <a:ext cx="0" cy="1447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6" grpId="0" animBg="1"/>
      <p:bldP spid="10247" grpId="0" animBg="1"/>
      <p:bldP spid="10248" grpId="0" animBg="1"/>
      <p:bldP spid="102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76200" y="228600"/>
            <a:ext cx="8458200" cy="6478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Georgia" pitchFamily="18" charset="0"/>
              </a:rPr>
              <a:t>   </a:t>
            </a:r>
            <a:r>
              <a:rPr lang="en-US" sz="1600">
                <a:latin typeface="Georgia" pitchFamily="18" charset="0"/>
              </a:rPr>
              <a:t>float x=0, y=0; </a:t>
            </a:r>
          </a:p>
          <a:p>
            <a:r>
              <a:rPr lang="en-US" sz="1600">
                <a:latin typeface="Georgia" pitchFamily="18" charset="0"/>
              </a:rPr>
              <a:t>    char direction;</a:t>
            </a:r>
          </a:p>
          <a:p>
            <a:r>
              <a:rPr lang="en-US" sz="1600">
                <a:latin typeface="Georgia" pitchFamily="18" charset="0"/>
              </a:rPr>
              <a:t>    float mile;    </a:t>
            </a:r>
          </a:p>
          <a:p>
            <a:r>
              <a:rPr lang="en-US" sz="1600">
                <a:latin typeface="Georgia" pitchFamily="18" charset="0"/>
              </a:rPr>
              <a:t>    while (1) {</a:t>
            </a:r>
          </a:p>
          <a:p>
            <a:r>
              <a:rPr lang="en-US" sz="1600">
                <a:latin typeface="Georgia" pitchFamily="18" charset="0"/>
              </a:rPr>
              <a:t>          printf("Please input the direction as N,S,E,W (0 to exit): "); </a:t>
            </a:r>
          </a:p>
          <a:p>
            <a:r>
              <a:rPr lang="en-US" sz="1600">
                <a:latin typeface="Georgia" pitchFamily="18" charset="0"/>
              </a:rPr>
              <a:t>          scanf("%c", &amp;direction);          fflush(stdin);</a:t>
            </a:r>
          </a:p>
          <a:p>
            <a:r>
              <a:rPr lang="en-US" sz="1600">
                <a:latin typeface="Georgia" pitchFamily="18" charset="0"/>
              </a:rPr>
              <a:t>          if (direction=='0'){  /*stop input, get out of the loop */</a:t>
            </a:r>
          </a:p>
          <a:p>
            <a:r>
              <a:rPr lang="en-US" sz="1600">
                <a:latin typeface="Georgia" pitchFamily="18" charset="0"/>
              </a:rPr>
              <a:t>             </a:t>
            </a:r>
            <a:r>
              <a:rPr lang="en-US" sz="1600" b="1">
                <a:solidFill>
                  <a:srgbClr val="FF0000"/>
                </a:solidFill>
                <a:latin typeface="Georgia" pitchFamily="18" charset="0"/>
              </a:rPr>
              <a:t>break;</a:t>
            </a:r>
          </a:p>
          <a:p>
            <a:r>
              <a:rPr lang="en-US" sz="1600">
                <a:latin typeface="Georgia" pitchFamily="18" charset="0"/>
              </a:rPr>
              <a:t>          }    </a:t>
            </a:r>
          </a:p>
          <a:p>
            <a:r>
              <a:rPr lang="en-US" sz="1600">
                <a:latin typeface="Georgia" pitchFamily="18" charset="0"/>
              </a:rPr>
              <a:t>          if (direction!='N' &amp;&amp; direction!='S' &amp;&amp; direction!='E' &amp;&amp; direction!='W') {</a:t>
            </a:r>
          </a:p>
          <a:p>
            <a:r>
              <a:rPr lang="en-US" sz="1600">
                <a:latin typeface="Georgia" pitchFamily="18" charset="0"/>
              </a:rPr>
              <a:t>             printf("Invalid direction, re-enter \n");</a:t>
            </a:r>
          </a:p>
          <a:p>
            <a:r>
              <a:rPr lang="en-US" sz="1600">
                <a:latin typeface="Georgia" pitchFamily="18" charset="0"/>
              </a:rPr>
              <a:t>             </a:t>
            </a:r>
            <a:r>
              <a:rPr lang="en-US" sz="1600" b="1">
                <a:solidFill>
                  <a:srgbClr val="002060"/>
                </a:solidFill>
                <a:latin typeface="Georgia" pitchFamily="18" charset="0"/>
              </a:rPr>
              <a:t>continue;</a:t>
            </a:r>
          </a:p>
          <a:p>
            <a:r>
              <a:rPr lang="en-US" sz="1600">
                <a:latin typeface="Georgia" pitchFamily="18" charset="0"/>
              </a:rPr>
              <a:t>          }        </a:t>
            </a:r>
          </a:p>
          <a:p>
            <a:r>
              <a:rPr lang="en-US" sz="1600">
                <a:latin typeface="Georgia" pitchFamily="18" charset="0"/>
              </a:rPr>
              <a:t>          printf("Please input the mile in %c direction: ", direction);</a:t>
            </a:r>
          </a:p>
          <a:p>
            <a:r>
              <a:rPr lang="en-US" sz="1600">
                <a:latin typeface="Georgia" pitchFamily="18" charset="0"/>
              </a:rPr>
              <a:t>          scanf ("%f",&amp;mile);    fflush(stdin);</a:t>
            </a:r>
          </a:p>
          <a:p>
            <a:r>
              <a:rPr lang="en-US" sz="1600">
                <a:latin typeface="Georgia" pitchFamily="18" charset="0"/>
              </a:rPr>
              <a:t>          if (direction == 'N'){		/*in north, compute the y*/</a:t>
            </a:r>
          </a:p>
          <a:p>
            <a:r>
              <a:rPr lang="en-US" sz="1600">
                <a:latin typeface="Georgia" pitchFamily="18" charset="0"/>
              </a:rPr>
              <a:t>             y+=mile;                     </a:t>
            </a:r>
          </a:p>
          <a:p>
            <a:r>
              <a:rPr lang="en-US" sz="1600">
                <a:latin typeface="Georgia" pitchFamily="18" charset="0"/>
              </a:rPr>
              <a:t>          } else if (direction == 'E'){	/*in east, compute the x*/</a:t>
            </a:r>
          </a:p>
          <a:p>
            <a:r>
              <a:rPr lang="en-US" sz="1600">
                <a:latin typeface="Georgia" pitchFamily="18" charset="0"/>
              </a:rPr>
              <a:t>             x+=mile;                   </a:t>
            </a:r>
          </a:p>
          <a:p>
            <a:r>
              <a:rPr lang="en-US" sz="1600">
                <a:latin typeface="Georgia" pitchFamily="18" charset="0"/>
              </a:rPr>
              <a:t>          } else if (direction == 'W'){	/*in west, compute the x*/</a:t>
            </a:r>
          </a:p>
          <a:p>
            <a:r>
              <a:rPr lang="en-US" sz="1600">
                <a:latin typeface="Georgia" pitchFamily="18" charset="0"/>
              </a:rPr>
              <a:t>             x-=mile;</a:t>
            </a:r>
          </a:p>
          <a:p>
            <a:r>
              <a:rPr lang="en-US" sz="1600">
                <a:latin typeface="Georgia" pitchFamily="18" charset="0"/>
              </a:rPr>
              <a:t>          } else if (direction == 'S'){	/*in south, compute the y*/</a:t>
            </a:r>
          </a:p>
          <a:p>
            <a:r>
              <a:rPr lang="en-US" sz="1600">
                <a:latin typeface="Georgia" pitchFamily="18" charset="0"/>
              </a:rPr>
              <a:t>             y-=mile;</a:t>
            </a:r>
          </a:p>
          <a:p>
            <a:r>
              <a:rPr lang="en-US" sz="1600">
                <a:latin typeface="Georgia" pitchFamily="18" charset="0"/>
              </a:rPr>
              <a:t>          }</a:t>
            </a:r>
          </a:p>
          <a:p>
            <a:r>
              <a:rPr lang="en-US" sz="1600">
                <a:latin typeface="Georgia" pitchFamily="18" charset="0"/>
              </a:rPr>
              <a:t>    }</a:t>
            </a:r>
          </a:p>
          <a:p>
            <a:r>
              <a:rPr lang="en-US" sz="1600">
                <a:latin typeface="Georgia" pitchFamily="18" charset="0"/>
              </a:rPr>
              <a:t>    printf("\nCurrent position of A: (%4.2f,%4.2f)\n",x,y); 	/* output A's location */</a:t>
            </a:r>
          </a:p>
        </p:txBody>
      </p:sp>
      <p:sp>
        <p:nvSpPr>
          <p:cNvPr id="247814" name="Freeform 6"/>
          <p:cNvSpPr>
            <a:spLocks/>
          </p:cNvSpPr>
          <p:nvPr/>
        </p:nvSpPr>
        <p:spPr bwMode="auto">
          <a:xfrm>
            <a:off x="127000" y="1828800"/>
            <a:ext cx="635000" cy="4800600"/>
          </a:xfrm>
          <a:custGeom>
            <a:avLst/>
            <a:gdLst>
              <a:gd name="T0" fmla="*/ 2147483647 w 544"/>
              <a:gd name="T1" fmla="*/ 2147483647 h 3160"/>
              <a:gd name="T2" fmla="*/ 2147483647 w 544"/>
              <a:gd name="T3" fmla="*/ 2147483647 h 3160"/>
              <a:gd name="T4" fmla="*/ 2147483647 w 544"/>
              <a:gd name="T5" fmla="*/ 2147483647 h 3160"/>
              <a:gd name="T6" fmla="*/ 2147483647 w 544"/>
              <a:gd name="T7" fmla="*/ 2147483647 h 3160"/>
              <a:gd name="T8" fmla="*/ 0 60000 65536"/>
              <a:gd name="T9" fmla="*/ 0 60000 65536"/>
              <a:gd name="T10" fmla="*/ 0 60000 65536"/>
              <a:gd name="T11" fmla="*/ 0 60000 65536"/>
              <a:gd name="T12" fmla="*/ 0 w 544"/>
              <a:gd name="T13" fmla="*/ 0 h 3160"/>
              <a:gd name="T14" fmla="*/ 544 w 544"/>
              <a:gd name="T15" fmla="*/ 3160 h 3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4" h="3160">
                <a:moveTo>
                  <a:pt x="544" y="264"/>
                </a:moveTo>
                <a:cubicBezTo>
                  <a:pt x="444" y="132"/>
                  <a:pt x="344" y="0"/>
                  <a:pt x="256" y="408"/>
                </a:cubicBezTo>
                <a:cubicBezTo>
                  <a:pt x="168" y="816"/>
                  <a:pt x="32" y="2264"/>
                  <a:pt x="16" y="2712"/>
                </a:cubicBezTo>
                <a:cubicBezTo>
                  <a:pt x="0" y="3160"/>
                  <a:pt x="80" y="3128"/>
                  <a:pt x="160" y="309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7815" name="Freeform 7"/>
          <p:cNvSpPr>
            <a:spLocks/>
          </p:cNvSpPr>
          <p:nvPr/>
        </p:nvSpPr>
        <p:spPr bwMode="auto">
          <a:xfrm>
            <a:off x="1524000" y="990600"/>
            <a:ext cx="6832600" cy="2362200"/>
          </a:xfrm>
          <a:custGeom>
            <a:avLst/>
            <a:gdLst>
              <a:gd name="T0" fmla="*/ 2147483647 w 4256"/>
              <a:gd name="T1" fmla="*/ 2147483647 h 1560"/>
              <a:gd name="T2" fmla="*/ 2147483647 w 4256"/>
              <a:gd name="T3" fmla="*/ 2147483647 h 1560"/>
              <a:gd name="T4" fmla="*/ 2147483647 w 4256"/>
              <a:gd name="T5" fmla="*/ 2147483647 h 1560"/>
              <a:gd name="T6" fmla="*/ 2147483647 w 4256"/>
              <a:gd name="T7" fmla="*/ 2147483647 h 1560"/>
              <a:gd name="T8" fmla="*/ 0 w 4256"/>
              <a:gd name="T9" fmla="*/ 2147483647 h 1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56"/>
              <a:gd name="T16" fmla="*/ 0 h 1560"/>
              <a:gd name="T17" fmla="*/ 4256 w 4256"/>
              <a:gd name="T18" fmla="*/ 1560 h 1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56" h="1560">
                <a:moveTo>
                  <a:pt x="384" y="1376"/>
                </a:moveTo>
                <a:cubicBezTo>
                  <a:pt x="1712" y="1468"/>
                  <a:pt x="3040" y="1560"/>
                  <a:pt x="3648" y="1424"/>
                </a:cubicBezTo>
                <a:cubicBezTo>
                  <a:pt x="4256" y="1288"/>
                  <a:pt x="4064" y="784"/>
                  <a:pt x="4032" y="560"/>
                </a:cubicBezTo>
                <a:cubicBezTo>
                  <a:pt x="4000" y="336"/>
                  <a:pt x="4128" y="160"/>
                  <a:pt x="3456" y="80"/>
                </a:cubicBezTo>
                <a:cubicBezTo>
                  <a:pt x="2784" y="0"/>
                  <a:pt x="1392" y="40"/>
                  <a:pt x="0" y="80"/>
                </a:cubicBezTo>
              </a:path>
            </a:pathLst>
          </a:cu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4" grpId="0" animBg="1"/>
      <p:bldP spid="2478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Example: what will be the output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int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int a, b, c;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a=5;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while(a &gt; 2)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for (b = a ; b &lt; 2 * a ; b++ 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   c = a +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   if (c &lt; 8) continue;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   if (c &gt; 11) 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   printf( “a = %d   b = %d    c = %d \n”, a, b, c);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} /* end of for-loop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a--;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} /* end of while loop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}</a:t>
            </a:r>
          </a:p>
        </p:txBody>
      </p:sp>
      <p:sp>
        <p:nvSpPr>
          <p:cNvPr id="289799" name="Rectangle 7"/>
          <p:cNvSpPr>
            <a:spLocks noChangeArrowheads="1"/>
          </p:cNvSpPr>
          <p:nvPr/>
        </p:nvSpPr>
        <p:spPr bwMode="auto">
          <a:xfrm>
            <a:off x="6096000" y="2209800"/>
            <a:ext cx="312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hlink"/>
                </a:solidFill>
                <a:latin typeface="Georgia" pitchFamily="18" charset="0"/>
              </a:rPr>
              <a:t>a = 5   b = 5    c = 10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0" y="2513013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hlink"/>
                </a:solidFill>
                <a:latin typeface="Georgia" pitchFamily="18" charset="0"/>
              </a:rPr>
              <a:t>a = 5   b = 6    c = 11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0" y="32004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hlink"/>
                </a:solidFill>
                <a:latin typeface="Georgia" pitchFamily="18" charset="0"/>
              </a:rPr>
              <a:t>a = 4   b = 4    c = 8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0" y="34290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hlink"/>
                </a:solidFill>
                <a:latin typeface="Georgia" pitchFamily="18" charset="0"/>
              </a:rPr>
              <a:t>a = 4   b = 5    c = 9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67425" y="4003675"/>
            <a:ext cx="4572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hlink"/>
                </a:solidFill>
                <a:latin typeface="Georgia" pitchFamily="18" charset="0"/>
              </a:rPr>
              <a:t>a = 4   b = 6    c = 10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62663" y="4246563"/>
            <a:ext cx="4572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hlink"/>
                </a:solidFill>
                <a:latin typeface="Georgia" pitchFamily="18" charset="0"/>
              </a:rPr>
              <a:t>a = 4   b = 7    c = 11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54725" y="4811713"/>
            <a:ext cx="2098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chemeClr val="hlink"/>
                </a:solidFill>
                <a:latin typeface="Georgia" pitchFamily="18" charset="0"/>
              </a:rPr>
              <a:t>a = 3   b = 5    c = 8</a:t>
            </a:r>
            <a:endParaRPr lang="en-US">
              <a:solidFill>
                <a:schemeClr val="hlink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9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172</TotalTime>
  <Words>765</Words>
  <Application>Microsoft Office PowerPoint</Application>
  <PresentationFormat>On-screen Show (4:3)</PresentationFormat>
  <Paragraphs>143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CSE- 105 Structure Programming</vt:lpstr>
      <vt:lpstr>Loop</vt:lpstr>
      <vt:lpstr>break statement</vt:lpstr>
      <vt:lpstr>break statement</vt:lpstr>
      <vt:lpstr>continue statement</vt:lpstr>
      <vt:lpstr>continue statement</vt:lpstr>
      <vt:lpstr>Example: A man walks </vt:lpstr>
      <vt:lpstr>PowerPoint Presentation</vt:lpstr>
      <vt:lpstr>Example: what will be the output</vt:lpstr>
      <vt:lpstr>goto statement </vt:lpstr>
      <vt:lpstr>goto statement </vt:lpstr>
      <vt:lpstr>Exercise </vt:lpstr>
      <vt:lpstr>Exercise </vt:lpstr>
      <vt:lpstr>Exercise </vt:lpstr>
      <vt:lpstr>Exercise </vt:lpstr>
      <vt:lpstr>Cautions </vt:lpstr>
      <vt:lpstr>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statement</dc:title>
  <dc:creator>disha</dc:creator>
  <cp:lastModifiedBy>Xplosive</cp:lastModifiedBy>
  <cp:revision>34</cp:revision>
  <dcterms:created xsi:type="dcterms:W3CDTF">2012-10-01T15:37:53Z</dcterms:created>
  <dcterms:modified xsi:type="dcterms:W3CDTF">2013-02-18T05:51:36Z</dcterms:modified>
</cp:coreProperties>
</file>