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242D"/>
    <a:srgbClr val="00EEFF"/>
    <a:srgbClr val="32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71B7-92AC-029B-51AD-9B715A98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614BC-7BED-2338-3D5F-4D3FA86B3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94D7-B42B-A665-20C5-CC0D478B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C48E-3627-4279-6FD2-29548669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8ABF-D4CF-B9EC-EDCD-3C720132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2FF3-4CE6-EA6B-4A4C-20C738A3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BF5D-3141-7FE3-6EE0-E3BE19D2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CFE1-A379-B3D5-6F39-CFC182D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5969-2B71-05E6-E34D-97BFCCA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E0EE-CB4D-2080-116D-F7A515F9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4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1DEE-A49E-007B-D084-C972A18CE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76F38-5EE7-19C3-3B68-FF9E77F2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99E2-7B91-F0DB-7946-4F7542F2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9E3F-5437-3847-90F1-466CC9CB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E88B-B156-561E-EB3E-BA373BF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842-D451-2214-09F4-E2AE78EF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84F3-AF75-F90C-732F-0554531D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24D6-9BDB-396D-A889-E327C09F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2E4-BC40-CB21-EF72-137391AC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6B04-ABF2-A533-74E6-07B1C9C3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2E07-1C8C-BC8A-DB39-645E1C1D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67B8-613E-09F8-CF98-A19E08FE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542E9-0ADD-AD8C-8BAB-720DBB37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51DD-17A2-785B-EC35-CC2B5EC8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BCB0-DBB2-9C2E-34DD-E1EFE346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4EA-0E64-BF4C-6F76-567DC39B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5395-D498-74C3-83B8-BC5AD6CC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03EB-5ACF-0E2C-A83E-94AC8495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99661-B663-C657-CB66-41E75A74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12C6E-59D5-8B3C-0331-4D5A2C7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1766-2DFB-8835-6B9B-225F3DBE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956-310C-1179-B66D-50411BE1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32FD-22F7-B08A-E948-BB21C6B7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76453-CBA3-D907-E0AA-29D87F0C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B9CC0-E08A-22C4-1081-E5E07FAE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92265-5BB5-3CD7-7E4B-D81F0C910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EB80B-C412-6B5C-3D43-2537C7D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0A5F3-C71D-BB64-C64A-87398BD6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2126E-F00F-A5BD-2872-62E20587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3B07-CE59-88A3-8928-B24979D7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3459-6210-711C-248A-4B4DEE1B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C90B-A6D9-55E1-7E9C-EDF23D98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F94FF-AC44-CCEE-B1B9-D63BE897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CF4EA-1677-6749-104B-C3F3539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23692-D657-8E4F-6A77-2F6C29CB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47E5-BF32-0429-5D78-3DD38234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6D9E-40FB-B3A1-58C0-402BBD81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4FE9-404B-402D-92AB-A0588140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97C79-DD01-DA04-D947-3381FEC2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A19E-8244-0FB0-0A6B-4BAC052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A098-7DD8-E4F7-5D8C-BCE11734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4AA3E-7DE2-F780-B216-E9E91B4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BB94-897A-49AF-402C-92C9ED7F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EE2BC-5FF8-B90F-7C84-956CAF1FB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4F16-FC1C-62F7-A083-D7BF310C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94D80-1162-986C-502F-51EA9B37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9A9B6-16C0-F412-7B64-E41AA1A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E387-54F6-3F8F-3703-CA2AE919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DD707-A158-8365-5C0D-AE149321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DFF6-7C0A-259E-FBB8-26BB468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1830-AD0D-0E20-087F-8119DE85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66E8-A8E3-4A45-B25B-7B248A0C4E9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28CC-B29F-88E3-6408-A8057B60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41DC-297A-225E-D205-0A9435829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D479-08BE-47A2-B348-E7FCE0DC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scrollreveal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tboldt/typed.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F0748-DFAD-2DC0-9412-8F382AF6DCE9}"/>
              </a:ext>
            </a:extLst>
          </p:cNvPr>
          <p:cNvSpPr/>
          <p:nvPr/>
        </p:nvSpPr>
        <p:spPr>
          <a:xfrm>
            <a:off x="3017978" y="1351895"/>
            <a:ext cx="6156044" cy="14465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  <a:reflection blurRad="63500" endPos="1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STYLE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D0228-D48A-71F3-D9C6-50ECDC98D18B}"/>
              </a:ext>
            </a:extLst>
          </p:cNvPr>
          <p:cNvSpPr/>
          <p:nvPr/>
        </p:nvSpPr>
        <p:spPr>
          <a:xfrm>
            <a:off x="81335" y="6273225"/>
            <a:ext cx="1991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FFFFFF"/>
                </a:solidFill>
                <a:effectLst/>
              </a:rPr>
              <a:t>Shadi</a:t>
            </a:r>
            <a:r>
              <a:rPr lang="en-US" sz="3200" b="0" cap="none" spc="0" dirty="0">
                <a:ln w="0"/>
                <a:solidFill>
                  <a:srgbClr val="FFFFFF"/>
                </a:solidFill>
                <a:effectLst/>
              </a:rPr>
              <a:t> Saad</a:t>
            </a:r>
          </a:p>
        </p:txBody>
      </p:sp>
    </p:spTree>
    <p:extLst>
      <p:ext uri="{BB962C8B-B14F-4D97-AF65-F5344CB8AC3E}">
        <p14:creationId xmlns:p14="http://schemas.microsoft.com/office/powerpoint/2010/main" val="307443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2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20BC-A278-A6F1-2AE6-85F75E43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Color Used in the project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4227B4A-7C17-8703-64BC-C9DE2B37290E}"/>
              </a:ext>
            </a:extLst>
          </p:cNvPr>
          <p:cNvSpPr/>
          <p:nvPr/>
        </p:nvSpPr>
        <p:spPr>
          <a:xfrm>
            <a:off x="6096000" y="2315724"/>
            <a:ext cx="1545021" cy="1618102"/>
          </a:xfrm>
          <a:prstGeom prst="flowChartConnector">
            <a:avLst/>
          </a:prstGeom>
          <a:solidFill>
            <a:srgbClr val="00E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#0ef</a:t>
            </a:r>
          </a:p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0624B11-0169-7BF4-7AEB-87B170FECD68}"/>
              </a:ext>
            </a:extLst>
          </p:cNvPr>
          <p:cNvSpPr/>
          <p:nvPr/>
        </p:nvSpPr>
        <p:spPr>
          <a:xfrm>
            <a:off x="4212502" y="4783582"/>
            <a:ext cx="1631206" cy="1618101"/>
          </a:xfrm>
          <a:prstGeom prst="flowChartConnector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#fff</a:t>
            </a:r>
          </a:p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856E505-7797-A6D0-6A27-5C5664011B2F}"/>
              </a:ext>
            </a:extLst>
          </p:cNvPr>
          <p:cNvSpPr/>
          <p:nvPr/>
        </p:nvSpPr>
        <p:spPr>
          <a:xfrm>
            <a:off x="594800" y="2730498"/>
            <a:ext cx="2870463" cy="3020694"/>
          </a:xfrm>
          <a:prstGeom prst="flowChartConnector">
            <a:avLst/>
          </a:prstGeom>
          <a:solidFill>
            <a:srgbClr val="3239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#323946</a:t>
            </a:r>
          </a:p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DFEA173-2F52-2E44-1CAB-FDA9A9F7201F}"/>
              </a:ext>
            </a:extLst>
          </p:cNvPr>
          <p:cNvSpPr/>
          <p:nvPr/>
        </p:nvSpPr>
        <p:spPr>
          <a:xfrm>
            <a:off x="8575039" y="3390201"/>
            <a:ext cx="2870463" cy="2786762"/>
          </a:xfrm>
          <a:prstGeom prst="flowChartConnector">
            <a:avLst/>
          </a:prstGeom>
          <a:solidFill>
            <a:srgbClr val="1F24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#1f242d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02C1F-5A6C-0267-6B75-480B672303F5}"/>
              </a:ext>
            </a:extLst>
          </p:cNvPr>
          <p:cNvSpPr txBox="1"/>
          <p:nvPr/>
        </p:nvSpPr>
        <p:spPr>
          <a:xfrm>
            <a:off x="6096000" y="1926072"/>
            <a:ext cx="169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3771B-4793-E2DE-C357-2A83B763A0EA}"/>
              </a:ext>
            </a:extLst>
          </p:cNvPr>
          <p:cNvSpPr txBox="1"/>
          <p:nvPr/>
        </p:nvSpPr>
        <p:spPr>
          <a:xfrm>
            <a:off x="1046480" y="229832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COLOR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D5320-EED6-91A5-2C37-DAD61908079F}"/>
              </a:ext>
            </a:extLst>
          </p:cNvPr>
          <p:cNvSpPr txBox="1"/>
          <p:nvPr/>
        </p:nvSpPr>
        <p:spPr>
          <a:xfrm>
            <a:off x="8783320" y="3020869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Background COLOR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FC2E5-BB14-9901-ABF7-9BD6136797EC}"/>
              </a:ext>
            </a:extLst>
          </p:cNvPr>
          <p:cNvSpPr txBox="1"/>
          <p:nvPr/>
        </p:nvSpPr>
        <p:spPr>
          <a:xfrm>
            <a:off x="4399281" y="4377931"/>
            <a:ext cx="169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COLOR</a:t>
            </a:r>
          </a:p>
        </p:txBody>
      </p:sp>
    </p:spTree>
    <p:extLst>
      <p:ext uri="{BB962C8B-B14F-4D97-AF65-F5344CB8AC3E}">
        <p14:creationId xmlns:p14="http://schemas.microsoft.com/office/powerpoint/2010/main" val="10327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2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20BC-A278-A6F1-2AE6-85F75E43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sz="6000" b="1" i="1" dirty="0">
                <a:solidFill>
                  <a:srgbClr val="FFFFFF"/>
                </a:solidFill>
              </a:rPr>
              <a:t>Typography</a:t>
            </a:r>
            <a:endParaRPr lang="en-US" b="1" i="1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31CD8-FE3F-7603-EB9F-71A5DF947C2E}"/>
              </a:ext>
            </a:extLst>
          </p:cNvPr>
          <p:cNvSpPr/>
          <p:nvPr/>
        </p:nvSpPr>
        <p:spPr>
          <a:xfrm>
            <a:off x="-193040" y="1931014"/>
            <a:ext cx="110337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'Poppins', sans-serif</a:t>
            </a:r>
            <a:r>
              <a:rPr lang="en-U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sz="3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3600" dirty="0"/>
              <a:t>The Poppins font was imported from Google Fonts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03DF4-C713-5762-7FD8-0A950BBD4B6F}"/>
              </a:ext>
            </a:extLst>
          </p:cNvPr>
          <p:cNvSpPr txBox="1"/>
          <p:nvPr/>
        </p:nvSpPr>
        <p:spPr>
          <a:xfrm>
            <a:off x="518160" y="4285394"/>
            <a:ext cx="10835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23946"/>
                </a:solidFill>
              </a:rPr>
              <a:t>Headings</a:t>
            </a:r>
            <a:r>
              <a:rPr lang="en-US" sz="2800" dirty="0">
                <a:solidFill>
                  <a:srgbClr val="323946"/>
                </a:solidFill>
              </a:rPr>
              <a:t>: Used </a:t>
            </a:r>
            <a:r>
              <a:rPr lang="en-US" sz="2800" i="1" dirty="0">
                <a:solidFill>
                  <a:srgbClr val="323946"/>
                </a:solidFill>
              </a:rPr>
              <a:t>Montserrat</a:t>
            </a:r>
            <a:r>
              <a:rPr lang="en-US" sz="2800" dirty="0">
                <a:solidFill>
                  <a:srgbClr val="323946"/>
                </a:solidFill>
              </a:rPr>
              <a:t> for all headings (H1-H4) to create hierarchy..</a:t>
            </a:r>
          </a:p>
          <a:p>
            <a:endParaRPr lang="en-US" sz="2800" dirty="0">
              <a:solidFill>
                <a:srgbClr val="323946"/>
              </a:solidFill>
            </a:endParaRPr>
          </a:p>
          <a:p>
            <a:r>
              <a:rPr lang="en-US" sz="2800" b="1" dirty="0"/>
              <a:t>Font Weight</a:t>
            </a:r>
            <a:r>
              <a:rPr lang="en-US" sz="2800" dirty="0"/>
              <a:t>: Regular text was set at 400, while headings will vary between 600-700 for emphasis.</a:t>
            </a:r>
            <a:endParaRPr lang="en-US" sz="2800" dirty="0">
              <a:solidFill>
                <a:srgbClr val="323946"/>
              </a:solidFill>
            </a:endParaRPr>
          </a:p>
          <a:p>
            <a:endParaRPr lang="en-US" sz="2800" dirty="0">
              <a:solidFill>
                <a:srgbClr val="323946"/>
              </a:solidFill>
            </a:endParaRPr>
          </a:p>
          <a:p>
            <a:endParaRPr lang="en-US" sz="2800" dirty="0">
              <a:solidFill>
                <a:srgbClr val="3239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5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2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20BC-A278-A6F1-2AE6-85F75E43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Security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FA973-50A8-84BC-82C7-F5852813F549}"/>
              </a:ext>
            </a:extLst>
          </p:cNvPr>
          <p:cNvSpPr txBox="1"/>
          <p:nvPr/>
        </p:nvSpPr>
        <p:spPr>
          <a:xfrm>
            <a:off x="243840" y="2966720"/>
            <a:ext cx="10271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242D"/>
                </a:solidFill>
              </a:rPr>
              <a:t>Client Side Validation: The form uses built-in validation methods to ensure that required fields are properly filled out before submission using methods like </a:t>
            </a:r>
            <a:r>
              <a:rPr lang="en-US" sz="2400" dirty="0" err="1">
                <a:solidFill>
                  <a:srgbClr val="1F242D"/>
                </a:solidFill>
              </a:rPr>
              <a:t>min,max</a:t>
            </a:r>
            <a:r>
              <a:rPr lang="en-US" sz="2400" dirty="0">
                <a:solidFill>
                  <a:srgbClr val="1F242D"/>
                </a:solidFill>
              </a:rPr>
              <a:t> and required.</a:t>
            </a:r>
          </a:p>
          <a:p>
            <a:endParaRPr lang="en-US" sz="2400" dirty="0">
              <a:solidFill>
                <a:srgbClr val="1F242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242D"/>
                </a:solidFill>
              </a:rPr>
              <a:t>Preventing Default Submission: The form submission is halted until all fields meet validation criteria, preventing incomplete or incorrect data from being sent.</a:t>
            </a:r>
          </a:p>
          <a:p>
            <a:endParaRPr lang="en-US" sz="2400" dirty="0">
              <a:solidFill>
                <a:srgbClr val="1F242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F242D"/>
                </a:solidFill>
              </a:rPr>
              <a:t>User Feedback via Alerts: Provides feedback to the user without exposing sensitive information, improving usability while maintaining security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937E4-82BC-67B4-224C-8D14E1CBA9FC}"/>
              </a:ext>
            </a:extLst>
          </p:cNvPr>
          <p:cNvSpPr txBox="1"/>
          <p:nvPr/>
        </p:nvSpPr>
        <p:spPr>
          <a:xfrm>
            <a:off x="243840" y="2011680"/>
            <a:ext cx="95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features was implemented in the contact form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95603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2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20BC-A278-A6F1-2AE6-85F75E43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" y="314325"/>
            <a:ext cx="11170920" cy="965835"/>
          </a:xfrm>
        </p:spPr>
        <p:txBody>
          <a:bodyPr>
            <a:normAutofit fontScale="90000"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External Elements Integrated in the Website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FA973-50A8-84BC-82C7-F5852813F549}"/>
              </a:ext>
            </a:extLst>
          </p:cNvPr>
          <p:cNvSpPr txBox="1"/>
          <p:nvPr/>
        </p:nvSpPr>
        <p:spPr>
          <a:xfrm>
            <a:off x="254000" y="2164080"/>
            <a:ext cx="10271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used </a:t>
            </a:r>
            <a:r>
              <a:rPr lang="en-US" sz="2000" b="1" dirty="0" err="1"/>
              <a:t>Boxicons</a:t>
            </a:r>
            <a:r>
              <a:rPr lang="en-US" sz="2000" dirty="0"/>
              <a:t> to enhance the style of the website. </a:t>
            </a:r>
            <a:r>
              <a:rPr lang="en-US" sz="2000" dirty="0" err="1"/>
              <a:t>Boxicons</a:t>
            </a:r>
            <a:r>
              <a:rPr lang="en-US" sz="2000" dirty="0"/>
              <a:t> offers a wide range of free         web-friendly icons.</a:t>
            </a:r>
          </a:p>
          <a:p>
            <a:endParaRPr lang="en-US" sz="2000" dirty="0"/>
          </a:p>
          <a:p>
            <a:r>
              <a:rPr lang="en-US" sz="2000" dirty="0"/>
              <a:t>I implemented </a:t>
            </a:r>
            <a:r>
              <a:rPr lang="en-US" sz="2000" b="1" dirty="0" err="1"/>
              <a:t>ScrollReveal</a:t>
            </a:r>
            <a:r>
              <a:rPr lang="en-US" sz="2000" dirty="0"/>
              <a:t>, a JavaScript library that animates elements as they scroll into view, enhancing the visual experience. </a:t>
            </a:r>
            <a:r>
              <a:rPr lang="en-US" sz="2000" dirty="0">
                <a:hlinkClick r:id="rId2"/>
              </a:rPr>
              <a:t>scrollrevealjs.org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 utilized a </a:t>
            </a:r>
            <a:r>
              <a:rPr lang="en-US" sz="2000" b="1" dirty="0"/>
              <a:t>Bootstrap</a:t>
            </a:r>
            <a:r>
              <a:rPr lang="en-US" sz="2000" dirty="0"/>
              <a:t> element, specifically the </a:t>
            </a:r>
            <a:r>
              <a:rPr lang="en-US" sz="2000" b="1" dirty="0"/>
              <a:t>Carousel</a:t>
            </a:r>
            <a:r>
              <a:rPr lang="en-US" sz="2000" dirty="0"/>
              <a:t> from Bootstrap v5.3, to create a  interactive sliding feature. </a:t>
            </a:r>
            <a:r>
              <a:rPr lang="en-US" sz="2000" dirty="0">
                <a:hlinkClick r:id="rId3"/>
              </a:rPr>
              <a:t>getbootstrap.com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Additionally, I integrated </a:t>
            </a:r>
            <a:r>
              <a:rPr lang="en-US" sz="2000" b="1" dirty="0"/>
              <a:t>Typed.js</a:t>
            </a:r>
            <a:r>
              <a:rPr lang="en-US" sz="2000" dirty="0"/>
              <a:t>, a JavaScript library that simulates typing animations. Typed.js can display any string at a customizable speed, and even backspace the text. </a:t>
            </a:r>
            <a:r>
              <a:rPr lang="en-US" sz="2000" dirty="0">
                <a:hlinkClick r:id="rId4"/>
              </a:rPr>
              <a:t>Typed.js GitHub repository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7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Color Used in the project </vt:lpstr>
      <vt:lpstr>Typography</vt:lpstr>
      <vt:lpstr>Security Features</vt:lpstr>
      <vt:lpstr>External Elements Integrated in the Website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Orange</dc:creator>
  <cp:lastModifiedBy>Orange</cp:lastModifiedBy>
  <cp:revision>1</cp:revision>
  <dcterms:created xsi:type="dcterms:W3CDTF">2024-09-21T09:27:45Z</dcterms:created>
  <dcterms:modified xsi:type="dcterms:W3CDTF">2024-09-21T11:59:12Z</dcterms:modified>
</cp:coreProperties>
</file>