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3b7f6ef25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33b7f6ef25_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33b7f6ef25_7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333b7f6ef25_7_1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33b7f6ef2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333b7f6ef25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33b7f6ef25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333b7f6ef25_4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33b7f6ef25_7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333b7f6ef25_7_2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33b7f6ef25_7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333b7f6ef25_7_2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d90e13739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2d90e13739b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33b7f6ef25_7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333b7f6ef25_7_2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3b7f6ef25_7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33b7f6ef25_7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3b7f6ef25_7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333b7f6ef25_7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3b7f6ef25_7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333b7f6ef25_7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3b7f6ef25_7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33b7f6ef25_7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3b7f6ef25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33b7f6ef25_8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33b7f6ef25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333b7f6ef25_8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33b7f6ef25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333b7f6ef25_1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3b7f6ef25_7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333b7f6ef25_7_1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85" name="Google Shape;285;p15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6" name="Google Shape;286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88" name="Google Shape;288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2" name="Google Shape;292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3" name="Google Shape;293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7" name="Google Shape;297;p17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8" name="Google Shape;298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05" name="Google Shape;305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06" name="Google Shape;306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311" name="Google Shape;311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312" name="Google Shape;312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313" name="Google Shape;313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314" name="Google Shape;314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9" name="Google Shape;319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0" name="Google Shape;320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1" name="Google Shape;321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325" name="Google Shape;325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326" name="Google Shape;326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7" name="Google Shape;327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8" name="Google Shape;328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1" name="Google Shape;331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333" name="Google Shape;333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4" name="Google Shape;334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39" name="Google Shape;339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0" name="Google Shape;340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1" name="Google Shape;341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45" name="Google Shape;345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7" name="Google Shape;347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testgroupproject-z3kbnoyifrgazp5rrjksaa.streamlit.app/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378999" y="2777338"/>
            <a:ext cx="86076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AI for Diabetes: Can We Predict the Future?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480060" y="3735794"/>
            <a:ext cx="818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 Interactive Machine Learning Application for Diabetes Prediction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Diabetes - The Nutrition Source" id="355" name="Google Shape;3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6350" y="478250"/>
            <a:ext cx="3809999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/>
          <p:nvPr/>
        </p:nvSpPr>
        <p:spPr>
          <a:xfrm>
            <a:off x="2856350" y="3553298"/>
            <a:ext cx="3429000" cy="13716"/>
          </a:xfrm>
          <a:custGeom>
            <a:rect b="b" l="l" r="r" t="t"/>
            <a:pathLst>
              <a:path extrusionOk="0" fill="none" h="27432" w="6858000">
                <a:moveTo>
                  <a:pt x="0" y="0"/>
                </a:moveTo>
                <a:cubicBezTo>
                  <a:pt x="215590" y="-30068"/>
                  <a:pt x="451130" y="3342"/>
                  <a:pt x="685800" y="0"/>
                </a:cubicBezTo>
                <a:cubicBezTo>
                  <a:pt x="920470" y="-3342"/>
                  <a:pt x="1074689" y="-1124"/>
                  <a:pt x="1440180" y="0"/>
                </a:cubicBezTo>
                <a:cubicBezTo>
                  <a:pt x="1805671" y="1124"/>
                  <a:pt x="1804503" y="24385"/>
                  <a:pt x="2057400" y="0"/>
                </a:cubicBezTo>
                <a:cubicBezTo>
                  <a:pt x="2310297" y="-24385"/>
                  <a:pt x="2441267" y="14201"/>
                  <a:pt x="2606040" y="0"/>
                </a:cubicBezTo>
                <a:cubicBezTo>
                  <a:pt x="2770813" y="-14201"/>
                  <a:pt x="3030077" y="-8591"/>
                  <a:pt x="3154680" y="0"/>
                </a:cubicBezTo>
                <a:cubicBezTo>
                  <a:pt x="3279283" y="8591"/>
                  <a:pt x="3408730" y="2964"/>
                  <a:pt x="3634740" y="0"/>
                </a:cubicBezTo>
                <a:cubicBezTo>
                  <a:pt x="3860750" y="-2964"/>
                  <a:pt x="4113360" y="31645"/>
                  <a:pt x="4457700" y="0"/>
                </a:cubicBezTo>
                <a:cubicBezTo>
                  <a:pt x="4802040" y="-31645"/>
                  <a:pt x="4891056" y="-34232"/>
                  <a:pt x="5280660" y="0"/>
                </a:cubicBezTo>
                <a:cubicBezTo>
                  <a:pt x="5670264" y="34232"/>
                  <a:pt x="5850574" y="-30118"/>
                  <a:pt x="6103620" y="0"/>
                </a:cubicBezTo>
                <a:cubicBezTo>
                  <a:pt x="6356666" y="30118"/>
                  <a:pt x="6500548" y="26566"/>
                  <a:pt x="6858000" y="0"/>
                </a:cubicBezTo>
                <a:cubicBezTo>
                  <a:pt x="6858934" y="12270"/>
                  <a:pt x="6856937" y="20068"/>
                  <a:pt x="6858000" y="27432"/>
                </a:cubicBezTo>
                <a:cubicBezTo>
                  <a:pt x="6631559" y="18669"/>
                  <a:pt x="6328621" y="9880"/>
                  <a:pt x="6172200" y="27432"/>
                </a:cubicBezTo>
                <a:cubicBezTo>
                  <a:pt x="6015779" y="44984"/>
                  <a:pt x="5587593" y="50957"/>
                  <a:pt x="5417820" y="27432"/>
                </a:cubicBezTo>
                <a:cubicBezTo>
                  <a:pt x="5248047" y="3907"/>
                  <a:pt x="5064249" y="35470"/>
                  <a:pt x="4937760" y="27432"/>
                </a:cubicBezTo>
                <a:cubicBezTo>
                  <a:pt x="4811271" y="19394"/>
                  <a:pt x="4608241" y="38748"/>
                  <a:pt x="4457700" y="27432"/>
                </a:cubicBezTo>
                <a:cubicBezTo>
                  <a:pt x="4307159" y="16116"/>
                  <a:pt x="4159191" y="16480"/>
                  <a:pt x="3977640" y="27432"/>
                </a:cubicBezTo>
                <a:cubicBezTo>
                  <a:pt x="3796089" y="38384"/>
                  <a:pt x="3667146" y="13299"/>
                  <a:pt x="3429000" y="27432"/>
                </a:cubicBezTo>
                <a:cubicBezTo>
                  <a:pt x="3190854" y="41565"/>
                  <a:pt x="3107099" y="22812"/>
                  <a:pt x="2880360" y="27432"/>
                </a:cubicBezTo>
                <a:cubicBezTo>
                  <a:pt x="2653621" y="32052"/>
                  <a:pt x="2590509" y="47999"/>
                  <a:pt x="2331720" y="27432"/>
                </a:cubicBezTo>
                <a:cubicBezTo>
                  <a:pt x="2072931" y="6865"/>
                  <a:pt x="1918868" y="13213"/>
                  <a:pt x="1783080" y="27432"/>
                </a:cubicBezTo>
                <a:cubicBezTo>
                  <a:pt x="1647292" y="41651"/>
                  <a:pt x="1435571" y="28957"/>
                  <a:pt x="1234440" y="27432"/>
                </a:cubicBezTo>
                <a:cubicBezTo>
                  <a:pt x="1033309" y="25907"/>
                  <a:pt x="360779" y="-20159"/>
                  <a:pt x="0" y="27432"/>
                </a:cubicBezTo>
                <a:cubicBezTo>
                  <a:pt x="-1194" y="21937"/>
                  <a:pt x="1202" y="7917"/>
                  <a:pt x="0" y="0"/>
                </a:cubicBezTo>
                <a:close/>
              </a:path>
              <a:path extrusionOk="0" h="27432" w="6858000">
                <a:moveTo>
                  <a:pt x="0" y="0"/>
                </a:moveTo>
                <a:cubicBezTo>
                  <a:pt x="199753" y="11129"/>
                  <a:pt x="427543" y="-24377"/>
                  <a:pt x="548640" y="0"/>
                </a:cubicBezTo>
                <a:cubicBezTo>
                  <a:pt x="669737" y="24377"/>
                  <a:pt x="858975" y="-6980"/>
                  <a:pt x="1028700" y="0"/>
                </a:cubicBezTo>
                <a:cubicBezTo>
                  <a:pt x="1198425" y="6980"/>
                  <a:pt x="1339223" y="9579"/>
                  <a:pt x="1577340" y="0"/>
                </a:cubicBezTo>
                <a:cubicBezTo>
                  <a:pt x="1815457" y="-9579"/>
                  <a:pt x="1981259" y="26161"/>
                  <a:pt x="2263140" y="0"/>
                </a:cubicBezTo>
                <a:cubicBezTo>
                  <a:pt x="2545021" y="-26161"/>
                  <a:pt x="2797354" y="3173"/>
                  <a:pt x="3017520" y="0"/>
                </a:cubicBezTo>
                <a:cubicBezTo>
                  <a:pt x="3237686" y="-3173"/>
                  <a:pt x="3502108" y="34170"/>
                  <a:pt x="3840480" y="0"/>
                </a:cubicBezTo>
                <a:cubicBezTo>
                  <a:pt x="4178852" y="-34170"/>
                  <a:pt x="4330073" y="24591"/>
                  <a:pt x="4663440" y="0"/>
                </a:cubicBezTo>
                <a:cubicBezTo>
                  <a:pt x="4996807" y="-24591"/>
                  <a:pt x="5064374" y="-9832"/>
                  <a:pt x="5280660" y="0"/>
                </a:cubicBezTo>
                <a:cubicBezTo>
                  <a:pt x="5496946" y="9832"/>
                  <a:pt x="5660598" y="-22499"/>
                  <a:pt x="6035040" y="0"/>
                </a:cubicBezTo>
                <a:cubicBezTo>
                  <a:pt x="6409482" y="22499"/>
                  <a:pt x="6465852" y="8665"/>
                  <a:pt x="6858000" y="0"/>
                </a:cubicBezTo>
                <a:cubicBezTo>
                  <a:pt x="6858316" y="13405"/>
                  <a:pt x="6858486" y="14360"/>
                  <a:pt x="6858000" y="27432"/>
                </a:cubicBezTo>
                <a:cubicBezTo>
                  <a:pt x="6561421" y="57414"/>
                  <a:pt x="6483029" y="41776"/>
                  <a:pt x="6172200" y="27432"/>
                </a:cubicBezTo>
                <a:cubicBezTo>
                  <a:pt x="5861371" y="13088"/>
                  <a:pt x="5665550" y="52650"/>
                  <a:pt x="5417820" y="27432"/>
                </a:cubicBezTo>
                <a:cubicBezTo>
                  <a:pt x="5170090" y="2214"/>
                  <a:pt x="4952853" y="56369"/>
                  <a:pt x="4800600" y="27432"/>
                </a:cubicBezTo>
                <a:cubicBezTo>
                  <a:pt x="4648347" y="-1505"/>
                  <a:pt x="4376162" y="9762"/>
                  <a:pt x="4183380" y="27432"/>
                </a:cubicBezTo>
                <a:cubicBezTo>
                  <a:pt x="3990598" y="45102"/>
                  <a:pt x="3680061" y="65071"/>
                  <a:pt x="3360420" y="27432"/>
                </a:cubicBezTo>
                <a:cubicBezTo>
                  <a:pt x="3040779" y="-10207"/>
                  <a:pt x="3085116" y="25176"/>
                  <a:pt x="2811780" y="27432"/>
                </a:cubicBezTo>
                <a:cubicBezTo>
                  <a:pt x="2538444" y="29688"/>
                  <a:pt x="2242657" y="48552"/>
                  <a:pt x="2057400" y="27432"/>
                </a:cubicBezTo>
                <a:cubicBezTo>
                  <a:pt x="1872143" y="6312"/>
                  <a:pt x="1686102" y="29937"/>
                  <a:pt x="1577340" y="27432"/>
                </a:cubicBezTo>
                <a:cubicBezTo>
                  <a:pt x="1468578" y="24927"/>
                  <a:pt x="1195030" y="38035"/>
                  <a:pt x="891540" y="27432"/>
                </a:cubicBezTo>
                <a:cubicBezTo>
                  <a:pt x="588050" y="16829"/>
                  <a:pt x="299230" y="-3970"/>
                  <a:pt x="0" y="27432"/>
                </a:cubicBezTo>
                <a:cubicBezTo>
                  <a:pt x="-116" y="21844"/>
                  <a:pt x="591" y="6534"/>
                  <a:pt x="0" y="0"/>
                </a:cubicBezTo>
                <a:close/>
              </a:path>
            </a:pathLst>
          </a:custGeom>
          <a:solidFill>
            <a:schemeClr val="dk2"/>
          </a:solidFill>
          <a:ln cap="rnd" cmpd="sng" w="412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25"/>
          <p:cNvGrpSpPr/>
          <p:nvPr/>
        </p:nvGrpSpPr>
        <p:grpSpPr>
          <a:xfrm>
            <a:off x="296" y="-26229"/>
            <a:ext cx="9130723" cy="406307"/>
            <a:chOff x="0" y="-38100"/>
            <a:chExt cx="2709333" cy="518249"/>
          </a:xfrm>
        </p:grpSpPr>
        <p:sp>
          <p:nvSpPr>
            <p:cNvPr id="358" name="Google Shape;358;p25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 txBox="1"/>
            <p:nvPr/>
          </p:nvSpPr>
          <p:spPr>
            <a:xfrm>
              <a:off x="0" y="-38100"/>
              <a:ext cx="2709333" cy="518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25"/>
          <p:cNvSpPr txBox="1"/>
          <p:nvPr/>
        </p:nvSpPr>
        <p:spPr>
          <a:xfrm>
            <a:off x="4305300" y="4816204"/>
            <a:ext cx="2123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1298400" y="4147400"/>
            <a:ext cx="7363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 10: Shadi Alfaraj, Sebastian de Wind Pesantes, Alex Karam, Thomas Mann, Uxia Lojo Miranda, Sarina Ratnabhas</a:t>
            </a:r>
            <a:endParaRPr sz="10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4"/>
          <p:cNvSpPr txBox="1"/>
          <p:nvPr>
            <p:ph idx="1" type="body"/>
          </p:nvPr>
        </p:nvSpPr>
        <p:spPr>
          <a:xfrm>
            <a:off x="335625" y="1104900"/>
            <a:ext cx="79533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Fitting logistic regression model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-177800" lvl="0" marL="177800" rtl="0" algn="l">
              <a:spcBef>
                <a:spcPts val="600"/>
              </a:spcBef>
              <a:spcAft>
                <a:spcPts val="0"/>
              </a:spcAft>
              <a:buSzPts val="1600"/>
              <a:buFont typeface="Nunito"/>
              <a:buChar char="•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Output is binary (diabetic / not diabetic) - logistic regression is the best fit for this application</a:t>
            </a:r>
            <a:endParaRPr b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Train test split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-177800" lvl="0" marL="1778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•"/>
            </a:pPr>
            <a:r>
              <a:rPr lang="en-GB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70-30%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77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-GB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Scaling Data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  <a:p>
            <a:pPr indent="-177800" lvl="0" marL="177800" rtl="0" algn="l">
              <a:spcBef>
                <a:spcPts val="600"/>
              </a:spcBef>
              <a:spcAft>
                <a:spcPts val="0"/>
              </a:spcAft>
              <a:buSzPts val="1600"/>
              <a:buFont typeface="Nunito"/>
              <a:buChar char="•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Used StandardScaler to ensure uniform feature ranges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77800" lvl="0" marL="177800" rtl="0" algn="l">
              <a:spcBef>
                <a:spcPts val="600"/>
              </a:spcBef>
              <a:spcAft>
                <a:spcPts val="0"/>
              </a:spcAft>
              <a:buSzPts val="1600"/>
              <a:buFont typeface="Nunito"/>
              <a:buChar char="•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Fit_transform() for training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177800" lvl="0" marL="177800" rtl="0" algn="l">
              <a:spcBef>
                <a:spcPts val="600"/>
              </a:spcBef>
              <a:spcAft>
                <a:spcPts val="0"/>
              </a:spcAft>
              <a:buSzPts val="1600"/>
              <a:buFont typeface="Nunito"/>
              <a:buChar char="•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Transform() for testing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27" name="Google Shape;527;p34"/>
          <p:cNvGrpSpPr/>
          <p:nvPr/>
        </p:nvGrpSpPr>
        <p:grpSpPr>
          <a:xfrm>
            <a:off x="-18962" y="-54125"/>
            <a:ext cx="9181930" cy="689945"/>
            <a:chOff x="0" y="-38100"/>
            <a:chExt cx="2709333" cy="518249"/>
          </a:xfrm>
        </p:grpSpPr>
        <p:sp>
          <p:nvSpPr>
            <p:cNvPr id="528" name="Google Shape;528;p34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4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34"/>
          <p:cNvSpPr txBox="1"/>
          <p:nvPr>
            <p:ph type="title"/>
          </p:nvPr>
        </p:nvSpPr>
        <p:spPr>
          <a:xfrm>
            <a:off x="228600" y="64325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 4 – Model Training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5"/>
          <p:cNvSpPr txBox="1"/>
          <p:nvPr>
            <p:ph idx="1" type="body"/>
          </p:nvPr>
        </p:nvSpPr>
        <p:spPr>
          <a:xfrm>
            <a:off x="228600" y="1203575"/>
            <a:ext cx="3783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Confusion Matrix (Training)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1778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pic>
        <p:nvPicPr>
          <p:cNvPr id="537" name="Google Shape;5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00" y="1681275"/>
            <a:ext cx="3249227" cy="258063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5"/>
          <p:cNvSpPr txBox="1"/>
          <p:nvPr>
            <p:ph idx="1" type="body"/>
          </p:nvPr>
        </p:nvSpPr>
        <p:spPr>
          <a:xfrm>
            <a:off x="4572000" y="1203575"/>
            <a:ext cx="3783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Confusion Matrix (Testing)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1778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-GB" sz="1400" u="sng"/>
            </a:br>
            <a:endParaRPr sz="1400" u="sng"/>
          </a:p>
        </p:txBody>
      </p:sp>
      <p:pic>
        <p:nvPicPr>
          <p:cNvPr id="539" name="Google Shape;53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375" y="1681272"/>
            <a:ext cx="3249225" cy="2580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" name="Google Shape;540;p35"/>
          <p:cNvGrpSpPr/>
          <p:nvPr/>
        </p:nvGrpSpPr>
        <p:grpSpPr>
          <a:xfrm>
            <a:off x="0" y="-61925"/>
            <a:ext cx="9143999" cy="689945"/>
            <a:chOff x="0" y="-38100"/>
            <a:chExt cx="2709333" cy="518249"/>
          </a:xfrm>
        </p:grpSpPr>
        <p:sp>
          <p:nvSpPr>
            <p:cNvPr id="541" name="Google Shape;541;p35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5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35"/>
          <p:cNvSpPr txBox="1"/>
          <p:nvPr>
            <p:ph type="title"/>
          </p:nvPr>
        </p:nvSpPr>
        <p:spPr>
          <a:xfrm>
            <a:off x="228600" y="59225"/>
            <a:ext cx="82392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 5 – Model Evaluation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/>
          <p:nvPr>
            <p:ph type="title"/>
          </p:nvPr>
        </p:nvSpPr>
        <p:spPr>
          <a:xfrm>
            <a:off x="228600" y="133350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18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Phase 5 – Model Evaluation</a:t>
            </a:r>
            <a:endParaRPr/>
          </a:p>
        </p:txBody>
      </p:sp>
      <p:sp>
        <p:nvSpPr>
          <p:cNvPr id="549" name="Google Shape;549;p36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6"/>
          <p:cNvSpPr txBox="1"/>
          <p:nvPr>
            <p:ph idx="1" type="body"/>
          </p:nvPr>
        </p:nvSpPr>
        <p:spPr>
          <a:xfrm>
            <a:off x="228600" y="1085850"/>
            <a:ext cx="3783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800">
                <a:solidFill>
                  <a:schemeClr val="dk2"/>
                </a:solidFill>
              </a:rPr>
              <a:t>Classification Report (Training)</a:t>
            </a:r>
            <a:endParaRPr/>
          </a:p>
          <a:p>
            <a:pPr indent="0" lvl="0" marL="1778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-GB"/>
            </a:br>
            <a:endParaRPr sz="1283"/>
          </a:p>
        </p:txBody>
      </p:sp>
      <p:sp>
        <p:nvSpPr>
          <p:cNvPr id="551" name="Google Shape;551;p36"/>
          <p:cNvSpPr txBox="1"/>
          <p:nvPr>
            <p:ph idx="1" type="body"/>
          </p:nvPr>
        </p:nvSpPr>
        <p:spPr>
          <a:xfrm>
            <a:off x="4572000" y="1104900"/>
            <a:ext cx="3783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800">
                <a:solidFill>
                  <a:schemeClr val="dk2"/>
                </a:solidFill>
              </a:rPr>
              <a:t>Classification Report</a:t>
            </a:r>
            <a:r>
              <a:rPr b="1" lang="en-GB" sz="1800">
                <a:solidFill>
                  <a:schemeClr val="dk2"/>
                </a:solidFill>
              </a:rPr>
              <a:t> (Testing)</a:t>
            </a:r>
            <a:endParaRPr/>
          </a:p>
          <a:p>
            <a:pPr indent="0" lvl="0" marL="1778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</p:txBody>
      </p:sp>
      <p:pic>
        <p:nvPicPr>
          <p:cNvPr id="552" name="Google Shape;5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50" y="1865425"/>
            <a:ext cx="3973073" cy="16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500" y="1865425"/>
            <a:ext cx="4267818" cy="16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7"/>
          <p:cNvSpPr txBox="1"/>
          <p:nvPr>
            <p:ph idx="1" type="body"/>
          </p:nvPr>
        </p:nvSpPr>
        <p:spPr>
          <a:xfrm>
            <a:off x="228600" y="815125"/>
            <a:ext cx="7543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Classification Report Summary</a:t>
            </a:r>
            <a:endParaRPr b="1" sz="14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9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•"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High recall = fewer false negatives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•"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Very conservative in predicting diabetes 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65100" lvl="1" marL="3683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–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Precision: ~77%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1" marL="3683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–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Recall for class 1 (0.56): correctly identifies only 56% of diabetic cases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1" marL="3683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–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Recall for class 0 (0.89): it is much better at ruling out diabetes than detecting it</a:t>
            </a:r>
            <a:br>
              <a:rPr b="1" lang="en-GB" sz="1400">
                <a:latin typeface="Nunito"/>
                <a:ea typeface="Nunito"/>
                <a:cs typeface="Nunito"/>
                <a:sym typeface="Nunito"/>
              </a:rPr>
            </a:br>
            <a:endParaRPr b="1"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0" name="Google Shape;5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99" y="2998550"/>
            <a:ext cx="3026100" cy="20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2800" y="3017987"/>
            <a:ext cx="2968937" cy="201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37"/>
          <p:cNvGrpSpPr/>
          <p:nvPr/>
        </p:nvGrpSpPr>
        <p:grpSpPr>
          <a:xfrm>
            <a:off x="0" y="-59225"/>
            <a:ext cx="9143999" cy="689945"/>
            <a:chOff x="0" y="-38100"/>
            <a:chExt cx="2709333" cy="518249"/>
          </a:xfrm>
        </p:grpSpPr>
        <p:sp>
          <p:nvSpPr>
            <p:cNvPr id="563" name="Google Shape;563;p37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7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37"/>
          <p:cNvSpPr txBox="1"/>
          <p:nvPr>
            <p:ph type="title"/>
          </p:nvPr>
        </p:nvSpPr>
        <p:spPr>
          <a:xfrm>
            <a:off x="228600" y="59225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 5 – Model Evaluation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8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8"/>
          <p:cNvSpPr txBox="1"/>
          <p:nvPr>
            <p:ph idx="1" type="body"/>
          </p:nvPr>
        </p:nvSpPr>
        <p:spPr>
          <a:xfrm>
            <a:off x="228600" y="1085850"/>
            <a:ext cx="7543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Steps: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Extracted model and scalar function through pickle files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Uploaded app python file to streamlit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Adjusted our parameters to mimic real-life scales</a:t>
            </a:r>
            <a:br>
              <a:rPr lang="en-GB" sz="1400">
                <a:latin typeface="Nunito"/>
                <a:ea typeface="Nunito"/>
                <a:cs typeface="Nunito"/>
                <a:sym typeface="Nunito"/>
              </a:rPr>
            </a:b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Link to App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•"/>
            </a:pPr>
            <a:r>
              <a:rPr lang="en-GB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https://testgroupproject-z3kbnoyifrgazp5rrjksaa.streamlit.app/</a:t>
            </a:r>
            <a:r>
              <a:rPr b="1"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77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grpSp>
        <p:nvGrpSpPr>
          <p:cNvPr id="572" name="Google Shape;572;p38"/>
          <p:cNvGrpSpPr/>
          <p:nvPr/>
        </p:nvGrpSpPr>
        <p:grpSpPr>
          <a:xfrm>
            <a:off x="0" y="-72775"/>
            <a:ext cx="9143999" cy="689945"/>
            <a:chOff x="0" y="-38100"/>
            <a:chExt cx="2709333" cy="518249"/>
          </a:xfrm>
        </p:grpSpPr>
        <p:sp>
          <p:nvSpPr>
            <p:cNvPr id="573" name="Google Shape;573;p38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8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38"/>
          <p:cNvSpPr txBox="1"/>
          <p:nvPr>
            <p:ph type="title"/>
          </p:nvPr>
        </p:nvSpPr>
        <p:spPr>
          <a:xfrm>
            <a:off x="99075" y="45675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</a:rPr>
              <a:t>Phase 6 – Model Deployment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576" name="Google Shape;576;p38"/>
          <p:cNvPicPr preferRelativeResize="0"/>
          <p:nvPr/>
        </p:nvPicPr>
        <p:blipFill rotWithShape="1">
          <a:blip r:embed="rId5">
            <a:alphaModFix/>
          </a:blip>
          <a:srcRect b="0" l="23163" r="12886" t="9206"/>
          <a:stretch/>
        </p:blipFill>
        <p:spPr>
          <a:xfrm>
            <a:off x="5682225" y="727725"/>
            <a:ext cx="3103652" cy="204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8"/>
          <p:cNvPicPr preferRelativeResize="0"/>
          <p:nvPr/>
        </p:nvPicPr>
        <p:blipFill rotWithShape="1">
          <a:blip r:embed="rId6">
            <a:alphaModFix/>
          </a:blip>
          <a:srcRect b="8600" l="0" r="0" t="0"/>
          <a:stretch/>
        </p:blipFill>
        <p:spPr>
          <a:xfrm>
            <a:off x="5803864" y="2771557"/>
            <a:ext cx="2860374" cy="216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9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9"/>
          <p:cNvSpPr txBox="1"/>
          <p:nvPr>
            <p:ph idx="1" type="body"/>
          </p:nvPr>
        </p:nvSpPr>
        <p:spPr>
          <a:xfrm>
            <a:off x="228600" y="1085850"/>
            <a:ext cx="7543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Limitations of the Model: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Dataset size (768 subjects) is not large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enough to build a comprehensive predictive model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Dataset is very specific to Pima Indian women, not representative of other demographics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Future Improvements: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Increase sample size and diversity across other demographics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L1 Regularization (Lasso) – Helps prevent overfitting and identifies the most important features by shrinking irrelevant coefficients to zero.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84" name="Google Shape;584;p39"/>
          <p:cNvGrpSpPr/>
          <p:nvPr/>
        </p:nvGrpSpPr>
        <p:grpSpPr>
          <a:xfrm>
            <a:off x="0" y="-72775"/>
            <a:ext cx="9143999" cy="689945"/>
            <a:chOff x="0" y="-38100"/>
            <a:chExt cx="2709333" cy="518249"/>
          </a:xfrm>
        </p:grpSpPr>
        <p:sp>
          <p:nvSpPr>
            <p:cNvPr id="585" name="Google Shape;585;p39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39"/>
          <p:cNvSpPr txBox="1"/>
          <p:nvPr>
            <p:ph type="title"/>
          </p:nvPr>
        </p:nvSpPr>
        <p:spPr>
          <a:xfrm>
            <a:off x="99075" y="45675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</a:rPr>
              <a:t>Conclusion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0"/>
          <p:cNvSpPr txBox="1"/>
          <p:nvPr>
            <p:ph type="title"/>
          </p:nvPr>
        </p:nvSpPr>
        <p:spPr>
          <a:xfrm>
            <a:off x="307500" y="1472675"/>
            <a:ext cx="85290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6000">
                <a:solidFill>
                  <a:srgbClr val="001080"/>
                </a:solidFill>
                <a:latin typeface="Nunito"/>
                <a:ea typeface="Nunito"/>
                <a:cs typeface="Nunito"/>
                <a:sym typeface="Nunito"/>
              </a:rPr>
              <a:t>THANK YOU :)</a:t>
            </a:r>
            <a:endParaRPr sz="6000">
              <a:solidFill>
                <a:srgbClr val="00108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93" name="Google Shape;593;p40"/>
          <p:cNvGrpSpPr/>
          <p:nvPr/>
        </p:nvGrpSpPr>
        <p:grpSpPr>
          <a:xfrm>
            <a:off x="0" y="-72775"/>
            <a:ext cx="9143999" cy="689945"/>
            <a:chOff x="0" y="-38100"/>
            <a:chExt cx="2709333" cy="518249"/>
          </a:xfrm>
        </p:grpSpPr>
        <p:sp>
          <p:nvSpPr>
            <p:cNvPr id="594" name="Google Shape;594;p40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0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6"/>
          <p:cNvGrpSpPr/>
          <p:nvPr/>
        </p:nvGrpSpPr>
        <p:grpSpPr>
          <a:xfrm>
            <a:off x="300" y="-85625"/>
            <a:ext cx="9130723" cy="689945"/>
            <a:chOff x="0" y="-38100"/>
            <a:chExt cx="2709333" cy="518249"/>
          </a:xfrm>
        </p:grpSpPr>
        <p:sp>
          <p:nvSpPr>
            <p:cNvPr id="367" name="Google Shape;367;p26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6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6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484139" y="3290123"/>
            <a:ext cx="635000" cy="6350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37C9E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26"/>
          <p:cNvGrpSpPr/>
          <p:nvPr/>
        </p:nvGrpSpPr>
        <p:grpSpPr>
          <a:xfrm>
            <a:off x="249050" y="102100"/>
            <a:ext cx="9144000" cy="1909891"/>
            <a:chOff x="-12740544" y="-1099334"/>
            <a:chExt cx="24384000" cy="5093042"/>
          </a:xfrm>
        </p:grpSpPr>
        <p:sp>
          <p:nvSpPr>
            <p:cNvPr id="372" name="Google Shape;372;p26"/>
            <p:cNvSpPr txBox="1"/>
            <p:nvPr/>
          </p:nvSpPr>
          <p:spPr>
            <a:xfrm>
              <a:off x="-12740544" y="-1099334"/>
              <a:ext cx="243840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793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Why Does Diabetes Prediction Matter?</a:t>
              </a:r>
              <a:endParaRPr b="1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3" name="Google Shape;373;p26"/>
            <p:cNvSpPr txBox="1"/>
            <p:nvPr/>
          </p:nvSpPr>
          <p:spPr>
            <a:xfrm>
              <a:off x="0" y="3446549"/>
              <a:ext cx="9607723" cy="547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700"/>
            </a:p>
          </p:txBody>
        </p:sp>
      </p:grpSp>
      <p:sp>
        <p:nvSpPr>
          <p:cNvPr id="374" name="Google Shape;374;p26"/>
          <p:cNvSpPr txBox="1"/>
          <p:nvPr/>
        </p:nvSpPr>
        <p:spPr>
          <a:xfrm>
            <a:off x="1406700" y="3338375"/>
            <a:ext cx="2514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537 Million adults worldwide</a:t>
            </a:r>
            <a:endParaRPr b="1"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5046100" y="3426900"/>
            <a:ext cx="3086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$966 billion Annual Cost</a:t>
            </a:r>
            <a:endParaRPr b="1"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5243350" y="4162688"/>
            <a:ext cx="2691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50% of diabetes cases remain undiagnosed</a:t>
            </a:r>
            <a:endParaRPr b="1"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1488831" y="4214230"/>
            <a:ext cx="26916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Likely Preventable</a:t>
            </a:r>
            <a:endParaRPr b="1" sz="7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78" name="Google Shape;378;p26"/>
          <p:cNvGrpSpPr/>
          <p:nvPr/>
        </p:nvGrpSpPr>
        <p:grpSpPr>
          <a:xfrm>
            <a:off x="4180430" y="3246329"/>
            <a:ext cx="630545" cy="630544"/>
            <a:chOff x="1028700" y="1044804"/>
            <a:chExt cx="1261089" cy="1261089"/>
          </a:xfrm>
        </p:grpSpPr>
        <p:sp>
          <p:nvSpPr>
            <p:cNvPr id="379" name="Google Shape;379;p26"/>
            <p:cNvSpPr/>
            <p:nvPr/>
          </p:nvSpPr>
          <p:spPr>
            <a:xfrm>
              <a:off x="1028700" y="1044804"/>
              <a:ext cx="1261089" cy="126108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uro with solid fill" id="380" name="Google Shape;38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000" y="121814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1" name="Google Shape;381;p26"/>
          <p:cNvGrpSpPr/>
          <p:nvPr/>
        </p:nvGrpSpPr>
        <p:grpSpPr>
          <a:xfrm>
            <a:off x="4180430" y="4116679"/>
            <a:ext cx="630545" cy="630544"/>
            <a:chOff x="1028700" y="3356905"/>
            <a:chExt cx="1261089" cy="1261089"/>
          </a:xfrm>
        </p:grpSpPr>
        <p:sp>
          <p:nvSpPr>
            <p:cNvPr id="382" name="Google Shape;382;p26"/>
            <p:cNvSpPr/>
            <p:nvPr/>
          </p:nvSpPr>
          <p:spPr>
            <a:xfrm>
              <a:off x="1028700" y="3356905"/>
              <a:ext cx="1261089" cy="126108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Group of men outline" id="383" name="Google Shape;383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32670" y="353024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Earth globe: Africa and Europe with solid fill" id="384" name="Google Shape;38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3039" y="33790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 txBox="1"/>
          <p:nvPr/>
        </p:nvSpPr>
        <p:spPr>
          <a:xfrm>
            <a:off x="507600" y="964725"/>
            <a:ext cx="77298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What is Diabetes?</a:t>
            </a:r>
            <a:endParaRPr b="1"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Diabetes is a disease that occurs when one’s blood glucose levels are too high due to the body’s inability to use or produce insulin effectively.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Importance of Diabetes Prediction</a:t>
            </a:r>
            <a:endParaRPr b="1"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early prediction of diabetes is crucial in ensuring interventions are implemented to prevent health complications. Delaying detection can increase risk of nerve damage and cardiovascular disease.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6" name="Google Shape;386;p26"/>
          <p:cNvGrpSpPr/>
          <p:nvPr/>
        </p:nvGrpSpPr>
        <p:grpSpPr>
          <a:xfrm>
            <a:off x="486367" y="4033655"/>
            <a:ext cx="630545" cy="630545"/>
            <a:chOff x="1028700" y="3356905"/>
            <a:chExt cx="1261089" cy="1261089"/>
          </a:xfrm>
        </p:grpSpPr>
        <p:sp>
          <p:nvSpPr>
            <p:cNvPr id="387" name="Google Shape;387;p26"/>
            <p:cNvSpPr/>
            <p:nvPr/>
          </p:nvSpPr>
          <p:spPr>
            <a:xfrm>
              <a:off x="1028700" y="3356905"/>
              <a:ext cx="1261089" cy="126108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hesive Bandage outline" id="388" name="Google Shape;388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32670" y="353024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7"/>
          <p:cNvGrpSpPr/>
          <p:nvPr/>
        </p:nvGrpSpPr>
        <p:grpSpPr>
          <a:xfrm>
            <a:off x="1398962" y="1837150"/>
            <a:ext cx="790204" cy="790204"/>
            <a:chOff x="0" y="0"/>
            <a:chExt cx="812800" cy="812800"/>
          </a:xfrm>
        </p:grpSpPr>
        <p:sp>
          <p:nvSpPr>
            <p:cNvPr id="394" name="Google Shape;394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7"/>
            <p:cNvSpPr txBox="1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Phase</a:t>
              </a:r>
              <a:endParaRPr sz="7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"/>
            </a:p>
          </p:txBody>
        </p:sp>
      </p:grpSp>
      <p:cxnSp>
        <p:nvCxnSpPr>
          <p:cNvPr id="396" name="Google Shape;396;p27"/>
          <p:cNvCxnSpPr/>
          <p:nvPr/>
        </p:nvCxnSpPr>
        <p:spPr>
          <a:xfrm>
            <a:off x="271459" y="3242883"/>
            <a:ext cx="8747700" cy="93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27"/>
          <p:cNvCxnSpPr/>
          <p:nvPr/>
        </p:nvCxnSpPr>
        <p:spPr>
          <a:xfrm>
            <a:off x="1520025" y="2896727"/>
            <a:ext cx="548100" cy="93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8" name="Google Shape;398;p27"/>
          <p:cNvGrpSpPr/>
          <p:nvPr/>
        </p:nvGrpSpPr>
        <p:grpSpPr>
          <a:xfrm>
            <a:off x="1719611" y="3175415"/>
            <a:ext cx="148905" cy="148905"/>
            <a:chOff x="0" y="0"/>
            <a:chExt cx="812800" cy="812800"/>
          </a:xfrm>
        </p:grpSpPr>
        <p:sp>
          <p:nvSpPr>
            <p:cNvPr id="399" name="Google Shape;399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27"/>
          <p:cNvGrpSpPr/>
          <p:nvPr/>
        </p:nvGrpSpPr>
        <p:grpSpPr>
          <a:xfrm>
            <a:off x="2697720" y="1837150"/>
            <a:ext cx="790204" cy="790204"/>
            <a:chOff x="0" y="0"/>
            <a:chExt cx="812800" cy="812800"/>
          </a:xfrm>
        </p:grpSpPr>
        <p:sp>
          <p:nvSpPr>
            <p:cNvPr id="402" name="Google Shape;402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7"/>
            <p:cNvSpPr txBox="1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Phase</a:t>
              </a:r>
              <a:endParaRPr sz="7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"/>
            </a:p>
          </p:txBody>
        </p:sp>
      </p:grpSp>
      <p:cxnSp>
        <p:nvCxnSpPr>
          <p:cNvPr id="404" name="Google Shape;404;p27"/>
          <p:cNvCxnSpPr/>
          <p:nvPr/>
        </p:nvCxnSpPr>
        <p:spPr>
          <a:xfrm>
            <a:off x="2818782" y="2896727"/>
            <a:ext cx="548100" cy="93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" name="Google Shape;405;p27"/>
          <p:cNvGrpSpPr/>
          <p:nvPr/>
        </p:nvGrpSpPr>
        <p:grpSpPr>
          <a:xfrm>
            <a:off x="3018368" y="3175415"/>
            <a:ext cx="148905" cy="148905"/>
            <a:chOff x="0" y="0"/>
            <a:chExt cx="812800" cy="812800"/>
          </a:xfrm>
        </p:grpSpPr>
        <p:sp>
          <p:nvSpPr>
            <p:cNvPr id="406" name="Google Shape;406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27"/>
          <p:cNvGrpSpPr/>
          <p:nvPr/>
        </p:nvGrpSpPr>
        <p:grpSpPr>
          <a:xfrm>
            <a:off x="4072677" y="1837150"/>
            <a:ext cx="790204" cy="790204"/>
            <a:chOff x="0" y="0"/>
            <a:chExt cx="812800" cy="812800"/>
          </a:xfrm>
        </p:grpSpPr>
        <p:sp>
          <p:nvSpPr>
            <p:cNvPr id="409" name="Google Shape;409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7"/>
            <p:cNvSpPr txBox="1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Phase</a:t>
              </a:r>
              <a:endParaRPr sz="7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"/>
            </a:p>
          </p:txBody>
        </p:sp>
      </p:grpSp>
      <p:cxnSp>
        <p:nvCxnSpPr>
          <p:cNvPr id="411" name="Google Shape;411;p27"/>
          <p:cNvCxnSpPr/>
          <p:nvPr/>
        </p:nvCxnSpPr>
        <p:spPr>
          <a:xfrm>
            <a:off x="4193740" y="2896727"/>
            <a:ext cx="548100" cy="93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2" name="Google Shape;412;p27"/>
          <p:cNvGrpSpPr/>
          <p:nvPr/>
        </p:nvGrpSpPr>
        <p:grpSpPr>
          <a:xfrm>
            <a:off x="4393326" y="3175415"/>
            <a:ext cx="148905" cy="148905"/>
            <a:chOff x="0" y="0"/>
            <a:chExt cx="812800" cy="812800"/>
          </a:xfrm>
        </p:grpSpPr>
        <p:sp>
          <p:nvSpPr>
            <p:cNvPr id="413" name="Google Shape;413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27"/>
          <p:cNvGrpSpPr/>
          <p:nvPr/>
        </p:nvGrpSpPr>
        <p:grpSpPr>
          <a:xfrm>
            <a:off x="5447635" y="1837150"/>
            <a:ext cx="790204" cy="790204"/>
            <a:chOff x="0" y="0"/>
            <a:chExt cx="812800" cy="812800"/>
          </a:xfrm>
        </p:grpSpPr>
        <p:sp>
          <p:nvSpPr>
            <p:cNvPr id="416" name="Google Shape;416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7"/>
            <p:cNvSpPr txBox="1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Phase</a:t>
              </a:r>
              <a:endParaRPr sz="7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"/>
            </a:p>
          </p:txBody>
        </p:sp>
      </p:grpSp>
      <p:cxnSp>
        <p:nvCxnSpPr>
          <p:cNvPr id="418" name="Google Shape;418;p27"/>
          <p:cNvCxnSpPr/>
          <p:nvPr/>
        </p:nvCxnSpPr>
        <p:spPr>
          <a:xfrm>
            <a:off x="5568697" y="2896727"/>
            <a:ext cx="548100" cy="93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9" name="Google Shape;419;p27"/>
          <p:cNvGrpSpPr/>
          <p:nvPr/>
        </p:nvGrpSpPr>
        <p:grpSpPr>
          <a:xfrm>
            <a:off x="5768283" y="3175415"/>
            <a:ext cx="148905" cy="148905"/>
            <a:chOff x="0" y="0"/>
            <a:chExt cx="812800" cy="812800"/>
          </a:xfrm>
        </p:grpSpPr>
        <p:sp>
          <p:nvSpPr>
            <p:cNvPr id="420" name="Google Shape;420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27"/>
          <p:cNvGrpSpPr/>
          <p:nvPr/>
        </p:nvGrpSpPr>
        <p:grpSpPr>
          <a:xfrm>
            <a:off x="6822592" y="1837150"/>
            <a:ext cx="790204" cy="790204"/>
            <a:chOff x="0" y="0"/>
            <a:chExt cx="812800" cy="812800"/>
          </a:xfrm>
        </p:grpSpPr>
        <p:sp>
          <p:nvSpPr>
            <p:cNvPr id="423" name="Google Shape;423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Phase</a:t>
              </a:r>
              <a:endParaRPr sz="7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"/>
            </a:p>
          </p:txBody>
        </p:sp>
      </p:grpSp>
      <p:cxnSp>
        <p:nvCxnSpPr>
          <p:cNvPr id="425" name="Google Shape;425;p27"/>
          <p:cNvCxnSpPr/>
          <p:nvPr/>
        </p:nvCxnSpPr>
        <p:spPr>
          <a:xfrm>
            <a:off x="6943655" y="2896727"/>
            <a:ext cx="548100" cy="93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6" name="Google Shape;426;p27"/>
          <p:cNvGrpSpPr/>
          <p:nvPr/>
        </p:nvGrpSpPr>
        <p:grpSpPr>
          <a:xfrm>
            <a:off x="7143241" y="3175415"/>
            <a:ext cx="148905" cy="148905"/>
            <a:chOff x="0" y="0"/>
            <a:chExt cx="812800" cy="812800"/>
          </a:xfrm>
        </p:grpSpPr>
        <p:sp>
          <p:nvSpPr>
            <p:cNvPr id="427" name="Google Shape;427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27"/>
          <p:cNvSpPr txBox="1"/>
          <p:nvPr/>
        </p:nvSpPr>
        <p:spPr>
          <a:xfrm>
            <a:off x="1240907" y="3527398"/>
            <a:ext cx="1092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Extract Data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27"/>
          <p:cNvSpPr txBox="1"/>
          <p:nvPr/>
        </p:nvSpPr>
        <p:spPr>
          <a:xfrm>
            <a:off x="2478779" y="3527362"/>
            <a:ext cx="12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Exploratory Data Analysis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3901337" y="3527398"/>
            <a:ext cx="1092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Data Preparation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5268487" y="3527398"/>
            <a:ext cx="1092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Model Training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6635639" y="3527398"/>
            <a:ext cx="1092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Model Evaluation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4" name="Google Shape;434;p27"/>
          <p:cNvGrpSpPr/>
          <p:nvPr/>
        </p:nvGrpSpPr>
        <p:grpSpPr>
          <a:xfrm>
            <a:off x="8224771" y="1837150"/>
            <a:ext cx="790204" cy="790204"/>
            <a:chOff x="0" y="0"/>
            <a:chExt cx="812800" cy="812800"/>
          </a:xfrm>
        </p:grpSpPr>
        <p:sp>
          <p:nvSpPr>
            <p:cNvPr id="435" name="Google Shape;435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365D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7"/>
            <p:cNvSpPr txBox="1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Phase</a:t>
              </a:r>
              <a:endParaRPr sz="7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700"/>
            </a:p>
          </p:txBody>
        </p:sp>
      </p:grpSp>
      <p:cxnSp>
        <p:nvCxnSpPr>
          <p:cNvPr id="437" name="Google Shape;437;p27"/>
          <p:cNvCxnSpPr/>
          <p:nvPr/>
        </p:nvCxnSpPr>
        <p:spPr>
          <a:xfrm>
            <a:off x="8345834" y="2896727"/>
            <a:ext cx="548100" cy="93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27"/>
          <p:cNvSpPr/>
          <p:nvPr/>
        </p:nvSpPr>
        <p:spPr>
          <a:xfrm>
            <a:off x="8545434" y="3175371"/>
            <a:ext cx="148336" cy="14833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17365D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7"/>
          <p:cNvSpPr txBox="1"/>
          <p:nvPr/>
        </p:nvSpPr>
        <p:spPr>
          <a:xfrm>
            <a:off x="8037818" y="3527398"/>
            <a:ext cx="1092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Model Deployment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40" name="Google Shape;440;p27"/>
          <p:cNvGrpSpPr/>
          <p:nvPr/>
        </p:nvGrpSpPr>
        <p:grpSpPr>
          <a:xfrm>
            <a:off x="209854" y="1837150"/>
            <a:ext cx="790204" cy="790204"/>
            <a:chOff x="0" y="0"/>
            <a:chExt cx="812800" cy="812800"/>
          </a:xfrm>
        </p:grpSpPr>
        <p:sp>
          <p:nvSpPr>
            <p:cNvPr id="441" name="Google Shape;441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7"/>
            <p:cNvSpPr txBox="1"/>
            <p:nvPr/>
          </p:nvSpPr>
          <p:spPr>
            <a:xfrm>
              <a:off x="76200" y="123825"/>
              <a:ext cx="6603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Phase</a:t>
              </a:r>
              <a:endParaRPr sz="7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700"/>
            </a:p>
          </p:txBody>
        </p:sp>
      </p:grpSp>
      <p:cxnSp>
        <p:nvCxnSpPr>
          <p:cNvPr id="443" name="Google Shape;443;p27"/>
          <p:cNvCxnSpPr/>
          <p:nvPr/>
        </p:nvCxnSpPr>
        <p:spPr>
          <a:xfrm>
            <a:off x="330917" y="2896727"/>
            <a:ext cx="548100" cy="93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p27"/>
          <p:cNvSpPr txBox="1"/>
          <p:nvPr/>
        </p:nvSpPr>
        <p:spPr>
          <a:xfrm>
            <a:off x="51800" y="3527398"/>
            <a:ext cx="10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ML 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Applicability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45" name="Google Shape;445;p27"/>
          <p:cNvGrpSpPr/>
          <p:nvPr/>
        </p:nvGrpSpPr>
        <p:grpSpPr>
          <a:xfrm>
            <a:off x="300" y="-85625"/>
            <a:ext cx="9181930" cy="689945"/>
            <a:chOff x="0" y="-38100"/>
            <a:chExt cx="2709333" cy="518249"/>
          </a:xfrm>
        </p:grpSpPr>
        <p:sp>
          <p:nvSpPr>
            <p:cNvPr id="446" name="Google Shape;446;p27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7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27"/>
          <p:cNvSpPr txBox="1"/>
          <p:nvPr/>
        </p:nvSpPr>
        <p:spPr>
          <a:xfrm>
            <a:off x="190500" y="56800"/>
            <a:ext cx="86868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Machine Learning Project Phase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8"/>
          <p:cNvGrpSpPr/>
          <p:nvPr/>
        </p:nvGrpSpPr>
        <p:grpSpPr>
          <a:xfrm>
            <a:off x="300" y="-85625"/>
            <a:ext cx="9181930" cy="689945"/>
            <a:chOff x="0" y="-38100"/>
            <a:chExt cx="2709333" cy="518249"/>
          </a:xfrm>
        </p:grpSpPr>
        <p:sp>
          <p:nvSpPr>
            <p:cNvPr id="454" name="Google Shape;454;p28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8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28"/>
          <p:cNvSpPr txBox="1"/>
          <p:nvPr>
            <p:ph type="title"/>
          </p:nvPr>
        </p:nvSpPr>
        <p:spPr>
          <a:xfrm>
            <a:off x="175075" y="0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 0 – Machine Learning Applicability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28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8"/>
          <p:cNvSpPr txBox="1"/>
          <p:nvPr>
            <p:ph idx="1" type="body"/>
          </p:nvPr>
        </p:nvSpPr>
        <p:spPr>
          <a:xfrm>
            <a:off x="528250" y="1104900"/>
            <a:ext cx="7543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Early Diagnosis &amp; Risk Assessment: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ML models analyze medical data to predict diabetes risk before symptoms appear.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Help in proactive health management and lifestyle modifications.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88900" lvl="0" marL="177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Benefits: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Faster and more accurate than traditional diagnostic methods.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Reduce healthcare costs by preventing complications.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Challenges &amp; Considerations: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Data quality, bias in training datasets, privacy concerns.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Need for model explainability in medical decisions.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88900" lvl="0" marL="177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-88900" lvl="0" marL="177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29"/>
          <p:cNvGrpSpPr/>
          <p:nvPr/>
        </p:nvGrpSpPr>
        <p:grpSpPr>
          <a:xfrm>
            <a:off x="300" y="-85625"/>
            <a:ext cx="9181930" cy="689945"/>
            <a:chOff x="0" y="-38100"/>
            <a:chExt cx="2709333" cy="518249"/>
          </a:xfrm>
        </p:grpSpPr>
        <p:sp>
          <p:nvSpPr>
            <p:cNvPr id="464" name="Google Shape;464;p29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9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9"/>
          <p:cNvSpPr txBox="1"/>
          <p:nvPr>
            <p:ph type="title"/>
          </p:nvPr>
        </p:nvSpPr>
        <p:spPr>
          <a:xfrm>
            <a:off x="228600" y="-26400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 1 – Extract Data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7" name="Google Shape;467;p29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9"/>
          <p:cNvSpPr txBox="1"/>
          <p:nvPr>
            <p:ph idx="1" type="body"/>
          </p:nvPr>
        </p:nvSpPr>
        <p:spPr>
          <a:xfrm>
            <a:off x="517575" y="1104900"/>
            <a:ext cx="7543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Pima Indians (Native American) Diabetes Dataset</a:t>
            </a:r>
            <a:endParaRPr b="1" sz="14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9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-GB" sz="1400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Total Samples: 768 women (ages 21–81)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-GB" sz="1400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Number of Features: 8 medical predictors + 1 outcome variable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-GB" sz="1400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Outcome Variable: Binary classification (0 = No Diabetes, 1 = Diabetes)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-GB" sz="1400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Diabetes Prevalence in Dataset: 268 out of 768 (34.9%) have diabetes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0" lang="en-GB" sz="1400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Imbalanced Data: 65% non-diabetic, 35% diabetic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GB" sz="1400"/>
            </a:b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30"/>
          <p:cNvGrpSpPr/>
          <p:nvPr/>
        </p:nvGrpSpPr>
        <p:grpSpPr>
          <a:xfrm>
            <a:off x="300" y="-85625"/>
            <a:ext cx="9181930" cy="689945"/>
            <a:chOff x="0" y="-38100"/>
            <a:chExt cx="2709333" cy="518249"/>
          </a:xfrm>
        </p:grpSpPr>
        <p:sp>
          <p:nvSpPr>
            <p:cNvPr id="474" name="Google Shape;474;p30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0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30"/>
          <p:cNvSpPr txBox="1"/>
          <p:nvPr>
            <p:ph type="title"/>
          </p:nvPr>
        </p:nvSpPr>
        <p:spPr>
          <a:xfrm>
            <a:off x="228600" y="0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 2 – Exploratory Data Analysis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7" name="Google Shape;477;p30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0"/>
          <p:cNvSpPr txBox="1"/>
          <p:nvPr>
            <p:ph idx="1" type="body"/>
          </p:nvPr>
        </p:nvSpPr>
        <p:spPr>
          <a:xfrm>
            <a:off x="228600" y="1085850"/>
            <a:ext cx="7543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177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GB"/>
            </a:br>
            <a:endParaRPr/>
          </a:p>
        </p:txBody>
      </p:sp>
      <p:pic>
        <p:nvPicPr>
          <p:cNvPr id="479" name="Google Shape;4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222" y="970775"/>
            <a:ext cx="4336899" cy="36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0"/>
          <p:cNvSpPr txBox="1"/>
          <p:nvPr>
            <p:ph idx="1" type="body"/>
          </p:nvPr>
        </p:nvSpPr>
        <p:spPr>
          <a:xfrm>
            <a:off x="282725" y="1579900"/>
            <a:ext cx="37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•"/>
            </a:pPr>
            <a:r>
              <a:rPr lang="en-GB" sz="1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strongest observed correlation relating to Outcome is with Glucose.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Moderated observed correlations relating to Outcome are BMI, Insulin and Skin Thickness.</a:t>
            </a:r>
            <a:endParaRPr sz="1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1" name="Google Shape;481;p30"/>
          <p:cNvSpPr txBox="1"/>
          <p:nvPr/>
        </p:nvSpPr>
        <p:spPr>
          <a:xfrm>
            <a:off x="446200" y="10145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Correlation: Heatmap </a:t>
            </a:r>
            <a:endParaRPr u="sng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1"/>
          <p:cNvSpPr txBox="1"/>
          <p:nvPr>
            <p:ph idx="1" type="body"/>
          </p:nvPr>
        </p:nvSpPr>
        <p:spPr>
          <a:xfrm>
            <a:off x="228600" y="1085850"/>
            <a:ext cx="75438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177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GB"/>
            </a:br>
            <a:endParaRPr/>
          </a:p>
        </p:txBody>
      </p:sp>
      <p:pic>
        <p:nvPicPr>
          <p:cNvPr id="488" name="Google Shape;4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934" y="812488"/>
            <a:ext cx="4034952" cy="384327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1"/>
          <p:cNvSpPr txBox="1"/>
          <p:nvPr/>
        </p:nvSpPr>
        <p:spPr>
          <a:xfrm>
            <a:off x="293575" y="1281838"/>
            <a:ext cx="47538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Glucose vs. Outcome: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Diabetic patients (green) tend to have higher glucose levels, confirming its correlation with diabetes.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 Features: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Features like Insulin and Diabetes Pedigree Function show variations but less clear separations between classes.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allows us to identify patterns that are </a:t>
            </a: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unrecognizable for humans.</a:t>
            </a: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0" name="Google Shape;490;p31"/>
          <p:cNvSpPr txBox="1"/>
          <p:nvPr/>
        </p:nvSpPr>
        <p:spPr>
          <a:xfrm>
            <a:off x="293575" y="8663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Scatterplot: Pairplot</a:t>
            </a:r>
            <a:endParaRPr b="1" sz="15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5013984" y="1283375"/>
            <a:ext cx="3868200" cy="47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2" name="Google Shape;492;p31"/>
          <p:cNvGrpSpPr/>
          <p:nvPr/>
        </p:nvGrpSpPr>
        <p:grpSpPr>
          <a:xfrm>
            <a:off x="300" y="-85625"/>
            <a:ext cx="9181930" cy="689945"/>
            <a:chOff x="0" y="-38100"/>
            <a:chExt cx="2709333" cy="518249"/>
          </a:xfrm>
        </p:grpSpPr>
        <p:sp>
          <p:nvSpPr>
            <p:cNvPr id="493" name="Google Shape;493;p31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1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31"/>
          <p:cNvSpPr txBox="1"/>
          <p:nvPr>
            <p:ph type="title"/>
          </p:nvPr>
        </p:nvSpPr>
        <p:spPr>
          <a:xfrm>
            <a:off x="228600" y="0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 2 – Exploratory Data Analysis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2"/>
          <p:cNvGrpSpPr/>
          <p:nvPr/>
        </p:nvGrpSpPr>
        <p:grpSpPr>
          <a:xfrm>
            <a:off x="300" y="-85625"/>
            <a:ext cx="9181930" cy="689945"/>
            <a:chOff x="0" y="-38100"/>
            <a:chExt cx="2709333" cy="518249"/>
          </a:xfrm>
        </p:grpSpPr>
        <p:sp>
          <p:nvSpPr>
            <p:cNvPr id="501" name="Google Shape;501;p32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32"/>
          <p:cNvSpPr txBox="1"/>
          <p:nvPr>
            <p:ph type="title"/>
          </p:nvPr>
        </p:nvSpPr>
        <p:spPr>
          <a:xfrm>
            <a:off x="228600" y="-26400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 3 – Data Preparation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4" name="Google Shape;504;p32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2"/>
          <p:cNvSpPr txBox="1"/>
          <p:nvPr>
            <p:ph idx="1" type="body"/>
          </p:nvPr>
        </p:nvSpPr>
        <p:spPr>
          <a:xfrm>
            <a:off x="292825" y="1214275"/>
            <a:ext cx="35529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Percentage of Null Values</a:t>
            </a:r>
            <a:endParaRPr b="1" sz="14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b="1" sz="9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Both </a:t>
            </a:r>
            <a:r>
              <a:rPr b="1" lang="en-GB" sz="1400">
                <a:latin typeface="Nunito"/>
                <a:ea typeface="Nunito"/>
                <a:cs typeface="Nunito"/>
                <a:sym typeface="Nunito"/>
              </a:rPr>
              <a:t>Insulin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-GB" sz="1400">
                <a:latin typeface="Nunito"/>
                <a:ea typeface="Nunito"/>
                <a:cs typeface="Nunito"/>
                <a:sym typeface="Nunito"/>
              </a:rPr>
              <a:t>Skin Thickness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exceeded the ~30% threshold for missing values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Removing rows with missing values would leave less than half the dataset remaining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The features exceeding this threshold were dropped</a:t>
            </a:r>
            <a:endParaRPr sz="1400">
              <a:highlight>
                <a:schemeClr val="accen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6" name="Google Shape;5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225" y="1021650"/>
            <a:ext cx="4567301" cy="37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/>
          <p:nvPr/>
        </p:nvSpPr>
        <p:spPr>
          <a:xfrm flipH="1" rot="-5400000">
            <a:off x="7559494" y="3590286"/>
            <a:ext cx="1683352" cy="1683352"/>
          </a:xfrm>
          <a:custGeom>
            <a:rect b="b" l="l" r="r" t="t"/>
            <a:pathLst>
              <a:path extrusionOk="0"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 txBox="1"/>
          <p:nvPr>
            <p:ph idx="1" type="body"/>
          </p:nvPr>
        </p:nvSpPr>
        <p:spPr>
          <a:xfrm>
            <a:off x="460200" y="1080925"/>
            <a:ext cx="38919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GB" sz="1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Histograms: Distribution of each feature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-2032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Observed non-normal distributions in features like Skin Thickness, Insulin and BMI, Diabetes Pedigree Function which were right-skewed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Nulls were imputed with median for </a:t>
            </a:r>
            <a:r>
              <a:rPr b="1" lang="en-GB" sz="1400">
                <a:latin typeface="Nunito"/>
                <a:ea typeface="Nunito"/>
                <a:cs typeface="Nunito"/>
                <a:sym typeface="Nunito"/>
              </a:rPr>
              <a:t>Glucose, BMI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b="1" lang="en-GB" sz="1400">
                <a:latin typeface="Nunito"/>
                <a:ea typeface="Nunito"/>
                <a:cs typeface="Nunito"/>
                <a:sym typeface="Nunito"/>
              </a:rPr>
              <a:t> Blood Pressure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as there were only a few values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spcBef>
                <a:spcPts val="600"/>
              </a:spcBef>
              <a:spcAft>
                <a:spcPts val="0"/>
              </a:spcAft>
              <a:buSzPts val="1400"/>
              <a:buFont typeface="Nunito"/>
              <a:buChar char="•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The median is more robust to outliers and maintains the central tendency of the data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1778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-GB" sz="1400"/>
            </a:br>
            <a:endParaRPr sz="1400"/>
          </a:p>
        </p:txBody>
      </p:sp>
      <p:pic>
        <p:nvPicPr>
          <p:cNvPr id="513" name="Google Shape;5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476" y="724052"/>
            <a:ext cx="4238926" cy="4218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33"/>
          <p:cNvGrpSpPr/>
          <p:nvPr/>
        </p:nvGrpSpPr>
        <p:grpSpPr>
          <a:xfrm>
            <a:off x="300" y="-85625"/>
            <a:ext cx="9181930" cy="689945"/>
            <a:chOff x="0" y="-38100"/>
            <a:chExt cx="2709333" cy="518249"/>
          </a:xfrm>
        </p:grpSpPr>
        <p:sp>
          <p:nvSpPr>
            <p:cNvPr id="515" name="Google Shape;515;p33"/>
            <p:cNvSpPr/>
            <p:nvPr/>
          </p:nvSpPr>
          <p:spPr>
            <a:xfrm>
              <a:off x="0" y="0"/>
              <a:ext cx="2709333" cy="480149"/>
            </a:xfrm>
            <a:custGeom>
              <a:rect b="b" l="l" r="r" t="t"/>
              <a:pathLst>
                <a:path extrusionOk="0"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3"/>
            <p:cNvSpPr txBox="1"/>
            <p:nvPr/>
          </p:nvSpPr>
          <p:spPr>
            <a:xfrm>
              <a:off x="0" y="-38100"/>
              <a:ext cx="27093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33"/>
          <p:cNvSpPr txBox="1"/>
          <p:nvPr>
            <p:ph type="title"/>
          </p:nvPr>
        </p:nvSpPr>
        <p:spPr>
          <a:xfrm>
            <a:off x="228600" y="-26400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Ultra"/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Phase 3 – Data Preparation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6145874" y="724025"/>
            <a:ext cx="1356600" cy="1389600"/>
          </a:xfrm>
          <a:prstGeom prst="roundRect">
            <a:avLst>
              <a:gd fmla="val 1247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7539250" y="724025"/>
            <a:ext cx="1413300" cy="1389600"/>
          </a:xfrm>
          <a:prstGeom prst="roundRect">
            <a:avLst>
              <a:gd fmla="val 1247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7539250" y="2160175"/>
            <a:ext cx="1413300" cy="1389600"/>
          </a:xfrm>
          <a:prstGeom prst="roundRect">
            <a:avLst>
              <a:gd fmla="val 1247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