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3" r:id="rId1"/>
  </p:sldMasterIdLst>
  <p:notesMasterIdLst>
    <p:notesMasterId r:id="rId42"/>
  </p:notesMasterIdLst>
  <p:sldIdLst>
    <p:sldId id="256" r:id="rId2"/>
    <p:sldId id="270" r:id="rId3"/>
    <p:sldId id="271" r:id="rId4"/>
    <p:sldId id="272" r:id="rId5"/>
    <p:sldId id="273" r:id="rId6"/>
    <p:sldId id="275" r:id="rId7"/>
    <p:sldId id="274" r:id="rId8"/>
    <p:sldId id="286" r:id="rId9"/>
    <p:sldId id="276" r:id="rId10"/>
    <p:sldId id="287" r:id="rId11"/>
    <p:sldId id="277" r:id="rId12"/>
    <p:sldId id="289" r:id="rId13"/>
    <p:sldId id="288" r:id="rId14"/>
    <p:sldId id="278" r:id="rId15"/>
    <p:sldId id="290" r:id="rId16"/>
    <p:sldId id="279" r:id="rId17"/>
    <p:sldId id="291" r:id="rId18"/>
    <p:sldId id="292" r:id="rId19"/>
    <p:sldId id="294" r:id="rId20"/>
    <p:sldId id="293" r:id="rId21"/>
    <p:sldId id="295" r:id="rId22"/>
    <p:sldId id="296" r:id="rId23"/>
    <p:sldId id="297" r:id="rId24"/>
    <p:sldId id="298" r:id="rId25"/>
    <p:sldId id="299" r:id="rId26"/>
    <p:sldId id="300" r:id="rId27"/>
    <p:sldId id="301" r:id="rId28"/>
    <p:sldId id="302" r:id="rId29"/>
    <p:sldId id="303" r:id="rId30"/>
    <p:sldId id="280" r:id="rId31"/>
    <p:sldId id="306" r:id="rId32"/>
    <p:sldId id="281" r:id="rId33"/>
    <p:sldId id="282" r:id="rId34"/>
    <p:sldId id="283" r:id="rId35"/>
    <p:sldId id="312" r:id="rId36"/>
    <p:sldId id="309" r:id="rId37"/>
    <p:sldId id="310" r:id="rId38"/>
    <p:sldId id="311" r:id="rId39"/>
    <p:sldId id="284" r:id="rId40"/>
    <p:sldId id="28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charset="0"/>
        <a:ea typeface="+mn-ea"/>
        <a:cs typeface="Arial" charset="0"/>
      </a:defRPr>
    </a:lvl1pPr>
    <a:lvl2pPr marL="457200" algn="l" rtl="0" fontAlgn="base">
      <a:spcBef>
        <a:spcPct val="0"/>
      </a:spcBef>
      <a:spcAft>
        <a:spcPct val="0"/>
      </a:spcAft>
      <a:defRPr kern="1200">
        <a:solidFill>
          <a:schemeClr val="tx1"/>
        </a:solidFill>
        <a:latin typeface="Times New Roman" charset="0"/>
        <a:ea typeface="+mn-ea"/>
        <a:cs typeface="Arial" charset="0"/>
      </a:defRPr>
    </a:lvl2pPr>
    <a:lvl3pPr marL="914400" algn="l" rtl="0" fontAlgn="base">
      <a:spcBef>
        <a:spcPct val="0"/>
      </a:spcBef>
      <a:spcAft>
        <a:spcPct val="0"/>
      </a:spcAft>
      <a:defRPr kern="1200">
        <a:solidFill>
          <a:schemeClr val="tx1"/>
        </a:solidFill>
        <a:latin typeface="Times New Roman" charset="0"/>
        <a:ea typeface="+mn-ea"/>
        <a:cs typeface="Arial" charset="0"/>
      </a:defRPr>
    </a:lvl3pPr>
    <a:lvl4pPr marL="1371600" algn="l" rtl="0" fontAlgn="base">
      <a:spcBef>
        <a:spcPct val="0"/>
      </a:spcBef>
      <a:spcAft>
        <a:spcPct val="0"/>
      </a:spcAft>
      <a:defRPr kern="1200">
        <a:solidFill>
          <a:schemeClr val="tx1"/>
        </a:solidFill>
        <a:latin typeface="Times New Roman" charset="0"/>
        <a:ea typeface="+mn-ea"/>
        <a:cs typeface="Arial" charset="0"/>
      </a:defRPr>
    </a:lvl4pPr>
    <a:lvl5pPr marL="1828800" algn="l" rtl="0" fontAlgn="base">
      <a:spcBef>
        <a:spcPct val="0"/>
      </a:spcBef>
      <a:spcAft>
        <a:spcPct val="0"/>
      </a:spcAft>
      <a:defRPr kern="1200">
        <a:solidFill>
          <a:schemeClr val="tx1"/>
        </a:solidFill>
        <a:latin typeface="Times New Roman" charset="0"/>
        <a:ea typeface="+mn-ea"/>
        <a:cs typeface="Arial" charset="0"/>
      </a:defRPr>
    </a:lvl5pPr>
    <a:lvl6pPr marL="2286000" algn="l" defTabSz="914400" rtl="0" eaLnBrk="1" latinLnBrk="0" hangingPunct="1">
      <a:defRPr kern="1200">
        <a:solidFill>
          <a:schemeClr val="tx1"/>
        </a:solidFill>
        <a:latin typeface="Times New Roman" charset="0"/>
        <a:ea typeface="+mn-ea"/>
        <a:cs typeface="Arial" charset="0"/>
      </a:defRPr>
    </a:lvl6pPr>
    <a:lvl7pPr marL="2743200" algn="l" defTabSz="914400" rtl="0" eaLnBrk="1" latinLnBrk="0" hangingPunct="1">
      <a:defRPr kern="1200">
        <a:solidFill>
          <a:schemeClr val="tx1"/>
        </a:solidFill>
        <a:latin typeface="Times New Roman" charset="0"/>
        <a:ea typeface="+mn-ea"/>
        <a:cs typeface="Arial" charset="0"/>
      </a:defRPr>
    </a:lvl7pPr>
    <a:lvl8pPr marL="3200400" algn="l" defTabSz="914400" rtl="0" eaLnBrk="1" latinLnBrk="0" hangingPunct="1">
      <a:defRPr kern="1200">
        <a:solidFill>
          <a:schemeClr val="tx1"/>
        </a:solidFill>
        <a:latin typeface="Times New Roman" charset="0"/>
        <a:ea typeface="+mn-ea"/>
        <a:cs typeface="Arial" charset="0"/>
      </a:defRPr>
    </a:lvl8pPr>
    <a:lvl9pPr marL="3657600" algn="l" defTabSz="914400" rtl="0" eaLnBrk="1" latinLnBrk="0" hangingPunct="1">
      <a:defRPr kern="1200">
        <a:solidFill>
          <a:schemeClr val="tx1"/>
        </a:solidFill>
        <a:latin typeface="Times New Roman"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727" autoAdjust="0"/>
    <p:restoredTop sz="77043" autoAdjust="0"/>
  </p:normalViewPr>
  <p:slideViewPr>
    <p:cSldViewPr>
      <p:cViewPr>
        <p:scale>
          <a:sx n="60" d="100"/>
          <a:sy n="60" d="100"/>
        </p:scale>
        <p:origin x="-2124"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1027"/>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5605" name="Rectangle 1029"/>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606" name="Rectangle 1030"/>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7" name="Rectangle 1031"/>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C01BCDC-4CC3-47C3-BDF6-1F82AB3B6A12}" type="slidenum">
              <a:rPr lang="en-US"/>
              <a:pPr/>
              <a:t>‹#›</a:t>
            </a:fld>
            <a:endParaRPr lang="en-US"/>
          </a:p>
        </p:txBody>
      </p:sp>
    </p:spTree>
    <p:extLst>
      <p:ext uri="{BB962C8B-B14F-4D97-AF65-F5344CB8AC3E}">
        <p14:creationId xmlns:p14="http://schemas.microsoft.com/office/powerpoint/2010/main" xmlns="" val="41101647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Arial" charset="0"/>
      </a:defRPr>
    </a:lvl1pPr>
    <a:lvl2pPr marL="457200" algn="l" rtl="0" fontAlgn="base">
      <a:spcBef>
        <a:spcPct val="30000"/>
      </a:spcBef>
      <a:spcAft>
        <a:spcPct val="0"/>
      </a:spcAft>
      <a:defRPr sz="1200" kern="1200">
        <a:solidFill>
          <a:schemeClr val="tx1"/>
        </a:solidFill>
        <a:latin typeface="Times New Roman" charset="0"/>
        <a:ea typeface="+mn-ea"/>
        <a:cs typeface="Arial" charset="0"/>
      </a:defRPr>
    </a:lvl2pPr>
    <a:lvl3pPr marL="914400" algn="l" rtl="0" fontAlgn="base">
      <a:spcBef>
        <a:spcPct val="30000"/>
      </a:spcBef>
      <a:spcAft>
        <a:spcPct val="0"/>
      </a:spcAft>
      <a:defRPr sz="1200" kern="1200">
        <a:solidFill>
          <a:schemeClr val="tx1"/>
        </a:solidFill>
        <a:latin typeface="Times New Roman" charset="0"/>
        <a:ea typeface="+mn-ea"/>
        <a:cs typeface="Arial" charset="0"/>
      </a:defRPr>
    </a:lvl3pPr>
    <a:lvl4pPr marL="1371600" algn="l" rtl="0" fontAlgn="base">
      <a:spcBef>
        <a:spcPct val="30000"/>
      </a:spcBef>
      <a:spcAft>
        <a:spcPct val="0"/>
      </a:spcAft>
      <a:defRPr sz="1200" kern="1200">
        <a:solidFill>
          <a:schemeClr val="tx1"/>
        </a:solidFill>
        <a:latin typeface="Times New Roman" charset="0"/>
        <a:ea typeface="+mn-ea"/>
        <a:cs typeface="Arial" charset="0"/>
      </a:defRPr>
    </a:lvl4pPr>
    <a:lvl5pPr marL="1828800" algn="l" rtl="0" fontAlgn="base">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automobiles you can prompt the class with the following:</a:t>
            </a:r>
          </a:p>
          <a:p>
            <a:pPr>
              <a:buFontTx/>
              <a:buChar char="•"/>
            </a:pPr>
            <a:r>
              <a:rPr lang="en-US" dirty="0" smtClean="0"/>
              <a:t>TVs</a:t>
            </a:r>
          </a:p>
          <a:p>
            <a:pPr>
              <a:buFontTx/>
              <a:buChar char="•"/>
            </a:pPr>
            <a:r>
              <a:rPr lang="en-US" dirty="0" smtClean="0"/>
              <a:t>Clocks and watches</a:t>
            </a:r>
          </a:p>
          <a:p>
            <a:pPr>
              <a:buFontTx/>
              <a:buChar char="•"/>
            </a:pPr>
            <a:r>
              <a:rPr lang="en-US" dirty="0" smtClean="0"/>
              <a:t>Phones</a:t>
            </a:r>
          </a:p>
          <a:p>
            <a:pPr>
              <a:buFontTx/>
              <a:buChar char="•"/>
            </a:pPr>
            <a:r>
              <a:rPr lang="en-US" dirty="0" smtClean="0"/>
              <a:t>Cash registers</a:t>
            </a:r>
          </a:p>
          <a:p>
            <a:pPr>
              <a:buFontTx/>
              <a:buChar char="•"/>
            </a:pPr>
            <a:r>
              <a:rPr lang="en-US" dirty="0" smtClean="0"/>
              <a:t>Cameras</a:t>
            </a:r>
          </a:p>
          <a:p>
            <a:pPr>
              <a:buFontTx/>
              <a:buChar char="•"/>
            </a:pPr>
            <a:r>
              <a:rPr lang="en-US" dirty="0" smtClean="0"/>
              <a:t>Ovens</a:t>
            </a:r>
          </a:p>
          <a:p>
            <a:pPr>
              <a:buFontTx/>
              <a:buChar char="•"/>
            </a:pPr>
            <a:r>
              <a:rPr lang="en-US" dirty="0" smtClean="0"/>
              <a:t>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5</a:t>
            </a:fld>
            <a:endParaRPr lang="en-US"/>
          </a:p>
        </p:txBody>
      </p:sp>
    </p:spTree>
    <p:extLst>
      <p:ext uri="{BB962C8B-B14F-4D97-AF65-F5344CB8AC3E}">
        <p14:creationId xmlns:p14="http://schemas.microsoft.com/office/powerpoint/2010/main" xmlns="" val="3072174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known as</a:t>
            </a:r>
            <a:r>
              <a:rPr lang="en-US" baseline="0" dirty="0" smtClean="0"/>
              <a:t> long-distance medicine, it c</a:t>
            </a:r>
            <a:r>
              <a:rPr lang="en-US" dirty="0" smtClean="0"/>
              <a:t>an be used in prisons to reduce chance</a:t>
            </a:r>
            <a:r>
              <a:rPr lang="en-US" baseline="0" dirty="0" smtClean="0"/>
              <a:t> of escape, </a:t>
            </a:r>
            <a:r>
              <a:rPr lang="en-US" dirty="0" smtClean="0"/>
              <a:t>on long airplane flights to treat</a:t>
            </a:r>
            <a:r>
              <a:rPr lang="en-US" baseline="0" dirty="0" smtClean="0"/>
              <a:t> sick passengers, or in rural areas to consult with medical specialists. </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16</a:t>
            </a:fld>
            <a:endParaRPr lang="en-US"/>
          </a:p>
        </p:txBody>
      </p:sp>
    </p:spTree>
    <p:extLst>
      <p:ext uri="{BB962C8B-B14F-4D97-AF65-F5344CB8AC3E}">
        <p14:creationId xmlns:p14="http://schemas.microsoft.com/office/powerpoint/2010/main" xmlns="" val="21482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Wikipedia’s reliability was brought into question when a major contributor was found to be a 14 year-old boy instead of a scientist with a PhD and years of experience.  He got most of his information from other Web sources.</a:t>
            </a:r>
          </a:p>
          <a:p>
            <a:endParaRPr lang="en-US" dirty="0" smtClean="0"/>
          </a:p>
          <a:p>
            <a:r>
              <a:rPr lang="en-US" dirty="0" smtClean="0"/>
              <a:t>Web Watch-dog sites are controversial. Mobs</a:t>
            </a:r>
            <a:r>
              <a:rPr lang="en-US" baseline="0" dirty="0" smtClean="0"/>
              <a:t> and individuals emotionally involved in a political, religious, or moral cause do not always pause to consider consequences or follow due process.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17</a:t>
            </a:fld>
            <a:endParaRPr lang="en-US"/>
          </a:p>
        </p:txBody>
      </p:sp>
    </p:spTree>
    <p:extLst>
      <p:ext uri="{BB962C8B-B14F-4D97-AF65-F5344CB8AC3E}">
        <p14:creationId xmlns:p14="http://schemas.microsoft.com/office/powerpoint/2010/main" xmlns="" val="117017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benefits are obvious: Consumers</a:t>
            </a:r>
            <a:r>
              <a:rPr lang="en-US" baseline="0" dirty="0" smtClean="0"/>
              <a:t> </a:t>
            </a:r>
            <a:r>
              <a:rPr lang="en-US" dirty="0" smtClean="0"/>
              <a:t>can save time,</a:t>
            </a:r>
            <a:r>
              <a:rPr lang="en-US" baseline="0" dirty="0" smtClean="0"/>
              <a:t> money, and gasoline while researching products.</a:t>
            </a:r>
          </a:p>
          <a:p>
            <a:endParaRPr lang="en-US" baseline="0" dirty="0" smtClean="0"/>
          </a:p>
          <a:p>
            <a:r>
              <a:rPr lang="en-US" baseline="0" dirty="0" smtClean="0"/>
              <a:t>Some benefits are less obvious or were not obvious before they appeared: Auction sites give people access to customers they could not have found efficiently before. Lower overhead and ease of comparison shopping have brought down prices of many products. Small businesses and artists can sell directly to buyers, avoiding fees to middlemen and distributors. The Web has enabled a peer-to-peer economy.</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18</a:t>
            </a:fld>
            <a:endParaRPr lang="en-US"/>
          </a:p>
        </p:txBody>
      </p:sp>
    </p:spTree>
    <p:extLst>
      <p:ext uri="{BB962C8B-B14F-4D97-AF65-F5344CB8AC3E}">
        <p14:creationId xmlns:p14="http://schemas.microsoft.com/office/powerpoint/2010/main" xmlns="" val="156362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1BCDC-4CC3-47C3-BDF6-1F82AB3B6A12}" type="slidenum">
              <a:rPr lang="en-US" smtClean="0"/>
              <a:pPr/>
              <a:t>19</a:t>
            </a:fld>
            <a:endParaRPr lang="en-US"/>
          </a:p>
        </p:txBody>
      </p:sp>
    </p:spTree>
    <p:extLst>
      <p:ext uri="{BB962C8B-B14F-4D97-AF65-F5344CB8AC3E}">
        <p14:creationId xmlns:p14="http://schemas.microsoft.com/office/powerpoint/2010/main" xmlns="" val="3578125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free programs and services do</a:t>
            </a:r>
            <a:r>
              <a:rPr lang="en-US" baseline="0" dirty="0" smtClean="0"/>
              <a:t> not have all the features of the paid versions.</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21</a:t>
            </a:fld>
            <a:endParaRPr lang="en-US"/>
          </a:p>
        </p:txBody>
      </p:sp>
    </p:spTree>
    <p:extLst>
      <p:ext uri="{BB962C8B-B14F-4D97-AF65-F5344CB8AC3E}">
        <p14:creationId xmlns:p14="http://schemas.microsoft.com/office/powerpoint/2010/main" xmlns="" val="1680868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tracking is not always obvious;</a:t>
            </a:r>
            <a:r>
              <a:rPr lang="en-US" baseline="0" dirty="0" smtClean="0"/>
              <a:t> we consider it in Chapter 2.</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22</a:t>
            </a:fld>
            <a:endParaRPr lang="en-US"/>
          </a:p>
        </p:txBody>
      </p:sp>
    </p:spTree>
    <p:extLst>
      <p:ext uri="{BB962C8B-B14F-4D97-AF65-F5344CB8AC3E}">
        <p14:creationId xmlns:p14="http://schemas.microsoft.com/office/powerpoint/2010/main" xmlns="" val="1680868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1997,</a:t>
            </a:r>
            <a:r>
              <a:rPr lang="en-US" baseline="0" dirty="0" smtClean="0"/>
              <a:t> IBM’s chess computer, Deep Blue, beat World Champion Garry Kasparov in a tournament. </a:t>
            </a:r>
          </a:p>
          <a:p>
            <a:endParaRPr lang="en-US" baseline="0" dirty="0" smtClean="0"/>
          </a:p>
          <a:p>
            <a:r>
              <a:rPr lang="en-US" baseline="0" dirty="0" smtClean="0"/>
              <a:t>In 2011, another IBM computer system called Watson defeated human </a:t>
            </a:r>
            <a:r>
              <a:rPr lang="en-US" i="1" baseline="0" dirty="0" smtClean="0"/>
              <a:t>Jeopardy!</a:t>
            </a:r>
            <a:r>
              <a:rPr lang="en-US" i="0" baseline="0" dirty="0" smtClean="0"/>
              <a:t> champions by answering questions more quickly than the humans. </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23</a:t>
            </a:fld>
            <a:endParaRPr lang="en-US"/>
          </a:p>
        </p:txBody>
      </p:sp>
    </p:spTree>
    <p:extLst>
      <p:ext uri="{BB962C8B-B14F-4D97-AF65-F5344CB8AC3E}">
        <p14:creationId xmlns:p14="http://schemas.microsoft.com/office/powerpoint/2010/main" xmlns="" val="1808640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AI</a:t>
            </a:r>
            <a:r>
              <a:rPr lang="en-US" baseline="0" dirty="0" smtClean="0"/>
              <a:t> applications involving pattern recognition: </a:t>
            </a:r>
            <a:r>
              <a:rPr lang="en-US" sz="2600" dirty="0" smtClean="0"/>
              <a:t>Reading handwriting for automatic mail sorting,</a:t>
            </a:r>
            <a:r>
              <a:rPr lang="en-US" sz="2600" baseline="0" dirty="0" smtClean="0"/>
              <a:t> m</a:t>
            </a:r>
            <a:r>
              <a:rPr lang="en-US" sz="2600" dirty="0" smtClean="0"/>
              <a:t>atching fingerprints, matching faces in photos.</a:t>
            </a:r>
          </a:p>
          <a:p>
            <a:pPr marL="0" lvl="0" indent="0">
              <a:buNone/>
            </a:pPr>
            <a:endParaRPr lang="en-US" sz="2600" dirty="0" smtClean="0"/>
          </a:p>
          <a:p>
            <a:pPr marL="0" lvl="0" indent="0">
              <a:buNone/>
            </a:pPr>
            <a:r>
              <a:rPr lang="en-US" sz="2600" dirty="0" smtClean="0"/>
              <a:t>Personal assistants in smartphones use</a:t>
            </a:r>
            <a:r>
              <a:rPr lang="en-US" sz="2600" baseline="0" dirty="0" smtClean="0"/>
              <a:t> speech recognition to respond to users’ questions.</a:t>
            </a:r>
            <a:endParaRPr lang="en-US" sz="2600" dirty="0" smtClean="0"/>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24</a:t>
            </a:fld>
            <a:endParaRPr lang="en-US"/>
          </a:p>
        </p:txBody>
      </p:sp>
    </p:spTree>
    <p:extLst>
      <p:ext uri="{BB962C8B-B14F-4D97-AF65-F5344CB8AC3E}">
        <p14:creationId xmlns:p14="http://schemas.microsoft.com/office/powerpoint/2010/main" xmlns="" val="1808640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Philosopher</a:t>
            </a:r>
            <a:r>
              <a:rPr lang="en-US" baseline="0" dirty="0" smtClean="0"/>
              <a:t> John Searle argues that computers cannot be intelligent. They do not think; they manipulate symbols. They do so at a very high speed, and they can store, access, and manipulate a huge quantity of data, but they are not conscious. They do not understand; they simulate understanding. </a:t>
            </a:r>
          </a:p>
          <a:p>
            <a:endParaRPr lang="en-US" baseline="0" dirty="0" smtClean="0"/>
          </a:p>
          <a:p>
            <a:r>
              <a:rPr lang="en-US" baseline="0" dirty="0" smtClean="0"/>
              <a:t>Searle might say that although Watson won at </a:t>
            </a:r>
            <a:r>
              <a:rPr lang="en-US" i="1" baseline="0" dirty="0" smtClean="0"/>
              <a:t>Jeopardy!</a:t>
            </a:r>
            <a:r>
              <a:rPr lang="en-US" i="0" baseline="0" dirty="0" smtClean="0"/>
              <a:t>, Watson does not know it won.</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25</a:t>
            </a:fld>
            <a:endParaRPr lang="en-US"/>
          </a:p>
        </p:txBody>
      </p:sp>
    </p:spTree>
    <p:extLst>
      <p:ext uri="{BB962C8B-B14F-4D97-AF65-F5344CB8AC3E}">
        <p14:creationId xmlns:p14="http://schemas.microsoft.com/office/powerpoint/2010/main" xmlns="" val="1808640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Robots</a:t>
            </a:r>
            <a:r>
              <a:rPr lang="en-US" baseline="0" dirty="0" smtClean="0"/>
              <a:t> inspect undersea structures and communication cables, search for survivors in buildings collapsed by bombs or earthquakes, explore volcanoes and other planets, and move or process nuclear and other hazardous wastes.</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27</a:t>
            </a:fld>
            <a:endParaRPr lang="en-US"/>
          </a:p>
        </p:txBody>
      </p:sp>
    </p:spTree>
    <p:extLst>
      <p:ext uri="{BB962C8B-B14F-4D97-AF65-F5344CB8AC3E}">
        <p14:creationId xmlns:p14="http://schemas.microsoft.com/office/powerpoint/2010/main" xmlns="" val="249248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Writers describe the dramatic changes with observations such as, “A </a:t>
            </a:r>
            <a:r>
              <a:rPr lang="en-US" sz="1200" dirty="0" err="1" smtClean="0"/>
              <a:t>Masai</a:t>
            </a:r>
            <a:r>
              <a:rPr lang="en-US" sz="1200" baseline="0" dirty="0" smtClean="0"/>
              <a:t> warrior with a smartphone and Google has access to more information than the President did 15 years ago” and </a:t>
            </a:r>
            <a:r>
              <a:rPr lang="en-US" sz="1200" dirty="0" smtClean="0"/>
              <a:t>“More folks have access to a cellphone than to a toilet.”</a:t>
            </a:r>
            <a:r>
              <a:rPr lang="en-US" sz="1200" baseline="30000" dirty="0" smtClean="0"/>
              <a:t>4 </a:t>
            </a:r>
          </a:p>
          <a:p>
            <a:endParaRPr lang="en-US" sz="1200" baseline="30000" dirty="0" smtClean="0"/>
          </a:p>
          <a:p>
            <a:endParaRPr lang="en-US" sz="1200" baseline="30000" dirty="0" smtClean="0"/>
          </a:p>
          <a:p>
            <a:endParaRPr lang="en-US" sz="1200" baseline="300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7</a:t>
            </a:fld>
            <a:endParaRPr lang="en-US"/>
          </a:p>
        </p:txBody>
      </p:sp>
    </p:spTree>
    <p:extLst>
      <p:ext uri="{BB962C8B-B14F-4D97-AF65-F5344CB8AC3E}">
        <p14:creationId xmlns:p14="http://schemas.microsoft.com/office/powerpoint/2010/main" xmlns="" val="2444546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Accelerometer</a:t>
            </a:r>
            <a:r>
              <a:rPr lang="en-US" baseline="0" dirty="0" smtClean="0"/>
              <a:t> or</a:t>
            </a:r>
            <a:r>
              <a:rPr lang="en-US" dirty="0" smtClean="0"/>
              <a:t> </a:t>
            </a:r>
            <a:r>
              <a:rPr lang="en-US" i="1" dirty="0" err="1" smtClean="0"/>
              <a:t>mems</a:t>
            </a:r>
            <a:r>
              <a:rPr lang="en-US" i="1" dirty="0" smtClean="0"/>
              <a:t>  </a:t>
            </a:r>
            <a:r>
              <a:rPr lang="en-US" dirty="0" smtClean="0"/>
              <a:t>(</a:t>
            </a:r>
            <a:r>
              <a:rPr lang="en-US" dirty="0" err="1" smtClean="0"/>
              <a:t>microelectromechanical</a:t>
            </a:r>
            <a:r>
              <a:rPr lang="en-US" dirty="0" smtClean="0"/>
              <a:t> systems) are t</a:t>
            </a:r>
            <a:r>
              <a:rPr lang="en-US" sz="1200" dirty="0" smtClean="0"/>
              <a:t>iny motion-sensing and gravity-sensing devices that collect status data. Complex software interprets the data and determines the necessary motions, and then sends signals to motors.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t>Wearware</a:t>
            </a:r>
            <a:r>
              <a:rPr lang="en-US" sz="1200" baseline="0" dirty="0" smtClean="0"/>
              <a:t> refers to clothing with special sensors.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28</a:t>
            </a:fld>
            <a:endParaRPr lang="en-US"/>
          </a:p>
        </p:txBody>
      </p:sp>
    </p:spTree>
    <p:extLst>
      <p:ext uri="{BB962C8B-B14F-4D97-AF65-F5344CB8AC3E}">
        <p14:creationId xmlns:p14="http://schemas.microsoft.com/office/powerpoint/2010/main" xmlns="" val="2492487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blind</a:t>
            </a:r>
            <a:r>
              <a:rPr lang="en-US" baseline="0" dirty="0" smtClean="0"/>
              <a:t> person can use h</a:t>
            </a:r>
            <a:r>
              <a:rPr lang="en-US" dirty="0" smtClean="0"/>
              <a:t>andheld</a:t>
            </a:r>
            <a:r>
              <a:rPr lang="en-US" baseline="0" dirty="0" smtClean="0"/>
              <a:t> devices that combine optical-character-recognition with a speech synthesizer to read menus and receipts. </a:t>
            </a:r>
          </a:p>
          <a:p>
            <a:endParaRPr lang="en-US" baseline="0" dirty="0" smtClean="0"/>
          </a:p>
          <a:p>
            <a:r>
              <a:rPr lang="en-US" baseline="0" dirty="0" smtClean="0"/>
              <a:t>Flexible, responsive prosthetic devices can now be digitally controlled, enabling amputees to walk, climb stairs, even participate in sports and fly airplanes.</a:t>
            </a:r>
          </a:p>
          <a:p>
            <a:endParaRPr lang="en-US" baseline="0" dirty="0" smtClean="0"/>
          </a:p>
          <a:p>
            <a:r>
              <a:rPr lang="en-US" baseline="0" dirty="0" smtClean="0"/>
              <a:t>People who cannot use their hands can dictate documents to a word processor and give commands to a computer to control household appliances.</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29</a:t>
            </a:fld>
            <a:endParaRPr lang="en-US"/>
          </a:p>
        </p:txBody>
      </p:sp>
    </p:spTree>
    <p:extLst>
      <p:ext uri="{BB962C8B-B14F-4D97-AF65-F5344CB8AC3E}">
        <p14:creationId xmlns:p14="http://schemas.microsoft.com/office/powerpoint/2010/main" xmlns="" val="2492487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Old problems in a new context: Cyberspace has many of the problems, annoyances, and controversies of non-cyber life: crime, pornography, violent fiction and games, advertising, copyright infringement, gambling, and products that do not work right.</a:t>
            </a:r>
          </a:p>
          <a:p>
            <a:pPr marL="0" indent="0">
              <a:buNone/>
            </a:pPr>
            <a:endParaRPr lang="en-US" sz="1200" dirty="0" smtClean="0"/>
          </a:p>
          <a:p>
            <a:pPr marL="0" indent="0">
              <a:buNone/>
            </a:pPr>
            <a:r>
              <a:rPr lang="en-US" sz="1200" dirty="0" smtClean="0"/>
              <a:t>Adapting to new technology: Changes in technology require adaptive changes in laws, social institutions, business policies, personal skills, attitudes, and behavior.</a:t>
            </a:r>
          </a:p>
          <a:p>
            <a:pPr marL="0" indent="0">
              <a:buNone/>
            </a:pPr>
            <a:endParaRPr lang="en-US" sz="1200" dirty="0" smtClean="0"/>
          </a:p>
          <a:p>
            <a:pPr marL="0" indent="0">
              <a:buNone/>
            </a:pPr>
            <a:r>
              <a:rPr lang="en-US" sz="1200" dirty="0" smtClean="0"/>
              <a:t>Varied sources of solutions to problems:  Solutions for problems that</a:t>
            </a:r>
            <a:r>
              <a:rPr lang="en-US" sz="1200" baseline="0" dirty="0" smtClean="0"/>
              <a:t> result from new technology come from more or improved  technology, the market, management policies, education and public awareness, volunteer efforts, and law.</a:t>
            </a:r>
          </a:p>
          <a:p>
            <a:pPr marL="0" indent="0">
              <a:buNone/>
            </a:pPr>
            <a:endParaRPr lang="en-US"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Global reach of Net: The ease of communication with distant countries</a:t>
            </a:r>
            <a:r>
              <a:rPr lang="en-US" sz="1200" baseline="0" dirty="0" smtClean="0"/>
              <a:t> has profound social, economic, and political effects – some beneficial, some not.</a:t>
            </a:r>
          </a:p>
          <a:p>
            <a:pPr marL="0" indent="0">
              <a:buNone/>
            </a:pP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30</a:t>
            </a:fld>
            <a:endParaRPr lang="en-US"/>
          </a:p>
        </p:txBody>
      </p:sp>
    </p:spTree>
    <p:extLst>
      <p:ext uri="{BB962C8B-B14F-4D97-AF65-F5344CB8AC3E}">
        <p14:creationId xmlns:p14="http://schemas.microsoft.com/office/powerpoint/2010/main" xmlns="" val="2037244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Trade-offs and controversy: Increasing privacy and security often means reducing</a:t>
            </a:r>
            <a:r>
              <a:rPr lang="en-US" sz="1200" baseline="0" dirty="0" smtClean="0"/>
              <a:t> convenience. Protecting privacy makes law enforcement more difficult. Unpleasant, offensive, or inaccurate information accompanies our access to the Web’s vast amounts of useful information.</a:t>
            </a:r>
          </a:p>
          <a:p>
            <a:endParaRPr lang="en-US" sz="1200" baseline="0" dirty="0" smtClean="0"/>
          </a:p>
          <a:p>
            <a:r>
              <a:rPr lang="en-US" sz="1200" baseline="0" dirty="0" smtClean="0"/>
              <a:t>We should not compare new technologies and applications to some ideal perfect service with zero side effects and zero risk. Instead, we should compare them to the alternatives and weigh the problems against the benefits. </a:t>
            </a:r>
          </a:p>
          <a:p>
            <a:endParaRPr lang="en-US" sz="1200" baseline="0" dirty="0" smtClean="0"/>
          </a:p>
          <a:p>
            <a:r>
              <a:rPr lang="en-US" sz="1200" dirty="0" smtClean="0"/>
              <a:t>The criteria for making personal choices,</a:t>
            </a:r>
            <a:r>
              <a:rPr lang="en-US" sz="1200" baseline="0" dirty="0" smtClean="0"/>
              <a:t> for making policies for businesses and organizations, and for writing laws are fundamentally different.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31</a:t>
            </a:fld>
            <a:endParaRPr lang="en-US"/>
          </a:p>
        </p:txBody>
      </p:sp>
    </p:spTree>
    <p:extLst>
      <p:ext uri="{BB962C8B-B14F-4D97-AF65-F5344CB8AC3E}">
        <p14:creationId xmlns:p14="http://schemas.microsoft.com/office/powerpoint/2010/main" xmlns="" val="2037244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Thomas Hobbes developed ideas of social contract theory</a:t>
            </a:r>
            <a:r>
              <a:rPr lang="en-US" baseline="0" dirty="0" smtClean="0"/>
              <a:t> in his book </a:t>
            </a:r>
            <a:r>
              <a:rPr lang="en-US" i="1" baseline="0" dirty="0" smtClean="0"/>
              <a:t>Leviathan</a:t>
            </a:r>
            <a:r>
              <a:rPr lang="en-US" i="0" baseline="0" dirty="0" smtClean="0"/>
              <a:t> (1651). </a:t>
            </a:r>
          </a:p>
          <a:p>
            <a:endParaRPr lang="en-US" i="0" baseline="0" dirty="0" smtClean="0"/>
          </a:p>
          <a:p>
            <a:r>
              <a:rPr lang="en-US" i="0" baseline="0" dirty="0" smtClean="0"/>
              <a:t>Philosopher John Rawls took social contract theory further, developing provisions of the “contract” based on his view of justice as fairness.</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36</a:t>
            </a:fld>
            <a:endParaRPr lang="en-US"/>
          </a:p>
        </p:txBody>
      </p:sp>
    </p:spTree>
    <p:extLst>
      <p:ext uri="{BB962C8B-B14F-4D97-AF65-F5344CB8AC3E}">
        <p14:creationId xmlns:p14="http://schemas.microsoft.com/office/powerpoint/2010/main" xmlns="" val="896909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Ethical theories do not provide clear, incontrovertibly correct positions on most issues. We can use the approaches we described to support opposite sides of many an issue. </a:t>
            </a:r>
          </a:p>
        </p:txBody>
      </p:sp>
      <p:sp>
        <p:nvSpPr>
          <p:cNvPr id="4" name="Slide Number Placeholder 3"/>
          <p:cNvSpPr>
            <a:spLocks noGrp="1"/>
          </p:cNvSpPr>
          <p:nvPr>
            <p:ph type="sldNum" sz="quarter" idx="10"/>
          </p:nvPr>
        </p:nvSpPr>
        <p:spPr/>
        <p:txBody>
          <a:bodyPr/>
          <a:lstStyle/>
          <a:p>
            <a:fld id="{BC01BCDC-4CC3-47C3-BDF6-1F82AB3B6A12}" type="slidenum">
              <a:rPr lang="en-US" smtClean="0"/>
              <a:pPr/>
              <a:t>37</a:t>
            </a:fld>
            <a:endParaRPr lang="en-US"/>
          </a:p>
        </p:txBody>
      </p:sp>
    </p:spTree>
    <p:extLst>
      <p:ext uri="{BB962C8B-B14F-4D97-AF65-F5344CB8AC3E}">
        <p14:creationId xmlns:p14="http://schemas.microsoft.com/office/powerpoint/2010/main" xmlns="" val="409285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philosophers argue</a:t>
            </a:r>
            <a:r>
              <a:rPr lang="en-US" baseline="0" dirty="0" smtClean="0"/>
              <a:t> that it is meaningless to speak of a business or organization as having ethics. Individual people make all decisions and take all actions. Others argue that an organization that acts with intention and a formal decision structure is a moral entity. However, viewing an organization as a moral entity does not diminish the responsibility of the individual people. </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38</a:t>
            </a:fld>
            <a:endParaRPr lang="en-US"/>
          </a:p>
        </p:txBody>
      </p:sp>
    </p:spTree>
    <p:extLst>
      <p:ext uri="{BB962C8B-B14F-4D97-AF65-F5344CB8AC3E}">
        <p14:creationId xmlns:p14="http://schemas.microsoft.com/office/powerpoint/2010/main" xmlns="" val="2972295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think of acts as either ethically obligatory, ethically prohibited, or ethically acceptable. </a:t>
            </a:r>
          </a:p>
          <a:p>
            <a:endParaRPr lang="en-US" baseline="0" dirty="0" smtClean="0"/>
          </a:p>
          <a:p>
            <a:r>
              <a:rPr lang="en-US" dirty="0" smtClean="0"/>
              <a:t>Harm alone is not a sufficient criterion to determine that an act</a:t>
            </a:r>
            <a:r>
              <a:rPr lang="en-US" baseline="0" dirty="0" smtClean="0"/>
              <a:t> is unethical. </a:t>
            </a:r>
          </a:p>
          <a:p>
            <a:endParaRPr lang="en-US" baseline="0" dirty="0" smtClean="0"/>
          </a:p>
          <a:p>
            <a:r>
              <a:rPr lang="en-US" baseline="0" dirty="0" smtClean="0"/>
              <a:t>The ethical character of a company depends on whether the actions taken to achieve the goal are consistent with ethical constraints.</a:t>
            </a:r>
          </a:p>
          <a:p>
            <a:endParaRPr lang="en-US" baseline="0" dirty="0" smtClean="0"/>
          </a:p>
          <a:p>
            <a:r>
              <a:rPr lang="en-US" baseline="0" dirty="0" smtClean="0"/>
              <a:t>It can be difficult to draw a line between what we consider ethically right or wrong and what we personally approve or disapprove of.</a:t>
            </a:r>
          </a:p>
          <a:p>
            <a:endParaRPr lang="en-US" baseline="0" dirty="0" smtClean="0"/>
          </a:p>
          <a:p>
            <a:r>
              <a:rPr lang="en-US" baseline="0" dirty="0" smtClean="0"/>
              <a:t>Ethics precedes law in the sense that ethical principles help determine whether or not we should pass specific laws. A good law will set minimal standards that can apply to all situations, leaving a large range of voluntary choices. Ethics fills the gap between general legal standards that apply to all cases and the particular choices made in a specific case.</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39</a:t>
            </a:fld>
            <a:endParaRPr lang="en-US"/>
          </a:p>
        </p:txBody>
      </p:sp>
    </p:spTree>
    <p:extLst>
      <p:ext uri="{BB962C8B-B14F-4D97-AF65-F5344CB8AC3E}">
        <p14:creationId xmlns:p14="http://schemas.microsoft.com/office/powerpoint/2010/main" xmlns="" val="2720321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This question is the foundation for many issues and controversies discussed in later chapters.  One example you can introduce here is the right to freedom of speech versus the need to protect children from materials that are inappropriate for them.  Have the class identify who the affected parties are.  What are the negative and positive rights for the different parties?  Note: the laws pertaining to this particular issue are discussed in chapter three.</a:t>
            </a:r>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40</a:t>
            </a:fld>
            <a:endParaRPr lang="en-US"/>
          </a:p>
        </p:txBody>
      </p:sp>
    </p:spTree>
    <p:extLst>
      <p:ext uri="{BB962C8B-B14F-4D97-AF65-F5344CB8AC3E}">
        <p14:creationId xmlns:p14="http://schemas.microsoft.com/office/powerpoint/2010/main" xmlns="" val="3084594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Cameras in cell phones threaten privacy.  Where is the line between capturing news events and evidence of crimes, and voyeurism?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Some states have passed laws prohibiting use of hand-held devices while driving.  Recent studies show hands-free devices, while freeing up the hands, do not reduce distractions, particularly among young adult and teenage drivers who often text message while driving.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8</a:t>
            </a:fld>
            <a:endParaRPr lang="en-US"/>
          </a:p>
        </p:txBody>
      </p:sp>
    </p:spTree>
    <p:extLst>
      <p:ext uri="{BB962C8B-B14F-4D97-AF65-F5344CB8AC3E}">
        <p14:creationId xmlns:p14="http://schemas.microsoft.com/office/powerpoint/2010/main" xmlns="" val="244454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Kills</a:t>
            </a:r>
            <a:r>
              <a:rPr lang="en-US" baseline="0" dirty="0" smtClean="0"/>
              <a:t> switches could remove content that infringes copyrights. Could also be used to remove content that a company or government deems offensive.</a:t>
            </a:r>
          </a:p>
          <a:p>
            <a:endParaRPr lang="en-US" baseline="0" dirty="0" smtClean="0"/>
          </a:p>
          <a:p>
            <a:r>
              <a:rPr lang="en-US" baseline="0" dirty="0" smtClean="0"/>
              <a:t>What if malicious hackers found a way to operate the skill switches on our devices?</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9</a:t>
            </a:fld>
            <a:endParaRPr lang="en-US"/>
          </a:p>
        </p:txBody>
      </p:sp>
    </p:spTree>
    <p:extLst>
      <p:ext uri="{BB962C8B-B14F-4D97-AF65-F5344CB8AC3E}">
        <p14:creationId xmlns:p14="http://schemas.microsoft.com/office/powerpoint/2010/main" xmlns="" val="8317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Sites like Second Life (www.secondlife.com) combine many of the features of social networking sites with the 3-D aspects of video games.  What new problems/benefits arise when a person can take on a physical persona (an avatar) that may be completely different from who they are in real life?  Some people with physical disabilities can interact with others without revealing their disability.</a:t>
            </a:r>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11</a:t>
            </a:fld>
            <a:endParaRPr lang="en-US"/>
          </a:p>
        </p:txBody>
      </p:sp>
    </p:spTree>
    <p:extLst>
      <p:ext uri="{BB962C8B-B14F-4D97-AF65-F5344CB8AC3E}">
        <p14:creationId xmlns:p14="http://schemas.microsoft.com/office/powerpoint/2010/main" xmlns="" val="347068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12</a:t>
            </a:fld>
            <a:endParaRPr lang="en-US"/>
          </a:p>
        </p:txBody>
      </p:sp>
    </p:spTree>
    <p:extLst>
      <p:ext uri="{BB962C8B-B14F-4D97-AF65-F5344CB8AC3E}">
        <p14:creationId xmlns:p14="http://schemas.microsoft.com/office/powerpoint/2010/main" xmlns="" val="3470687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Jurors</a:t>
            </a:r>
            <a:r>
              <a:rPr lang="en-US" baseline="0" dirty="0" smtClean="0"/>
              <a:t> tweeting about court cases during trials have caused mistrials, overturned convictions, and resulted in jail time for offending jurors.</a:t>
            </a:r>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13</a:t>
            </a:fld>
            <a:endParaRPr lang="en-US"/>
          </a:p>
        </p:txBody>
      </p:sp>
    </p:spTree>
    <p:extLst>
      <p:ext uri="{BB962C8B-B14F-4D97-AF65-F5344CB8AC3E}">
        <p14:creationId xmlns:p14="http://schemas.microsoft.com/office/powerpoint/2010/main" xmlns="" val="3470687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People worldwide still send several </a:t>
            </a:r>
            <a:r>
              <a:rPr lang="en-US" smtClean="0"/>
              <a:t>billion emails </a:t>
            </a:r>
            <a:r>
              <a:rPr lang="en-US" dirty="0" smtClean="0"/>
              <a:t>daily (not counting spam), although</a:t>
            </a:r>
            <a:r>
              <a:rPr lang="en-US" baseline="0" dirty="0" smtClean="0"/>
              <a:t> texting, tweeting, and other social media have </a:t>
            </a:r>
            <a:r>
              <a:rPr lang="en-US" baseline="0" smtClean="0"/>
              <a:t>replaced email </a:t>
            </a:r>
            <a:r>
              <a:rPr lang="en-US" baseline="0" dirty="0" smtClean="0"/>
              <a:t>as the favored communication method in many contexts.</a:t>
            </a:r>
            <a:r>
              <a:rPr lang="en-US" baseline="30000" dirty="0" smtClean="0"/>
              <a:t>9</a:t>
            </a:r>
          </a:p>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14</a:t>
            </a:fld>
            <a:endParaRPr lang="en-US"/>
          </a:p>
        </p:txBody>
      </p:sp>
    </p:spTree>
    <p:extLst>
      <p:ext uri="{BB962C8B-B14F-4D97-AF65-F5344CB8AC3E}">
        <p14:creationId xmlns:p14="http://schemas.microsoft.com/office/powerpoint/2010/main" xmlns="" val="3599021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01BCDC-4CC3-47C3-BDF6-1F82AB3B6A12}" type="slidenum">
              <a:rPr lang="en-US" smtClean="0"/>
              <a:pPr/>
              <a:t>15</a:t>
            </a:fld>
            <a:endParaRPr lang="en-US"/>
          </a:p>
        </p:txBody>
      </p:sp>
    </p:spTree>
    <p:extLst>
      <p:ext uri="{BB962C8B-B14F-4D97-AF65-F5344CB8AC3E}">
        <p14:creationId xmlns:p14="http://schemas.microsoft.com/office/powerpoint/2010/main" xmlns="" val="359902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67056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990600" y="6324600"/>
            <a:ext cx="7543800"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dirty="0" smtClean="0">
                <a:latin typeface="+mn-lt"/>
              </a:rPr>
              <a:t>Slides prepared by Cyndi Chie and Sarah Frye.  Fourth</a:t>
            </a:r>
            <a:r>
              <a:rPr lang="en-US" sz="1400" baseline="0" dirty="0" smtClean="0">
                <a:latin typeface="+mn-lt"/>
              </a:rPr>
              <a:t> edition revisions by Sharon Gray.</a:t>
            </a:r>
            <a:endParaRPr lang="en-US" sz="1400" dirty="0" smtClean="0">
              <a:latin typeface="+mn-lt"/>
            </a:endParaRPr>
          </a:p>
        </p:txBody>
      </p:sp>
    </p:spTree>
    <p:extLst>
      <p:ext uri="{BB962C8B-B14F-4D97-AF65-F5344CB8AC3E}">
        <p14:creationId xmlns:p14="http://schemas.microsoft.com/office/powerpoint/2010/main" xmlns="" val="1923851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8" name="Content Placeholder 7"/>
          <p:cNvSpPr>
            <a:spLocks noGrp="1"/>
          </p:cNvSpPr>
          <p:nvPr>
            <p:ph sz="quarter" idx="10" hasCustomPrompt="1"/>
          </p:nvPr>
        </p:nvSpPr>
        <p:spPr>
          <a:xfrm>
            <a:off x="3733800" y="6365576"/>
            <a:ext cx="2362200" cy="381000"/>
          </a:xfrm>
        </p:spPr>
        <p:txBody>
          <a:bodyPr>
            <a:noAutofit/>
          </a:bodyPr>
          <a:lstStyle>
            <a:lvl1pPr marL="0" indent="0">
              <a:buNone/>
              <a:defRPr sz="1600" i="1" baseline="0">
                <a:solidFill>
                  <a:schemeClr val="bg1">
                    <a:lumMod val="50000"/>
                  </a:schemeClr>
                </a:solidFill>
              </a:defRPr>
            </a:lvl1pPr>
            <a:lvl2pPr marL="457200" indent="0">
              <a:buNone/>
              <a:defRPr sz="1800" i="1">
                <a:solidFill>
                  <a:schemeClr val="bg1">
                    <a:lumMod val="50000"/>
                  </a:schemeClr>
                </a:solidFill>
              </a:defRPr>
            </a:lvl2pPr>
            <a:lvl3pPr marL="914400" indent="0">
              <a:buNone/>
              <a:defRPr sz="1600" i="1">
                <a:solidFill>
                  <a:schemeClr val="bg1">
                    <a:lumMod val="50000"/>
                  </a:schemeClr>
                </a:solidFill>
              </a:defRPr>
            </a:lvl3pPr>
            <a:lvl4pPr marL="1371600" indent="0">
              <a:buNone/>
              <a:defRPr sz="1400" i="1">
                <a:solidFill>
                  <a:schemeClr val="bg1">
                    <a:lumMod val="50000"/>
                  </a:schemeClr>
                </a:solidFill>
              </a:defRPr>
            </a:lvl4pPr>
            <a:lvl5pPr marL="1828800" indent="0">
              <a:buNone/>
              <a:defRPr sz="1400" i="1">
                <a:solidFill>
                  <a:schemeClr val="bg1">
                    <a:lumMod val="50000"/>
                  </a:schemeClr>
                </a:solidFill>
              </a:defRPr>
            </a:lvl5pPr>
          </a:lstStyle>
          <a:p>
            <a:pPr lvl="0"/>
            <a:r>
              <a:rPr lang="en-US" dirty="0" smtClean="0"/>
              <a:t>Corresponding page</a:t>
            </a:r>
            <a:endParaRPr lang="en-US" dirty="0"/>
          </a:p>
        </p:txBody>
      </p:sp>
      <p:sp>
        <p:nvSpPr>
          <p:cNvPr id="9" name="TextBox 8"/>
          <p:cNvSpPr txBox="1"/>
          <p:nvPr userDrawn="1"/>
        </p:nvSpPr>
        <p:spPr>
          <a:xfrm>
            <a:off x="1219200" y="6365576"/>
            <a:ext cx="2590800" cy="338554"/>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i="1" kern="1200" dirty="0" smtClean="0">
                <a:solidFill>
                  <a:schemeClr val="bg1">
                    <a:lumMod val="50000"/>
                  </a:schemeClr>
                </a:solidFill>
                <a:latin typeface="+mn-lt"/>
                <a:ea typeface="+mn-ea"/>
                <a:cs typeface="Arial" charset="0"/>
              </a:rPr>
              <a:t>Corresponding</a:t>
            </a:r>
            <a:r>
              <a:rPr lang="en-US" sz="1600" i="1" kern="1200" baseline="0" dirty="0" smtClean="0">
                <a:solidFill>
                  <a:schemeClr val="bg1">
                    <a:lumMod val="50000"/>
                  </a:schemeClr>
                </a:solidFill>
                <a:latin typeface="+mn-lt"/>
                <a:ea typeface="+mn-ea"/>
                <a:cs typeface="Arial" charset="0"/>
              </a:rPr>
              <a:t> page number:</a:t>
            </a:r>
            <a:endParaRPr lang="en-US" sz="1600" dirty="0">
              <a:latin typeface="+mn-lt"/>
            </a:endParaRPr>
          </a:p>
        </p:txBody>
      </p:sp>
    </p:spTree>
    <p:extLst>
      <p:ext uri="{BB962C8B-B14F-4D97-AF65-F5344CB8AC3E}">
        <p14:creationId xmlns:p14="http://schemas.microsoft.com/office/powerpoint/2010/main" xmlns="" val="37987563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1219200" y="1371600"/>
            <a:ext cx="7467600" cy="2590800"/>
          </a:xfrm>
        </p:spPr>
        <p:txBody>
          <a:bodyPr>
            <a:normAutofit/>
          </a:bodyPr>
          <a:lstStyle>
            <a:lvl1pPr marL="0" indent="0">
              <a:buNone/>
              <a:defRPr sz="2400" i="1">
                <a:latin typeface="Times New Roman" pitchFamily="18" charset="0"/>
                <a:cs typeface="Times New Roman" pitchFamily="18" charset="0"/>
              </a:defRPr>
            </a:lvl1pPr>
          </a:lstStyle>
          <a:p>
            <a:pPr lvl="0"/>
            <a:r>
              <a:rPr lang="en-US" smtClean="0"/>
              <a:t>Click to edit Master text styles</a:t>
            </a:r>
          </a:p>
        </p:txBody>
      </p:sp>
    </p:spTree>
    <p:extLst>
      <p:ext uri="{BB962C8B-B14F-4D97-AF65-F5344CB8AC3E}">
        <p14:creationId xmlns:p14="http://schemas.microsoft.com/office/powerpoint/2010/main" xmlns="" val="20589193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228600"/>
            <a:ext cx="7162800" cy="114300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1371600"/>
            <a:ext cx="7620000" cy="5105400"/>
          </a:xfrm>
          <a:prstGeom prst="rect">
            <a:avLst/>
          </a:prstGeom>
          <a:noFill/>
          <a:effectLst/>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47273310"/>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7" r:id="rId3"/>
  </p:sldLayoutIdLst>
  <p:timing>
    <p:tnLst>
      <p:par>
        <p:cTn id="1" dur="indefinite" restart="never" nodeType="tmRoot"/>
      </p:par>
    </p:tnLst>
  </p:timing>
  <p:hf sldNum="0" hdr="0" ftr="0" dt="0"/>
  <p:txStyles>
    <p:titleStyle>
      <a:lvl1pPr algn="l" defTabSz="914400" rtl="0" eaLnBrk="1" latinLnBrk="0" hangingPunct="1">
        <a:spcBef>
          <a:spcPct val="0"/>
        </a:spcBef>
        <a:buNone/>
        <a:defRPr sz="4200" kern="1200">
          <a:solidFill>
            <a:schemeClr val="tx1"/>
          </a:solidFill>
          <a:effectLst/>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000" kern="1200">
          <a:solidFill>
            <a:schemeClr val="tx1"/>
          </a:solidFill>
          <a:effectLst/>
          <a:latin typeface="+mn-lt"/>
          <a:ea typeface="+mn-ea"/>
          <a:cs typeface="+mn-cs"/>
        </a:defRPr>
      </a:lvl1pPr>
      <a:lvl2pPr marL="742950" indent="-285750" algn="l" defTabSz="914400" rtl="0" eaLnBrk="1" latinLnBrk="0" hangingPunct="1">
        <a:spcBef>
          <a:spcPct val="20000"/>
        </a:spcBef>
        <a:buSzPct val="50000"/>
        <a:buFont typeface="Arial" pitchFamily="34" charset="0"/>
        <a:buChar char="–"/>
        <a:defRPr sz="2800"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latin typeface="+mn-lt"/>
          <a:ea typeface="+mn-ea"/>
          <a:cs typeface="+mn-cs"/>
        </a:defRPr>
      </a:lvl3pPr>
      <a:lvl4pPr marL="1600200" indent="-228600" algn="l" defTabSz="914400" rtl="0" eaLnBrk="1" latinLnBrk="0" hangingPunct="1">
        <a:spcBef>
          <a:spcPct val="20000"/>
        </a:spcBef>
        <a:buSzPct val="75000"/>
        <a:buFont typeface="Arial" pitchFamily="34" charset="0"/>
        <a:buChar char="–"/>
        <a:defRPr sz="2000" kern="1200">
          <a:solidFill>
            <a:schemeClr val="tx1"/>
          </a:solidFill>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lassmat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myspace.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mazon.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ebay.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paypal.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a:xfrm>
            <a:off x="1066800" y="1600200"/>
            <a:ext cx="7772400" cy="1447800"/>
          </a:xfrm>
        </p:spPr>
        <p:txBody>
          <a:bodyPr>
            <a:normAutofit fontScale="90000"/>
          </a:bodyPr>
          <a:lstStyle/>
          <a:p>
            <a:r>
              <a:rPr lang="en-US" sz="7200" dirty="0"/>
              <a:t>A Gift of Fire</a:t>
            </a:r>
            <a:r>
              <a:rPr lang="en-US" dirty="0"/>
              <a:t/>
            </a:r>
            <a:br>
              <a:rPr lang="en-US" dirty="0"/>
            </a:br>
            <a:r>
              <a:rPr lang="en-US" sz="2400" dirty="0" smtClean="0"/>
              <a:t>Fourth </a:t>
            </a:r>
            <a:r>
              <a:rPr lang="en-US" sz="2400" dirty="0"/>
              <a:t>edition</a:t>
            </a:r>
            <a:br>
              <a:rPr lang="en-US" sz="2400" dirty="0"/>
            </a:br>
            <a:r>
              <a:rPr lang="en-US" sz="4800" dirty="0"/>
              <a:t>Sara </a:t>
            </a:r>
            <a:r>
              <a:rPr lang="en-US" sz="4800" dirty="0" err="1"/>
              <a:t>Baase</a:t>
            </a:r>
            <a:endParaRPr lang="en-US" sz="4800" dirty="0"/>
          </a:p>
        </p:txBody>
      </p:sp>
      <p:sp>
        <p:nvSpPr>
          <p:cNvPr id="5125" name="Rectangle 5"/>
          <p:cNvSpPr>
            <a:spLocks noGrp="1" noChangeArrowheads="1"/>
          </p:cNvSpPr>
          <p:nvPr>
            <p:ph type="subTitle" idx="1"/>
          </p:nvPr>
        </p:nvSpPr>
        <p:spPr>
          <a:xfrm>
            <a:off x="1066800" y="4267200"/>
            <a:ext cx="4572000" cy="1752600"/>
          </a:xfrm>
        </p:spPr>
        <p:txBody>
          <a:bodyPr>
            <a:normAutofit/>
          </a:bodyPr>
          <a:lstStyle/>
          <a:p>
            <a:r>
              <a:rPr lang="en-US" sz="4000" dirty="0" smtClean="0"/>
              <a:t>Chapter 1:</a:t>
            </a:r>
            <a:br>
              <a:rPr lang="en-US" sz="4000" dirty="0" smtClean="0"/>
            </a:br>
            <a:r>
              <a:rPr lang="en-US" sz="4000" dirty="0" smtClean="0"/>
              <a:t>Unwrapping the Gift</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620000" cy="2286000"/>
          </a:xfrm>
        </p:spPr>
        <p:txBody>
          <a:bodyPr>
            <a:normAutofit/>
          </a:bodyPr>
          <a:lstStyle/>
          <a:p>
            <a:pPr marL="0" indent="0">
              <a:spcAft>
                <a:spcPts val="600"/>
              </a:spcAft>
              <a:buNone/>
            </a:pPr>
            <a:r>
              <a:rPr lang="en-US" sz="2400" i="1" dirty="0" smtClean="0">
                <a:latin typeface="Times New Roman" pitchFamily="18" charset="0"/>
                <a:cs typeface="Times New Roman" pitchFamily="18" charset="0"/>
              </a:rPr>
              <a:t>“While all this razzle-dazzle connects us electronically, it disconnects us from each other, having us “interfacing” more with computers and TV screens than looking in the face of our fellow human beings. Is this progress?”</a:t>
            </a:r>
            <a:endParaRPr lang="en-US" sz="2400" i="1" dirty="0">
              <a:latin typeface="Times New Roman" pitchFamily="18" charset="0"/>
              <a:cs typeface="Times New Roman" pitchFamily="18" charset="0"/>
            </a:endParaRPr>
          </a:p>
          <a:p>
            <a:pPr marL="0" indent="0" algn="r">
              <a:lnSpc>
                <a:spcPct val="90000"/>
              </a:lnSpc>
              <a:spcAft>
                <a:spcPts val="600"/>
              </a:spcAft>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cs typeface="Times New Roman" pitchFamily="18" charset="0"/>
              </a:rPr>
              <a:t>̶  </a:t>
            </a:r>
            <a:r>
              <a:rPr lang="en-US" sz="2000" dirty="0" smtClean="0">
                <a:cs typeface="Times New Roman" pitchFamily="18" charset="0"/>
              </a:rPr>
              <a:t>Jim Hightower, radio commentator, 1995</a:t>
            </a:r>
            <a:r>
              <a:rPr lang="en-US" sz="2000" baseline="30000" dirty="0">
                <a:cs typeface="Times New Roman" pitchFamily="18" charset="0"/>
              </a:rPr>
              <a:t>7</a:t>
            </a:r>
          </a:p>
        </p:txBody>
      </p:sp>
      <p:sp>
        <p:nvSpPr>
          <p:cNvPr id="4" name="Content Placeholder 3"/>
          <p:cNvSpPr>
            <a:spLocks noGrp="1"/>
          </p:cNvSpPr>
          <p:nvPr>
            <p:ph sz="quarter" idx="10"/>
          </p:nvPr>
        </p:nvSpPr>
        <p:spPr/>
        <p:txBody>
          <a:bodyPr/>
          <a:lstStyle/>
          <a:p>
            <a:r>
              <a:rPr lang="en-US" dirty="0" smtClean="0"/>
              <a:t>10</a:t>
            </a:r>
            <a:endParaRPr lang="en-US" dirty="0"/>
          </a:p>
        </p:txBody>
      </p:sp>
      <p:sp>
        <p:nvSpPr>
          <p:cNvPr id="7"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663903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normAutofit/>
          </a:bodyPr>
          <a:lstStyle/>
          <a:p>
            <a:pPr>
              <a:buFontTx/>
              <a:buNone/>
            </a:pPr>
            <a:r>
              <a:rPr lang="en-US" dirty="0"/>
              <a:t>Social Networking:</a:t>
            </a:r>
          </a:p>
          <a:p>
            <a:r>
              <a:rPr lang="en-US" sz="2800" dirty="0"/>
              <a:t>First online social networking site was </a:t>
            </a:r>
            <a:r>
              <a:rPr lang="en-US" sz="2800" dirty="0" smtClean="0">
                <a:hlinkClick r:id="rId3"/>
              </a:rPr>
              <a:t>www.classmates.com</a:t>
            </a:r>
            <a:r>
              <a:rPr lang="en-US" sz="2800" dirty="0" smtClean="0"/>
              <a:t> in 1995.</a:t>
            </a:r>
          </a:p>
          <a:p>
            <a:r>
              <a:rPr lang="en-US" sz="2800" dirty="0" smtClean="0"/>
              <a:t>Founded in 2003, </a:t>
            </a:r>
            <a:r>
              <a:rPr lang="en-US" sz="2800" dirty="0" err="1" smtClean="0">
                <a:hlinkClick r:id="rId4"/>
              </a:rPr>
              <a:t>Myspace</a:t>
            </a:r>
            <a:r>
              <a:rPr lang="en-US" sz="2800" dirty="0" smtClean="0"/>
              <a:t> </a:t>
            </a:r>
            <a:r>
              <a:rPr lang="en-US" sz="2800" dirty="0"/>
              <a:t>had roughly 100 million member profiles by </a:t>
            </a:r>
            <a:r>
              <a:rPr lang="en-US" sz="2800" dirty="0" smtClean="0"/>
              <a:t>2006.</a:t>
            </a:r>
            <a:endParaRPr lang="en-US" sz="2800" dirty="0"/>
          </a:p>
          <a:p>
            <a:r>
              <a:rPr lang="en-US" sz="2800" dirty="0"/>
              <a:t>Facebook was started at Harvard as an online version of student directories</a:t>
            </a:r>
          </a:p>
          <a:p>
            <a:r>
              <a:rPr lang="en-US" sz="2800" dirty="0" smtClean="0"/>
              <a:t>Social networking is popular </a:t>
            </a:r>
            <a:r>
              <a:rPr lang="en-US" sz="2800" dirty="0"/>
              <a:t>with hundreds of </a:t>
            </a:r>
            <a:r>
              <a:rPr lang="en-US" sz="2800" dirty="0" smtClean="0"/>
              <a:t>millions </a:t>
            </a:r>
            <a:r>
              <a:rPr lang="en-US" sz="2800" dirty="0"/>
              <a:t>of people because of the ease with which they can </a:t>
            </a:r>
            <a:r>
              <a:rPr lang="en-US" sz="2800" dirty="0" smtClean="0"/>
              <a:t>share </a:t>
            </a:r>
            <a:r>
              <a:rPr lang="en-US" sz="2800" dirty="0"/>
              <a:t>aspects of their lives.</a:t>
            </a:r>
          </a:p>
        </p:txBody>
      </p:sp>
      <p:sp>
        <p:nvSpPr>
          <p:cNvPr id="4" name="Content Placeholder 3"/>
          <p:cNvSpPr>
            <a:spLocks noGrp="1"/>
          </p:cNvSpPr>
          <p:nvPr>
            <p:ph sz="quarter" idx="10"/>
          </p:nvPr>
        </p:nvSpPr>
        <p:spPr/>
        <p:txBody>
          <a:bodyPr/>
          <a:lstStyle/>
          <a:p>
            <a:r>
              <a:rPr lang="en-US" dirty="0" smtClean="0"/>
              <a:t>10-11</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014899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lstStyle/>
          <a:p>
            <a:pPr>
              <a:buFontTx/>
              <a:buNone/>
            </a:pPr>
            <a:r>
              <a:rPr lang="en-US" dirty="0" smtClean="0"/>
              <a:t>Social Networking (cont.):</a:t>
            </a:r>
          </a:p>
          <a:p>
            <a:r>
              <a:rPr lang="en-US" sz="2800" dirty="0"/>
              <a:t>Businesses connect with </a:t>
            </a:r>
            <a:r>
              <a:rPr lang="en-US" sz="2800" dirty="0" smtClean="0"/>
              <a:t>customers.</a:t>
            </a:r>
          </a:p>
          <a:p>
            <a:r>
              <a:rPr lang="en-US" sz="2800" dirty="0" smtClean="0"/>
              <a:t>Organizations seek donations.</a:t>
            </a:r>
          </a:p>
          <a:p>
            <a:r>
              <a:rPr lang="en-US" sz="2800" dirty="0"/>
              <a:t>Groups organize volunteers.</a:t>
            </a:r>
          </a:p>
          <a:p>
            <a:r>
              <a:rPr lang="en-US" sz="2800" dirty="0" smtClean="0"/>
              <a:t>Protesters organize </a:t>
            </a:r>
            <a:r>
              <a:rPr lang="en-US" sz="2800" dirty="0"/>
              <a:t>demonstrations and </a:t>
            </a:r>
            <a:r>
              <a:rPr lang="en-US" sz="2800" dirty="0" smtClean="0"/>
              <a:t>revolutions.</a:t>
            </a:r>
          </a:p>
          <a:p>
            <a:r>
              <a:rPr lang="en-US" sz="2800" dirty="0" smtClean="0"/>
              <a:t>Individuals pool resources through “crowd funding”.</a:t>
            </a:r>
            <a:endParaRPr lang="en-US" sz="2800" dirty="0"/>
          </a:p>
        </p:txBody>
      </p:sp>
      <p:sp>
        <p:nvSpPr>
          <p:cNvPr id="4" name="Content Placeholder 3"/>
          <p:cNvSpPr>
            <a:spLocks noGrp="1"/>
          </p:cNvSpPr>
          <p:nvPr>
            <p:ph sz="quarter" idx="10"/>
          </p:nvPr>
        </p:nvSpPr>
        <p:spPr/>
        <p:txBody>
          <a:bodyPr/>
          <a:lstStyle/>
          <a:p>
            <a:r>
              <a:rPr lang="en-US" dirty="0" smtClean="0"/>
              <a:t>10-11</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934234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lstStyle/>
          <a:p>
            <a:pPr>
              <a:buFontTx/>
              <a:buNone/>
            </a:pPr>
            <a:r>
              <a:rPr lang="en-US" dirty="0"/>
              <a:t>Social </a:t>
            </a:r>
            <a:r>
              <a:rPr lang="en-US" dirty="0" smtClean="0"/>
              <a:t>Networking (cont.):</a:t>
            </a:r>
            <a:endParaRPr lang="en-US" dirty="0"/>
          </a:p>
          <a:p>
            <a:r>
              <a:rPr lang="en-US" sz="2800" dirty="0" smtClean="0"/>
              <a:t>Stalkers and bullies stalk and bully.</a:t>
            </a:r>
          </a:p>
          <a:p>
            <a:r>
              <a:rPr lang="en-US" sz="2800" dirty="0" smtClean="0"/>
              <a:t>Jurors tweet about court cases during trials.</a:t>
            </a:r>
          </a:p>
          <a:p>
            <a:r>
              <a:rPr lang="en-US" sz="2800" dirty="0" err="1" smtClean="0"/>
              <a:t>Socialbots</a:t>
            </a:r>
            <a:r>
              <a:rPr lang="en-US" sz="2800" dirty="0" smtClean="0"/>
              <a:t> simulate humans. </a:t>
            </a:r>
          </a:p>
        </p:txBody>
      </p:sp>
      <p:sp>
        <p:nvSpPr>
          <p:cNvPr id="4" name="Content Placeholder 3"/>
          <p:cNvSpPr>
            <a:spLocks noGrp="1"/>
          </p:cNvSpPr>
          <p:nvPr>
            <p:ph sz="quarter" idx="10"/>
          </p:nvPr>
        </p:nvSpPr>
        <p:spPr/>
        <p:txBody>
          <a:bodyPr/>
          <a:lstStyle/>
          <a:p>
            <a:r>
              <a:rPr lang="en-US" dirty="0" smtClean="0"/>
              <a:t>10-11</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4052231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normAutofit/>
          </a:bodyPr>
          <a:lstStyle/>
          <a:p>
            <a:pPr marL="0" indent="0">
              <a:buNone/>
            </a:pPr>
            <a:r>
              <a:rPr lang="en-US" dirty="0" smtClean="0"/>
              <a:t>Communication and the Web</a:t>
            </a:r>
          </a:p>
          <a:p>
            <a:r>
              <a:rPr lang="en-US" sz="2800" dirty="0" smtClean="0"/>
              <a:t>In the 1980s</a:t>
            </a:r>
            <a:r>
              <a:rPr lang="en-US" sz="2800" smtClean="0"/>
              <a:t>, email </a:t>
            </a:r>
            <a:r>
              <a:rPr lang="en-US" sz="2800" dirty="0" smtClean="0"/>
              <a:t>messages were short and contained only text.</a:t>
            </a:r>
          </a:p>
          <a:p>
            <a:r>
              <a:rPr lang="en-US" sz="2800" dirty="0" smtClean="0"/>
              <a:t>People worldwide still </a:t>
            </a:r>
            <a:r>
              <a:rPr lang="en-US" sz="2800" smtClean="0"/>
              <a:t>use email, </a:t>
            </a:r>
            <a:r>
              <a:rPr lang="en-US" sz="2800" dirty="0" smtClean="0"/>
              <a:t>but texting, tweeting , and other social media are now preferred.</a:t>
            </a:r>
          </a:p>
          <a:p>
            <a:endParaRPr lang="en-US" dirty="0"/>
          </a:p>
        </p:txBody>
      </p:sp>
      <p:sp>
        <p:nvSpPr>
          <p:cNvPr id="4" name="Content Placeholder 3"/>
          <p:cNvSpPr>
            <a:spLocks noGrp="1"/>
          </p:cNvSpPr>
          <p:nvPr>
            <p:ph sz="quarter" idx="10"/>
          </p:nvPr>
        </p:nvSpPr>
        <p:spPr/>
        <p:txBody>
          <a:bodyPr/>
          <a:lstStyle/>
          <a:p>
            <a:r>
              <a:rPr lang="en-US" dirty="0" smtClean="0"/>
              <a:t>11-12</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268405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953000"/>
          </a:xfrm>
        </p:spPr>
        <p:txBody>
          <a:bodyPr>
            <a:normAutofit/>
          </a:bodyPr>
          <a:lstStyle/>
          <a:p>
            <a:pPr marL="0" indent="0">
              <a:buNone/>
            </a:pPr>
            <a:r>
              <a:rPr lang="en-US" dirty="0" smtClean="0"/>
              <a:t>Communication and the Web</a:t>
            </a:r>
          </a:p>
          <a:p>
            <a:r>
              <a:rPr lang="en-US" sz="2800" dirty="0" smtClean="0"/>
              <a:t>Blogs (“Web log”) began as outlets for amateurs wanting to express ideas, but they have become significant source of news and entertainment. </a:t>
            </a:r>
          </a:p>
          <a:p>
            <a:r>
              <a:rPr lang="en-US" sz="2800" dirty="0" smtClean="0"/>
              <a:t>Inexpensive video cameras and video-manipulation tools have resulted in a burst </a:t>
            </a:r>
            <a:br>
              <a:rPr lang="en-US" sz="2800" dirty="0" smtClean="0"/>
            </a:br>
            <a:r>
              <a:rPr lang="en-US" sz="2800" dirty="0" smtClean="0"/>
              <a:t>of amateur videos. </a:t>
            </a:r>
          </a:p>
          <a:p>
            <a:r>
              <a:rPr lang="en-US" sz="2800" dirty="0" smtClean="0"/>
              <a:t>Many videos on the Web can infringe copyrights owned by entertainment companies.</a:t>
            </a:r>
          </a:p>
          <a:p>
            <a:endParaRPr lang="en-US" dirty="0"/>
          </a:p>
        </p:txBody>
      </p:sp>
      <p:sp>
        <p:nvSpPr>
          <p:cNvPr id="4" name="Content Placeholder 3"/>
          <p:cNvSpPr>
            <a:spLocks noGrp="1"/>
          </p:cNvSpPr>
          <p:nvPr>
            <p:ph sz="quarter" idx="10"/>
          </p:nvPr>
        </p:nvSpPr>
        <p:spPr/>
        <p:txBody>
          <a:bodyPr/>
          <a:lstStyle/>
          <a:p>
            <a:r>
              <a:rPr lang="en-US" dirty="0" smtClean="0"/>
              <a:t>12-13</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684099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lstStyle/>
          <a:p>
            <a:pPr marL="0" indent="0">
              <a:buNone/>
            </a:pPr>
            <a:r>
              <a:rPr lang="en-US" dirty="0" smtClean="0"/>
              <a:t>Telemedicine</a:t>
            </a:r>
          </a:p>
          <a:p>
            <a:r>
              <a:rPr lang="en-US" sz="2800" dirty="0" smtClean="0"/>
              <a:t>Remote performance of medical exams and procedures, including surgery.</a:t>
            </a:r>
          </a:p>
          <a:p>
            <a:endParaRPr lang="en-US" dirty="0" smtClean="0"/>
          </a:p>
          <a:p>
            <a:endParaRPr lang="en-US" dirty="0"/>
          </a:p>
        </p:txBody>
      </p:sp>
      <p:sp>
        <p:nvSpPr>
          <p:cNvPr id="4" name="Content Placeholder 3"/>
          <p:cNvSpPr>
            <a:spLocks noGrp="1"/>
          </p:cNvSpPr>
          <p:nvPr>
            <p:ph sz="quarter" idx="10"/>
          </p:nvPr>
        </p:nvSpPr>
        <p:spPr/>
        <p:txBody>
          <a:bodyPr/>
          <a:lstStyle/>
          <a:p>
            <a:r>
              <a:rPr lang="en-US" dirty="0" smtClean="0"/>
              <a:t>14</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520648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772400" cy="4876800"/>
          </a:xfrm>
        </p:spPr>
        <p:txBody>
          <a:bodyPr/>
          <a:lstStyle/>
          <a:p>
            <a:pPr marL="0" indent="0">
              <a:buNone/>
            </a:pPr>
            <a:r>
              <a:rPr lang="en-US" dirty="0" smtClean="0"/>
              <a:t>Collaboration</a:t>
            </a:r>
          </a:p>
          <a:p>
            <a:r>
              <a:rPr lang="en-US" sz="2800" dirty="0" smtClean="0"/>
              <a:t>Wikipedia: The online, collaborative encyclopedia written by volunteers.</a:t>
            </a:r>
          </a:p>
          <a:p>
            <a:r>
              <a:rPr lang="en-US" sz="2800" dirty="0" smtClean="0"/>
              <a:t>Informal communities of programmers create and maintain free software.</a:t>
            </a:r>
          </a:p>
          <a:p>
            <a:r>
              <a:rPr lang="en-US" sz="2800" dirty="0" smtClean="0"/>
              <a:t>Watch-dogs on the Web: Informal, decentralized groups of people help investigate crimes.</a:t>
            </a:r>
          </a:p>
        </p:txBody>
      </p:sp>
      <p:sp>
        <p:nvSpPr>
          <p:cNvPr id="4" name="Content Placeholder 3"/>
          <p:cNvSpPr>
            <a:spLocks noGrp="1"/>
          </p:cNvSpPr>
          <p:nvPr>
            <p:ph sz="quarter" idx="10"/>
          </p:nvPr>
        </p:nvSpPr>
        <p:spPr/>
        <p:txBody>
          <a:bodyPr/>
          <a:lstStyle/>
          <a:p>
            <a:r>
              <a:rPr lang="en-US" dirty="0" smtClean="0"/>
              <a:t>14-15</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235247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normAutofit lnSpcReduction="10000"/>
          </a:bodyPr>
          <a:lstStyle/>
          <a:p>
            <a:pPr marL="0" indent="0">
              <a:buNone/>
            </a:pPr>
            <a:r>
              <a:rPr lang="en-US" dirty="0" smtClean="0"/>
              <a:t>E-commerce </a:t>
            </a:r>
          </a:p>
          <a:p>
            <a:r>
              <a:rPr lang="en-US" sz="2800" dirty="0" smtClean="0">
                <a:hlinkClick r:id="rId3"/>
              </a:rPr>
              <a:t>Amazon.com</a:t>
            </a:r>
            <a:r>
              <a:rPr lang="en-US" sz="2800" dirty="0" smtClean="0"/>
              <a:t> started </a:t>
            </a:r>
            <a:r>
              <a:rPr lang="en-US" sz="2800" dirty="0"/>
              <a:t>in 1994 </a:t>
            </a:r>
            <a:r>
              <a:rPr lang="en-US" sz="2800" dirty="0" smtClean="0"/>
              <a:t>selling books on the Web. It has grown to be one of the most popular, reliable, and user-friendly commercial sites.</a:t>
            </a:r>
          </a:p>
          <a:p>
            <a:pPr>
              <a:lnSpc>
                <a:spcPct val="90000"/>
              </a:lnSpc>
            </a:pPr>
            <a:r>
              <a:rPr lang="en-US" sz="2800" dirty="0" smtClean="0">
                <a:hlinkClick r:id="rId4"/>
              </a:rPr>
              <a:t>eBay.com</a:t>
            </a:r>
            <a:r>
              <a:rPr lang="en-US" sz="2800" dirty="0" smtClean="0"/>
              <a:t> facilitates online auctions.</a:t>
            </a:r>
          </a:p>
          <a:p>
            <a:pPr>
              <a:lnSpc>
                <a:spcPct val="90000"/>
              </a:lnSpc>
            </a:pPr>
            <a:r>
              <a:rPr lang="en-US" sz="2800" dirty="0" smtClean="0"/>
              <a:t>Traditional brick-and-mortar business have established Web sites.</a:t>
            </a:r>
          </a:p>
          <a:p>
            <a:pPr>
              <a:lnSpc>
                <a:spcPct val="90000"/>
              </a:lnSpc>
            </a:pPr>
            <a:r>
              <a:rPr lang="en-US" sz="2800" dirty="0" smtClean="0"/>
              <a:t>Online sales in the United States now total hundreds of billions of dollars a year.</a:t>
            </a:r>
          </a:p>
          <a:p>
            <a:pPr>
              <a:lnSpc>
                <a:spcPct val="90000"/>
              </a:lnSpc>
            </a:pPr>
            <a:r>
              <a:rPr lang="en-US" sz="2800" dirty="0" smtClean="0"/>
              <a:t>Sellers can sell directly to buyers, resulting in a peer-to-peer economy.</a:t>
            </a:r>
          </a:p>
          <a:p>
            <a:pPr>
              <a:lnSpc>
                <a:spcPct val="90000"/>
              </a:lnSpc>
            </a:pPr>
            <a:endParaRPr lang="en-US" sz="2800" dirty="0"/>
          </a:p>
        </p:txBody>
      </p:sp>
      <p:sp>
        <p:nvSpPr>
          <p:cNvPr id="4" name="Content Placeholder 3"/>
          <p:cNvSpPr>
            <a:spLocks noGrp="1"/>
          </p:cNvSpPr>
          <p:nvPr>
            <p:ph sz="quarter" idx="10"/>
          </p:nvPr>
        </p:nvSpPr>
        <p:spPr/>
        <p:txBody>
          <a:bodyPr/>
          <a:lstStyle/>
          <a:p>
            <a:r>
              <a:rPr lang="en-US" dirty="0" smtClean="0"/>
              <a:t>15</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32245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normAutofit/>
          </a:bodyPr>
          <a:lstStyle/>
          <a:p>
            <a:pPr marL="0" indent="0">
              <a:buNone/>
            </a:pPr>
            <a:r>
              <a:rPr lang="en-US" dirty="0" smtClean="0"/>
              <a:t>E-commerce and trust concerns</a:t>
            </a:r>
          </a:p>
          <a:p>
            <a:pPr>
              <a:lnSpc>
                <a:spcPct val="90000"/>
              </a:lnSpc>
            </a:pPr>
            <a:r>
              <a:rPr lang="en-US" sz="2800" dirty="0" smtClean="0"/>
              <a:t>People were reluctant to provide credit card information to make online purchases, so </a:t>
            </a:r>
            <a:r>
              <a:rPr lang="en-US" sz="2800" dirty="0" smtClean="0">
                <a:hlinkClick r:id="rId3"/>
              </a:rPr>
              <a:t>PayPal.com</a:t>
            </a:r>
            <a:r>
              <a:rPr lang="en-US" sz="2800" dirty="0" smtClean="0"/>
              <a:t> grew out of need for trusted intermediary to handle payments. </a:t>
            </a:r>
          </a:p>
          <a:p>
            <a:pPr>
              <a:lnSpc>
                <a:spcPct val="90000"/>
              </a:lnSpc>
            </a:pPr>
            <a:r>
              <a:rPr lang="en-US" sz="2800" dirty="0" smtClean="0"/>
              <a:t>Encryption and secure servers made payments safer.</a:t>
            </a:r>
          </a:p>
          <a:p>
            <a:pPr>
              <a:lnSpc>
                <a:spcPct val="90000"/>
              </a:lnSpc>
            </a:pPr>
            <a:r>
              <a:rPr lang="en-US" sz="2800" dirty="0" smtClean="0"/>
              <a:t>The Better Business Bureau established a Web site to help consumers see if others have complained about a business.</a:t>
            </a:r>
          </a:p>
          <a:p>
            <a:pPr>
              <a:lnSpc>
                <a:spcPct val="90000"/>
              </a:lnSpc>
            </a:pPr>
            <a:r>
              <a:rPr lang="en-US" sz="2800" dirty="0" smtClean="0"/>
              <a:t>Auction sites implemented rating systems.</a:t>
            </a:r>
            <a:endParaRPr lang="en-US" sz="2800" dirty="0"/>
          </a:p>
        </p:txBody>
      </p:sp>
      <p:sp>
        <p:nvSpPr>
          <p:cNvPr id="4" name="Content Placeholder 3"/>
          <p:cNvSpPr>
            <a:spLocks noGrp="1"/>
          </p:cNvSpPr>
          <p:nvPr>
            <p:ph sz="quarter" idx="10"/>
          </p:nvPr>
        </p:nvSpPr>
        <p:spPr/>
        <p:txBody>
          <a:bodyPr/>
          <a:lstStyle/>
          <a:p>
            <a:r>
              <a:rPr lang="en-US" dirty="0" smtClean="0"/>
              <a:t>15-16</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539976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219200" y="1447800"/>
            <a:ext cx="7620000" cy="4800600"/>
          </a:xfrm>
        </p:spPr>
        <p:txBody>
          <a:bodyPr>
            <a:normAutofit/>
          </a:bodyPr>
          <a:lstStyle/>
          <a:p>
            <a:r>
              <a:rPr lang="en-US" sz="3000" dirty="0" smtClean="0"/>
              <a:t>The Pace of Change</a:t>
            </a:r>
          </a:p>
          <a:p>
            <a:r>
              <a:rPr lang="en-US" dirty="0" smtClean="0"/>
              <a:t>Change and Unexpected Developments</a:t>
            </a:r>
          </a:p>
          <a:p>
            <a:r>
              <a:rPr lang="en-US" sz="3000" dirty="0" smtClean="0"/>
              <a:t>Themes</a:t>
            </a:r>
          </a:p>
          <a:p>
            <a:r>
              <a:rPr lang="en-US" dirty="0" smtClean="0"/>
              <a:t>Ethics</a:t>
            </a:r>
            <a:endParaRPr lang="en-US" sz="3000" dirty="0" smtClean="0"/>
          </a:p>
        </p:txBody>
      </p:sp>
      <p:sp>
        <p:nvSpPr>
          <p:cNvPr id="19458" name="Rectangle 2"/>
          <p:cNvSpPr>
            <a:spLocks noGrp="1" noChangeArrowheads="1"/>
          </p:cNvSpPr>
          <p:nvPr>
            <p:ph type="title"/>
          </p:nvPr>
        </p:nvSpPr>
        <p:spPr>
          <a:xfrm>
            <a:off x="1219200" y="152400"/>
            <a:ext cx="7162800" cy="1295400"/>
          </a:xfrm>
        </p:spPr>
        <p:txBody>
          <a:bodyPr>
            <a:normAutofit/>
          </a:bodyPr>
          <a:lstStyle/>
          <a:p>
            <a:r>
              <a:rPr lang="en-US" sz="4200" dirty="0"/>
              <a:t>What We Will Cover</a:t>
            </a:r>
          </a:p>
        </p:txBody>
      </p:sp>
      <p:sp>
        <p:nvSpPr>
          <p:cNvPr id="3" name="Content Placeholder 2"/>
          <p:cNvSpPr>
            <a:spLocks noGrp="1"/>
          </p:cNvSpPr>
          <p:nvPr>
            <p:ph sz="quarter" idx="10"/>
          </p:nvPr>
        </p:nvSpPr>
        <p:spPr/>
        <p:txBody>
          <a:bodyPr/>
          <a:lstStyle/>
          <a:p>
            <a:r>
              <a:rPr lang="en-US" dirty="0" smtClean="0"/>
              <a:t>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lstStyle/>
          <a:p>
            <a:pPr marL="0" indent="0">
              <a:buNone/>
            </a:pPr>
            <a:r>
              <a:rPr lang="en-US" dirty="0" smtClean="0"/>
              <a:t>Free stuff</a:t>
            </a:r>
          </a:p>
          <a:p>
            <a:r>
              <a:rPr lang="en-US" sz="2800" smtClean="0"/>
              <a:t>Email </a:t>
            </a:r>
            <a:r>
              <a:rPr lang="en-US" sz="2800" dirty="0" smtClean="0"/>
              <a:t>programs </a:t>
            </a:r>
            <a:r>
              <a:rPr lang="en-US" sz="2800" smtClean="0"/>
              <a:t>and email </a:t>
            </a:r>
            <a:r>
              <a:rPr lang="en-US" sz="2800" dirty="0" smtClean="0"/>
              <a:t>accounts, browsers, filters, firewalls, encryption software, word processors, spreadsheets, software for viewing documents, software to manipulate photos and video, and much more</a:t>
            </a:r>
            <a:endParaRPr lang="en-US" sz="2800" dirty="0"/>
          </a:p>
          <a:p>
            <a:r>
              <a:rPr lang="en-US" sz="2800" dirty="0" smtClean="0"/>
              <a:t>Phone services using VOIP such as Skype</a:t>
            </a:r>
          </a:p>
          <a:p>
            <a:r>
              <a:rPr lang="en-US" sz="2800" dirty="0" smtClean="0"/>
              <a:t>Craigslist classified ad site</a:t>
            </a:r>
          </a:p>
          <a:p>
            <a:r>
              <a:rPr lang="en-US" sz="2800" dirty="0" smtClean="0"/>
              <a:t>University lectures</a:t>
            </a:r>
          </a:p>
        </p:txBody>
      </p:sp>
      <p:sp>
        <p:nvSpPr>
          <p:cNvPr id="4" name="Content Placeholder 3"/>
          <p:cNvSpPr>
            <a:spLocks noGrp="1"/>
          </p:cNvSpPr>
          <p:nvPr>
            <p:ph sz="quarter" idx="10"/>
          </p:nvPr>
        </p:nvSpPr>
        <p:spPr/>
        <p:txBody>
          <a:bodyPr/>
          <a:lstStyle/>
          <a:p>
            <a:r>
              <a:rPr lang="en-US" dirty="0" smtClean="0"/>
              <a:t>16</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119419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848600" cy="4876800"/>
          </a:xfrm>
        </p:spPr>
        <p:txBody>
          <a:bodyPr/>
          <a:lstStyle/>
          <a:p>
            <a:pPr marL="0" indent="0">
              <a:buNone/>
            </a:pPr>
            <a:r>
              <a:rPr lang="en-US" dirty="0" smtClean="0"/>
              <a:t>Free stuff (cont.)</a:t>
            </a:r>
          </a:p>
          <a:p>
            <a:r>
              <a:rPr lang="en-US" sz="2800" dirty="0" smtClean="0"/>
              <a:t>Advertising pays for many free sites and services, but not all. </a:t>
            </a:r>
          </a:p>
          <a:p>
            <a:r>
              <a:rPr lang="en-US" sz="2800" dirty="0" smtClean="0"/>
              <a:t>Wikipedia funded through donations.</a:t>
            </a:r>
          </a:p>
          <a:p>
            <a:r>
              <a:rPr lang="en-US" sz="2800" dirty="0" smtClean="0"/>
              <a:t>Businesses provide some services for good public relations and as a marketing tool.</a:t>
            </a:r>
          </a:p>
          <a:p>
            <a:r>
              <a:rPr lang="en-US" sz="2800" dirty="0"/>
              <a:t>Generosity and public service </a:t>
            </a:r>
            <a:r>
              <a:rPr lang="en-US" sz="2800" dirty="0" smtClean="0"/>
              <a:t>flourish on the Web. Many people share their expertise just because they want to. </a:t>
            </a:r>
          </a:p>
        </p:txBody>
      </p:sp>
      <p:sp>
        <p:nvSpPr>
          <p:cNvPr id="4" name="Content Placeholder 3"/>
          <p:cNvSpPr>
            <a:spLocks noGrp="1"/>
          </p:cNvSpPr>
          <p:nvPr>
            <p:ph sz="quarter" idx="10"/>
          </p:nvPr>
        </p:nvSpPr>
        <p:spPr/>
        <p:txBody>
          <a:bodyPr/>
          <a:lstStyle/>
          <a:p>
            <a:r>
              <a:rPr lang="en-US" dirty="0" smtClean="0"/>
              <a:t>16-17</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493211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543800" cy="4876800"/>
          </a:xfrm>
        </p:spPr>
        <p:txBody>
          <a:bodyPr/>
          <a:lstStyle/>
          <a:p>
            <a:pPr marL="0" indent="0">
              <a:buNone/>
            </a:pPr>
            <a:r>
              <a:rPr lang="en-US" dirty="0" smtClean="0"/>
              <a:t>Free stuff (cont.)</a:t>
            </a:r>
          </a:p>
          <a:p>
            <a:r>
              <a:rPr lang="en-US" dirty="0" smtClean="0"/>
              <a:t>In order for companies to earn ad revenue to fund multimillion-dollar services, many free sites collect information about our online activities and sell it to advertisers.  </a:t>
            </a:r>
          </a:p>
        </p:txBody>
      </p:sp>
      <p:sp>
        <p:nvSpPr>
          <p:cNvPr id="4" name="Content Placeholder 3"/>
          <p:cNvSpPr>
            <a:spLocks noGrp="1"/>
          </p:cNvSpPr>
          <p:nvPr>
            <p:ph sz="quarter" idx="10"/>
          </p:nvPr>
        </p:nvSpPr>
        <p:spPr/>
        <p:txBody>
          <a:bodyPr/>
          <a:lstStyle/>
          <a:p>
            <a:r>
              <a:rPr lang="en-US" dirty="0" smtClean="0"/>
              <a:t>17</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2215777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Artificial intelligence</a:t>
            </a:r>
          </a:p>
          <a:p>
            <a:r>
              <a:rPr lang="en-US" sz="2800" dirty="0" smtClean="0"/>
              <a:t>A branch of computer science that makes computers perform tasks normally requiring human intelligence.</a:t>
            </a:r>
          </a:p>
          <a:p>
            <a:r>
              <a:rPr lang="en-US" sz="2800" dirty="0"/>
              <a:t>R</a:t>
            </a:r>
            <a:r>
              <a:rPr lang="en-US" sz="2800" dirty="0" smtClean="0"/>
              <a:t>esearchers realized that narrow, specialized skills were easier for computers than what a five-year-old does: recognize people, carry on a conversation, respond intelligently to the environment. </a:t>
            </a:r>
          </a:p>
          <a:p>
            <a:endParaRPr lang="en-US" sz="2800" dirty="0" smtClean="0"/>
          </a:p>
          <a:p>
            <a:endParaRPr lang="en-US" sz="2800" dirty="0" smtClean="0"/>
          </a:p>
        </p:txBody>
      </p:sp>
      <p:sp>
        <p:nvSpPr>
          <p:cNvPr id="4" name="Content Placeholder 3"/>
          <p:cNvSpPr>
            <a:spLocks noGrp="1"/>
          </p:cNvSpPr>
          <p:nvPr>
            <p:ph sz="quarter" idx="10"/>
          </p:nvPr>
        </p:nvSpPr>
        <p:spPr/>
        <p:txBody>
          <a:bodyPr/>
          <a:lstStyle/>
          <a:p>
            <a:r>
              <a:rPr lang="en-US" dirty="0" smtClean="0"/>
              <a:t>17</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2854899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Artificial intelligence (cont.)</a:t>
            </a:r>
          </a:p>
          <a:p>
            <a:r>
              <a:rPr lang="en-US" sz="2800" dirty="0" smtClean="0"/>
              <a:t>Many AI applications involve pattern recognition.</a:t>
            </a:r>
          </a:p>
          <a:p>
            <a:r>
              <a:rPr lang="en-US" sz="2800" dirty="0" smtClean="0"/>
              <a:t>Speech recognition is now a common tool.</a:t>
            </a:r>
          </a:p>
          <a:p>
            <a:endParaRPr lang="en-US" sz="2800" dirty="0" smtClean="0"/>
          </a:p>
        </p:txBody>
      </p:sp>
      <p:sp>
        <p:nvSpPr>
          <p:cNvPr id="4" name="Content Placeholder 3"/>
          <p:cNvSpPr>
            <a:spLocks noGrp="1"/>
          </p:cNvSpPr>
          <p:nvPr>
            <p:ph sz="quarter" idx="10"/>
          </p:nvPr>
        </p:nvSpPr>
        <p:spPr/>
        <p:txBody>
          <a:bodyPr/>
          <a:lstStyle/>
          <a:p>
            <a:r>
              <a:rPr lang="en-US" dirty="0" smtClean="0"/>
              <a:t>18</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2952338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Artificial intelligence (cont.)</a:t>
            </a:r>
          </a:p>
          <a:p>
            <a:r>
              <a:rPr lang="en-US" sz="2800" dirty="0" smtClean="0"/>
              <a:t>Turing Test: If the computer convinces the human subject that the computer is human, the computer is said to “pass”.</a:t>
            </a:r>
          </a:p>
          <a:p>
            <a:endParaRPr lang="en-US" sz="2800" dirty="0" smtClean="0"/>
          </a:p>
          <a:p>
            <a:endParaRPr lang="en-US" sz="2800" dirty="0" smtClean="0"/>
          </a:p>
        </p:txBody>
      </p:sp>
      <p:sp>
        <p:nvSpPr>
          <p:cNvPr id="4" name="Content Placeholder 3"/>
          <p:cNvSpPr>
            <a:spLocks noGrp="1"/>
          </p:cNvSpPr>
          <p:nvPr>
            <p:ph sz="quarter" idx="10"/>
          </p:nvPr>
        </p:nvSpPr>
        <p:spPr/>
        <p:txBody>
          <a:bodyPr/>
          <a:lstStyle/>
          <a:p>
            <a:r>
              <a:rPr lang="en-US" dirty="0" smtClean="0"/>
              <a:t>18</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521428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85000" lnSpcReduction="20000"/>
          </a:bodyPr>
          <a:lstStyle/>
          <a:p>
            <a:pPr marL="0" indent="0">
              <a:buNone/>
            </a:pPr>
            <a:r>
              <a:rPr lang="en-US" sz="3300" dirty="0" smtClean="0"/>
              <a:t>Discussion Questions</a:t>
            </a:r>
          </a:p>
          <a:p>
            <a:pPr marL="0" indent="0">
              <a:buNone/>
            </a:pPr>
            <a:r>
              <a:rPr lang="en-US" i="1" dirty="0" smtClean="0"/>
              <a:t>How will we react when we can go into a hospital for surgery performed entirely by a machine? Will it be scarier than riding in the first automatic elevators or airplanes?</a:t>
            </a:r>
          </a:p>
          <a:p>
            <a:pPr marL="0" indent="0">
              <a:buNone/>
            </a:pPr>
            <a:endParaRPr lang="en-US" i="1" dirty="0"/>
          </a:p>
          <a:p>
            <a:pPr marL="0" indent="0">
              <a:buNone/>
            </a:pPr>
            <a:r>
              <a:rPr lang="en-US" i="1" dirty="0" smtClean="0"/>
              <a:t>How will we react when we can have a conversation and not know if we are conversing with a human or a machine?</a:t>
            </a:r>
          </a:p>
          <a:p>
            <a:pPr marL="0" indent="0">
              <a:buNone/>
            </a:pPr>
            <a:endParaRPr lang="en-US" i="1" dirty="0"/>
          </a:p>
          <a:p>
            <a:pPr marL="0" indent="0">
              <a:buNone/>
            </a:pPr>
            <a:r>
              <a:rPr lang="en-US" i="1" dirty="0" smtClean="0"/>
              <a:t>How will we react when chips implanted in our brains enhance our memory with gigabytes of data and a search engine? Will we still be human?</a:t>
            </a:r>
            <a:endParaRPr lang="en-US" i="1" dirty="0"/>
          </a:p>
        </p:txBody>
      </p:sp>
      <p:sp>
        <p:nvSpPr>
          <p:cNvPr id="10" name="Content Placeholder 9"/>
          <p:cNvSpPr>
            <a:spLocks noGrp="1"/>
          </p:cNvSpPr>
          <p:nvPr>
            <p:ph sz="quarter" idx="10"/>
          </p:nvPr>
        </p:nvSpPr>
        <p:spPr/>
        <p:txBody>
          <a:bodyPr/>
          <a:lstStyle/>
          <a:p>
            <a:r>
              <a:rPr lang="en-US" dirty="0" smtClean="0"/>
              <a:t>19</a:t>
            </a:r>
            <a:endParaRPr lang="en-US" dirty="0"/>
          </a:p>
        </p:txBody>
      </p:sp>
      <p:sp>
        <p:nvSpPr>
          <p:cNvPr id="12"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600093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Robots</a:t>
            </a:r>
          </a:p>
          <a:p>
            <a:r>
              <a:rPr lang="en-US" sz="2800" dirty="0" smtClean="0"/>
              <a:t>Mechanical devices that perform physical tasks traditionally done by humans.</a:t>
            </a:r>
          </a:p>
          <a:p>
            <a:r>
              <a:rPr lang="en-US" sz="2800" dirty="0" smtClean="0"/>
              <a:t>Can operate in environments that  are hazardous for people.</a:t>
            </a:r>
            <a:endParaRPr lang="en-US" sz="2800" dirty="0"/>
          </a:p>
        </p:txBody>
      </p:sp>
      <p:sp>
        <p:nvSpPr>
          <p:cNvPr id="4" name="Content Placeholder 3"/>
          <p:cNvSpPr>
            <a:spLocks noGrp="1"/>
          </p:cNvSpPr>
          <p:nvPr>
            <p:ph sz="quarter" idx="10"/>
          </p:nvPr>
        </p:nvSpPr>
        <p:spPr/>
        <p:txBody>
          <a:bodyPr/>
          <a:lstStyle/>
          <a:p>
            <a:r>
              <a:rPr lang="en-US" dirty="0" smtClean="0"/>
              <a:t>19-20</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579195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Smart sensors, motion, and control</a:t>
            </a:r>
          </a:p>
          <a:p>
            <a:r>
              <a:rPr lang="en-US" sz="2800" dirty="0" smtClean="0"/>
              <a:t>Motion sensing devices are used to give robots the ability to walk, trigger airbags in a crash, and protect laptops when dropped.</a:t>
            </a:r>
          </a:p>
          <a:p>
            <a:r>
              <a:rPr lang="en-US" sz="2800" dirty="0" smtClean="0"/>
              <a:t>Sensors can detect leaks, acceleration, position, temperature, and moisture.</a:t>
            </a:r>
          </a:p>
          <a:p>
            <a:endParaRPr lang="en-US" sz="2800" dirty="0" smtClean="0"/>
          </a:p>
        </p:txBody>
      </p:sp>
      <p:sp>
        <p:nvSpPr>
          <p:cNvPr id="4" name="Content Placeholder 3"/>
          <p:cNvSpPr>
            <a:spLocks noGrp="1"/>
          </p:cNvSpPr>
          <p:nvPr>
            <p:ph sz="quarter" idx="10"/>
          </p:nvPr>
        </p:nvSpPr>
        <p:spPr/>
        <p:txBody>
          <a:bodyPr/>
          <a:lstStyle/>
          <a:p>
            <a:r>
              <a:rPr lang="en-US" dirty="0" smtClean="0"/>
              <a:t>20-21</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3907739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Tools for disabled </a:t>
            </a:r>
            <a:r>
              <a:rPr lang="en-US" dirty="0"/>
              <a:t>p</a:t>
            </a:r>
            <a:r>
              <a:rPr lang="en-US" dirty="0" smtClean="0"/>
              <a:t>eople </a:t>
            </a:r>
          </a:p>
          <a:p>
            <a:r>
              <a:rPr lang="en-US" sz="2800" dirty="0" smtClean="0"/>
              <a:t>Assistive technology devices help restore productivity and independence to people with disabilities.</a:t>
            </a:r>
          </a:p>
          <a:p>
            <a:r>
              <a:rPr lang="en-US" sz="2800" dirty="0" smtClean="0"/>
              <a:t>Researchers are experimenting with chips that convert brain signals to controls for leg and arm muscles. </a:t>
            </a:r>
          </a:p>
        </p:txBody>
      </p:sp>
      <p:sp>
        <p:nvSpPr>
          <p:cNvPr id="4" name="Content Placeholder 3"/>
          <p:cNvSpPr>
            <a:spLocks noGrp="1"/>
          </p:cNvSpPr>
          <p:nvPr>
            <p:ph sz="quarter" idx="10"/>
          </p:nvPr>
        </p:nvSpPr>
        <p:spPr/>
        <p:txBody>
          <a:bodyPr/>
          <a:lstStyle/>
          <a:p>
            <a:r>
              <a:rPr lang="en-US" dirty="0" smtClean="0"/>
              <a:t>21-23</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1623376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620000" cy="2286000"/>
          </a:xfrm>
        </p:spPr>
        <p:txBody>
          <a:bodyPr>
            <a:normAutofit/>
          </a:bodyPr>
          <a:lstStyle/>
          <a:p>
            <a:pPr marL="0" indent="0">
              <a:spcAft>
                <a:spcPts val="600"/>
              </a:spcAft>
              <a:buNone/>
            </a:pPr>
            <a:r>
              <a:rPr lang="en-US" sz="2400" i="1" dirty="0">
                <a:latin typeface="Times New Roman" pitchFamily="18" charset="0"/>
                <a:cs typeface="Times New Roman" pitchFamily="18" charset="0"/>
              </a:rPr>
              <a:t>“In a way not seen since Gutenberg’s printing press </a:t>
            </a:r>
            <a:br>
              <a:rPr lang="en-US" sz="2400" i="1" dirty="0">
                <a:latin typeface="Times New Roman" pitchFamily="18" charset="0"/>
                <a:cs typeface="Times New Roman" pitchFamily="18" charset="0"/>
              </a:rPr>
            </a:br>
            <a:r>
              <a:rPr lang="en-US" sz="2400" i="1" dirty="0">
                <a:latin typeface="Times New Roman" pitchFamily="18" charset="0"/>
                <a:cs typeface="Times New Roman" pitchFamily="18" charset="0"/>
              </a:rPr>
              <a:t>that ended the Dark Ages and ignited the Renaissance, </a:t>
            </a:r>
            <a:br>
              <a:rPr lang="en-US" sz="2400" i="1" dirty="0">
                <a:latin typeface="Times New Roman" pitchFamily="18" charset="0"/>
                <a:cs typeface="Times New Roman" pitchFamily="18" charset="0"/>
              </a:rPr>
            </a:br>
            <a:r>
              <a:rPr lang="en-US" sz="2400" i="1" dirty="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microchip is </a:t>
            </a:r>
            <a:r>
              <a:rPr lang="en-US" sz="2400" i="1" dirty="0">
                <a:latin typeface="Times New Roman" pitchFamily="18" charset="0"/>
                <a:cs typeface="Times New Roman" pitchFamily="18" charset="0"/>
              </a:rPr>
              <a:t>an epochal technology with unimaginably far-reaching economic, social, and political consequences.”</a:t>
            </a:r>
          </a:p>
          <a:p>
            <a:pPr marL="0" indent="0" algn="r">
              <a:lnSpc>
                <a:spcPct val="90000"/>
              </a:lnSpc>
              <a:spcAft>
                <a:spcPts val="600"/>
              </a:spcAft>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cs typeface="Times New Roman" pitchFamily="18" charset="0"/>
              </a:rPr>
              <a:t>̶  Michael Rothschild</a:t>
            </a:r>
            <a:r>
              <a:rPr lang="en-US" sz="2000" baseline="30000" dirty="0">
                <a:cs typeface="Times New Roman" pitchFamily="18" charset="0"/>
              </a:rPr>
              <a:t>1</a:t>
            </a:r>
          </a:p>
        </p:txBody>
      </p:sp>
      <p:sp>
        <p:nvSpPr>
          <p:cNvPr id="3" name="Title 2"/>
          <p:cNvSpPr>
            <a:spLocks noGrp="1"/>
          </p:cNvSpPr>
          <p:nvPr>
            <p:ph type="title"/>
          </p:nvPr>
        </p:nvSpPr>
        <p:spPr/>
        <p:txBody>
          <a:bodyPr/>
          <a:lstStyle/>
          <a:p>
            <a:r>
              <a:rPr lang="en-US" dirty="0" smtClean="0"/>
              <a:t>The Pace of Change</a:t>
            </a:r>
            <a:endParaRPr lang="en-US" dirty="0"/>
          </a:p>
        </p:txBody>
      </p:sp>
      <p:sp>
        <p:nvSpPr>
          <p:cNvPr id="4" name="Content Placeholder 3"/>
          <p:cNvSpPr>
            <a:spLocks noGrp="1"/>
          </p:cNvSpPr>
          <p:nvPr>
            <p:ph sz="quarter" idx="10"/>
          </p:nvPr>
        </p:nvSpPr>
        <p:spPr/>
        <p:txBody>
          <a:bodyPr/>
          <a:lstStyle/>
          <a:p>
            <a:r>
              <a:rPr lang="en-US" dirty="0" smtClean="0"/>
              <a:t>4</a:t>
            </a:r>
            <a:endParaRPr lang="en-US" dirty="0"/>
          </a:p>
        </p:txBody>
      </p:sp>
    </p:spTree>
    <p:extLst>
      <p:ext uri="{BB962C8B-B14F-4D97-AF65-F5344CB8AC3E}">
        <p14:creationId xmlns:p14="http://schemas.microsoft.com/office/powerpoint/2010/main" xmlns="" val="3439915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normAutofit/>
          </a:bodyPr>
          <a:lstStyle/>
          <a:p>
            <a:r>
              <a:rPr lang="en-US" sz="2800" dirty="0"/>
              <a:t>Old problems in a new context: crime, pornography, violent </a:t>
            </a:r>
            <a:r>
              <a:rPr lang="en-US" sz="2800" dirty="0" smtClean="0"/>
              <a:t>fiction</a:t>
            </a:r>
            <a:endParaRPr lang="en-US" sz="2800" dirty="0"/>
          </a:p>
          <a:p>
            <a:r>
              <a:rPr lang="en-US" sz="2800" dirty="0"/>
              <a:t>Adapting to new technology: thinking in a new </a:t>
            </a:r>
            <a:r>
              <a:rPr lang="en-US" sz="2800" dirty="0" smtClean="0"/>
              <a:t>way</a:t>
            </a:r>
            <a:endParaRPr lang="en-US" sz="2800" dirty="0"/>
          </a:p>
          <a:p>
            <a:r>
              <a:rPr lang="en-US" sz="2800" dirty="0"/>
              <a:t>Varied sources of solutions to problems: natural part of change and </a:t>
            </a:r>
            <a:r>
              <a:rPr lang="en-US" sz="2800" dirty="0" smtClean="0"/>
              <a:t>life</a:t>
            </a:r>
          </a:p>
          <a:p>
            <a:r>
              <a:rPr lang="en-US" sz="2800" dirty="0" smtClean="0"/>
              <a:t>Global reach of Net: </a:t>
            </a:r>
            <a:r>
              <a:rPr lang="en-US" sz="2800" dirty="0"/>
              <a:t>ease of communication with distant </a:t>
            </a:r>
            <a:r>
              <a:rPr lang="en-US" sz="2800" dirty="0" smtClean="0"/>
              <a:t>countries</a:t>
            </a:r>
            <a:endParaRPr lang="en-US" sz="2800" dirty="0"/>
          </a:p>
          <a:p>
            <a:endParaRPr lang="en-US" sz="2400" dirty="0"/>
          </a:p>
        </p:txBody>
      </p:sp>
      <p:sp>
        <p:nvSpPr>
          <p:cNvPr id="3" name="Title 2"/>
          <p:cNvSpPr>
            <a:spLocks noGrp="1"/>
          </p:cNvSpPr>
          <p:nvPr>
            <p:ph type="title"/>
          </p:nvPr>
        </p:nvSpPr>
        <p:spPr/>
        <p:txBody>
          <a:bodyPr/>
          <a:lstStyle/>
          <a:p>
            <a:r>
              <a:rPr lang="en-US" dirty="0" smtClean="0"/>
              <a:t>Themes</a:t>
            </a:r>
            <a:endParaRPr lang="en-US" dirty="0"/>
          </a:p>
        </p:txBody>
      </p:sp>
      <p:sp>
        <p:nvSpPr>
          <p:cNvPr id="4" name="Content Placeholder 3"/>
          <p:cNvSpPr>
            <a:spLocks noGrp="1"/>
          </p:cNvSpPr>
          <p:nvPr>
            <p:ph sz="quarter" idx="10"/>
          </p:nvPr>
        </p:nvSpPr>
        <p:spPr/>
        <p:txBody>
          <a:bodyPr/>
          <a:lstStyle/>
          <a:p>
            <a:r>
              <a:rPr lang="en-US" dirty="0" smtClean="0"/>
              <a:t>23-24</a:t>
            </a:r>
            <a:endParaRPr lang="en-US" dirty="0"/>
          </a:p>
        </p:txBody>
      </p:sp>
    </p:spTree>
    <p:extLst>
      <p:ext uri="{BB962C8B-B14F-4D97-AF65-F5344CB8AC3E}">
        <p14:creationId xmlns:p14="http://schemas.microsoft.com/office/powerpoint/2010/main" xmlns="" val="235662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a:normAutofit/>
          </a:bodyPr>
          <a:lstStyle/>
          <a:p>
            <a:r>
              <a:rPr lang="en-US" sz="2800" dirty="0" smtClean="0"/>
              <a:t>Trade-offs </a:t>
            </a:r>
            <a:r>
              <a:rPr lang="en-US" sz="2800" dirty="0"/>
              <a:t>and controversy</a:t>
            </a:r>
            <a:r>
              <a:rPr lang="en-US" sz="2800" dirty="0" smtClean="0"/>
              <a:t>: Increasing </a:t>
            </a:r>
            <a:r>
              <a:rPr lang="en-US" sz="2800" dirty="0"/>
              <a:t>security means reducing </a:t>
            </a:r>
            <a:r>
              <a:rPr lang="en-US" sz="2800" dirty="0" smtClean="0"/>
              <a:t>convenience.</a:t>
            </a:r>
          </a:p>
          <a:p>
            <a:r>
              <a:rPr lang="en-US" sz="2800" dirty="0" smtClean="0"/>
              <a:t>Perfection is a direction, not an option.</a:t>
            </a:r>
            <a:endParaRPr lang="en-US" sz="2800" dirty="0"/>
          </a:p>
          <a:p>
            <a:r>
              <a:rPr lang="en-US" sz="2800" dirty="0" smtClean="0"/>
              <a:t>There is a difference </a:t>
            </a:r>
            <a:r>
              <a:rPr lang="en-US" sz="2800" dirty="0"/>
              <a:t>between personal choices, business policies, and </a:t>
            </a:r>
            <a:r>
              <a:rPr lang="en-US" sz="2800" dirty="0" smtClean="0"/>
              <a:t>law.</a:t>
            </a:r>
            <a:endParaRPr lang="en-US" sz="2800" dirty="0"/>
          </a:p>
          <a:p>
            <a:endParaRPr lang="en-US" sz="2400" dirty="0"/>
          </a:p>
        </p:txBody>
      </p:sp>
      <p:sp>
        <p:nvSpPr>
          <p:cNvPr id="3" name="Title 2"/>
          <p:cNvSpPr>
            <a:spLocks noGrp="1"/>
          </p:cNvSpPr>
          <p:nvPr>
            <p:ph type="title"/>
          </p:nvPr>
        </p:nvSpPr>
        <p:spPr/>
        <p:txBody>
          <a:bodyPr/>
          <a:lstStyle/>
          <a:p>
            <a:r>
              <a:rPr lang="en-US" dirty="0" smtClean="0"/>
              <a:t>Themes (cont.)</a:t>
            </a:r>
            <a:endParaRPr lang="en-US" dirty="0"/>
          </a:p>
        </p:txBody>
      </p:sp>
      <p:sp>
        <p:nvSpPr>
          <p:cNvPr id="4" name="Content Placeholder 3"/>
          <p:cNvSpPr>
            <a:spLocks noGrp="1"/>
          </p:cNvSpPr>
          <p:nvPr>
            <p:ph sz="quarter" idx="10"/>
          </p:nvPr>
        </p:nvSpPr>
        <p:spPr/>
        <p:txBody>
          <a:bodyPr/>
          <a:lstStyle/>
          <a:p>
            <a:r>
              <a:rPr lang="en-US" dirty="0" smtClean="0"/>
              <a:t>24-26</a:t>
            </a:r>
            <a:endParaRPr lang="en-US" dirty="0"/>
          </a:p>
        </p:txBody>
      </p:sp>
    </p:spTree>
    <p:extLst>
      <p:ext uri="{BB962C8B-B14F-4D97-AF65-F5344CB8AC3E}">
        <p14:creationId xmlns:p14="http://schemas.microsoft.com/office/powerpoint/2010/main" xmlns="" val="3227324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Tx/>
              <a:buNone/>
            </a:pPr>
            <a:r>
              <a:rPr lang="en-US" dirty="0"/>
              <a:t>What is Ethics:</a:t>
            </a:r>
          </a:p>
          <a:p>
            <a:r>
              <a:rPr lang="en-US" sz="2800" dirty="0"/>
              <a:t>Study of what it means to “do the right thing</a:t>
            </a:r>
            <a:r>
              <a:rPr lang="en-US" sz="2800" dirty="0" smtClean="0"/>
              <a:t>”.</a:t>
            </a:r>
            <a:endParaRPr lang="en-US" sz="2800" dirty="0"/>
          </a:p>
          <a:p>
            <a:r>
              <a:rPr lang="en-US" sz="2800" dirty="0"/>
              <a:t>Assumes people are rational and make free </a:t>
            </a:r>
            <a:r>
              <a:rPr lang="en-US" sz="2800" dirty="0" smtClean="0"/>
              <a:t>choices.</a:t>
            </a:r>
            <a:endParaRPr lang="en-US" sz="2800" dirty="0"/>
          </a:p>
          <a:p>
            <a:r>
              <a:rPr lang="en-US" sz="2800" dirty="0"/>
              <a:t>Rules to follow in our interactions and our actions that affect </a:t>
            </a:r>
            <a:r>
              <a:rPr lang="en-US" sz="2800" dirty="0" smtClean="0"/>
              <a:t>others.</a:t>
            </a:r>
            <a:endParaRPr lang="en-US" sz="2800" dirty="0"/>
          </a:p>
          <a:p>
            <a:endParaRPr lang="en-US" dirty="0"/>
          </a:p>
        </p:txBody>
      </p:sp>
      <p:sp>
        <p:nvSpPr>
          <p:cNvPr id="3" name="Title 2"/>
          <p:cNvSpPr>
            <a:spLocks noGrp="1"/>
          </p:cNvSpPr>
          <p:nvPr>
            <p:ph type="title"/>
          </p:nvPr>
        </p:nvSpPr>
        <p:spPr/>
        <p:txBody>
          <a:bodyPr/>
          <a:lstStyle/>
          <a:p>
            <a:r>
              <a:rPr lang="en-US" dirty="0" smtClean="0"/>
              <a:t>Ethics</a:t>
            </a:r>
            <a:endParaRPr lang="en-US" dirty="0"/>
          </a:p>
        </p:txBody>
      </p:sp>
      <p:sp>
        <p:nvSpPr>
          <p:cNvPr id="4" name="Content Placeholder 3"/>
          <p:cNvSpPr>
            <a:spLocks noGrp="1"/>
          </p:cNvSpPr>
          <p:nvPr>
            <p:ph sz="quarter" idx="10"/>
          </p:nvPr>
        </p:nvSpPr>
        <p:spPr/>
        <p:txBody>
          <a:bodyPr/>
          <a:lstStyle/>
          <a:p>
            <a:r>
              <a:rPr lang="en-US" dirty="0" smtClean="0"/>
              <a:t>26-27</a:t>
            </a:r>
            <a:endParaRPr lang="en-US" dirty="0"/>
          </a:p>
        </p:txBody>
      </p:sp>
    </p:spTree>
    <p:extLst>
      <p:ext uri="{BB962C8B-B14F-4D97-AF65-F5344CB8AC3E}">
        <p14:creationId xmlns:p14="http://schemas.microsoft.com/office/powerpoint/2010/main" xmlns="" val="37591063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Tx/>
              <a:buNone/>
            </a:pPr>
            <a:r>
              <a:rPr lang="en-US" dirty="0" smtClean="0"/>
              <a:t>A variety of ethical views</a:t>
            </a:r>
            <a:r>
              <a:rPr lang="en-US" dirty="0"/>
              <a:t>:</a:t>
            </a:r>
          </a:p>
          <a:p>
            <a:r>
              <a:rPr lang="en-US" sz="2800" dirty="0" smtClean="0"/>
              <a:t>Deontological theories</a:t>
            </a:r>
            <a:endParaRPr lang="en-US" sz="2800" dirty="0"/>
          </a:p>
          <a:p>
            <a:r>
              <a:rPr lang="en-US" sz="2800" dirty="0"/>
              <a:t>Utilitarianism</a:t>
            </a:r>
          </a:p>
          <a:p>
            <a:r>
              <a:rPr lang="en-US" sz="2800" dirty="0"/>
              <a:t>Natural rights</a:t>
            </a:r>
          </a:p>
          <a:p>
            <a:endParaRPr lang="en-US" sz="2800" dirty="0"/>
          </a:p>
        </p:txBody>
      </p:sp>
      <p:sp>
        <p:nvSpPr>
          <p:cNvPr id="3" name="Title 2"/>
          <p:cNvSpPr>
            <a:spLocks noGrp="1"/>
          </p:cNvSpPr>
          <p:nvPr>
            <p:ph type="title"/>
          </p:nvPr>
        </p:nvSpPr>
        <p:spPr/>
        <p:txBody>
          <a:bodyPr/>
          <a:lstStyle/>
          <a:p>
            <a:r>
              <a:rPr lang="en-US" dirty="0" smtClean="0"/>
              <a:t>Ethics</a:t>
            </a:r>
            <a:endParaRPr lang="en-US" dirty="0"/>
          </a:p>
        </p:txBody>
      </p:sp>
      <p:sp>
        <p:nvSpPr>
          <p:cNvPr id="4" name="Content Placeholder 3"/>
          <p:cNvSpPr>
            <a:spLocks noGrp="1"/>
          </p:cNvSpPr>
          <p:nvPr>
            <p:ph sz="quarter" idx="10"/>
          </p:nvPr>
        </p:nvSpPr>
        <p:spPr/>
        <p:txBody>
          <a:bodyPr/>
          <a:lstStyle/>
          <a:p>
            <a:r>
              <a:rPr lang="en-US" dirty="0" smtClean="0"/>
              <a:t>28-31</a:t>
            </a:r>
            <a:endParaRPr lang="en-US" dirty="0"/>
          </a:p>
        </p:txBody>
      </p:sp>
    </p:spTree>
    <p:extLst>
      <p:ext uri="{BB962C8B-B14F-4D97-AF65-F5344CB8AC3E}">
        <p14:creationId xmlns:p14="http://schemas.microsoft.com/office/powerpoint/2010/main" xmlns="" val="3155564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Tx/>
              <a:buNone/>
            </a:pPr>
            <a:r>
              <a:rPr lang="en-US" dirty="0" smtClean="0"/>
              <a:t>A variety of ethical views (cont.):</a:t>
            </a:r>
            <a:endParaRPr lang="en-US" dirty="0"/>
          </a:p>
          <a:p>
            <a:r>
              <a:rPr lang="en-US" sz="2800" dirty="0" smtClean="0"/>
              <a:t>Negative </a:t>
            </a:r>
            <a:r>
              <a:rPr lang="en-US" sz="2800" dirty="0"/>
              <a:t>rights (liberties)</a:t>
            </a:r>
          </a:p>
          <a:p>
            <a:pPr lvl="1"/>
            <a:r>
              <a:rPr lang="en-US" sz="2400" dirty="0"/>
              <a:t>The right to act without interference</a:t>
            </a:r>
          </a:p>
          <a:p>
            <a:r>
              <a:rPr lang="en-US" sz="2800" dirty="0"/>
              <a:t>Positive rights (claim-rights)</a:t>
            </a:r>
          </a:p>
          <a:p>
            <a:pPr lvl="1"/>
            <a:r>
              <a:rPr lang="en-US" sz="2400" dirty="0"/>
              <a:t>An obligation of some people to provide certain things for others</a:t>
            </a:r>
          </a:p>
          <a:p>
            <a:endParaRPr lang="en-US" dirty="0"/>
          </a:p>
        </p:txBody>
      </p:sp>
      <p:sp>
        <p:nvSpPr>
          <p:cNvPr id="3" name="Title 2"/>
          <p:cNvSpPr>
            <a:spLocks noGrp="1"/>
          </p:cNvSpPr>
          <p:nvPr>
            <p:ph type="title"/>
          </p:nvPr>
        </p:nvSpPr>
        <p:spPr/>
        <p:txBody>
          <a:bodyPr/>
          <a:lstStyle/>
          <a:p>
            <a:r>
              <a:rPr lang="en-US" dirty="0" smtClean="0"/>
              <a:t>Ethics</a:t>
            </a:r>
            <a:endParaRPr lang="en-US" dirty="0"/>
          </a:p>
        </p:txBody>
      </p:sp>
      <p:sp>
        <p:nvSpPr>
          <p:cNvPr id="4" name="Content Placeholder 3"/>
          <p:cNvSpPr>
            <a:spLocks noGrp="1"/>
          </p:cNvSpPr>
          <p:nvPr>
            <p:ph sz="quarter" idx="10"/>
          </p:nvPr>
        </p:nvSpPr>
        <p:spPr/>
        <p:txBody>
          <a:bodyPr/>
          <a:lstStyle/>
          <a:p>
            <a:r>
              <a:rPr lang="en-US" dirty="0" smtClean="0"/>
              <a:t>31</a:t>
            </a:r>
            <a:endParaRPr lang="en-US" dirty="0"/>
          </a:p>
        </p:txBody>
      </p:sp>
    </p:spTree>
    <p:extLst>
      <p:ext uri="{BB962C8B-B14F-4D97-AF65-F5344CB8AC3E}">
        <p14:creationId xmlns:p14="http://schemas.microsoft.com/office/powerpoint/2010/main" xmlns="" val="1000989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A var</a:t>
            </a:r>
            <a:r>
              <a:rPr lang="en-US" dirty="0"/>
              <a:t>iety of ethical views (cont.):</a:t>
            </a:r>
          </a:p>
          <a:p>
            <a:r>
              <a:rPr lang="en-US" sz="2800" dirty="0" smtClean="0"/>
              <a:t>Golden rules</a:t>
            </a:r>
            <a:endParaRPr lang="en-US" sz="2800" dirty="0"/>
          </a:p>
          <a:p>
            <a:pPr lvl="1"/>
            <a:r>
              <a:rPr lang="en-US" sz="2400" dirty="0"/>
              <a:t>Treat others as you would want them to treat you. </a:t>
            </a:r>
            <a:endParaRPr lang="en-US" sz="2400" dirty="0" smtClean="0"/>
          </a:p>
          <a:p>
            <a:r>
              <a:rPr lang="en-US" sz="2800" dirty="0"/>
              <a:t>Contributing to </a:t>
            </a:r>
            <a:r>
              <a:rPr lang="en-US" sz="2800" dirty="0" smtClean="0"/>
              <a:t>society</a:t>
            </a:r>
            <a:endParaRPr lang="en-US" sz="2800" dirty="0"/>
          </a:p>
          <a:p>
            <a:pPr lvl="1"/>
            <a:r>
              <a:rPr lang="en-US" sz="2400" dirty="0"/>
              <a:t>Doing one’s work honestly, responsibly, ethically, creatively, and well </a:t>
            </a:r>
            <a:r>
              <a:rPr lang="en-US" sz="2400" dirty="0" smtClean="0"/>
              <a:t>is virtuous.</a:t>
            </a:r>
            <a:endParaRPr lang="en-US" sz="2400" dirty="0"/>
          </a:p>
          <a:p>
            <a:pPr lvl="1"/>
            <a:endParaRPr lang="en-US" dirty="0"/>
          </a:p>
        </p:txBody>
      </p:sp>
      <p:sp>
        <p:nvSpPr>
          <p:cNvPr id="3" name="Title 2"/>
          <p:cNvSpPr>
            <a:spLocks noGrp="1"/>
          </p:cNvSpPr>
          <p:nvPr>
            <p:ph type="title"/>
          </p:nvPr>
        </p:nvSpPr>
        <p:spPr/>
        <p:txBody>
          <a:bodyPr/>
          <a:lstStyle/>
          <a:p>
            <a:r>
              <a:rPr lang="en-US" dirty="0" smtClean="0"/>
              <a:t>Ethics </a:t>
            </a:r>
            <a:endParaRPr lang="en-US" dirty="0"/>
          </a:p>
        </p:txBody>
      </p:sp>
      <p:sp>
        <p:nvSpPr>
          <p:cNvPr id="4" name="Content Placeholder 3"/>
          <p:cNvSpPr>
            <a:spLocks noGrp="1"/>
          </p:cNvSpPr>
          <p:nvPr>
            <p:ph sz="quarter" idx="10"/>
          </p:nvPr>
        </p:nvSpPr>
        <p:spPr/>
        <p:txBody>
          <a:bodyPr/>
          <a:lstStyle/>
          <a:p>
            <a:r>
              <a:rPr lang="en-US" dirty="0" smtClean="0"/>
              <a:t>32-33</a:t>
            </a:r>
            <a:endParaRPr lang="en-US" dirty="0"/>
          </a:p>
        </p:txBody>
      </p:sp>
    </p:spTree>
    <p:extLst>
      <p:ext uri="{BB962C8B-B14F-4D97-AF65-F5344CB8AC3E}">
        <p14:creationId xmlns:p14="http://schemas.microsoft.com/office/powerpoint/2010/main" xmlns="" val="491216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A variety of ethical views (cont.):</a:t>
            </a:r>
          </a:p>
          <a:p>
            <a:r>
              <a:rPr lang="en-US" sz="2800" dirty="0" smtClean="0"/>
              <a:t>Social contracts and a theory of political justice</a:t>
            </a:r>
          </a:p>
          <a:p>
            <a:pPr lvl="1"/>
            <a:r>
              <a:rPr lang="en-US" sz="2400" dirty="0" smtClean="0"/>
              <a:t>People willingly submit to a common law in order to live in a civil society.</a:t>
            </a:r>
          </a:p>
          <a:p>
            <a:endParaRPr lang="en-US" dirty="0" smtClean="0"/>
          </a:p>
        </p:txBody>
      </p:sp>
      <p:sp>
        <p:nvSpPr>
          <p:cNvPr id="3" name="Title 2"/>
          <p:cNvSpPr>
            <a:spLocks noGrp="1"/>
          </p:cNvSpPr>
          <p:nvPr>
            <p:ph type="title"/>
          </p:nvPr>
        </p:nvSpPr>
        <p:spPr/>
        <p:txBody>
          <a:bodyPr/>
          <a:lstStyle/>
          <a:p>
            <a:r>
              <a:rPr lang="en-US" dirty="0" smtClean="0"/>
              <a:t>Ethics</a:t>
            </a:r>
            <a:endParaRPr lang="en-US" dirty="0"/>
          </a:p>
        </p:txBody>
      </p:sp>
      <p:sp>
        <p:nvSpPr>
          <p:cNvPr id="4" name="Content Placeholder 3"/>
          <p:cNvSpPr>
            <a:spLocks noGrp="1"/>
          </p:cNvSpPr>
          <p:nvPr>
            <p:ph sz="quarter" idx="10"/>
          </p:nvPr>
        </p:nvSpPr>
        <p:spPr/>
        <p:txBody>
          <a:bodyPr/>
          <a:lstStyle/>
          <a:p>
            <a:r>
              <a:rPr lang="en-US" dirty="0" smtClean="0"/>
              <a:t>33-35</a:t>
            </a:r>
            <a:endParaRPr lang="en-US" dirty="0"/>
          </a:p>
        </p:txBody>
      </p:sp>
    </p:spTree>
    <p:extLst>
      <p:ext uri="{BB962C8B-B14F-4D97-AF65-F5344CB8AC3E}">
        <p14:creationId xmlns:p14="http://schemas.microsoft.com/office/powerpoint/2010/main" xmlns="" val="1265131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A variety of ethical views (cont.):</a:t>
            </a:r>
          </a:p>
          <a:p>
            <a:r>
              <a:rPr lang="en-US" sz="2800" dirty="0" smtClean="0"/>
              <a:t>No simple answers</a:t>
            </a:r>
          </a:p>
          <a:p>
            <a:pPr lvl="1"/>
            <a:r>
              <a:rPr lang="en-US" sz="2400" dirty="0" smtClean="0"/>
              <a:t>Human behavior and real human situations are complex. There are often trade-offs to consider.</a:t>
            </a:r>
          </a:p>
          <a:p>
            <a:pPr lvl="1"/>
            <a:r>
              <a:rPr lang="en-US" sz="2400" dirty="0" smtClean="0"/>
              <a:t>Ethical theories help to identify important principles or guidelines. </a:t>
            </a:r>
          </a:p>
          <a:p>
            <a:endParaRPr lang="en-US" dirty="0"/>
          </a:p>
        </p:txBody>
      </p:sp>
      <p:sp>
        <p:nvSpPr>
          <p:cNvPr id="3" name="Title 2"/>
          <p:cNvSpPr>
            <a:spLocks noGrp="1"/>
          </p:cNvSpPr>
          <p:nvPr>
            <p:ph type="title"/>
          </p:nvPr>
        </p:nvSpPr>
        <p:spPr/>
        <p:txBody>
          <a:bodyPr/>
          <a:lstStyle/>
          <a:p>
            <a:r>
              <a:rPr lang="en-US" dirty="0" smtClean="0"/>
              <a:t>Ethics</a:t>
            </a:r>
            <a:endParaRPr lang="en-US" dirty="0"/>
          </a:p>
        </p:txBody>
      </p:sp>
      <p:sp>
        <p:nvSpPr>
          <p:cNvPr id="4" name="Content Placeholder 3"/>
          <p:cNvSpPr>
            <a:spLocks noGrp="1"/>
          </p:cNvSpPr>
          <p:nvPr>
            <p:ph sz="quarter" idx="10"/>
          </p:nvPr>
        </p:nvSpPr>
        <p:spPr/>
        <p:txBody>
          <a:bodyPr/>
          <a:lstStyle/>
          <a:p>
            <a:r>
              <a:rPr lang="en-US" dirty="0" smtClean="0"/>
              <a:t>35-36</a:t>
            </a:r>
            <a:endParaRPr lang="en-US" dirty="0"/>
          </a:p>
        </p:txBody>
      </p:sp>
    </p:spTree>
    <p:extLst>
      <p:ext uri="{BB962C8B-B14F-4D97-AF65-F5344CB8AC3E}">
        <p14:creationId xmlns:p14="http://schemas.microsoft.com/office/powerpoint/2010/main" xmlns="" val="10104125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A variety of ethical views (cont.):</a:t>
            </a:r>
          </a:p>
          <a:p>
            <a:r>
              <a:rPr lang="en-US" sz="2800" dirty="0" smtClean="0"/>
              <a:t>Do organizations have ethics?</a:t>
            </a:r>
          </a:p>
          <a:p>
            <a:pPr lvl="1"/>
            <a:r>
              <a:rPr lang="en-US" sz="2400" dirty="0" smtClean="0"/>
              <a:t>Ultimately, it is individuals who are making decisions and taking actions. We can hold both the individuals and the organization responsible for their acts.</a:t>
            </a:r>
          </a:p>
        </p:txBody>
      </p:sp>
      <p:sp>
        <p:nvSpPr>
          <p:cNvPr id="3" name="Title 2"/>
          <p:cNvSpPr>
            <a:spLocks noGrp="1"/>
          </p:cNvSpPr>
          <p:nvPr>
            <p:ph type="title"/>
          </p:nvPr>
        </p:nvSpPr>
        <p:spPr/>
        <p:txBody>
          <a:bodyPr/>
          <a:lstStyle/>
          <a:p>
            <a:r>
              <a:rPr lang="en-US" dirty="0" smtClean="0"/>
              <a:t>Ethics</a:t>
            </a:r>
            <a:endParaRPr lang="en-US" dirty="0"/>
          </a:p>
        </p:txBody>
      </p:sp>
      <p:sp>
        <p:nvSpPr>
          <p:cNvPr id="4" name="Content Placeholder 3"/>
          <p:cNvSpPr>
            <a:spLocks noGrp="1"/>
          </p:cNvSpPr>
          <p:nvPr>
            <p:ph sz="quarter" idx="10"/>
          </p:nvPr>
        </p:nvSpPr>
        <p:spPr/>
        <p:txBody>
          <a:bodyPr/>
          <a:lstStyle/>
          <a:p>
            <a:r>
              <a:rPr lang="en-US" dirty="0" smtClean="0"/>
              <a:t>36</a:t>
            </a:r>
            <a:endParaRPr lang="en-US" dirty="0"/>
          </a:p>
        </p:txBody>
      </p:sp>
    </p:spTree>
    <p:extLst>
      <p:ext uri="{BB962C8B-B14F-4D97-AF65-F5344CB8AC3E}">
        <p14:creationId xmlns:p14="http://schemas.microsoft.com/office/powerpoint/2010/main" xmlns="" val="16095350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Tx/>
              <a:buNone/>
            </a:pPr>
            <a:r>
              <a:rPr lang="en-US" dirty="0" smtClean="0"/>
              <a:t>Some important </a:t>
            </a:r>
            <a:r>
              <a:rPr lang="en-US" dirty="0"/>
              <a:t>d</a:t>
            </a:r>
            <a:r>
              <a:rPr lang="en-US" dirty="0" smtClean="0"/>
              <a:t>istinctions:</a:t>
            </a:r>
            <a:endParaRPr lang="en-US" dirty="0"/>
          </a:p>
          <a:p>
            <a:r>
              <a:rPr lang="en-US" sz="2800" dirty="0" smtClean="0"/>
              <a:t>Right, wrong, and okay</a:t>
            </a:r>
          </a:p>
          <a:p>
            <a:r>
              <a:rPr lang="en-US" sz="2800" dirty="0" smtClean="0"/>
              <a:t>Distinguishing  </a:t>
            </a:r>
            <a:r>
              <a:rPr lang="en-US" sz="2800" dirty="0"/>
              <a:t>wrong and harm</a:t>
            </a:r>
          </a:p>
          <a:p>
            <a:r>
              <a:rPr lang="en-US" sz="2800" dirty="0" smtClean="0"/>
              <a:t>Separating goals from constraints</a:t>
            </a:r>
          </a:p>
          <a:p>
            <a:r>
              <a:rPr lang="en-US" sz="2800" dirty="0" smtClean="0"/>
              <a:t>Personal </a:t>
            </a:r>
            <a:r>
              <a:rPr lang="en-US" sz="2800" dirty="0"/>
              <a:t>preference and ethics</a:t>
            </a:r>
          </a:p>
          <a:p>
            <a:r>
              <a:rPr lang="en-US" sz="2800" dirty="0"/>
              <a:t>Law </a:t>
            </a:r>
            <a:r>
              <a:rPr lang="en-US" sz="2800"/>
              <a:t>and </a:t>
            </a:r>
            <a:r>
              <a:rPr lang="en-US" sz="2800" smtClean="0"/>
              <a:t>ethics</a:t>
            </a:r>
            <a:endParaRPr lang="en-US" sz="2800" dirty="0"/>
          </a:p>
          <a:p>
            <a:endParaRPr lang="en-US" dirty="0"/>
          </a:p>
        </p:txBody>
      </p:sp>
      <p:sp>
        <p:nvSpPr>
          <p:cNvPr id="3" name="Title 2"/>
          <p:cNvSpPr>
            <a:spLocks noGrp="1"/>
          </p:cNvSpPr>
          <p:nvPr>
            <p:ph type="title"/>
          </p:nvPr>
        </p:nvSpPr>
        <p:spPr/>
        <p:txBody>
          <a:bodyPr/>
          <a:lstStyle/>
          <a:p>
            <a:r>
              <a:rPr lang="en-US" dirty="0" smtClean="0"/>
              <a:t>Ethics</a:t>
            </a:r>
            <a:endParaRPr lang="en-US" dirty="0"/>
          </a:p>
        </p:txBody>
      </p:sp>
      <p:sp>
        <p:nvSpPr>
          <p:cNvPr id="4" name="Content Placeholder 3"/>
          <p:cNvSpPr>
            <a:spLocks noGrp="1"/>
          </p:cNvSpPr>
          <p:nvPr>
            <p:ph sz="quarter" idx="10"/>
          </p:nvPr>
        </p:nvSpPr>
        <p:spPr/>
        <p:txBody>
          <a:bodyPr/>
          <a:lstStyle/>
          <a:p>
            <a:r>
              <a:rPr lang="en-US" dirty="0" smtClean="0"/>
              <a:t>36-40</a:t>
            </a:r>
            <a:endParaRPr lang="en-US" dirty="0"/>
          </a:p>
        </p:txBody>
      </p:sp>
    </p:spTree>
    <p:extLst>
      <p:ext uri="{BB962C8B-B14F-4D97-AF65-F5344CB8AC3E}">
        <p14:creationId xmlns:p14="http://schemas.microsoft.com/office/powerpoint/2010/main" xmlns="" val="2505076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1940s: First computer was built.</a:t>
            </a:r>
          </a:p>
          <a:p>
            <a:r>
              <a:rPr lang="en-US" dirty="0" smtClean="0"/>
              <a:t>1956: First hard-drive disk weighed a ton and stored five megabytes.</a:t>
            </a:r>
          </a:p>
          <a:p>
            <a:r>
              <a:rPr lang="en-US" dirty="0" smtClean="0"/>
              <a:t>1991: Space shuttle had a one-megahertz computer. Ten years later, some automobiles had 100-megahertz computers. Speeds of several gigahertz are now common.</a:t>
            </a:r>
            <a:endParaRPr lang="en-US" dirty="0"/>
          </a:p>
        </p:txBody>
      </p:sp>
      <p:sp>
        <p:nvSpPr>
          <p:cNvPr id="3" name="Title 2"/>
          <p:cNvSpPr>
            <a:spLocks noGrp="1"/>
          </p:cNvSpPr>
          <p:nvPr>
            <p:ph type="title"/>
          </p:nvPr>
        </p:nvSpPr>
        <p:spPr/>
        <p:txBody>
          <a:bodyPr/>
          <a:lstStyle/>
          <a:p>
            <a:r>
              <a:rPr lang="en-US" dirty="0" smtClean="0"/>
              <a:t>The Pace of Change</a:t>
            </a:r>
            <a:endParaRPr lang="en-US" dirty="0"/>
          </a:p>
        </p:txBody>
      </p:sp>
      <p:sp>
        <p:nvSpPr>
          <p:cNvPr id="4" name="Content Placeholder 3"/>
          <p:cNvSpPr>
            <a:spLocks noGrp="1"/>
          </p:cNvSpPr>
          <p:nvPr>
            <p:ph sz="quarter" idx="10"/>
          </p:nvPr>
        </p:nvSpPr>
        <p:spPr/>
        <p:txBody>
          <a:bodyPr/>
          <a:lstStyle/>
          <a:p>
            <a:r>
              <a:rPr lang="en-US" dirty="0" smtClean="0"/>
              <a:t>4-5</a:t>
            </a:r>
            <a:endParaRPr lang="en-US" dirty="0"/>
          </a:p>
        </p:txBody>
      </p:sp>
    </p:spTree>
    <p:extLst>
      <p:ext uri="{BB962C8B-B14F-4D97-AF65-F5344CB8AC3E}">
        <p14:creationId xmlns:p14="http://schemas.microsoft.com/office/powerpoint/2010/main" xmlns="" val="2264430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3200" dirty="0"/>
              <a:t>Discussion Question</a:t>
            </a:r>
          </a:p>
          <a:p>
            <a:pPr marL="0" indent="0">
              <a:buNone/>
            </a:pPr>
            <a:r>
              <a:rPr lang="en-US" i="1" dirty="0" smtClean="0"/>
              <a:t>Can you think of examples of liberties (negative rights) and claim-rights (positive rights) that are at opposition to each other?</a:t>
            </a:r>
            <a:endParaRPr lang="en-US" i="1" dirty="0"/>
          </a:p>
          <a:p>
            <a:endParaRPr lang="en-US" dirty="0"/>
          </a:p>
        </p:txBody>
      </p:sp>
      <p:sp>
        <p:nvSpPr>
          <p:cNvPr id="3" name="Title 2"/>
          <p:cNvSpPr>
            <a:spLocks noGrp="1"/>
          </p:cNvSpPr>
          <p:nvPr>
            <p:ph type="title"/>
          </p:nvPr>
        </p:nvSpPr>
        <p:spPr/>
        <p:txBody>
          <a:bodyPr/>
          <a:lstStyle/>
          <a:p>
            <a:r>
              <a:rPr lang="en-US" dirty="0" smtClean="0"/>
              <a:t>Ethics</a:t>
            </a:r>
            <a:endParaRPr lang="en-US" dirty="0"/>
          </a:p>
        </p:txBody>
      </p:sp>
      <p:sp>
        <p:nvSpPr>
          <p:cNvPr id="4" name="Content Placeholder 3"/>
          <p:cNvSpPr>
            <a:spLocks noGrp="1"/>
          </p:cNvSpPr>
          <p:nvPr>
            <p:ph sz="quarter" idx="10"/>
          </p:nvPr>
        </p:nvSpPr>
        <p:spPr/>
        <p:txBody>
          <a:bodyPr/>
          <a:lstStyle/>
          <a:p>
            <a:r>
              <a:rPr lang="en-US" dirty="0" smtClean="0"/>
              <a:t>40</a:t>
            </a:r>
            <a:endParaRPr lang="en-US" dirty="0"/>
          </a:p>
        </p:txBody>
      </p:sp>
    </p:spTree>
    <p:extLst>
      <p:ext uri="{BB962C8B-B14F-4D97-AF65-F5344CB8AC3E}">
        <p14:creationId xmlns:p14="http://schemas.microsoft.com/office/powerpoint/2010/main" xmlns="" val="994828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Discussion Question</a:t>
            </a:r>
          </a:p>
          <a:p>
            <a:pPr marL="0" indent="0">
              <a:buNone/>
            </a:pPr>
            <a:r>
              <a:rPr lang="en-US" i="1" dirty="0" smtClean="0"/>
              <a:t>What devices are now computerized that were not originally? Think back 10, 20, 50 years ago.</a:t>
            </a:r>
            <a:endParaRPr lang="en-US" i="1" dirty="0"/>
          </a:p>
        </p:txBody>
      </p:sp>
      <p:sp>
        <p:nvSpPr>
          <p:cNvPr id="3" name="Title 2"/>
          <p:cNvSpPr>
            <a:spLocks noGrp="1"/>
          </p:cNvSpPr>
          <p:nvPr>
            <p:ph type="title"/>
          </p:nvPr>
        </p:nvSpPr>
        <p:spPr/>
        <p:txBody>
          <a:bodyPr/>
          <a:lstStyle/>
          <a:p>
            <a:r>
              <a:rPr lang="en-US" dirty="0" smtClean="0"/>
              <a:t>The Pace of Change</a:t>
            </a:r>
            <a:endParaRPr lang="en-US" dirty="0"/>
          </a:p>
        </p:txBody>
      </p:sp>
      <p:sp>
        <p:nvSpPr>
          <p:cNvPr id="4" name="Content Placeholder 3"/>
          <p:cNvSpPr>
            <a:spLocks noGrp="1"/>
          </p:cNvSpPr>
          <p:nvPr>
            <p:ph sz="quarter" idx="10"/>
          </p:nvPr>
        </p:nvSpPr>
        <p:spPr/>
        <p:txBody>
          <a:bodyPr/>
          <a:lstStyle/>
          <a:p>
            <a:r>
              <a:rPr lang="en-US" dirty="0" smtClean="0"/>
              <a:t>4-6</a:t>
            </a:r>
            <a:endParaRPr lang="en-US" dirty="0"/>
          </a:p>
        </p:txBody>
      </p:sp>
    </p:spTree>
    <p:extLst>
      <p:ext uri="{BB962C8B-B14F-4D97-AF65-F5344CB8AC3E}">
        <p14:creationId xmlns:p14="http://schemas.microsoft.com/office/powerpoint/2010/main" xmlns="" val="2557889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620000" cy="2895600"/>
          </a:xfrm>
        </p:spPr>
        <p:txBody>
          <a:bodyPr>
            <a:normAutofit lnSpcReduction="10000"/>
          </a:bodyPr>
          <a:lstStyle/>
          <a:p>
            <a:pPr marL="0" indent="0">
              <a:spcAft>
                <a:spcPts val="600"/>
              </a:spcAft>
              <a:buNone/>
            </a:pPr>
            <a:r>
              <a:rPr lang="en-US" sz="2400" i="1" dirty="0">
                <a:latin typeface="Times New Roman" pitchFamily="18" charset="0"/>
                <a:cs typeface="Times New Roman" pitchFamily="18" charset="0"/>
              </a:rPr>
              <a:t>“It is precisely this unique human capacity to transcend </a:t>
            </a:r>
            <a:r>
              <a:rPr lang="en-US" sz="2400" i="1" dirty="0" smtClean="0">
                <a:latin typeface="Times New Roman" pitchFamily="18" charset="0"/>
                <a:cs typeface="Times New Roman" pitchFamily="18" charset="0"/>
              </a:rPr>
              <a:t/>
            </a:r>
            <a:br>
              <a:rPr lang="en-US" sz="2400" i="1" dirty="0" smtClean="0">
                <a:latin typeface="Times New Roman" pitchFamily="18" charset="0"/>
                <a:cs typeface="Times New Roman" pitchFamily="18" charset="0"/>
              </a:rPr>
            </a:br>
            <a:r>
              <a:rPr lang="en-US" sz="2400" i="1" dirty="0" smtClean="0">
                <a:latin typeface="Times New Roman" pitchFamily="18" charset="0"/>
                <a:cs typeface="Times New Roman" pitchFamily="18" charset="0"/>
              </a:rPr>
              <a:t>the </a:t>
            </a:r>
            <a:r>
              <a:rPr lang="en-US" sz="2400" i="1" dirty="0">
                <a:latin typeface="Times New Roman" pitchFamily="18" charset="0"/>
                <a:cs typeface="Times New Roman" pitchFamily="18" charset="0"/>
              </a:rPr>
              <a:t>present, to live one’s life by purposes stretching into </a:t>
            </a:r>
            <a:r>
              <a:rPr lang="en-US" sz="2400" i="1" dirty="0" smtClean="0">
                <a:latin typeface="Times New Roman" pitchFamily="18" charset="0"/>
                <a:cs typeface="Times New Roman" pitchFamily="18" charset="0"/>
              </a:rPr>
              <a:t/>
            </a:r>
            <a:br>
              <a:rPr lang="en-US" sz="2400" i="1" dirty="0" smtClean="0">
                <a:latin typeface="Times New Roman" pitchFamily="18" charset="0"/>
                <a:cs typeface="Times New Roman" pitchFamily="18" charset="0"/>
              </a:rPr>
            </a:br>
            <a:r>
              <a:rPr lang="en-US" sz="2400" i="1" dirty="0" smtClean="0">
                <a:latin typeface="Times New Roman" pitchFamily="18" charset="0"/>
                <a:cs typeface="Times New Roman" pitchFamily="18" charset="0"/>
              </a:rPr>
              <a:t>the </a:t>
            </a:r>
            <a:r>
              <a:rPr lang="en-US" sz="2400" i="1" dirty="0">
                <a:latin typeface="Times New Roman" pitchFamily="18" charset="0"/>
                <a:cs typeface="Times New Roman" pitchFamily="18" charset="0"/>
              </a:rPr>
              <a:t>future – to live not at the mercy of the world, but as a builder and designer of that world – that is the distinction between human and animal behavior, or </a:t>
            </a:r>
            <a:r>
              <a:rPr lang="en-US" sz="2400" i="1" dirty="0" smtClean="0">
                <a:latin typeface="Times New Roman" pitchFamily="18" charset="0"/>
                <a:cs typeface="Times New Roman" pitchFamily="18" charset="0"/>
              </a:rPr>
              <a:t>between the </a:t>
            </a:r>
            <a:br>
              <a:rPr lang="en-US" sz="2400" i="1" dirty="0" smtClean="0">
                <a:latin typeface="Times New Roman" pitchFamily="18" charset="0"/>
                <a:cs typeface="Times New Roman" pitchFamily="18" charset="0"/>
              </a:rPr>
            </a:br>
            <a:r>
              <a:rPr lang="en-US" sz="2400" i="1" dirty="0" smtClean="0">
                <a:latin typeface="Times New Roman" pitchFamily="18" charset="0"/>
                <a:cs typeface="Times New Roman" pitchFamily="18" charset="0"/>
              </a:rPr>
              <a:t>human </a:t>
            </a:r>
            <a:r>
              <a:rPr lang="en-US" sz="2400" i="1" dirty="0">
                <a:latin typeface="Times New Roman" pitchFamily="18" charset="0"/>
                <a:cs typeface="Times New Roman" pitchFamily="18" charset="0"/>
              </a:rPr>
              <a:t>being and the machine.”</a:t>
            </a:r>
          </a:p>
          <a:p>
            <a:pPr marL="0" indent="0" algn="r">
              <a:lnSpc>
                <a:spcPct val="90000"/>
              </a:lnSpc>
              <a:spcAft>
                <a:spcPts val="600"/>
              </a:spcAft>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cs typeface="Times New Roman" pitchFamily="18" charset="0"/>
              </a:rPr>
              <a:t>̶  Betty Friedan</a:t>
            </a:r>
            <a:r>
              <a:rPr lang="en-US" sz="2000" baseline="30000" dirty="0">
                <a:cs typeface="Times New Roman" pitchFamily="18" charset="0"/>
              </a:rPr>
              <a:t>3</a:t>
            </a:r>
          </a:p>
          <a:p>
            <a:pPr marL="0" indent="0">
              <a:lnSpc>
                <a:spcPct val="90000"/>
              </a:lnSpc>
              <a:buNone/>
            </a:pPr>
            <a:endParaRPr lang="en-US" sz="2800" dirty="0"/>
          </a:p>
        </p:txBody>
      </p:sp>
      <p:sp>
        <p:nvSpPr>
          <p:cNvPr id="3"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
        <p:nvSpPr>
          <p:cNvPr id="4" name="Content Placeholder 3"/>
          <p:cNvSpPr>
            <a:spLocks noGrp="1"/>
          </p:cNvSpPr>
          <p:nvPr>
            <p:ph sz="quarter" idx="10"/>
          </p:nvPr>
        </p:nvSpPr>
        <p:spPr/>
        <p:txBody>
          <a:bodyPr/>
          <a:lstStyle/>
          <a:p>
            <a:r>
              <a:rPr lang="en-US" dirty="0"/>
              <a:t>7</a:t>
            </a:r>
          </a:p>
        </p:txBody>
      </p:sp>
    </p:spTree>
    <p:extLst>
      <p:ext uri="{BB962C8B-B14F-4D97-AF65-F5344CB8AC3E}">
        <p14:creationId xmlns:p14="http://schemas.microsoft.com/office/powerpoint/2010/main" xmlns="" val="444033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5029200"/>
          </a:xfrm>
        </p:spPr>
        <p:txBody>
          <a:bodyPr>
            <a:normAutofit fontScale="92500"/>
          </a:bodyPr>
          <a:lstStyle/>
          <a:p>
            <a:pPr>
              <a:lnSpc>
                <a:spcPct val="90000"/>
              </a:lnSpc>
              <a:buFontTx/>
              <a:buNone/>
            </a:pPr>
            <a:r>
              <a:rPr lang="en-US" sz="2800" dirty="0"/>
              <a:t>Cell </a:t>
            </a:r>
            <a:r>
              <a:rPr lang="en-US" sz="2800" dirty="0" smtClean="0"/>
              <a:t>Phones</a:t>
            </a:r>
            <a:endParaRPr lang="en-US" sz="2800" dirty="0"/>
          </a:p>
          <a:p>
            <a:pPr>
              <a:lnSpc>
                <a:spcPct val="90000"/>
              </a:lnSpc>
            </a:pPr>
            <a:r>
              <a:rPr lang="en-US" sz="2800" dirty="0" smtClean="0"/>
              <a:t>Relatively few in 1990s. Approximately five billion worldwide in 2011. </a:t>
            </a:r>
          </a:p>
          <a:p>
            <a:pPr>
              <a:lnSpc>
                <a:spcPct val="90000"/>
              </a:lnSpc>
            </a:pPr>
            <a:r>
              <a:rPr lang="en-US" sz="2800" dirty="0" smtClean="0"/>
              <a:t>Used for conversations and messaging, but also for:</a:t>
            </a:r>
          </a:p>
          <a:p>
            <a:pPr lvl="1">
              <a:lnSpc>
                <a:spcPct val="90000"/>
              </a:lnSpc>
            </a:pPr>
            <a:r>
              <a:rPr lang="en-US" sz="2600" dirty="0" smtClean="0"/>
              <a:t>taking and sharing pictures</a:t>
            </a:r>
          </a:p>
          <a:p>
            <a:pPr lvl="1">
              <a:lnSpc>
                <a:spcPct val="90000"/>
              </a:lnSpc>
            </a:pPr>
            <a:r>
              <a:rPr lang="en-US" sz="2600" dirty="0" smtClean="0"/>
              <a:t>downloading music and watching videos</a:t>
            </a:r>
          </a:p>
          <a:p>
            <a:pPr lvl="1">
              <a:lnSpc>
                <a:spcPct val="90000"/>
              </a:lnSpc>
            </a:pPr>
            <a:r>
              <a:rPr lang="en-US" sz="2600" dirty="0" smtClean="0"/>
              <a:t>checking email and playing games</a:t>
            </a:r>
          </a:p>
          <a:p>
            <a:pPr lvl="1">
              <a:lnSpc>
                <a:spcPct val="90000"/>
              </a:lnSpc>
            </a:pPr>
            <a:r>
              <a:rPr lang="en-US" sz="2600" dirty="0"/>
              <a:t>b</a:t>
            </a:r>
            <a:r>
              <a:rPr lang="en-US" sz="2600" dirty="0" smtClean="0"/>
              <a:t>anking and managing investments</a:t>
            </a:r>
          </a:p>
          <a:p>
            <a:pPr lvl="1">
              <a:lnSpc>
                <a:spcPct val="90000"/>
              </a:lnSpc>
            </a:pPr>
            <a:r>
              <a:rPr lang="en-US" sz="2600" dirty="0" smtClean="0"/>
              <a:t>finding maps</a:t>
            </a:r>
          </a:p>
          <a:p>
            <a:pPr>
              <a:lnSpc>
                <a:spcPct val="90000"/>
              </a:lnSpc>
            </a:pPr>
            <a:r>
              <a:rPr lang="en-US" sz="2800" dirty="0" smtClean="0"/>
              <a:t>Smartphone apps for many tasks, including:</a:t>
            </a:r>
          </a:p>
          <a:p>
            <a:pPr lvl="1">
              <a:lnSpc>
                <a:spcPct val="90000"/>
              </a:lnSpc>
            </a:pPr>
            <a:r>
              <a:rPr lang="en-US" sz="2600" dirty="0"/>
              <a:t>m</a:t>
            </a:r>
            <a:r>
              <a:rPr lang="en-US" sz="2600" dirty="0" smtClean="0"/>
              <a:t>onitoring diabetes </a:t>
            </a:r>
            <a:endParaRPr lang="en-US" sz="2600" dirty="0"/>
          </a:p>
          <a:p>
            <a:pPr lvl="1">
              <a:lnSpc>
                <a:spcPct val="90000"/>
              </a:lnSpc>
            </a:pPr>
            <a:r>
              <a:rPr lang="en-US" sz="2600" dirty="0" smtClean="0"/>
              <a:t>locating water in remote areas </a:t>
            </a:r>
          </a:p>
          <a:p>
            <a:pPr lvl="1">
              <a:lnSpc>
                <a:spcPct val="90000"/>
              </a:lnSpc>
            </a:pPr>
            <a:endParaRPr lang="en-US" sz="2600" dirty="0"/>
          </a:p>
        </p:txBody>
      </p:sp>
      <p:sp>
        <p:nvSpPr>
          <p:cNvPr id="4" name="Content Placeholder 3"/>
          <p:cNvSpPr>
            <a:spLocks noGrp="1"/>
          </p:cNvSpPr>
          <p:nvPr>
            <p:ph sz="quarter" idx="10"/>
          </p:nvPr>
        </p:nvSpPr>
        <p:spPr/>
        <p:txBody>
          <a:bodyPr/>
          <a:lstStyle/>
          <a:p>
            <a:r>
              <a:rPr lang="en-US" dirty="0" smtClean="0"/>
              <a:t>7-8</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1239789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normAutofit/>
          </a:bodyPr>
          <a:lstStyle/>
          <a:p>
            <a:pPr>
              <a:lnSpc>
                <a:spcPct val="90000"/>
              </a:lnSpc>
              <a:buFontTx/>
              <a:buNone/>
            </a:pPr>
            <a:r>
              <a:rPr lang="en-US" dirty="0"/>
              <a:t>Cell </a:t>
            </a:r>
            <a:r>
              <a:rPr lang="en-US" dirty="0" smtClean="0"/>
              <a:t>Phones (cont.):</a:t>
            </a:r>
            <a:endParaRPr lang="en-US" dirty="0"/>
          </a:p>
          <a:p>
            <a:pPr>
              <a:lnSpc>
                <a:spcPct val="90000"/>
              </a:lnSpc>
            </a:pPr>
            <a:r>
              <a:rPr lang="en-US" sz="2800" dirty="0" smtClean="0"/>
              <a:t>Location tracking raises privacy concerns.</a:t>
            </a:r>
          </a:p>
          <a:p>
            <a:pPr>
              <a:lnSpc>
                <a:spcPct val="90000"/>
              </a:lnSpc>
            </a:pPr>
            <a:r>
              <a:rPr lang="en-US" sz="2800" dirty="0"/>
              <a:t>Cameras in cell phones </a:t>
            </a:r>
            <a:r>
              <a:rPr lang="en-US" sz="2800" dirty="0" smtClean="0"/>
              <a:t>affect privacy in public and non-public places.</a:t>
            </a:r>
            <a:endParaRPr lang="en-US" sz="2800" dirty="0"/>
          </a:p>
          <a:p>
            <a:pPr>
              <a:lnSpc>
                <a:spcPct val="90000"/>
              </a:lnSpc>
            </a:pPr>
            <a:r>
              <a:rPr lang="en-US" sz="2800" dirty="0" smtClean="0"/>
              <a:t>Cell </a:t>
            </a:r>
            <a:r>
              <a:rPr lang="en-US" sz="2800" dirty="0"/>
              <a:t>phones can interfere with solitude, quiet and concentration</a:t>
            </a:r>
            <a:r>
              <a:rPr lang="en-US" sz="2800" dirty="0" smtClean="0"/>
              <a:t>. </a:t>
            </a:r>
            <a:endParaRPr lang="en-US" sz="2800" dirty="0"/>
          </a:p>
          <a:p>
            <a:pPr>
              <a:lnSpc>
                <a:spcPct val="90000"/>
              </a:lnSpc>
            </a:pPr>
            <a:r>
              <a:rPr lang="en-US" sz="2800" dirty="0" smtClean="0"/>
              <a:t>Talking </a:t>
            </a:r>
            <a:r>
              <a:rPr lang="en-US" sz="2800" dirty="0"/>
              <a:t>on cell phones while driving is </a:t>
            </a:r>
            <a:r>
              <a:rPr lang="en-US" sz="2800" dirty="0" smtClean="0"/>
              <a:t>dangerous.</a:t>
            </a:r>
          </a:p>
          <a:p>
            <a:pPr>
              <a:lnSpc>
                <a:spcPct val="90000"/>
              </a:lnSpc>
            </a:pPr>
            <a:r>
              <a:rPr lang="en-US" sz="2800" dirty="0" smtClean="0"/>
              <a:t>Other unanticipated negative applications:  </a:t>
            </a:r>
            <a:r>
              <a:rPr lang="en-US" sz="2800" dirty="0"/>
              <a:t>teenagers sexting, terrorists detonating bombs, rioters organizing looting parties.</a:t>
            </a:r>
            <a:endParaRPr lang="en-US" sz="2800" baseline="30000" dirty="0"/>
          </a:p>
          <a:p>
            <a:pPr>
              <a:lnSpc>
                <a:spcPct val="90000"/>
              </a:lnSpc>
            </a:pPr>
            <a:endParaRPr lang="en-US" sz="2800" dirty="0"/>
          </a:p>
          <a:p>
            <a:pPr>
              <a:lnSpc>
                <a:spcPct val="90000"/>
              </a:lnSpc>
            </a:pPr>
            <a:endParaRPr lang="en-US" sz="2800" dirty="0"/>
          </a:p>
          <a:p>
            <a:endParaRPr lang="en-US" sz="2800" dirty="0"/>
          </a:p>
        </p:txBody>
      </p:sp>
      <p:sp>
        <p:nvSpPr>
          <p:cNvPr id="4" name="Content Placeholder 3"/>
          <p:cNvSpPr>
            <a:spLocks noGrp="1"/>
          </p:cNvSpPr>
          <p:nvPr>
            <p:ph sz="quarter" idx="10"/>
          </p:nvPr>
        </p:nvSpPr>
        <p:spPr/>
        <p:txBody>
          <a:bodyPr/>
          <a:lstStyle/>
          <a:p>
            <a:r>
              <a:rPr lang="en-US" dirty="0" smtClean="0"/>
              <a:t>8-9</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1424127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a:lstStyle/>
          <a:p>
            <a:pPr marL="0" indent="0">
              <a:buNone/>
            </a:pPr>
            <a:r>
              <a:rPr lang="en-US" dirty="0" smtClean="0"/>
              <a:t>Kill switches</a:t>
            </a:r>
          </a:p>
          <a:p>
            <a:r>
              <a:rPr lang="en-US" sz="2800" dirty="0" smtClean="0"/>
              <a:t>Allow a remote entity to disable applications and delete files.</a:t>
            </a:r>
          </a:p>
          <a:p>
            <a:r>
              <a:rPr lang="en-US" sz="2800" dirty="0" smtClean="0"/>
              <a:t>Are in operating systems for smartphones, tablets and some computers. </a:t>
            </a:r>
          </a:p>
          <a:p>
            <a:r>
              <a:rPr lang="en-US" sz="2800" dirty="0" smtClean="0"/>
              <a:t>Used mainly for security, but raise concerns about user autonomy.</a:t>
            </a:r>
          </a:p>
        </p:txBody>
      </p:sp>
      <p:sp>
        <p:nvSpPr>
          <p:cNvPr id="4" name="Content Placeholder 3"/>
          <p:cNvSpPr>
            <a:spLocks noGrp="1"/>
          </p:cNvSpPr>
          <p:nvPr>
            <p:ph sz="quarter" idx="10"/>
          </p:nvPr>
        </p:nvSpPr>
        <p:spPr/>
        <p:txBody>
          <a:bodyPr/>
          <a:lstStyle/>
          <a:p>
            <a:r>
              <a:rPr lang="en-US" dirty="0" smtClean="0"/>
              <a:t>9-10</a:t>
            </a:r>
            <a:endParaRPr lang="en-US" dirty="0"/>
          </a:p>
        </p:txBody>
      </p:sp>
      <p:sp>
        <p:nvSpPr>
          <p:cNvPr id="5" name="Title 2"/>
          <p:cNvSpPr>
            <a:spLocks noGrp="1"/>
          </p:cNvSpPr>
          <p:nvPr>
            <p:ph type="title"/>
          </p:nvPr>
        </p:nvSpPr>
        <p:spPr>
          <a:xfrm>
            <a:off x="1066800" y="228600"/>
            <a:ext cx="8077200" cy="1143000"/>
          </a:xfrm>
        </p:spPr>
        <p:txBody>
          <a:bodyPr>
            <a:normAutofit fontScale="90000"/>
          </a:bodyPr>
          <a:lstStyle/>
          <a:p>
            <a:r>
              <a:rPr lang="en-US" dirty="0" smtClean="0"/>
              <a:t>Change and Unexpected Developments</a:t>
            </a:r>
            <a:endParaRPr lang="en-US" dirty="0"/>
          </a:p>
        </p:txBody>
      </p:sp>
    </p:spTree>
    <p:extLst>
      <p:ext uri="{BB962C8B-B14F-4D97-AF65-F5344CB8AC3E}">
        <p14:creationId xmlns:p14="http://schemas.microsoft.com/office/powerpoint/2010/main" xmlns="" val="2224316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aseTemplat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BaaseTemplate</Template>
  <TotalTime>0</TotalTime>
  <Words>3099</Words>
  <Application>Microsoft Office PowerPoint</Application>
  <PresentationFormat>On-screen Show (4:3)</PresentationFormat>
  <Paragraphs>338</Paragraphs>
  <Slides>40</Slides>
  <Notes>28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BaaseTemplate</vt:lpstr>
      <vt:lpstr>A Gift of Fire Fourth edition Sara Baase</vt:lpstr>
      <vt:lpstr>What We Will Cover</vt:lpstr>
      <vt:lpstr>The Pace of Change</vt:lpstr>
      <vt:lpstr>The Pace of Change</vt:lpstr>
      <vt:lpstr>The Pace of Change</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Change and Unexpected Developments</vt:lpstr>
      <vt:lpstr>Themes</vt:lpstr>
      <vt:lpstr>Themes (cont.)</vt:lpstr>
      <vt:lpstr>Ethics</vt:lpstr>
      <vt:lpstr>Ethics</vt:lpstr>
      <vt:lpstr>Ethics</vt:lpstr>
      <vt:lpstr>Ethics </vt:lpstr>
      <vt:lpstr>Ethics</vt:lpstr>
      <vt:lpstr>Ethics</vt:lpstr>
      <vt:lpstr>Ethics</vt:lpstr>
      <vt:lpstr>Ethics</vt:lpstr>
      <vt:lpstr>Ethics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2012-08-27T15:56:47Z</dcterms:created>
  <dcterms:modified xsi:type="dcterms:W3CDTF">2015-02-11T07:22:29Z</dcterms:modified>
</cp:coreProperties>
</file>