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52"/>
  </p:notesMasterIdLst>
  <p:sldIdLst>
    <p:sldId id="271" r:id="rId2"/>
    <p:sldId id="272" r:id="rId3"/>
    <p:sldId id="285" r:id="rId4"/>
    <p:sldId id="315" r:id="rId5"/>
    <p:sldId id="286" r:id="rId6"/>
    <p:sldId id="316" r:id="rId7"/>
    <p:sldId id="317" r:id="rId8"/>
    <p:sldId id="319" r:id="rId9"/>
    <p:sldId id="320" r:id="rId10"/>
    <p:sldId id="321" r:id="rId11"/>
    <p:sldId id="287" r:id="rId12"/>
    <p:sldId id="322" r:id="rId13"/>
    <p:sldId id="323" r:id="rId14"/>
    <p:sldId id="324" r:id="rId15"/>
    <p:sldId id="291" r:id="rId16"/>
    <p:sldId id="325" r:id="rId17"/>
    <p:sldId id="293"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02" r:id="rId31"/>
    <p:sldId id="338" r:id="rId32"/>
    <p:sldId id="281" r:id="rId33"/>
    <p:sldId id="301" r:id="rId34"/>
    <p:sldId id="339" r:id="rId35"/>
    <p:sldId id="340" r:id="rId36"/>
    <p:sldId id="282" r:id="rId37"/>
    <p:sldId id="341" r:id="rId38"/>
    <p:sldId id="342" r:id="rId39"/>
    <p:sldId id="300" r:id="rId40"/>
    <p:sldId id="283" r:id="rId41"/>
    <p:sldId id="312" r:id="rId42"/>
    <p:sldId id="344" r:id="rId43"/>
    <p:sldId id="345" r:id="rId44"/>
    <p:sldId id="346" r:id="rId45"/>
    <p:sldId id="306" r:id="rId46"/>
    <p:sldId id="308" r:id="rId47"/>
    <p:sldId id="347" r:id="rId48"/>
    <p:sldId id="309" r:id="rId49"/>
    <p:sldId id="349" r:id="rId50"/>
    <p:sldId id="311"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1130" autoAdjust="0"/>
  </p:normalViewPr>
  <p:slideViewPr>
    <p:cSldViewPr>
      <p:cViewPr>
        <p:scale>
          <a:sx n="60" d="100"/>
          <a:sy n="60" d="100"/>
        </p:scale>
        <p:origin x="-224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81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6B24669-8B87-4532-955C-DE2B7909380F}" type="slidenum">
              <a:rPr lang="en-US"/>
              <a:pPr/>
              <a:t>‹#›</a:t>
            </a:fld>
            <a:endParaRPr lang="en-US"/>
          </a:p>
        </p:txBody>
      </p:sp>
    </p:spTree>
    <p:extLst>
      <p:ext uri="{BB962C8B-B14F-4D97-AF65-F5344CB8AC3E}">
        <p14:creationId xmlns:p14="http://schemas.microsoft.com/office/powerpoint/2010/main" xmlns="" val="19296357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Regarding our own actions, sometimes they are a</a:t>
            </a:r>
            <a:r>
              <a:rPr lang="en-US" baseline="0" dirty="0" smtClean="0"/>
              <a:t> result of intentional trade-offs (we give up some privacy in order to receive some benefit) and sometimes we are unaware of the risks.</a:t>
            </a:r>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4</a:t>
            </a:fld>
            <a:endParaRPr lang="en-US"/>
          </a:p>
        </p:txBody>
      </p:sp>
    </p:spTree>
    <p:extLst>
      <p:ext uri="{BB962C8B-B14F-4D97-AF65-F5344CB8AC3E}">
        <p14:creationId xmlns:p14="http://schemas.microsoft.com/office/powerpoint/2010/main" xmlns="" val="157310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i="0" dirty="0" smtClean="0"/>
              <a:t>Under an </a:t>
            </a:r>
            <a:r>
              <a:rPr lang="en-US" i="1" baseline="0" dirty="0" smtClean="0"/>
              <a:t>opt out </a:t>
            </a:r>
            <a:r>
              <a:rPr lang="en-US" i="0" baseline="0" dirty="0" smtClean="0"/>
              <a:t>policy, more people are likely to be “in”.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Under an </a:t>
            </a:r>
            <a:r>
              <a:rPr lang="en-US" i="1" dirty="0" smtClean="0"/>
              <a:t>opt in </a:t>
            </a:r>
            <a:r>
              <a:rPr lang="en-US" i="0" dirty="0" smtClean="0"/>
              <a:t>policy,</a:t>
            </a:r>
            <a:r>
              <a:rPr lang="en-US" i="0" baseline="0" dirty="0" smtClean="0"/>
              <a:t> more people are likely to be “out”. </a:t>
            </a:r>
            <a:endParaRPr lang="en-US" dirty="0" smtClean="0"/>
          </a:p>
          <a:p>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14</a:t>
            </a:fld>
            <a:endParaRPr lang="en-US"/>
          </a:p>
        </p:txBody>
      </p:sp>
    </p:spTree>
    <p:extLst>
      <p:ext uri="{BB962C8B-B14F-4D97-AF65-F5344CB8AC3E}">
        <p14:creationId xmlns:p14="http://schemas.microsoft.com/office/powerpoint/2010/main" xmlns="" val="400139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25978C-5059-422E-B470-C69E8B475FA0}" type="slidenum">
              <a:rPr lang="en-US"/>
              <a:pPr/>
              <a:t>15</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If the class doesn't mention it, make sure to mention that online opt-in choices may be pre-checked and require you un-checking the box to avoid opting in.</a:t>
            </a:r>
          </a:p>
          <a:p>
            <a:endParaRPr lang="en-US" dirty="0"/>
          </a:p>
          <a:p>
            <a:r>
              <a:rPr lang="en-US" dirty="0"/>
              <a:t>Be sure to mention the "subject to change without notice" clause found in most privacy policies.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16</a:t>
            </a:fld>
            <a:endParaRPr lang="en-US"/>
          </a:p>
        </p:txBody>
      </p:sp>
    </p:spTree>
    <p:extLst>
      <p:ext uri="{BB962C8B-B14F-4D97-AF65-F5344CB8AC3E}">
        <p14:creationId xmlns:p14="http://schemas.microsoft.com/office/powerpoint/2010/main" xmlns="" val="3121640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data on a cellphone (including deleted data and password protected data) can be extracted in less than two minutes at a traffic stop.</a:t>
            </a:r>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18</a:t>
            </a:fld>
            <a:endParaRPr lang="en-US"/>
          </a:p>
        </p:txBody>
      </p:sp>
    </p:spTree>
    <p:extLst>
      <p:ext uri="{BB962C8B-B14F-4D97-AF65-F5344CB8AC3E}">
        <p14:creationId xmlns:p14="http://schemas.microsoft.com/office/powerpoint/2010/main" xmlns="" val="3763617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19</a:t>
            </a:fld>
            <a:endParaRPr lang="en-US"/>
          </a:p>
        </p:txBody>
      </p:sp>
    </p:spTree>
    <p:extLst>
      <p:ext uri="{BB962C8B-B14F-4D97-AF65-F5344CB8AC3E}">
        <p14:creationId xmlns:p14="http://schemas.microsoft.com/office/powerpoint/2010/main" xmlns="" val="3763617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Justice Louis Brandeis dissented, arguing that the authors of the Fourth Amendment</a:t>
            </a:r>
            <a:r>
              <a:rPr lang="en-US" baseline="0" dirty="0" smtClean="0"/>
              <a:t> did all they could to protect liberty and privacy – including privacy of conversations – from intrusions by government based on the technology available at the time. </a:t>
            </a:r>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20</a:t>
            </a:fld>
            <a:endParaRPr lang="en-US"/>
          </a:p>
        </p:txBody>
      </p:sp>
    </p:spTree>
    <p:extLst>
      <p:ext uri="{BB962C8B-B14F-4D97-AF65-F5344CB8AC3E}">
        <p14:creationId xmlns:p14="http://schemas.microsoft.com/office/powerpoint/2010/main" xmlns="" val="3763617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law enforcement</a:t>
            </a:r>
            <a:r>
              <a:rPr lang="en-US" baseline="0" dirty="0" smtClean="0"/>
              <a:t> had attached a listening and recording device on the outside of a telephone booth to record a suspect’s conversation. </a:t>
            </a:r>
          </a:p>
          <a:p>
            <a:endParaRPr lang="en-US" baseline="0" dirty="0" smtClean="0"/>
          </a:p>
          <a:p>
            <a:r>
              <a:rPr lang="en-US" baseline="0" dirty="0" smtClean="0"/>
              <a:t>Although </a:t>
            </a:r>
            <a:r>
              <a:rPr lang="en-US" i="1" baseline="0" dirty="0" smtClean="0"/>
              <a:t>Katz v United States</a:t>
            </a:r>
            <a:r>
              <a:rPr lang="en-US" i="0" baseline="0" dirty="0" smtClean="0"/>
              <a:t> strengthened the Fourth Amendment in some ways, there is a significant risk in relying on reasonable “expectation of privacy” to define the areas where law enforcement needs a court order. The Court has interpreted “expectation of privacy” in a very restrictive way. For example, it ruled that if we share information with businesses such as our bank, then we have no reasonable expectation of privacy for that information (</a:t>
            </a:r>
            <a:r>
              <a:rPr lang="en-US" i="1" u="none" baseline="0" dirty="0" smtClean="0"/>
              <a:t>United States v Miller, </a:t>
            </a:r>
            <a:r>
              <a:rPr lang="en-US" i="0" u="none" baseline="0" dirty="0" smtClean="0"/>
              <a:t>1976). We share many kinds of personal information at specific Web sites where we expect it to be private. Is it safe from warrantless search?</a:t>
            </a:r>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21</a:t>
            </a:fld>
            <a:endParaRPr lang="en-US"/>
          </a:p>
        </p:txBody>
      </p:sp>
    </p:spTree>
    <p:extLst>
      <p:ext uri="{BB962C8B-B14F-4D97-AF65-F5344CB8AC3E}">
        <p14:creationId xmlns:p14="http://schemas.microsoft.com/office/powerpoint/2010/main" xmlns="" val="3763617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reasoning suggests</a:t>
            </a:r>
            <a:r>
              <a:rPr lang="en-US" baseline="0" dirty="0" smtClean="0"/>
              <a:t> that when a technology becomes more widely used, the government may use it for surveillance without a warrant.</a:t>
            </a:r>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22</a:t>
            </a:fld>
            <a:endParaRPr lang="en-US"/>
          </a:p>
        </p:txBody>
      </p:sp>
    </p:spTree>
    <p:extLst>
      <p:ext uri="{BB962C8B-B14F-4D97-AF65-F5344CB8AC3E}">
        <p14:creationId xmlns:p14="http://schemas.microsoft.com/office/powerpoint/2010/main" xmlns="" val="3763617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Ohio Supreme</a:t>
            </a:r>
            <a:r>
              <a:rPr lang="en-US" baseline="0" dirty="0" smtClean="0"/>
              <a:t> Court ruled that searching an arrested person’s phone without a search warrant is unconstitutional. But California Supreme Court ruled that search of cellphone was permitted because the phone was personal property found on the arrested person. Eventually, a case raising this issue will be heard by the U.S. Supreme Court.</a:t>
            </a:r>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23</a:t>
            </a:fld>
            <a:endParaRPr lang="en-US"/>
          </a:p>
        </p:txBody>
      </p:sp>
    </p:spTree>
    <p:extLst>
      <p:ext uri="{BB962C8B-B14F-4D97-AF65-F5344CB8AC3E}">
        <p14:creationId xmlns:p14="http://schemas.microsoft.com/office/powerpoint/2010/main" xmlns="" val="2063684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Police</a:t>
            </a:r>
            <a:r>
              <a:rPr lang="en-US" baseline="0" dirty="0" smtClean="0"/>
              <a:t> in Tampa, Florida, scanned the faces of all 100,000 fans and employees who entered the 2001 Super Bowl (causing some reporters to dub it Snooper Bowl) to search for criminals. People were not told that their faces were scanned.</a:t>
            </a:r>
          </a:p>
          <a:p>
            <a:endParaRPr lang="en-US" baseline="0" dirty="0" smtClean="0"/>
          </a:p>
          <a:p>
            <a:r>
              <a:rPr lang="en-US" baseline="0" dirty="0" smtClean="0"/>
              <a:t>Some cities have increased their camera surveillance programs, while others gave up their systems because they did not significantly reduce crime. (Some favor better lighting and more police patrols – low tech and less invasive of privacy.)</a:t>
            </a:r>
          </a:p>
          <a:p>
            <a:endParaRPr lang="en-US" baseline="0" dirty="0" smtClean="0"/>
          </a:p>
          <a:p>
            <a:r>
              <a:rPr lang="en-US" baseline="0" dirty="0" smtClean="0"/>
              <a:t>England was the first country to set up a large number (millions) of cameras in public places to deter crime. A study by a British university found a number of abuses by operators of surveillance cameras, including collecting salacious footage and showing it to colleagues.</a:t>
            </a:r>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24</a:t>
            </a:fld>
            <a:endParaRPr lang="en-US"/>
          </a:p>
        </p:txBody>
      </p:sp>
    </p:spTree>
    <p:extLst>
      <p:ext uri="{BB962C8B-B14F-4D97-AF65-F5344CB8AC3E}">
        <p14:creationId xmlns:p14="http://schemas.microsoft.com/office/powerpoint/2010/main" xmlns="" val="206368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Government documents like divorce</a:t>
            </a:r>
            <a:r>
              <a:rPr lang="en-US" baseline="0" dirty="0" smtClean="0"/>
              <a:t> and bankruptcy records have long been in public records, but accessing such information took a lot of time and effort.</a:t>
            </a:r>
          </a:p>
          <a:p>
            <a:endParaRPr lang="en-US" baseline="0" dirty="0" smtClean="0"/>
          </a:p>
          <a:p>
            <a:r>
              <a:rPr lang="en-US" baseline="0" dirty="0" smtClean="0"/>
              <a:t>Tiny cameras are in millions of cellphones.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5</a:t>
            </a:fld>
            <a:endParaRPr lang="en-US"/>
          </a:p>
        </p:txBody>
      </p:sp>
    </p:spTree>
    <p:extLst>
      <p:ext uri="{BB962C8B-B14F-4D97-AF65-F5344CB8AC3E}">
        <p14:creationId xmlns:p14="http://schemas.microsoft.com/office/powerpoint/2010/main" xmlns="" val="3034931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25</a:t>
            </a:fld>
            <a:endParaRPr lang="en-US"/>
          </a:p>
        </p:txBody>
      </p:sp>
    </p:spTree>
    <p:extLst>
      <p:ext uri="{BB962C8B-B14F-4D97-AF65-F5344CB8AC3E}">
        <p14:creationId xmlns:p14="http://schemas.microsoft.com/office/powerpoint/2010/main" xmlns="" val="206368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Companies</a:t>
            </a:r>
            <a:r>
              <a:rPr lang="en-US" baseline="0" dirty="0" smtClean="0"/>
              <a:t> say targeting reduces the number of ads overall that people will see and provides ads that people are more likely to want. Some targeting is quite reasonable: A clothing site does not display winter parkas on its home page for a shopper from Florida. Some targeting is less obvious.</a:t>
            </a:r>
          </a:p>
          <a:p>
            <a:endParaRPr lang="en-US" baseline="0" dirty="0" smtClean="0"/>
          </a:p>
          <a:p>
            <a:r>
              <a:rPr lang="en-US" baseline="0" dirty="0" smtClean="0"/>
              <a:t>Is the complex software that personalizes shopping online merely making up for the loss of information that would be available to sellers if we were shopping in person (such as a person’s gender and approximate age)? </a:t>
            </a:r>
          </a:p>
          <a:p>
            <a:endParaRPr lang="en-US" baseline="0" dirty="0" smtClean="0"/>
          </a:p>
          <a:p>
            <a:r>
              <a:rPr lang="en-US" baseline="0" dirty="0" smtClean="0"/>
              <a:t>Are some people uneasy mainly because they did not realize that their behavior affected what appears on their screen? Do people understand that if they see ads targeted to their interests, someone somewhere is storing information about them?</a:t>
            </a:r>
          </a:p>
        </p:txBody>
      </p:sp>
      <p:sp>
        <p:nvSpPr>
          <p:cNvPr id="4" name="Slide Number Placeholder 3"/>
          <p:cNvSpPr>
            <a:spLocks noGrp="1"/>
          </p:cNvSpPr>
          <p:nvPr>
            <p:ph type="sldNum" sz="quarter" idx="10"/>
          </p:nvPr>
        </p:nvSpPr>
        <p:spPr/>
        <p:txBody>
          <a:bodyPr/>
          <a:lstStyle/>
          <a:p>
            <a:fld id="{56B24669-8B87-4532-955C-DE2B7909380F}" type="slidenum">
              <a:rPr lang="en-US" smtClean="0"/>
              <a:pPr/>
              <a:t>26</a:t>
            </a:fld>
            <a:endParaRPr lang="en-US"/>
          </a:p>
        </p:txBody>
      </p:sp>
    </p:spTree>
    <p:extLst>
      <p:ext uri="{BB962C8B-B14F-4D97-AF65-F5344CB8AC3E}">
        <p14:creationId xmlns:p14="http://schemas.microsoft.com/office/powerpoint/2010/main" xmlns="" val="1255033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Does a person’s decision to interact with a business or Web site constitute implicit consent to its posted data collection, marketing, and tracking policies? </a:t>
            </a:r>
          </a:p>
          <a:p>
            <a:endParaRPr lang="en-US" baseline="0" dirty="0" smtClean="0"/>
          </a:p>
          <a:p>
            <a:r>
              <a:rPr lang="en-US" baseline="0" dirty="0" smtClean="0"/>
              <a:t>How clear, obvious, and specific must an information-use policy be? </a:t>
            </a:r>
          </a:p>
          <a:p>
            <a:endParaRPr lang="en-US" baseline="0" dirty="0" smtClean="0"/>
          </a:p>
          <a:p>
            <a:r>
              <a:rPr lang="en-US" baseline="0" dirty="0" smtClean="0"/>
              <a:t>How often should a site that runs (or allows third parties to run) tracking software remind users? </a:t>
            </a:r>
          </a:p>
          <a:p>
            <a:endParaRPr lang="en-US" baseline="0" dirty="0" smtClean="0"/>
          </a:p>
        </p:txBody>
      </p:sp>
      <p:sp>
        <p:nvSpPr>
          <p:cNvPr id="4" name="Slide Number Placeholder 3"/>
          <p:cNvSpPr>
            <a:spLocks noGrp="1"/>
          </p:cNvSpPr>
          <p:nvPr>
            <p:ph type="sldNum" sz="quarter" idx="10"/>
          </p:nvPr>
        </p:nvSpPr>
        <p:spPr/>
        <p:txBody>
          <a:bodyPr/>
          <a:lstStyle/>
          <a:p>
            <a:fld id="{56B24669-8B87-4532-955C-DE2B7909380F}" type="slidenum">
              <a:rPr lang="en-US" smtClean="0"/>
              <a:pPr/>
              <a:t>27</a:t>
            </a:fld>
            <a:endParaRPr lang="en-US"/>
          </a:p>
        </p:txBody>
      </p:sp>
    </p:spTree>
    <p:extLst>
      <p:ext uri="{BB962C8B-B14F-4D97-AF65-F5344CB8AC3E}">
        <p14:creationId xmlns:p14="http://schemas.microsoft.com/office/powerpoint/2010/main" xmlns="" val="1255033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Some businesses offer discounts to shoppers who use cards that enable tracking of their purchases. Lauren Weinstein, founder of Privacy Forum, argues that practice “coerces” less affluent customers into giving up their privacy.</a:t>
            </a:r>
          </a:p>
        </p:txBody>
      </p:sp>
      <p:sp>
        <p:nvSpPr>
          <p:cNvPr id="4" name="Slide Number Placeholder 3"/>
          <p:cNvSpPr>
            <a:spLocks noGrp="1"/>
          </p:cNvSpPr>
          <p:nvPr>
            <p:ph type="sldNum" sz="quarter" idx="10"/>
          </p:nvPr>
        </p:nvSpPr>
        <p:spPr/>
        <p:txBody>
          <a:bodyPr/>
          <a:lstStyle/>
          <a:p>
            <a:fld id="{56B24669-8B87-4532-955C-DE2B7909380F}" type="slidenum">
              <a:rPr lang="en-US" smtClean="0"/>
              <a:pPr/>
              <a:t>28</a:t>
            </a:fld>
            <a:endParaRPr lang="en-US"/>
          </a:p>
        </p:txBody>
      </p:sp>
    </p:spTree>
    <p:extLst>
      <p:ext uri="{BB962C8B-B14F-4D97-AF65-F5344CB8AC3E}">
        <p14:creationId xmlns:p14="http://schemas.microsoft.com/office/powerpoint/2010/main" xmlns="" val="1255033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a:t>
            </a:r>
            <a:r>
              <a:rPr lang="en-US" baseline="0" dirty="0" smtClean="0"/>
              <a:t> trying to clean up their online personas before starting a job search find that it is hard to eliminate embarrassing material.</a:t>
            </a:r>
          </a:p>
          <a:p>
            <a:endParaRPr lang="en-US" baseline="0" dirty="0" smtClean="0"/>
          </a:p>
          <a:p>
            <a:r>
              <a:rPr lang="en-US" baseline="0" dirty="0" smtClean="0"/>
              <a:t>When Facebook began telling members about purchases their friends made, problems ranged from spoiling surprise gifts to embarrassing and worrisome disclosures. Should Facebook introduce such features turned “on” for everyone? Or should the company announce them and let members opt in with a click?</a:t>
            </a:r>
          </a:p>
        </p:txBody>
      </p:sp>
      <p:sp>
        <p:nvSpPr>
          <p:cNvPr id="4" name="Slide Number Placeholder 3"/>
          <p:cNvSpPr>
            <a:spLocks noGrp="1"/>
          </p:cNvSpPr>
          <p:nvPr>
            <p:ph type="sldNum" sz="quarter" idx="10"/>
          </p:nvPr>
        </p:nvSpPr>
        <p:spPr/>
        <p:txBody>
          <a:bodyPr/>
          <a:lstStyle/>
          <a:p>
            <a:fld id="{56B24669-8B87-4532-955C-DE2B7909380F}" type="slidenum">
              <a:rPr lang="en-US" smtClean="0"/>
              <a:pPr/>
              <a:t>29</a:t>
            </a:fld>
            <a:endParaRPr lang="en-US"/>
          </a:p>
        </p:txBody>
      </p:sp>
    </p:spTree>
    <p:extLst>
      <p:ext uri="{BB962C8B-B14F-4D97-AF65-F5344CB8AC3E}">
        <p14:creationId xmlns:p14="http://schemas.microsoft.com/office/powerpoint/2010/main" xmlns="" val="1298877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5D115C-297E-4636-BCCE-CBBF5FC7610E}" type="slidenum">
              <a:rPr lang="en-US"/>
              <a:pPr/>
              <a:t>33</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34</a:t>
            </a:fld>
            <a:endParaRPr lang="en-US"/>
          </a:p>
        </p:txBody>
      </p:sp>
    </p:spTree>
    <p:extLst>
      <p:ext uri="{BB962C8B-B14F-4D97-AF65-F5344CB8AC3E}">
        <p14:creationId xmlns:p14="http://schemas.microsoft.com/office/powerpoint/2010/main" xmlns="" val="1439396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National ID systems began in U.S. with the Social Security card in 1936.</a:t>
            </a:r>
          </a:p>
          <a:p>
            <a:endParaRPr lang="en-US" dirty="0" smtClean="0"/>
          </a:p>
          <a:p>
            <a:r>
              <a:rPr lang="en-US" dirty="0" smtClean="0"/>
              <a:t>Opponents</a:t>
            </a:r>
            <a:r>
              <a:rPr lang="en-US" baseline="0" dirty="0" smtClean="0"/>
              <a:t> of national ID systems argue that they are profound threats to freedom and privacy. “Your papers, please” is a demand associated with police states and dictatorships.</a:t>
            </a:r>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38</a:t>
            </a:fld>
            <a:endParaRPr lang="en-US"/>
          </a:p>
        </p:txBody>
      </p:sp>
    </p:spTree>
    <p:extLst>
      <p:ext uri="{BB962C8B-B14F-4D97-AF65-F5344CB8AC3E}">
        <p14:creationId xmlns:p14="http://schemas.microsoft.com/office/powerpoint/2010/main" xmlns="" val="2168570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CAED9-9C26-4970-8385-13B2CCE322D1}" type="slidenum">
              <a:rPr lang="en-US"/>
              <a:pPr/>
              <a:t>39</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REAL ID Act, passed in 2005, requires that in order to get a federally approved driver’s license or ID card, each person must provide documentation of address, birth date, Social Security number, and legal status in the U.S.</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a:t>
            </a:r>
            <a:r>
              <a:rPr lang="en-US" baseline="0" dirty="0" smtClean="0"/>
              <a:t> the period of the government ban, courts considered legal challenges to the restrictions based on the First Amendment.  The government argued that software is not speech and that control of cryptography was a national security issue, not a free-speech issue.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6B24669-8B87-4532-955C-DE2B7909380F}" type="slidenum">
              <a:rPr lang="en-US" smtClean="0"/>
              <a:pPr/>
              <a:t>41</a:t>
            </a:fld>
            <a:endParaRPr lang="en-US"/>
          </a:p>
        </p:txBody>
      </p:sp>
    </p:spTree>
    <p:extLst>
      <p:ext uri="{BB962C8B-B14F-4D97-AF65-F5344CB8AC3E}">
        <p14:creationId xmlns:p14="http://schemas.microsoft.com/office/powerpoint/2010/main" xmlns="" val="4260313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terabyte</a:t>
            </a:r>
            <a:r>
              <a:rPr lang="en-US" baseline="0" dirty="0" smtClean="0"/>
              <a:t> is a trillion bytes.</a:t>
            </a:r>
          </a:p>
          <a:p>
            <a:endParaRPr lang="en-US" baseline="0" dirty="0" smtClean="0"/>
          </a:p>
          <a:p>
            <a:r>
              <a:rPr lang="en-US" baseline="0" dirty="0" smtClean="0"/>
              <a:t>Search query data can be subpoenaed in court.</a:t>
            </a:r>
          </a:p>
          <a:p>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6</a:t>
            </a:fld>
            <a:endParaRPr lang="en-US"/>
          </a:p>
        </p:txBody>
      </p:sp>
    </p:spTree>
    <p:extLst>
      <p:ext uri="{BB962C8B-B14F-4D97-AF65-F5344CB8AC3E}">
        <p14:creationId xmlns:p14="http://schemas.microsoft.com/office/powerpoint/2010/main" xmlns="" val="3034931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Until the late 19</a:t>
            </a:r>
            <a:r>
              <a:rPr lang="en-US" baseline="30000" dirty="0" smtClean="0"/>
              <a:t>th</a:t>
            </a:r>
            <a:r>
              <a:rPr lang="en-US" dirty="0" smtClean="0"/>
              <a:t> century, courts based legal decisions supporting privacy in social and business activities on property rights and contracts. There was no recognition</a:t>
            </a:r>
            <a:r>
              <a:rPr lang="en-US" baseline="0" dirty="0" smtClean="0"/>
              <a:t> of an independent right to privacy. In 1890, Samuel Warren and Louis Brandeis (later a Supreme Court Justice), wrote a crucial article in which they argued that privacy was distinct from other rights.</a:t>
            </a:r>
          </a:p>
          <a:p>
            <a:endParaRPr lang="en-US" baseline="0" dirty="0" smtClean="0"/>
          </a:p>
          <a:p>
            <a:r>
              <a:rPr lang="en-US" baseline="0" dirty="0" smtClean="0"/>
              <a:t>Judith Jarvis Thomson, and MIT philosopher, argued that the old view was more accurate, that in all cases where infringement of privacy is a violation of someone’s rights, that violation is of a right distinct from privacy.</a:t>
            </a:r>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42</a:t>
            </a:fld>
            <a:endParaRPr lang="en-US"/>
          </a:p>
        </p:txBody>
      </p:sp>
    </p:spTree>
    <p:extLst>
      <p:ext uri="{BB962C8B-B14F-4D97-AF65-F5344CB8AC3E}">
        <p14:creationId xmlns:p14="http://schemas.microsoft.com/office/powerpoint/2010/main" xmlns="" val="688813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6B24669-8B87-4532-955C-DE2B7909380F}" type="slidenum">
              <a:rPr lang="en-US" smtClean="0"/>
              <a:pPr/>
              <a:t>43</a:t>
            </a:fld>
            <a:endParaRPr lang="en-US"/>
          </a:p>
        </p:txBody>
      </p:sp>
    </p:spTree>
    <p:extLst>
      <p:ext uri="{BB962C8B-B14F-4D97-AF65-F5344CB8AC3E}">
        <p14:creationId xmlns:p14="http://schemas.microsoft.com/office/powerpoint/2010/main" xmlns="" val="688813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cs typeface="Times New Roman" pitchFamily="18" charset="0"/>
              </a:rPr>
              <a:t>When asked “If someone sues you and loses, should they have to pay your legal expenses?” more than 80% of people surveyed said “yes.” When asked the same question from the opposite perspective: “If you sue someone and lose, should you have to pay their legal expenses?” about 40% said “yes.”</a:t>
            </a:r>
          </a:p>
          <a:p>
            <a:endParaRPr lang="en-US" baseline="0" dirty="0" smtClean="0"/>
          </a:p>
        </p:txBody>
      </p:sp>
      <p:sp>
        <p:nvSpPr>
          <p:cNvPr id="4" name="Slide Number Placeholder 3"/>
          <p:cNvSpPr>
            <a:spLocks noGrp="1"/>
          </p:cNvSpPr>
          <p:nvPr>
            <p:ph type="sldNum" sz="quarter" idx="10"/>
          </p:nvPr>
        </p:nvSpPr>
        <p:spPr/>
        <p:txBody>
          <a:bodyPr/>
          <a:lstStyle/>
          <a:p>
            <a:fld id="{56B24669-8B87-4532-955C-DE2B7909380F}" type="slidenum">
              <a:rPr lang="en-US" smtClean="0"/>
              <a:pPr/>
              <a:t>44</a:t>
            </a:fld>
            <a:endParaRPr lang="en-US"/>
          </a:p>
        </p:txBody>
      </p:sp>
    </p:spTree>
    <p:extLst>
      <p:ext uri="{BB962C8B-B14F-4D97-AF65-F5344CB8AC3E}">
        <p14:creationId xmlns:p14="http://schemas.microsoft.com/office/powerpoint/2010/main" xmlns="" val="688813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EU agreed to a “Safe Harbor” plan, under which companies outside the EU that agree to abide by a set of privacy requirements similar to the principles in the Data Privacy Directive, may receive personal data from the EU.</a:t>
            </a:r>
          </a:p>
          <a:p>
            <a:endParaRPr lang="en-US" baseline="0" dirty="0" smtClean="0"/>
          </a:p>
          <a:p>
            <a:r>
              <a:rPr lang="en-US" baseline="0" dirty="0" smtClean="0"/>
              <a:t>Many privacy advocates describe U.S. privacy policy as “behind Europe” because the U.S. does not have comprehensive federal legislation regulating personal data collection and use.</a:t>
            </a:r>
          </a:p>
        </p:txBody>
      </p:sp>
      <p:sp>
        <p:nvSpPr>
          <p:cNvPr id="4" name="Slide Number Placeholder 3"/>
          <p:cNvSpPr>
            <a:spLocks noGrp="1"/>
          </p:cNvSpPr>
          <p:nvPr>
            <p:ph type="sldNum" sz="quarter" idx="10"/>
          </p:nvPr>
        </p:nvSpPr>
        <p:spPr/>
        <p:txBody>
          <a:bodyPr/>
          <a:lstStyle/>
          <a:p>
            <a:fld id="{56B24669-8B87-4532-955C-DE2B7909380F}" type="slidenum">
              <a:rPr lang="en-US" smtClean="0"/>
              <a:pPr/>
              <a:t>47</a:t>
            </a:fld>
            <a:endParaRPr lang="en-US"/>
          </a:p>
        </p:txBody>
      </p:sp>
    </p:spTree>
    <p:extLst>
      <p:ext uri="{BB962C8B-B14F-4D97-AF65-F5344CB8AC3E}">
        <p14:creationId xmlns:p14="http://schemas.microsoft.com/office/powerpoint/2010/main" xmlns="" val="2267818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C411C-CE41-4415-9AFE-B735B19511FC}" type="slidenum">
              <a:rPr lang="en-US"/>
              <a:pPr/>
              <a:t>48</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dirty="0"/>
              <a:t>The meaning of pen register has changed over time.  It originally referred to a device that recorded the numbers called from a phone.  Now it also refers to logs phone companies keep of all numbers called, including time and duration</a:t>
            </a:r>
            <a:r>
              <a:rPr lang="en-US" dirty="0" smtClean="0"/>
              <a:t>.</a:t>
            </a:r>
          </a:p>
          <a:p>
            <a:endParaRPr lang="en-US" dirty="0" smtClean="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49</a:t>
            </a:fld>
            <a:endParaRPr lang="en-US"/>
          </a:p>
        </p:txBody>
      </p:sp>
    </p:spTree>
    <p:extLst>
      <p:ext uri="{BB962C8B-B14F-4D97-AF65-F5344CB8AC3E}">
        <p14:creationId xmlns:p14="http://schemas.microsoft.com/office/powerpoint/2010/main" xmlns="" val="3911039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Roughly</a:t>
            </a:r>
            <a:r>
              <a:rPr lang="en-US" baseline="0" dirty="0" smtClean="0"/>
              <a:t> half the apps in one test sent the smartphone’s ID number or location to other companies (in addition to the one that provided the app).</a:t>
            </a:r>
          </a:p>
          <a:p>
            <a:endParaRPr lang="en-US" baseline="0" dirty="0" smtClean="0"/>
          </a:p>
          <a:p>
            <a:r>
              <a:rPr lang="en-US" dirty="0" smtClean="0"/>
              <a:t>Various apps copy the user’s contact</a:t>
            </a:r>
            <a:r>
              <a:rPr lang="en-US" baseline="0" dirty="0" smtClean="0"/>
              <a:t> list to remote servers. </a:t>
            </a:r>
          </a:p>
          <a:p>
            <a:endParaRPr lang="en-US" baseline="0" dirty="0" smtClean="0"/>
          </a:p>
          <a:p>
            <a:r>
              <a:rPr lang="en-US" baseline="0" dirty="0" smtClean="0"/>
              <a:t>A major bank announced that its free mobile banking app inadvertently stored account numbers and security access codes in a hidden file on the user’s phone. Data in phones are vulnerable to loss, hacking, and misuse. This is a reminder that d</a:t>
            </a:r>
            <a:r>
              <a:rPr lang="en-US" dirty="0" smtClean="0"/>
              <a:t>esigners must regularly review and update security design decisions.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7</a:t>
            </a:fld>
            <a:endParaRPr lang="en-US"/>
          </a:p>
        </p:txBody>
      </p:sp>
    </p:spTree>
    <p:extLst>
      <p:ext uri="{BB962C8B-B14F-4D97-AF65-F5344CB8AC3E}">
        <p14:creationId xmlns:p14="http://schemas.microsoft.com/office/powerpoint/2010/main" xmlns="" val="303493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8</a:t>
            </a:fld>
            <a:endParaRPr lang="en-US"/>
          </a:p>
        </p:txBody>
      </p:sp>
    </p:spTree>
    <p:extLst>
      <p:ext uri="{BB962C8B-B14F-4D97-AF65-F5344CB8AC3E}">
        <p14:creationId xmlns:p14="http://schemas.microsoft.com/office/powerpoint/2010/main" xmlns="" val="3034931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9</a:t>
            </a:fld>
            <a:endParaRPr lang="en-US"/>
          </a:p>
        </p:txBody>
      </p:sp>
    </p:spTree>
    <p:extLst>
      <p:ext uri="{BB962C8B-B14F-4D97-AF65-F5344CB8AC3E}">
        <p14:creationId xmlns:p14="http://schemas.microsoft.com/office/powerpoint/2010/main" xmlns="" val="3034931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10</a:t>
            </a:fld>
            <a:endParaRPr lang="en-US"/>
          </a:p>
        </p:txBody>
      </p:sp>
    </p:spTree>
    <p:extLst>
      <p:ext uri="{BB962C8B-B14F-4D97-AF65-F5344CB8AC3E}">
        <p14:creationId xmlns:p14="http://schemas.microsoft.com/office/powerpoint/2010/main" xmlns="" val="3034931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cookie, the site stores and then uses information about the visitor’s activity. Cookies help companies provide personalized customer service and target advertising to the interests of each visitor.</a:t>
            </a:r>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12</a:t>
            </a:fld>
            <a:endParaRPr lang="en-US"/>
          </a:p>
        </p:txBody>
      </p:sp>
    </p:spTree>
    <p:extLst>
      <p:ext uri="{BB962C8B-B14F-4D97-AF65-F5344CB8AC3E}">
        <p14:creationId xmlns:p14="http://schemas.microsoft.com/office/powerpoint/2010/main" xmlns="" val="4001399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24669-8B87-4532-955C-DE2B7909380F}" type="slidenum">
              <a:rPr lang="en-US" smtClean="0"/>
              <a:pPr/>
              <a:t>13</a:t>
            </a:fld>
            <a:endParaRPr lang="en-US"/>
          </a:p>
        </p:txBody>
      </p:sp>
    </p:spTree>
    <p:extLst>
      <p:ext uri="{BB962C8B-B14F-4D97-AF65-F5344CB8AC3E}">
        <p14:creationId xmlns:p14="http://schemas.microsoft.com/office/powerpoint/2010/main" xmlns="" val="400139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5715000"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p:nvSpPr>
        <p:spPr>
          <a:xfrm>
            <a:off x="1295400" y="6324600"/>
            <a:ext cx="7543800" cy="338554"/>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latin typeface="+mn-lt"/>
              </a:rPr>
              <a:t>Slides prepared by Cyndi Chie and Sarah Frye.  Fourth</a:t>
            </a:r>
            <a:r>
              <a:rPr lang="en-US" sz="1600" baseline="0" dirty="0" smtClean="0">
                <a:latin typeface="+mn-lt"/>
              </a:rPr>
              <a:t> edition revisions by Sharon Gray.</a:t>
            </a:r>
            <a:endParaRPr lang="en-US" sz="1600" dirty="0" smtClean="0">
              <a:latin typeface="+mn-lt"/>
            </a:endParaRPr>
          </a:p>
        </p:txBody>
      </p:sp>
    </p:spTree>
    <p:extLst>
      <p:ext uri="{BB962C8B-B14F-4D97-AF65-F5344CB8AC3E}">
        <p14:creationId xmlns:p14="http://schemas.microsoft.com/office/powerpoint/2010/main" xmlns="" val="19238516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Font typeface="Wingdings" pitchFamily="2" charset="2"/>
              <a:buChar char="§"/>
              <a:defRPr/>
            </a:lvl2pPr>
            <a:lvl3pPr marL="1143000" indent="-228600">
              <a:buClr>
                <a:schemeClr val="bg1">
                  <a:lumMod val="65000"/>
                </a:schemeClr>
              </a:buClr>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8" name="Content Placeholder 7"/>
          <p:cNvSpPr>
            <a:spLocks noGrp="1"/>
          </p:cNvSpPr>
          <p:nvPr>
            <p:ph sz="quarter" idx="10" hasCustomPrompt="1"/>
          </p:nvPr>
        </p:nvSpPr>
        <p:spPr>
          <a:xfrm>
            <a:off x="3733800" y="6365576"/>
            <a:ext cx="2362200" cy="381000"/>
          </a:xfrm>
        </p:spPr>
        <p:txBody>
          <a:bodyPr>
            <a:noAutofit/>
          </a:bodyPr>
          <a:lstStyle>
            <a:lvl1pPr marL="0" indent="0">
              <a:buNone/>
              <a:defRPr sz="1600" i="1" baseline="0">
                <a:solidFill>
                  <a:schemeClr val="bg1">
                    <a:lumMod val="50000"/>
                  </a:schemeClr>
                </a:solidFill>
              </a:defRPr>
            </a:lvl1pPr>
            <a:lvl2pPr marL="457200" indent="0">
              <a:buNone/>
              <a:defRPr sz="1800" i="1">
                <a:solidFill>
                  <a:schemeClr val="bg1">
                    <a:lumMod val="50000"/>
                  </a:schemeClr>
                </a:solidFill>
              </a:defRPr>
            </a:lvl2pPr>
            <a:lvl3pPr marL="914400" indent="0">
              <a:buNone/>
              <a:defRPr sz="1600" i="1">
                <a:solidFill>
                  <a:schemeClr val="bg1">
                    <a:lumMod val="50000"/>
                  </a:schemeClr>
                </a:solidFill>
              </a:defRPr>
            </a:lvl3pPr>
            <a:lvl4pPr marL="1371600" indent="0">
              <a:buNone/>
              <a:defRPr sz="1400" i="1">
                <a:solidFill>
                  <a:schemeClr val="bg1">
                    <a:lumMod val="50000"/>
                  </a:schemeClr>
                </a:solidFill>
              </a:defRPr>
            </a:lvl4pPr>
            <a:lvl5pPr marL="1828800" indent="0">
              <a:buNone/>
              <a:defRPr sz="1400" i="1">
                <a:solidFill>
                  <a:schemeClr val="bg1">
                    <a:lumMod val="50000"/>
                  </a:schemeClr>
                </a:solidFill>
              </a:defRPr>
            </a:lvl5pPr>
          </a:lstStyle>
          <a:p>
            <a:pPr lvl="0"/>
            <a:r>
              <a:rPr lang="en-US" dirty="0" smtClean="0"/>
              <a:t>Corresponding page</a:t>
            </a:r>
            <a:endParaRPr lang="en-US" dirty="0"/>
          </a:p>
        </p:txBody>
      </p:sp>
      <p:sp>
        <p:nvSpPr>
          <p:cNvPr id="9" name="TextBox 8"/>
          <p:cNvSpPr txBox="1"/>
          <p:nvPr/>
        </p:nvSpPr>
        <p:spPr>
          <a:xfrm>
            <a:off x="1219200" y="6365576"/>
            <a:ext cx="2590800" cy="338554"/>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i="1" kern="1200" dirty="0" smtClean="0">
                <a:solidFill>
                  <a:schemeClr val="bg1">
                    <a:lumMod val="50000"/>
                  </a:schemeClr>
                </a:solidFill>
                <a:latin typeface="+mn-lt"/>
                <a:ea typeface="+mn-ea"/>
                <a:cs typeface="Arial" charset="0"/>
              </a:rPr>
              <a:t>Corresponding</a:t>
            </a:r>
            <a:r>
              <a:rPr lang="en-US" sz="1600" i="1" kern="1200" baseline="0" dirty="0" smtClean="0">
                <a:solidFill>
                  <a:schemeClr val="bg1">
                    <a:lumMod val="50000"/>
                  </a:schemeClr>
                </a:solidFill>
                <a:latin typeface="+mn-lt"/>
                <a:ea typeface="+mn-ea"/>
                <a:cs typeface="Arial" charset="0"/>
              </a:rPr>
              <a:t> page number:</a:t>
            </a:r>
            <a:endParaRPr lang="en-US" sz="1600" dirty="0">
              <a:latin typeface="+mn-lt"/>
            </a:endParaRPr>
          </a:p>
        </p:txBody>
      </p:sp>
    </p:spTree>
    <p:extLst>
      <p:ext uri="{BB962C8B-B14F-4D97-AF65-F5344CB8AC3E}">
        <p14:creationId xmlns:p14="http://schemas.microsoft.com/office/powerpoint/2010/main" xmlns="" val="37987563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0599" y="4406900"/>
            <a:ext cx="7848601"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990599" y="2906713"/>
            <a:ext cx="75041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extBox 6"/>
          <p:cNvSpPr txBox="1"/>
          <p:nvPr/>
        </p:nvSpPr>
        <p:spPr>
          <a:xfrm>
            <a:off x="1295400" y="6324600"/>
            <a:ext cx="7543800" cy="338554"/>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latin typeface="+mn-lt"/>
              </a:rPr>
              <a:t>Slides prepared by Cyndi Chie and Sarah Frye.  Fourth</a:t>
            </a:r>
            <a:r>
              <a:rPr lang="en-US" sz="1600" baseline="0" dirty="0" smtClean="0">
                <a:latin typeface="+mn-lt"/>
              </a:rPr>
              <a:t> edition revisions by Sharon Gray.</a:t>
            </a:r>
            <a:endParaRPr lang="en-US" sz="1600" dirty="0" smtClean="0">
              <a:latin typeface="+mn-lt"/>
            </a:endParaRPr>
          </a:p>
        </p:txBody>
      </p:sp>
    </p:spTree>
    <p:extLst>
      <p:ext uri="{BB962C8B-B14F-4D97-AF65-F5344CB8AC3E}">
        <p14:creationId xmlns:p14="http://schemas.microsoft.com/office/powerpoint/2010/main" xmlns="" val="32392560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a:lstStyle>
            <a:lvl1pPr>
              <a:defRPr/>
            </a:lvl1pPr>
          </a:lstStyle>
          <a:p>
            <a:fld id="{CED8E8A7-7FD8-49E0-8328-83822F1B8D7E}" type="slidenum">
              <a:rPr lang="en-US"/>
              <a:pPr/>
              <a:t>‹#›</a:t>
            </a:fld>
            <a:endParaRPr lang="en-US"/>
          </a:p>
        </p:txBody>
      </p:sp>
    </p:spTree>
    <p:extLst>
      <p:ext uri="{BB962C8B-B14F-4D97-AF65-F5344CB8AC3E}">
        <p14:creationId xmlns:p14="http://schemas.microsoft.com/office/powerpoint/2010/main" xmlns="" val="399168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9200" y="228600"/>
            <a:ext cx="7162800" cy="114300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0" y="1371600"/>
            <a:ext cx="7620000" cy="5105400"/>
          </a:xfrm>
          <a:prstGeom prst="rect">
            <a:avLst/>
          </a:prstGeom>
          <a:noFill/>
          <a:effectLst/>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472733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iming>
    <p:tnLst>
      <p:par>
        <p:cTn id="1" dur="indefinite" restart="never" nodeType="tmRoot"/>
      </p:par>
    </p:tnLst>
  </p:timing>
  <p:txStyles>
    <p:titleStyle>
      <a:lvl1pPr algn="l" defTabSz="914400" rtl="0" eaLnBrk="1" latinLnBrk="0" hangingPunct="1">
        <a:spcBef>
          <a:spcPct val="0"/>
        </a:spcBef>
        <a:buNone/>
        <a:defRPr sz="4200" kern="1200">
          <a:solidFill>
            <a:schemeClr val="tx1"/>
          </a:solidFill>
          <a:effectLst/>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3000" kern="1200">
          <a:solidFill>
            <a:schemeClr val="tx1"/>
          </a:solidFill>
          <a:effectLst/>
          <a:latin typeface="+mn-lt"/>
          <a:ea typeface="+mn-ea"/>
          <a:cs typeface="+mn-cs"/>
        </a:defRPr>
      </a:lvl1pPr>
      <a:lvl2pPr marL="742950" indent="-285750" algn="l" defTabSz="914400" rtl="0" eaLnBrk="1" latinLnBrk="0" hangingPunct="1">
        <a:spcBef>
          <a:spcPct val="20000"/>
        </a:spcBef>
        <a:buSzPct val="50000"/>
        <a:buFont typeface="Arial" pitchFamily="34" charset="0"/>
        <a:buChar char="–"/>
        <a:defRPr sz="2800" kern="1200">
          <a:solidFill>
            <a:schemeClr val="tx1"/>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latin typeface="+mn-lt"/>
          <a:ea typeface="+mn-ea"/>
          <a:cs typeface="+mn-cs"/>
        </a:defRPr>
      </a:lvl3pPr>
      <a:lvl4pPr marL="1600200" indent="-228600" algn="l" defTabSz="914400" rtl="0" eaLnBrk="1" latinLnBrk="0" hangingPunct="1">
        <a:spcBef>
          <a:spcPct val="20000"/>
        </a:spcBef>
        <a:buSzPct val="75000"/>
        <a:buFont typeface="Arial" pitchFamily="34" charset="0"/>
        <a:buChar char="–"/>
        <a:defRPr sz="2000" kern="1200">
          <a:solidFill>
            <a:schemeClr val="tx1"/>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a:xfrm>
            <a:off x="1066800" y="1600200"/>
            <a:ext cx="7391400" cy="1524000"/>
          </a:xfrm>
        </p:spPr>
        <p:txBody>
          <a:bodyPr>
            <a:normAutofit fontScale="90000"/>
          </a:bodyPr>
          <a:lstStyle/>
          <a:p>
            <a:r>
              <a:rPr lang="en-US" sz="7200" dirty="0"/>
              <a:t>A Gift of Fire</a:t>
            </a:r>
            <a:r>
              <a:rPr lang="en-US" dirty="0"/>
              <a:t/>
            </a:r>
            <a:br>
              <a:rPr lang="en-US" dirty="0"/>
            </a:br>
            <a:r>
              <a:rPr lang="en-US" sz="2400" dirty="0" smtClean="0"/>
              <a:t>Fourth edition</a:t>
            </a:r>
            <a:r>
              <a:rPr lang="en-US" sz="2400" dirty="0"/>
              <a:t/>
            </a:r>
            <a:br>
              <a:rPr lang="en-US" sz="2400" dirty="0"/>
            </a:br>
            <a:r>
              <a:rPr lang="en-US" sz="4800" dirty="0"/>
              <a:t>Sara </a:t>
            </a:r>
            <a:r>
              <a:rPr lang="en-US" sz="4800" dirty="0" err="1"/>
              <a:t>Baase</a:t>
            </a:r>
            <a:endParaRPr lang="en-US" dirty="0"/>
          </a:p>
        </p:txBody>
      </p:sp>
      <p:sp>
        <p:nvSpPr>
          <p:cNvPr id="20485" name="Rectangle 5"/>
          <p:cNvSpPr>
            <a:spLocks noGrp="1" noChangeArrowheads="1"/>
          </p:cNvSpPr>
          <p:nvPr>
            <p:ph type="subTitle" idx="1"/>
          </p:nvPr>
        </p:nvSpPr>
        <p:spPr/>
        <p:txBody>
          <a:bodyPr/>
          <a:lstStyle/>
          <a:p>
            <a:r>
              <a:rPr lang="en-US" dirty="0"/>
              <a:t>Chapter 2: </a:t>
            </a:r>
            <a:r>
              <a:rPr lang="en-US" dirty="0" smtClean="0"/>
              <a:t/>
            </a:r>
            <a:br>
              <a:rPr lang="en-US" dirty="0" smtClean="0"/>
            </a:br>
            <a:r>
              <a:rPr lang="en-US" dirty="0" smtClean="0"/>
              <a:t>Privacy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19200" y="1371600"/>
            <a:ext cx="7772400" cy="4876800"/>
          </a:xfrm>
        </p:spPr>
        <p:txBody>
          <a:bodyPr>
            <a:normAutofit fontScale="92500"/>
          </a:bodyPr>
          <a:lstStyle/>
          <a:p>
            <a:pPr>
              <a:buFontTx/>
              <a:buNone/>
            </a:pPr>
            <a:r>
              <a:rPr lang="en-US" dirty="0" smtClean="0"/>
              <a:t>New Technology, New Risks – Summary of Risks</a:t>
            </a:r>
          </a:p>
          <a:p>
            <a:pPr>
              <a:buFontTx/>
              <a:buNone/>
            </a:pPr>
            <a:r>
              <a:rPr lang="en-US" dirty="0" smtClean="0"/>
              <a:t>(cont.):</a:t>
            </a:r>
          </a:p>
          <a:p>
            <a:r>
              <a:rPr lang="en-US" dirty="0" smtClean="0"/>
              <a:t>Information on the Internet seems to last forever.</a:t>
            </a:r>
          </a:p>
          <a:p>
            <a:r>
              <a:rPr lang="en-US" dirty="0" smtClean="0"/>
              <a:t>Data collected for one purpose will find other uses.</a:t>
            </a:r>
          </a:p>
          <a:p>
            <a:r>
              <a:rPr lang="en-US" dirty="0"/>
              <a:t>G</a:t>
            </a:r>
            <a:r>
              <a:rPr lang="en-US" dirty="0" smtClean="0"/>
              <a:t>overnment can request sensitive personal data held by businesses or organizations.</a:t>
            </a:r>
          </a:p>
          <a:p>
            <a:r>
              <a:rPr lang="en-US" dirty="0" smtClean="0"/>
              <a:t>We cannot directly protect information about ourselves. We depend upon businesses and organizations to protect it.</a:t>
            </a:r>
          </a:p>
          <a:p>
            <a:pPr lvl="1"/>
            <a:endParaRPr lang="en-US" dirty="0" smtClean="0"/>
          </a:p>
          <a:p>
            <a:endParaRPr lang="en-US" dirty="0"/>
          </a:p>
        </p:txBody>
      </p:sp>
      <p:sp>
        <p:nvSpPr>
          <p:cNvPr id="41986" name="Rectangle 2"/>
          <p:cNvSpPr>
            <a:spLocks noGrp="1" noChangeArrowheads="1"/>
          </p:cNvSpPr>
          <p:nvPr>
            <p:ph type="title"/>
          </p:nvPr>
        </p:nvSpPr>
        <p:spPr/>
        <p:txBody>
          <a:bodyPr>
            <a:normAutofit/>
          </a:bodyPr>
          <a:lstStyle/>
          <a:p>
            <a:r>
              <a:rPr lang="en-US" dirty="0"/>
              <a:t>Privacy Risks and Principles</a:t>
            </a:r>
          </a:p>
        </p:txBody>
      </p:sp>
      <p:sp>
        <p:nvSpPr>
          <p:cNvPr id="2" name="Content Placeholder 1"/>
          <p:cNvSpPr>
            <a:spLocks noGrp="1"/>
          </p:cNvSpPr>
          <p:nvPr>
            <p:ph sz="quarter" idx="10"/>
          </p:nvPr>
        </p:nvSpPr>
        <p:spPr/>
        <p:txBody>
          <a:bodyPr/>
          <a:lstStyle/>
          <a:p>
            <a:r>
              <a:rPr lang="en-US" dirty="0" smtClean="0"/>
              <a:t>56</a:t>
            </a:r>
            <a:endParaRPr lang="en-US" dirty="0"/>
          </a:p>
        </p:txBody>
      </p:sp>
    </p:spTree>
    <p:extLst>
      <p:ext uri="{BB962C8B-B14F-4D97-AF65-F5344CB8AC3E}">
        <p14:creationId xmlns:p14="http://schemas.microsoft.com/office/powerpoint/2010/main" xmlns="" val="1741153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a:xfrm>
            <a:off x="1219200" y="1371600"/>
            <a:ext cx="7772400" cy="4876800"/>
          </a:xfrm>
        </p:spPr>
        <p:txBody>
          <a:bodyPr>
            <a:normAutofit/>
          </a:bodyPr>
          <a:lstStyle/>
          <a:p>
            <a:pPr marL="0" indent="0">
              <a:lnSpc>
                <a:spcPct val="90000"/>
              </a:lnSpc>
              <a:buFontTx/>
              <a:buNone/>
            </a:pPr>
            <a:r>
              <a:rPr lang="en-US" dirty="0" smtClean="0"/>
              <a:t>Terminology:</a:t>
            </a:r>
          </a:p>
          <a:p>
            <a:pPr>
              <a:lnSpc>
                <a:spcPct val="90000"/>
              </a:lnSpc>
            </a:pPr>
            <a:r>
              <a:rPr lang="en-US" i="1" dirty="0" smtClean="0"/>
              <a:t>Personal information </a:t>
            </a:r>
            <a:r>
              <a:rPr lang="en-US" dirty="0" smtClean="0"/>
              <a:t>– any information relating to an individual person.</a:t>
            </a:r>
          </a:p>
          <a:p>
            <a:pPr>
              <a:lnSpc>
                <a:spcPct val="90000"/>
              </a:lnSpc>
            </a:pPr>
            <a:r>
              <a:rPr lang="en-US" i="1" dirty="0" smtClean="0"/>
              <a:t>Informed consent </a:t>
            </a:r>
            <a:r>
              <a:rPr lang="en-US" dirty="0" smtClean="0"/>
              <a:t>– users being aware of what information is collected and how it is used.</a:t>
            </a:r>
          </a:p>
          <a:p>
            <a:pPr>
              <a:lnSpc>
                <a:spcPct val="90000"/>
              </a:lnSpc>
            </a:pPr>
            <a:r>
              <a:rPr lang="en-US" i="1" dirty="0" smtClean="0"/>
              <a:t>Invisible </a:t>
            </a:r>
            <a:r>
              <a:rPr lang="en-US" i="1" dirty="0"/>
              <a:t>information gathering </a:t>
            </a:r>
            <a:r>
              <a:rPr lang="en-US" dirty="0"/>
              <a:t>- collection of personal information about </a:t>
            </a:r>
            <a:r>
              <a:rPr lang="en-US" dirty="0" smtClean="0"/>
              <a:t>a user without </a:t>
            </a:r>
            <a:r>
              <a:rPr lang="en-US" dirty="0"/>
              <a:t>the </a:t>
            </a:r>
            <a:r>
              <a:rPr lang="en-US" dirty="0" smtClean="0"/>
              <a:t>user’s knowledge.</a:t>
            </a:r>
            <a:endParaRPr lang="en-US" dirty="0"/>
          </a:p>
        </p:txBody>
      </p:sp>
      <p:sp>
        <p:nvSpPr>
          <p:cNvPr id="43012" name="Rectangle 4"/>
          <p:cNvSpPr>
            <a:spLocks noGrp="1" noChangeArrowheads="1"/>
          </p:cNvSpPr>
          <p:nvPr>
            <p:ph type="title"/>
          </p:nvPr>
        </p:nvSpPr>
        <p:spPr/>
        <p:txBody>
          <a:bodyPr>
            <a:normAutofit/>
          </a:bodyPr>
          <a:lstStyle/>
          <a:p>
            <a:r>
              <a:rPr lang="en-US" dirty="0"/>
              <a:t>Privacy Risks and Principles</a:t>
            </a:r>
          </a:p>
        </p:txBody>
      </p:sp>
      <p:sp>
        <p:nvSpPr>
          <p:cNvPr id="2" name="Content Placeholder 1"/>
          <p:cNvSpPr>
            <a:spLocks noGrp="1"/>
          </p:cNvSpPr>
          <p:nvPr>
            <p:ph sz="quarter" idx="10"/>
          </p:nvPr>
        </p:nvSpPr>
        <p:spPr/>
        <p:txBody>
          <a:bodyPr/>
          <a:lstStyle/>
          <a:p>
            <a:r>
              <a:rPr lang="en-US" dirty="0" smtClean="0"/>
              <a:t>56-58</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p:txBody>
          <a:bodyPr>
            <a:normAutofit/>
          </a:bodyPr>
          <a:lstStyle/>
          <a:p>
            <a:pPr marL="0" indent="0">
              <a:lnSpc>
                <a:spcPct val="90000"/>
              </a:lnSpc>
              <a:buFontTx/>
              <a:buNone/>
            </a:pPr>
            <a:r>
              <a:rPr lang="en-US" dirty="0" smtClean="0"/>
              <a:t>Terminology:</a:t>
            </a:r>
          </a:p>
          <a:p>
            <a:pPr>
              <a:lnSpc>
                <a:spcPct val="90000"/>
              </a:lnSpc>
            </a:pPr>
            <a:r>
              <a:rPr lang="en-US" i="1" dirty="0" smtClean="0"/>
              <a:t>Cookies</a:t>
            </a:r>
            <a:r>
              <a:rPr lang="en-US" dirty="0" smtClean="0"/>
              <a:t> – Files a Web site stores on a visitor’s computer.</a:t>
            </a:r>
          </a:p>
          <a:p>
            <a:pPr>
              <a:lnSpc>
                <a:spcPct val="90000"/>
              </a:lnSpc>
            </a:pPr>
            <a:r>
              <a:rPr lang="en-US" i="1" dirty="0"/>
              <a:t>Secondary use </a:t>
            </a:r>
            <a:r>
              <a:rPr lang="en-US" dirty="0" smtClean="0"/>
              <a:t>– Use </a:t>
            </a:r>
            <a:r>
              <a:rPr lang="en-US" dirty="0"/>
              <a:t>of personal information for a purpose other than the purpose for which it was provided</a:t>
            </a:r>
            <a:r>
              <a:rPr lang="en-US" dirty="0" smtClean="0"/>
              <a:t>.</a:t>
            </a:r>
          </a:p>
          <a:p>
            <a:pPr>
              <a:lnSpc>
                <a:spcPct val="90000"/>
              </a:lnSpc>
            </a:pPr>
            <a:r>
              <a:rPr lang="en-US" i="1" dirty="0"/>
              <a:t>Data mining </a:t>
            </a:r>
            <a:r>
              <a:rPr lang="en-US" dirty="0" smtClean="0"/>
              <a:t>– Searching </a:t>
            </a:r>
            <a:r>
              <a:rPr lang="en-US" dirty="0"/>
              <a:t>and analyzing masses of data to find patterns and develop new information or </a:t>
            </a:r>
            <a:r>
              <a:rPr lang="en-US" dirty="0" smtClean="0"/>
              <a:t>knowledge.</a:t>
            </a:r>
            <a:endParaRPr lang="en-US" dirty="0"/>
          </a:p>
          <a:p>
            <a:pPr>
              <a:lnSpc>
                <a:spcPct val="90000"/>
              </a:lnSpc>
            </a:pPr>
            <a:endParaRPr lang="en-US" dirty="0"/>
          </a:p>
        </p:txBody>
      </p:sp>
      <p:sp>
        <p:nvSpPr>
          <p:cNvPr id="43012" name="Rectangle 4"/>
          <p:cNvSpPr>
            <a:spLocks noGrp="1" noChangeArrowheads="1"/>
          </p:cNvSpPr>
          <p:nvPr>
            <p:ph type="title"/>
          </p:nvPr>
        </p:nvSpPr>
        <p:spPr/>
        <p:txBody>
          <a:bodyPr>
            <a:normAutofit/>
          </a:bodyPr>
          <a:lstStyle/>
          <a:p>
            <a:r>
              <a:rPr lang="en-US" dirty="0"/>
              <a:t>Privacy Risks and Principles</a:t>
            </a:r>
          </a:p>
        </p:txBody>
      </p:sp>
      <p:sp>
        <p:nvSpPr>
          <p:cNvPr id="2" name="Content Placeholder 1"/>
          <p:cNvSpPr>
            <a:spLocks noGrp="1"/>
          </p:cNvSpPr>
          <p:nvPr>
            <p:ph sz="quarter" idx="10"/>
          </p:nvPr>
        </p:nvSpPr>
        <p:spPr/>
        <p:txBody>
          <a:bodyPr/>
          <a:lstStyle/>
          <a:p>
            <a:r>
              <a:rPr lang="en-US" dirty="0" smtClean="0"/>
              <a:t>58</a:t>
            </a:r>
            <a:endParaRPr lang="en-US" dirty="0"/>
          </a:p>
        </p:txBody>
      </p:sp>
    </p:spTree>
    <p:extLst>
      <p:ext uri="{BB962C8B-B14F-4D97-AF65-F5344CB8AC3E}">
        <p14:creationId xmlns:p14="http://schemas.microsoft.com/office/powerpoint/2010/main" xmlns="" val="4038610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p:txBody>
          <a:bodyPr>
            <a:normAutofit/>
          </a:bodyPr>
          <a:lstStyle/>
          <a:p>
            <a:pPr marL="0" indent="0">
              <a:lnSpc>
                <a:spcPct val="90000"/>
              </a:lnSpc>
              <a:buFontTx/>
              <a:buNone/>
            </a:pPr>
            <a:r>
              <a:rPr lang="en-US" dirty="0" smtClean="0"/>
              <a:t>Terminology:</a:t>
            </a:r>
          </a:p>
          <a:p>
            <a:pPr>
              <a:lnSpc>
                <a:spcPct val="90000"/>
              </a:lnSpc>
            </a:pPr>
            <a:r>
              <a:rPr lang="en-US" i="1" dirty="0" smtClean="0"/>
              <a:t>Computer matching </a:t>
            </a:r>
            <a:r>
              <a:rPr lang="en-US" dirty="0" smtClean="0"/>
              <a:t>– Combining and comparing information from different databases (using social security number, for example) to match records.</a:t>
            </a:r>
          </a:p>
          <a:p>
            <a:pPr>
              <a:lnSpc>
                <a:spcPct val="90000"/>
              </a:lnSpc>
            </a:pPr>
            <a:r>
              <a:rPr lang="en-US" i="1" dirty="0" smtClean="0"/>
              <a:t>Computer profiling </a:t>
            </a:r>
            <a:r>
              <a:rPr lang="en-US" dirty="0" smtClean="0"/>
              <a:t>– Analyzing data to determine characteristics of people most likely to engage in a certain behavior.</a:t>
            </a:r>
          </a:p>
          <a:p>
            <a:pPr>
              <a:lnSpc>
                <a:spcPct val="90000"/>
              </a:lnSpc>
            </a:pPr>
            <a:endParaRPr lang="en-US" dirty="0"/>
          </a:p>
          <a:p>
            <a:pPr>
              <a:lnSpc>
                <a:spcPct val="90000"/>
              </a:lnSpc>
            </a:pPr>
            <a:endParaRPr lang="en-US" dirty="0"/>
          </a:p>
        </p:txBody>
      </p:sp>
      <p:sp>
        <p:nvSpPr>
          <p:cNvPr id="43012" name="Rectangle 4"/>
          <p:cNvSpPr>
            <a:spLocks noGrp="1" noChangeArrowheads="1"/>
          </p:cNvSpPr>
          <p:nvPr>
            <p:ph type="title"/>
          </p:nvPr>
        </p:nvSpPr>
        <p:spPr/>
        <p:txBody>
          <a:bodyPr>
            <a:normAutofit/>
          </a:bodyPr>
          <a:lstStyle/>
          <a:p>
            <a:r>
              <a:rPr lang="en-US" dirty="0"/>
              <a:t>Privacy Risks and Principles</a:t>
            </a:r>
          </a:p>
        </p:txBody>
      </p:sp>
      <p:sp>
        <p:nvSpPr>
          <p:cNvPr id="2" name="Content Placeholder 1"/>
          <p:cNvSpPr>
            <a:spLocks noGrp="1"/>
          </p:cNvSpPr>
          <p:nvPr>
            <p:ph sz="quarter" idx="10"/>
          </p:nvPr>
        </p:nvSpPr>
        <p:spPr/>
        <p:txBody>
          <a:bodyPr/>
          <a:lstStyle/>
          <a:p>
            <a:r>
              <a:rPr lang="en-US" dirty="0" smtClean="0"/>
              <a:t>58</a:t>
            </a:r>
            <a:endParaRPr lang="en-US" dirty="0"/>
          </a:p>
        </p:txBody>
      </p:sp>
    </p:spTree>
    <p:extLst>
      <p:ext uri="{BB962C8B-B14F-4D97-AF65-F5344CB8AC3E}">
        <p14:creationId xmlns:p14="http://schemas.microsoft.com/office/powerpoint/2010/main" xmlns="" val="2109000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a:xfrm>
            <a:off x="1219200" y="1371600"/>
            <a:ext cx="7772400" cy="4876800"/>
          </a:xfrm>
        </p:spPr>
        <p:txBody>
          <a:bodyPr>
            <a:normAutofit/>
          </a:bodyPr>
          <a:lstStyle/>
          <a:p>
            <a:pPr marL="0" indent="0">
              <a:lnSpc>
                <a:spcPct val="90000"/>
              </a:lnSpc>
              <a:buNone/>
            </a:pPr>
            <a:r>
              <a:rPr lang="en-US" dirty="0" smtClean="0"/>
              <a:t>Two common forms for providing informed consent are </a:t>
            </a:r>
            <a:r>
              <a:rPr lang="en-US" i="1" dirty="0" smtClean="0"/>
              <a:t>opt out </a:t>
            </a:r>
            <a:r>
              <a:rPr lang="en-US" dirty="0" smtClean="0"/>
              <a:t>and </a:t>
            </a:r>
            <a:r>
              <a:rPr lang="en-US" i="1" dirty="0" smtClean="0"/>
              <a:t>opt in</a:t>
            </a:r>
            <a:r>
              <a:rPr lang="en-US" dirty="0" smtClean="0"/>
              <a:t>:</a:t>
            </a:r>
          </a:p>
          <a:p>
            <a:pPr>
              <a:lnSpc>
                <a:spcPct val="90000"/>
              </a:lnSpc>
            </a:pPr>
            <a:r>
              <a:rPr lang="en-US" i="1" dirty="0" smtClean="0"/>
              <a:t>opt out </a:t>
            </a:r>
            <a:r>
              <a:rPr lang="en-US" dirty="0" smtClean="0"/>
              <a:t>– Person must request (usually by checking a box) that an organization </a:t>
            </a:r>
            <a:r>
              <a:rPr lang="en-US" i="1" dirty="0" smtClean="0"/>
              <a:t>not</a:t>
            </a:r>
            <a:r>
              <a:rPr lang="en-US" dirty="0" smtClean="0"/>
              <a:t> use information. </a:t>
            </a:r>
          </a:p>
          <a:p>
            <a:pPr>
              <a:lnSpc>
                <a:spcPct val="90000"/>
              </a:lnSpc>
            </a:pPr>
            <a:r>
              <a:rPr lang="en-US" i="1" dirty="0" smtClean="0"/>
              <a:t>opt in </a:t>
            </a:r>
            <a:r>
              <a:rPr lang="en-US" dirty="0" smtClean="0"/>
              <a:t>– The collector of the information may use information only if person explicitly  permits use (usually by checking a box).</a:t>
            </a:r>
          </a:p>
          <a:p>
            <a:pPr>
              <a:lnSpc>
                <a:spcPct val="90000"/>
              </a:lnSpc>
            </a:pPr>
            <a:endParaRPr lang="en-US" i="1" dirty="0" smtClean="0"/>
          </a:p>
          <a:p>
            <a:pPr>
              <a:lnSpc>
                <a:spcPct val="90000"/>
              </a:lnSpc>
            </a:pPr>
            <a:endParaRPr lang="en-US" dirty="0"/>
          </a:p>
          <a:p>
            <a:pPr>
              <a:lnSpc>
                <a:spcPct val="90000"/>
              </a:lnSpc>
            </a:pPr>
            <a:endParaRPr lang="en-US" dirty="0"/>
          </a:p>
        </p:txBody>
      </p:sp>
      <p:sp>
        <p:nvSpPr>
          <p:cNvPr id="43012" name="Rectangle 4"/>
          <p:cNvSpPr>
            <a:spLocks noGrp="1" noChangeArrowheads="1"/>
          </p:cNvSpPr>
          <p:nvPr>
            <p:ph type="title"/>
          </p:nvPr>
        </p:nvSpPr>
        <p:spPr/>
        <p:txBody>
          <a:bodyPr>
            <a:normAutofit/>
          </a:bodyPr>
          <a:lstStyle/>
          <a:p>
            <a:r>
              <a:rPr lang="en-US" dirty="0"/>
              <a:t>Privacy Risks and Principles</a:t>
            </a:r>
          </a:p>
        </p:txBody>
      </p:sp>
      <p:sp>
        <p:nvSpPr>
          <p:cNvPr id="2" name="Content Placeholder 1"/>
          <p:cNvSpPr>
            <a:spLocks noGrp="1"/>
          </p:cNvSpPr>
          <p:nvPr>
            <p:ph sz="quarter" idx="10"/>
          </p:nvPr>
        </p:nvSpPr>
        <p:spPr/>
        <p:txBody>
          <a:bodyPr/>
          <a:lstStyle/>
          <a:p>
            <a:r>
              <a:rPr lang="en-US" dirty="0" smtClean="0"/>
              <a:t>59</a:t>
            </a:r>
            <a:endParaRPr lang="en-US" dirty="0"/>
          </a:p>
        </p:txBody>
      </p:sp>
    </p:spTree>
    <p:extLst>
      <p:ext uri="{BB962C8B-B14F-4D97-AF65-F5344CB8AC3E}">
        <p14:creationId xmlns:p14="http://schemas.microsoft.com/office/powerpoint/2010/main" xmlns="" val="3784088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marL="0" indent="0">
              <a:buNone/>
            </a:pPr>
            <a:r>
              <a:rPr lang="en-US" dirty="0" smtClean="0"/>
              <a:t>Discussion Questions</a:t>
            </a:r>
          </a:p>
          <a:p>
            <a:r>
              <a:rPr lang="en-US" i="1" dirty="0" smtClean="0"/>
              <a:t>Have </a:t>
            </a:r>
            <a:r>
              <a:rPr lang="en-US" i="1" dirty="0"/>
              <a:t>you seen opt-in and opt-out choices? Where? How were they worded?  </a:t>
            </a:r>
          </a:p>
          <a:p>
            <a:r>
              <a:rPr lang="en-US" i="1" dirty="0"/>
              <a:t>Were any of them deceptive?</a:t>
            </a:r>
          </a:p>
          <a:p>
            <a:r>
              <a:rPr lang="en-US" i="1" dirty="0"/>
              <a:t>What are some common elements of privacy policies you have read?</a:t>
            </a:r>
          </a:p>
        </p:txBody>
      </p:sp>
      <p:sp>
        <p:nvSpPr>
          <p:cNvPr id="47106" name="Rectangle 2"/>
          <p:cNvSpPr>
            <a:spLocks noGrp="1" noChangeArrowheads="1"/>
          </p:cNvSpPr>
          <p:nvPr>
            <p:ph type="title"/>
          </p:nvPr>
        </p:nvSpPr>
        <p:spPr/>
        <p:txBody>
          <a:bodyPr>
            <a:normAutofit/>
          </a:bodyPr>
          <a:lstStyle/>
          <a:p>
            <a:r>
              <a:rPr lang="en-US" dirty="0"/>
              <a:t>Privacy Risks and Principles</a:t>
            </a:r>
          </a:p>
        </p:txBody>
      </p:sp>
      <p:sp>
        <p:nvSpPr>
          <p:cNvPr id="2" name="Content Placeholder 1"/>
          <p:cNvSpPr>
            <a:spLocks noGrp="1"/>
          </p:cNvSpPr>
          <p:nvPr>
            <p:ph sz="quarter" idx="10"/>
          </p:nvPr>
        </p:nvSpPr>
        <p:spPr/>
        <p:txBody>
          <a:bodyPr/>
          <a:lstStyle/>
          <a:p>
            <a:r>
              <a:rPr lang="en-US" dirty="0" smtClean="0"/>
              <a:t>59</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Fair information principles</a:t>
            </a:r>
          </a:p>
          <a:p>
            <a:pPr marL="514350" indent="-514350">
              <a:buClr>
                <a:schemeClr val="bg1">
                  <a:lumMod val="50000"/>
                </a:schemeClr>
              </a:buClr>
              <a:buFont typeface="+mj-lt"/>
              <a:buAutoNum type="arabicPeriod"/>
            </a:pPr>
            <a:r>
              <a:rPr lang="en-US" dirty="0" smtClean="0"/>
              <a:t>Inform people when you collect information.</a:t>
            </a:r>
          </a:p>
          <a:p>
            <a:pPr marL="514350" indent="-514350">
              <a:buClr>
                <a:schemeClr val="bg1">
                  <a:lumMod val="50000"/>
                </a:schemeClr>
              </a:buClr>
              <a:buFont typeface="+mj-lt"/>
              <a:buAutoNum type="arabicPeriod"/>
            </a:pPr>
            <a:r>
              <a:rPr lang="en-US" dirty="0" smtClean="0"/>
              <a:t>Collect only the data needed.</a:t>
            </a:r>
          </a:p>
          <a:p>
            <a:pPr marL="514350" indent="-514350">
              <a:buClr>
                <a:schemeClr val="bg1">
                  <a:lumMod val="50000"/>
                </a:schemeClr>
              </a:buClr>
              <a:buFont typeface="+mj-lt"/>
              <a:buAutoNum type="arabicPeriod"/>
            </a:pPr>
            <a:r>
              <a:rPr lang="en-US" dirty="0" smtClean="0"/>
              <a:t>Offer a way for people to opt out.</a:t>
            </a:r>
          </a:p>
          <a:p>
            <a:pPr marL="514350" indent="-514350">
              <a:buClr>
                <a:schemeClr val="bg1">
                  <a:lumMod val="50000"/>
                </a:schemeClr>
              </a:buClr>
              <a:buFont typeface="+mj-lt"/>
              <a:buAutoNum type="arabicPeriod"/>
            </a:pPr>
            <a:r>
              <a:rPr lang="en-US" dirty="0" smtClean="0"/>
              <a:t>Keep data only as long as needed.</a:t>
            </a:r>
          </a:p>
          <a:p>
            <a:pPr marL="514350" indent="-514350">
              <a:buClr>
                <a:schemeClr val="bg1">
                  <a:lumMod val="50000"/>
                </a:schemeClr>
              </a:buClr>
              <a:buFont typeface="+mj-lt"/>
              <a:buAutoNum type="arabicPeriod"/>
            </a:pPr>
            <a:r>
              <a:rPr lang="en-US" dirty="0" smtClean="0"/>
              <a:t>Maintain accuracy of data.</a:t>
            </a:r>
          </a:p>
          <a:p>
            <a:pPr marL="514350" indent="-514350">
              <a:buClr>
                <a:schemeClr val="bg1">
                  <a:lumMod val="50000"/>
                </a:schemeClr>
              </a:buClr>
              <a:buFont typeface="+mj-lt"/>
              <a:buAutoNum type="arabicPeriod"/>
            </a:pPr>
            <a:r>
              <a:rPr lang="en-US" dirty="0" smtClean="0"/>
              <a:t>Protect security of data.</a:t>
            </a:r>
          </a:p>
          <a:p>
            <a:pPr marL="514350" indent="-514350">
              <a:buClr>
                <a:schemeClr val="bg1">
                  <a:lumMod val="50000"/>
                </a:schemeClr>
              </a:buClr>
              <a:buFont typeface="+mj-lt"/>
              <a:buAutoNum type="arabicPeriod"/>
            </a:pPr>
            <a:r>
              <a:rPr lang="en-US" dirty="0" smtClean="0"/>
              <a:t>Develop policies for responding to law enforcement requests for data.</a:t>
            </a:r>
          </a:p>
        </p:txBody>
      </p:sp>
      <p:sp>
        <p:nvSpPr>
          <p:cNvPr id="3" name="Title 2"/>
          <p:cNvSpPr>
            <a:spLocks noGrp="1"/>
          </p:cNvSpPr>
          <p:nvPr>
            <p:ph type="title"/>
          </p:nvPr>
        </p:nvSpPr>
        <p:spPr/>
        <p:txBody>
          <a:bodyPr/>
          <a:lstStyle/>
          <a:p>
            <a:r>
              <a:rPr lang="en-US" dirty="0" smtClean="0"/>
              <a:t>Privacy Risks and Principles</a:t>
            </a:r>
            <a:endParaRPr lang="en-US" dirty="0"/>
          </a:p>
        </p:txBody>
      </p:sp>
      <p:sp>
        <p:nvSpPr>
          <p:cNvPr id="4" name="Content Placeholder 3"/>
          <p:cNvSpPr>
            <a:spLocks noGrp="1"/>
          </p:cNvSpPr>
          <p:nvPr>
            <p:ph sz="quarter" idx="10"/>
          </p:nvPr>
        </p:nvSpPr>
        <p:spPr/>
        <p:txBody>
          <a:bodyPr/>
          <a:lstStyle/>
          <a:p>
            <a:r>
              <a:rPr lang="en-US" dirty="0" smtClean="0"/>
              <a:t>60</a:t>
            </a:r>
            <a:endParaRPr lang="en-US" dirty="0"/>
          </a:p>
        </p:txBody>
      </p:sp>
    </p:spTree>
    <p:extLst>
      <p:ext uri="{BB962C8B-B14F-4D97-AF65-F5344CB8AC3E}">
        <p14:creationId xmlns:p14="http://schemas.microsoft.com/office/powerpoint/2010/main" xmlns="" val="3085982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normAutofit/>
          </a:bodyPr>
          <a:lstStyle/>
          <a:p>
            <a:pPr marL="0" indent="0">
              <a:buNone/>
            </a:pPr>
            <a:r>
              <a:rPr lang="en-US" sz="2400" i="1" dirty="0" smtClean="0">
                <a:latin typeface="Times New Roman" pitchFamily="18" charset="0"/>
                <a:cs typeface="Times New Roman" pitchFamily="18" charset="0"/>
              </a:rPr>
              <a:t>The right of the people to be secure in their person, houses, papers, and effects, against unreasonable searches and seizures, shall not be violated, and no Warrants shall issue, but upon probable cause, supported by Oath or affirmation, and particularly describing the place to be searched, and the persons or things to be seized.</a:t>
            </a:r>
          </a:p>
          <a:p>
            <a:pPr marL="0" indent="0" algn="r">
              <a:buNone/>
            </a:pPr>
            <a:r>
              <a:rPr lang="en-US" sz="2400" dirty="0" smtClean="0"/>
              <a:t>—4</a:t>
            </a:r>
            <a:r>
              <a:rPr lang="en-US" sz="2400" baseline="30000" dirty="0" smtClean="0"/>
              <a:t>th</a:t>
            </a:r>
            <a:r>
              <a:rPr lang="en-US" sz="2400" dirty="0" smtClean="0"/>
              <a:t> Amendment, U.S. Constitution </a:t>
            </a:r>
            <a:endParaRPr lang="en-US" sz="2400" dirty="0"/>
          </a:p>
        </p:txBody>
      </p:sp>
      <p:sp>
        <p:nvSpPr>
          <p:cNvPr id="52226" name="Rectangle 2"/>
          <p:cNvSpPr>
            <a:spLocks noGrp="1" noChangeArrowheads="1"/>
          </p:cNvSpPr>
          <p:nvPr>
            <p:ph type="title"/>
          </p:nvPr>
        </p:nvSpPr>
        <p:spPr>
          <a:xfrm>
            <a:off x="1219200" y="228600"/>
            <a:ext cx="7772400" cy="1143000"/>
          </a:xfrm>
        </p:spPr>
        <p:txBody>
          <a:bodyPr>
            <a:normAutofit/>
          </a:bodyPr>
          <a:lstStyle/>
          <a:p>
            <a:r>
              <a:rPr lang="en-US" dirty="0" smtClean="0"/>
              <a:t>The Fourth Amendment</a:t>
            </a:r>
            <a:endParaRPr lang="en-US" dirty="0"/>
          </a:p>
        </p:txBody>
      </p:sp>
      <p:sp>
        <p:nvSpPr>
          <p:cNvPr id="2" name="Content Placeholder 1"/>
          <p:cNvSpPr>
            <a:spLocks noGrp="1"/>
          </p:cNvSpPr>
          <p:nvPr>
            <p:ph sz="quarter" idx="10"/>
          </p:nvPr>
        </p:nvSpPr>
        <p:spPr/>
        <p:txBody>
          <a:bodyPr/>
          <a:lstStyle/>
          <a:p>
            <a:r>
              <a:rPr lang="en-US" dirty="0" smtClean="0"/>
              <a:t>61</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normAutofit fontScale="92500" lnSpcReduction="10000"/>
          </a:bodyPr>
          <a:lstStyle/>
          <a:p>
            <a:r>
              <a:rPr lang="en-US" dirty="0" smtClean="0"/>
              <a:t>Sets limits on government’s rights to search our homes and businesses and seize documents and other personal effects. Requires government provide probable cause.</a:t>
            </a:r>
          </a:p>
          <a:p>
            <a:r>
              <a:rPr lang="en-US" dirty="0" smtClean="0"/>
              <a:t>Two key problems arise from new technologies:</a:t>
            </a:r>
          </a:p>
          <a:p>
            <a:pPr lvl="1"/>
            <a:r>
              <a:rPr lang="en-US" dirty="0" smtClean="0"/>
              <a:t>Much of our personal information is no longer safe in our homes;  it resides in huge databases outside our control. </a:t>
            </a:r>
          </a:p>
          <a:p>
            <a:pPr lvl="1"/>
            <a:r>
              <a:rPr lang="en-US" dirty="0" smtClean="0"/>
              <a:t>New technologies allow the government to search our homes without entering them and search our persons from a distance without our knowledge.</a:t>
            </a:r>
          </a:p>
          <a:p>
            <a:pPr lvl="1"/>
            <a:endParaRPr lang="en-US" dirty="0"/>
          </a:p>
        </p:txBody>
      </p:sp>
      <p:sp>
        <p:nvSpPr>
          <p:cNvPr id="52226" name="Rectangle 2"/>
          <p:cNvSpPr>
            <a:spLocks noGrp="1" noChangeArrowheads="1"/>
          </p:cNvSpPr>
          <p:nvPr>
            <p:ph type="title"/>
          </p:nvPr>
        </p:nvSpPr>
        <p:spPr>
          <a:xfrm>
            <a:off x="1219200" y="228600"/>
            <a:ext cx="7772400" cy="1143000"/>
          </a:xfrm>
        </p:spPr>
        <p:txBody>
          <a:bodyPr>
            <a:normAutofit/>
          </a:bodyPr>
          <a:lstStyle/>
          <a:p>
            <a:r>
              <a:rPr lang="en-US" dirty="0" smtClean="0"/>
              <a:t>The Fourth Amendment</a:t>
            </a:r>
            <a:endParaRPr lang="en-US" dirty="0"/>
          </a:p>
        </p:txBody>
      </p:sp>
      <p:sp>
        <p:nvSpPr>
          <p:cNvPr id="2" name="Content Placeholder 1"/>
          <p:cNvSpPr>
            <a:spLocks noGrp="1"/>
          </p:cNvSpPr>
          <p:nvPr>
            <p:ph sz="quarter" idx="10"/>
          </p:nvPr>
        </p:nvSpPr>
        <p:spPr/>
        <p:txBody>
          <a:bodyPr/>
          <a:lstStyle/>
          <a:p>
            <a:r>
              <a:rPr lang="en-US" dirty="0" smtClean="0"/>
              <a:t>61-62</a:t>
            </a:r>
            <a:endParaRPr lang="en-US" dirty="0"/>
          </a:p>
        </p:txBody>
      </p:sp>
    </p:spTree>
    <p:extLst>
      <p:ext uri="{BB962C8B-B14F-4D97-AF65-F5344CB8AC3E}">
        <p14:creationId xmlns:p14="http://schemas.microsoft.com/office/powerpoint/2010/main" xmlns="" val="1069844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1219200" y="1371600"/>
            <a:ext cx="7772400" cy="4876800"/>
          </a:xfrm>
        </p:spPr>
        <p:txBody>
          <a:bodyPr>
            <a:normAutofit/>
          </a:bodyPr>
          <a:lstStyle/>
          <a:p>
            <a:r>
              <a:rPr lang="en-US" dirty="0"/>
              <a:t>M</a:t>
            </a:r>
            <a:r>
              <a:rPr lang="en-US" dirty="0" smtClean="0"/>
              <a:t>ake possible “noninvasive but deeply revealing” searches</a:t>
            </a:r>
          </a:p>
          <a:p>
            <a:pPr lvl="1"/>
            <a:r>
              <a:rPr lang="en-US" dirty="0" smtClean="0"/>
              <a:t>particle sniffers, imaging systems, location trackers</a:t>
            </a:r>
          </a:p>
          <a:p>
            <a:r>
              <a:rPr lang="en-US" dirty="0" smtClean="0"/>
              <a:t>What restrictions should we place on their use? When should we permit government agencies to use them without a search warrant?</a:t>
            </a:r>
            <a:endParaRPr lang="en-US" dirty="0"/>
          </a:p>
        </p:txBody>
      </p:sp>
      <p:sp>
        <p:nvSpPr>
          <p:cNvPr id="52226" name="Rectangle 2"/>
          <p:cNvSpPr>
            <a:spLocks noGrp="1" noChangeArrowheads="1"/>
          </p:cNvSpPr>
          <p:nvPr>
            <p:ph type="title"/>
          </p:nvPr>
        </p:nvSpPr>
        <p:spPr>
          <a:xfrm>
            <a:off x="1219200" y="228600"/>
            <a:ext cx="7772400" cy="1143000"/>
          </a:xfrm>
        </p:spPr>
        <p:txBody>
          <a:bodyPr>
            <a:normAutofit/>
          </a:bodyPr>
          <a:lstStyle/>
          <a:p>
            <a:r>
              <a:rPr lang="en-US" dirty="0" smtClean="0"/>
              <a:t>New Technologies</a:t>
            </a:r>
            <a:endParaRPr lang="en-US" dirty="0"/>
          </a:p>
        </p:txBody>
      </p:sp>
      <p:sp>
        <p:nvSpPr>
          <p:cNvPr id="2" name="Content Placeholder 1"/>
          <p:cNvSpPr>
            <a:spLocks noGrp="1"/>
          </p:cNvSpPr>
          <p:nvPr>
            <p:ph sz="quarter" idx="10"/>
          </p:nvPr>
        </p:nvSpPr>
        <p:spPr/>
        <p:txBody>
          <a:bodyPr/>
          <a:lstStyle/>
          <a:p>
            <a:r>
              <a:rPr lang="en-US" dirty="0" smtClean="0"/>
              <a:t>63</a:t>
            </a:r>
            <a:endParaRPr lang="en-US" dirty="0"/>
          </a:p>
        </p:txBody>
      </p:sp>
    </p:spTree>
    <p:extLst>
      <p:ext uri="{BB962C8B-B14F-4D97-AF65-F5344CB8AC3E}">
        <p14:creationId xmlns:p14="http://schemas.microsoft.com/office/powerpoint/2010/main" xmlns="" val="672439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r>
              <a:rPr lang="en-US" dirty="0" smtClean="0"/>
              <a:t>Privacy Risks and Principles</a:t>
            </a:r>
          </a:p>
          <a:p>
            <a:r>
              <a:rPr lang="en-US" dirty="0" smtClean="0"/>
              <a:t>The Fourth Amendment, Expectation of Privacy, and Surveillance Technologies</a:t>
            </a:r>
          </a:p>
          <a:p>
            <a:r>
              <a:rPr lang="en-US" dirty="0" smtClean="0"/>
              <a:t>The Business and Social Sectors</a:t>
            </a:r>
          </a:p>
          <a:p>
            <a:r>
              <a:rPr lang="en-US" dirty="0" smtClean="0"/>
              <a:t>Government Systems</a:t>
            </a:r>
          </a:p>
          <a:p>
            <a:r>
              <a:rPr lang="en-US" dirty="0" smtClean="0"/>
              <a:t>Protecting Privacy: Technology, Markets, Rights, and Laws</a:t>
            </a:r>
          </a:p>
          <a:p>
            <a:r>
              <a:rPr lang="en-US" dirty="0" smtClean="0"/>
              <a:t>Communications</a:t>
            </a:r>
            <a:endParaRPr lang="en-US" dirty="0"/>
          </a:p>
          <a:p>
            <a:endParaRPr lang="en-US" dirty="0"/>
          </a:p>
          <a:p>
            <a:endParaRPr lang="en-US" dirty="0"/>
          </a:p>
        </p:txBody>
      </p:sp>
      <p:sp>
        <p:nvSpPr>
          <p:cNvPr id="25602" name="Rectangle 2"/>
          <p:cNvSpPr>
            <a:spLocks noGrp="1" noChangeArrowheads="1"/>
          </p:cNvSpPr>
          <p:nvPr>
            <p:ph type="title"/>
          </p:nvPr>
        </p:nvSpPr>
        <p:spPr/>
        <p:txBody>
          <a:bodyPr/>
          <a:lstStyle/>
          <a:p>
            <a:r>
              <a:rPr lang="en-US"/>
              <a:t>What We Will Cover</a:t>
            </a:r>
          </a:p>
        </p:txBody>
      </p:sp>
      <p:sp>
        <p:nvSpPr>
          <p:cNvPr id="2" name="Content Placeholder 1"/>
          <p:cNvSpPr>
            <a:spLocks noGrp="1"/>
          </p:cNvSpPr>
          <p:nvPr>
            <p:ph sz="quarter" idx="10"/>
          </p:nvPr>
        </p:nvSpPr>
        <p:spPr/>
        <p:txBody>
          <a:bodyPr/>
          <a:lstStyle/>
          <a:p>
            <a:r>
              <a:rPr lang="en-US" dirty="0" smtClean="0"/>
              <a:t>47</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normAutofit/>
          </a:bodyPr>
          <a:lstStyle/>
          <a:p>
            <a:r>
              <a:rPr lang="en-US" i="1" dirty="0" smtClean="0"/>
              <a:t>Olmstead v. United States </a:t>
            </a:r>
            <a:r>
              <a:rPr lang="en-US" dirty="0" smtClean="0"/>
              <a:t>(1928)</a:t>
            </a:r>
          </a:p>
          <a:p>
            <a:pPr lvl="1"/>
            <a:r>
              <a:rPr lang="en-US" dirty="0" smtClean="0"/>
              <a:t>Supreme Court allowed the use of wiretaps on telephone lines without a court order.</a:t>
            </a:r>
          </a:p>
          <a:p>
            <a:pPr lvl="1"/>
            <a:r>
              <a:rPr lang="en-US" dirty="0" smtClean="0"/>
              <a:t>Interpreted the Fourth Amendment to apply only to physical intrusion and only to the search or seizure of material things, not conversations. </a:t>
            </a:r>
          </a:p>
          <a:p>
            <a:pPr lvl="1"/>
            <a:endParaRPr lang="en-US" sz="3200" i="1" dirty="0"/>
          </a:p>
        </p:txBody>
      </p:sp>
      <p:sp>
        <p:nvSpPr>
          <p:cNvPr id="52226" name="Rectangle 2"/>
          <p:cNvSpPr>
            <a:spLocks noGrp="1" noChangeArrowheads="1"/>
          </p:cNvSpPr>
          <p:nvPr>
            <p:ph type="title"/>
          </p:nvPr>
        </p:nvSpPr>
        <p:spPr>
          <a:xfrm>
            <a:off x="1219200" y="228600"/>
            <a:ext cx="7772400" cy="1143000"/>
          </a:xfrm>
        </p:spPr>
        <p:txBody>
          <a:bodyPr>
            <a:normAutofit fontScale="90000"/>
          </a:bodyPr>
          <a:lstStyle/>
          <a:p>
            <a:r>
              <a:rPr lang="en-US" dirty="0" smtClean="0"/>
              <a:t>Supreme Court Decisions and Expectation of Privacy</a:t>
            </a:r>
            <a:endParaRPr lang="en-US" dirty="0"/>
          </a:p>
        </p:txBody>
      </p:sp>
      <p:sp>
        <p:nvSpPr>
          <p:cNvPr id="2" name="Content Placeholder 1"/>
          <p:cNvSpPr>
            <a:spLocks noGrp="1"/>
          </p:cNvSpPr>
          <p:nvPr>
            <p:ph sz="quarter" idx="10"/>
          </p:nvPr>
        </p:nvSpPr>
        <p:spPr/>
        <p:txBody>
          <a:bodyPr/>
          <a:lstStyle/>
          <a:p>
            <a:r>
              <a:rPr lang="en-US" dirty="0" smtClean="0"/>
              <a:t>63</a:t>
            </a:r>
            <a:endParaRPr lang="en-US" dirty="0"/>
          </a:p>
        </p:txBody>
      </p:sp>
    </p:spTree>
    <p:extLst>
      <p:ext uri="{BB962C8B-B14F-4D97-AF65-F5344CB8AC3E}">
        <p14:creationId xmlns:p14="http://schemas.microsoft.com/office/powerpoint/2010/main" xmlns="" val="200211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normAutofit/>
          </a:bodyPr>
          <a:lstStyle/>
          <a:p>
            <a:r>
              <a:rPr lang="en-US" i="1" dirty="0" smtClean="0"/>
              <a:t>Katz v United States </a:t>
            </a:r>
            <a:r>
              <a:rPr lang="en-US" dirty="0" smtClean="0"/>
              <a:t>(1967)</a:t>
            </a:r>
          </a:p>
          <a:p>
            <a:pPr lvl="1"/>
            <a:r>
              <a:rPr lang="en-US" dirty="0" smtClean="0"/>
              <a:t>Supreme Court reversed its position and </a:t>
            </a:r>
            <a:br>
              <a:rPr lang="en-US" dirty="0" smtClean="0"/>
            </a:br>
            <a:r>
              <a:rPr lang="en-US" dirty="0" smtClean="0"/>
              <a:t>ruled that the Fourth Amendment </a:t>
            </a:r>
            <a:r>
              <a:rPr lang="en-US" i="1" dirty="0" smtClean="0"/>
              <a:t>does</a:t>
            </a:r>
            <a:r>
              <a:rPr lang="en-US" dirty="0" smtClean="0"/>
              <a:t> apply to conversations. </a:t>
            </a:r>
          </a:p>
          <a:p>
            <a:pPr lvl="1"/>
            <a:r>
              <a:rPr lang="en-US" dirty="0" smtClean="0"/>
              <a:t>Court said that the Fourth Amendment protects people, not places. To intrude in a place where reasonable person has a reasonable expectation of privacy requires a court order.</a:t>
            </a:r>
          </a:p>
          <a:p>
            <a:pPr lvl="1"/>
            <a:endParaRPr lang="en-US" i="1" dirty="0"/>
          </a:p>
        </p:txBody>
      </p:sp>
      <p:sp>
        <p:nvSpPr>
          <p:cNvPr id="52226" name="Rectangle 2"/>
          <p:cNvSpPr>
            <a:spLocks noGrp="1" noChangeArrowheads="1"/>
          </p:cNvSpPr>
          <p:nvPr>
            <p:ph type="title"/>
          </p:nvPr>
        </p:nvSpPr>
        <p:spPr>
          <a:xfrm>
            <a:off x="1219200" y="228600"/>
            <a:ext cx="7772400" cy="1143000"/>
          </a:xfrm>
        </p:spPr>
        <p:txBody>
          <a:bodyPr>
            <a:normAutofit fontScale="90000"/>
          </a:bodyPr>
          <a:lstStyle/>
          <a:p>
            <a:r>
              <a:rPr lang="en-US" dirty="0" smtClean="0"/>
              <a:t>Supreme Court Decisions and Expectation of Privacy</a:t>
            </a:r>
            <a:endParaRPr lang="en-US" dirty="0"/>
          </a:p>
        </p:txBody>
      </p:sp>
      <p:sp>
        <p:nvSpPr>
          <p:cNvPr id="2" name="Content Placeholder 1"/>
          <p:cNvSpPr>
            <a:spLocks noGrp="1"/>
          </p:cNvSpPr>
          <p:nvPr>
            <p:ph sz="quarter" idx="10"/>
          </p:nvPr>
        </p:nvSpPr>
        <p:spPr/>
        <p:txBody>
          <a:bodyPr/>
          <a:lstStyle/>
          <a:p>
            <a:r>
              <a:rPr lang="en-US" dirty="0" smtClean="0"/>
              <a:t>64</a:t>
            </a:r>
            <a:endParaRPr lang="en-US" dirty="0"/>
          </a:p>
        </p:txBody>
      </p:sp>
    </p:spTree>
    <p:extLst>
      <p:ext uri="{BB962C8B-B14F-4D97-AF65-F5344CB8AC3E}">
        <p14:creationId xmlns:p14="http://schemas.microsoft.com/office/powerpoint/2010/main" xmlns="" val="1874383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normAutofit/>
          </a:bodyPr>
          <a:lstStyle/>
          <a:p>
            <a:r>
              <a:rPr lang="en-US" i="1" dirty="0" err="1" smtClean="0"/>
              <a:t>Kyllo</a:t>
            </a:r>
            <a:r>
              <a:rPr lang="en-US" i="1" dirty="0" smtClean="0"/>
              <a:t> v United States </a:t>
            </a:r>
            <a:r>
              <a:rPr lang="en-US" dirty="0" smtClean="0"/>
              <a:t>(2001)</a:t>
            </a:r>
            <a:endParaRPr lang="en-US" i="1" dirty="0" smtClean="0"/>
          </a:p>
          <a:p>
            <a:pPr lvl="1"/>
            <a:r>
              <a:rPr lang="en-US" dirty="0" smtClean="0"/>
              <a:t>Supreme Court ruled that police could not use thermal-imaging devices to search a home from the outside without a search warrant. </a:t>
            </a:r>
          </a:p>
          <a:p>
            <a:pPr lvl="1"/>
            <a:r>
              <a:rPr lang="en-US" dirty="0" smtClean="0"/>
              <a:t>Court stated that where “government uses a device that is not in general public use, to explore details of the home that would previously have been unknowable without physical intrusion, the surveillance is a ‘search.’”</a:t>
            </a:r>
          </a:p>
          <a:p>
            <a:pPr lvl="1"/>
            <a:endParaRPr lang="en-US" dirty="0" smtClean="0"/>
          </a:p>
          <a:p>
            <a:pPr lvl="1"/>
            <a:endParaRPr lang="en-US" i="1" dirty="0"/>
          </a:p>
        </p:txBody>
      </p:sp>
      <p:sp>
        <p:nvSpPr>
          <p:cNvPr id="52226" name="Rectangle 2"/>
          <p:cNvSpPr>
            <a:spLocks noGrp="1" noChangeArrowheads="1"/>
          </p:cNvSpPr>
          <p:nvPr>
            <p:ph type="title"/>
          </p:nvPr>
        </p:nvSpPr>
        <p:spPr>
          <a:xfrm>
            <a:off x="1219200" y="228600"/>
            <a:ext cx="7772400" cy="1143000"/>
          </a:xfrm>
        </p:spPr>
        <p:txBody>
          <a:bodyPr>
            <a:normAutofit fontScale="90000"/>
          </a:bodyPr>
          <a:lstStyle/>
          <a:p>
            <a:r>
              <a:rPr lang="en-US" dirty="0" smtClean="0"/>
              <a:t>Supreme Court Decisions and Expectation of Privacy</a:t>
            </a:r>
            <a:endParaRPr lang="en-US" dirty="0"/>
          </a:p>
        </p:txBody>
      </p:sp>
      <p:sp>
        <p:nvSpPr>
          <p:cNvPr id="2" name="Content Placeholder 1"/>
          <p:cNvSpPr>
            <a:spLocks noGrp="1"/>
          </p:cNvSpPr>
          <p:nvPr>
            <p:ph sz="quarter" idx="10"/>
          </p:nvPr>
        </p:nvSpPr>
        <p:spPr/>
        <p:txBody>
          <a:bodyPr/>
          <a:lstStyle/>
          <a:p>
            <a:r>
              <a:rPr lang="en-US" dirty="0" smtClean="0"/>
              <a:t>64</a:t>
            </a:r>
            <a:endParaRPr lang="en-US" dirty="0"/>
          </a:p>
        </p:txBody>
      </p:sp>
    </p:spTree>
    <p:extLst>
      <p:ext uri="{BB962C8B-B14F-4D97-AF65-F5344CB8AC3E}">
        <p14:creationId xmlns:p14="http://schemas.microsoft.com/office/powerpoint/2010/main" xmlns="" val="3046475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should we interpret “plain view” for search of computer or smartphone files?</a:t>
            </a:r>
            <a:endParaRPr lang="en-US" dirty="0"/>
          </a:p>
        </p:txBody>
      </p:sp>
      <p:sp>
        <p:nvSpPr>
          <p:cNvPr id="3" name="Title 2"/>
          <p:cNvSpPr>
            <a:spLocks noGrp="1"/>
          </p:cNvSpPr>
          <p:nvPr>
            <p:ph type="title"/>
          </p:nvPr>
        </p:nvSpPr>
        <p:spPr/>
        <p:txBody>
          <a:bodyPr>
            <a:normAutofit fontScale="90000"/>
          </a:bodyPr>
          <a:lstStyle/>
          <a:p>
            <a:r>
              <a:rPr lang="en-US" dirty="0" smtClean="0"/>
              <a:t>Search and Seizure of Computers and Phones</a:t>
            </a:r>
            <a:endParaRPr lang="en-US" dirty="0"/>
          </a:p>
        </p:txBody>
      </p:sp>
      <p:sp>
        <p:nvSpPr>
          <p:cNvPr id="4" name="Content Placeholder 3"/>
          <p:cNvSpPr>
            <a:spLocks noGrp="1"/>
          </p:cNvSpPr>
          <p:nvPr>
            <p:ph sz="quarter" idx="10"/>
          </p:nvPr>
        </p:nvSpPr>
        <p:spPr/>
        <p:txBody>
          <a:bodyPr/>
          <a:lstStyle/>
          <a:p>
            <a:r>
              <a:rPr lang="en-US" dirty="0" smtClean="0"/>
              <a:t>66-68</a:t>
            </a:r>
            <a:endParaRPr lang="en-US" dirty="0"/>
          </a:p>
        </p:txBody>
      </p:sp>
    </p:spTree>
    <p:extLst>
      <p:ext uri="{BB962C8B-B14F-4D97-AF65-F5344CB8AC3E}">
        <p14:creationId xmlns:p14="http://schemas.microsoft.com/office/powerpoint/2010/main" xmlns="" val="947033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Security cameras</a:t>
            </a:r>
          </a:p>
          <a:p>
            <a:pPr lvl="1"/>
            <a:r>
              <a:rPr lang="en-US" sz="3000" dirty="0"/>
              <a:t>Increased security</a:t>
            </a:r>
          </a:p>
          <a:p>
            <a:pPr lvl="1"/>
            <a:r>
              <a:rPr lang="en-US" sz="3000" dirty="0"/>
              <a:t>Decreased privacy</a:t>
            </a:r>
          </a:p>
          <a:p>
            <a:pPr marL="0" indent="0">
              <a:buNone/>
            </a:pPr>
            <a:endParaRPr lang="en-US" dirty="0" smtClean="0"/>
          </a:p>
        </p:txBody>
      </p:sp>
      <p:sp>
        <p:nvSpPr>
          <p:cNvPr id="3" name="Title 2"/>
          <p:cNvSpPr>
            <a:spLocks noGrp="1"/>
          </p:cNvSpPr>
          <p:nvPr>
            <p:ph type="title"/>
          </p:nvPr>
        </p:nvSpPr>
        <p:spPr/>
        <p:txBody>
          <a:bodyPr>
            <a:normAutofit fontScale="90000"/>
          </a:bodyPr>
          <a:lstStyle/>
          <a:p>
            <a:r>
              <a:rPr lang="en-US" dirty="0" smtClean="0"/>
              <a:t>Video Surveillance and Face Recognition</a:t>
            </a:r>
            <a:endParaRPr lang="en-US" dirty="0"/>
          </a:p>
        </p:txBody>
      </p:sp>
      <p:sp>
        <p:nvSpPr>
          <p:cNvPr id="4" name="Content Placeholder 3"/>
          <p:cNvSpPr>
            <a:spLocks noGrp="1"/>
          </p:cNvSpPr>
          <p:nvPr>
            <p:ph sz="quarter" idx="10"/>
          </p:nvPr>
        </p:nvSpPr>
        <p:spPr/>
        <p:txBody>
          <a:bodyPr/>
          <a:lstStyle/>
          <a:p>
            <a:r>
              <a:rPr lang="en-US" dirty="0" smtClean="0"/>
              <a:t>68-70</a:t>
            </a:r>
            <a:endParaRPr lang="en-US" dirty="0"/>
          </a:p>
        </p:txBody>
      </p:sp>
    </p:spTree>
    <p:extLst>
      <p:ext uri="{BB962C8B-B14F-4D97-AF65-F5344CB8AC3E}">
        <p14:creationId xmlns:p14="http://schemas.microsoft.com/office/powerpoint/2010/main" xmlns="" val="3748417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Discussion questions:</a:t>
            </a:r>
          </a:p>
          <a:p>
            <a:r>
              <a:rPr lang="en-US" i="1" dirty="0" smtClean="0"/>
              <a:t>Should organizers at events which are possible terrorist targets use such systems?</a:t>
            </a:r>
          </a:p>
          <a:p>
            <a:r>
              <a:rPr lang="en-US" i="1" dirty="0" smtClean="0"/>
              <a:t>Should we allow them to screen for people with unpaid parking tickets?</a:t>
            </a:r>
          </a:p>
          <a:p>
            <a:endParaRPr lang="en-US" dirty="0" smtClean="0"/>
          </a:p>
        </p:txBody>
      </p:sp>
      <p:sp>
        <p:nvSpPr>
          <p:cNvPr id="3" name="Title 2"/>
          <p:cNvSpPr>
            <a:spLocks noGrp="1"/>
          </p:cNvSpPr>
          <p:nvPr>
            <p:ph type="title"/>
          </p:nvPr>
        </p:nvSpPr>
        <p:spPr/>
        <p:txBody>
          <a:bodyPr>
            <a:normAutofit fontScale="90000"/>
          </a:bodyPr>
          <a:lstStyle/>
          <a:p>
            <a:r>
              <a:rPr lang="en-US" dirty="0" smtClean="0"/>
              <a:t>Video Surveillance and Face Recognition</a:t>
            </a:r>
            <a:endParaRPr lang="en-US" dirty="0"/>
          </a:p>
        </p:txBody>
      </p:sp>
      <p:sp>
        <p:nvSpPr>
          <p:cNvPr id="4" name="Content Placeholder 3"/>
          <p:cNvSpPr>
            <a:spLocks noGrp="1"/>
          </p:cNvSpPr>
          <p:nvPr>
            <p:ph sz="quarter" idx="10"/>
          </p:nvPr>
        </p:nvSpPr>
        <p:spPr/>
        <p:txBody>
          <a:bodyPr/>
          <a:lstStyle/>
          <a:p>
            <a:r>
              <a:rPr lang="en-US" dirty="0" smtClean="0"/>
              <a:t>70</a:t>
            </a:r>
            <a:endParaRPr lang="en-US" dirty="0"/>
          </a:p>
        </p:txBody>
      </p:sp>
    </p:spTree>
    <p:extLst>
      <p:ext uri="{BB962C8B-B14F-4D97-AF65-F5344CB8AC3E}">
        <p14:creationId xmlns:p14="http://schemas.microsoft.com/office/powerpoint/2010/main" xmlns="" val="3478321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 mining</a:t>
            </a:r>
          </a:p>
          <a:p>
            <a:r>
              <a:rPr lang="en-US" dirty="0" smtClean="0"/>
              <a:t>Targeted ads</a:t>
            </a:r>
          </a:p>
        </p:txBody>
      </p:sp>
      <p:sp>
        <p:nvSpPr>
          <p:cNvPr id="3" name="Title 2"/>
          <p:cNvSpPr>
            <a:spLocks noGrp="1"/>
          </p:cNvSpPr>
          <p:nvPr>
            <p:ph type="title"/>
          </p:nvPr>
        </p:nvSpPr>
        <p:spPr/>
        <p:txBody>
          <a:bodyPr/>
          <a:lstStyle/>
          <a:p>
            <a:r>
              <a:rPr lang="en-US" dirty="0" smtClean="0"/>
              <a:t>Marketing and Personalization</a:t>
            </a:r>
            <a:endParaRPr lang="en-US" dirty="0"/>
          </a:p>
        </p:txBody>
      </p:sp>
      <p:sp>
        <p:nvSpPr>
          <p:cNvPr id="4" name="Content Placeholder 3"/>
          <p:cNvSpPr>
            <a:spLocks noGrp="1"/>
          </p:cNvSpPr>
          <p:nvPr>
            <p:ph sz="quarter" idx="10"/>
          </p:nvPr>
        </p:nvSpPr>
        <p:spPr/>
        <p:txBody>
          <a:bodyPr/>
          <a:lstStyle/>
          <a:p>
            <a:r>
              <a:rPr lang="en-US" dirty="0" smtClean="0"/>
              <a:t>70-74</a:t>
            </a:r>
            <a:endParaRPr lang="en-US" dirty="0"/>
          </a:p>
        </p:txBody>
      </p:sp>
    </p:spTree>
    <p:extLst>
      <p:ext uri="{BB962C8B-B14F-4D97-AF65-F5344CB8AC3E}">
        <p14:creationId xmlns:p14="http://schemas.microsoft.com/office/powerpoint/2010/main" xmlns="" val="1931684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Informed consent</a:t>
            </a:r>
          </a:p>
          <a:p>
            <a:r>
              <a:rPr lang="en-US" dirty="0"/>
              <a:t>“Do Not Track” button in browsers</a:t>
            </a:r>
          </a:p>
          <a:p>
            <a:endParaRPr lang="en-US" dirty="0" smtClean="0"/>
          </a:p>
        </p:txBody>
      </p:sp>
      <p:sp>
        <p:nvSpPr>
          <p:cNvPr id="3" name="Title 2"/>
          <p:cNvSpPr>
            <a:spLocks noGrp="1"/>
          </p:cNvSpPr>
          <p:nvPr>
            <p:ph type="title"/>
          </p:nvPr>
        </p:nvSpPr>
        <p:spPr/>
        <p:txBody>
          <a:bodyPr/>
          <a:lstStyle/>
          <a:p>
            <a:r>
              <a:rPr lang="en-US" dirty="0" smtClean="0"/>
              <a:t>Marketing and Personalization</a:t>
            </a:r>
            <a:endParaRPr lang="en-US" dirty="0"/>
          </a:p>
        </p:txBody>
      </p:sp>
      <p:sp>
        <p:nvSpPr>
          <p:cNvPr id="4" name="Content Placeholder 3"/>
          <p:cNvSpPr>
            <a:spLocks noGrp="1"/>
          </p:cNvSpPr>
          <p:nvPr>
            <p:ph sz="quarter" idx="10"/>
          </p:nvPr>
        </p:nvSpPr>
        <p:spPr/>
        <p:txBody>
          <a:bodyPr/>
          <a:lstStyle/>
          <a:p>
            <a:r>
              <a:rPr lang="en-US" dirty="0" smtClean="0"/>
              <a:t>73-74</a:t>
            </a:r>
          </a:p>
        </p:txBody>
      </p:sp>
    </p:spTree>
    <p:extLst>
      <p:ext uri="{BB962C8B-B14F-4D97-AF65-F5344CB8AC3E}">
        <p14:creationId xmlns:p14="http://schemas.microsoft.com/office/powerpoint/2010/main" xmlns="" val="3492420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Paying for consumer information</a:t>
            </a:r>
            <a:endParaRPr lang="en-US" dirty="0"/>
          </a:p>
          <a:p>
            <a:endParaRPr lang="en-US" dirty="0" smtClean="0"/>
          </a:p>
        </p:txBody>
      </p:sp>
      <p:sp>
        <p:nvSpPr>
          <p:cNvPr id="3" name="Title 2"/>
          <p:cNvSpPr>
            <a:spLocks noGrp="1"/>
          </p:cNvSpPr>
          <p:nvPr>
            <p:ph type="title"/>
          </p:nvPr>
        </p:nvSpPr>
        <p:spPr/>
        <p:txBody>
          <a:bodyPr/>
          <a:lstStyle/>
          <a:p>
            <a:r>
              <a:rPr lang="en-US" dirty="0" smtClean="0"/>
              <a:t>Marketing and Personalization</a:t>
            </a:r>
            <a:endParaRPr lang="en-US" dirty="0"/>
          </a:p>
        </p:txBody>
      </p:sp>
      <p:sp>
        <p:nvSpPr>
          <p:cNvPr id="4" name="Content Placeholder 3"/>
          <p:cNvSpPr>
            <a:spLocks noGrp="1"/>
          </p:cNvSpPr>
          <p:nvPr>
            <p:ph sz="quarter" idx="10"/>
          </p:nvPr>
        </p:nvSpPr>
        <p:spPr/>
        <p:txBody>
          <a:bodyPr/>
          <a:lstStyle/>
          <a:p>
            <a:r>
              <a:rPr lang="en-US" dirty="0" smtClean="0"/>
              <a:t>75</a:t>
            </a:r>
          </a:p>
        </p:txBody>
      </p:sp>
    </p:spTree>
    <p:extLst>
      <p:ext uri="{BB962C8B-B14F-4D97-AF65-F5344CB8AC3E}">
        <p14:creationId xmlns:p14="http://schemas.microsoft.com/office/powerpoint/2010/main" xmlns="" val="12016414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a:lstStyle/>
          <a:p>
            <a:r>
              <a:rPr lang="en-US" dirty="0" smtClean="0"/>
              <a:t>What </a:t>
            </a:r>
            <a:r>
              <a:rPr lang="en-US" i="1" dirty="0" smtClean="0"/>
              <a:t>we</a:t>
            </a:r>
            <a:r>
              <a:rPr lang="en-US" dirty="0" smtClean="0"/>
              <a:t> do</a:t>
            </a:r>
          </a:p>
          <a:p>
            <a:pPr lvl="1"/>
            <a:r>
              <a:rPr lang="en-US" dirty="0" smtClean="0"/>
              <a:t>Post opinions, gossip, pictures, “away from home” status</a:t>
            </a:r>
          </a:p>
          <a:p>
            <a:r>
              <a:rPr lang="en-US" dirty="0" smtClean="0"/>
              <a:t>What </a:t>
            </a:r>
            <a:r>
              <a:rPr lang="en-US" i="1" dirty="0" smtClean="0"/>
              <a:t>they </a:t>
            </a:r>
            <a:r>
              <a:rPr lang="en-US" dirty="0" smtClean="0"/>
              <a:t>do</a:t>
            </a:r>
          </a:p>
          <a:p>
            <a:pPr lvl="1"/>
            <a:r>
              <a:rPr lang="en-US" dirty="0" smtClean="0"/>
              <a:t>New services with unexpected privacy settings</a:t>
            </a:r>
          </a:p>
        </p:txBody>
      </p:sp>
      <p:sp>
        <p:nvSpPr>
          <p:cNvPr id="3" name="Title 2"/>
          <p:cNvSpPr>
            <a:spLocks noGrp="1"/>
          </p:cNvSpPr>
          <p:nvPr>
            <p:ph type="title"/>
          </p:nvPr>
        </p:nvSpPr>
        <p:spPr/>
        <p:txBody>
          <a:bodyPr/>
          <a:lstStyle/>
          <a:p>
            <a:r>
              <a:rPr lang="en-US" dirty="0" smtClean="0"/>
              <a:t>Social Networks</a:t>
            </a:r>
            <a:endParaRPr lang="en-US" dirty="0"/>
          </a:p>
        </p:txBody>
      </p:sp>
      <p:sp>
        <p:nvSpPr>
          <p:cNvPr id="4" name="Content Placeholder 3"/>
          <p:cNvSpPr>
            <a:spLocks noGrp="1"/>
          </p:cNvSpPr>
          <p:nvPr>
            <p:ph sz="quarter" idx="10"/>
          </p:nvPr>
        </p:nvSpPr>
        <p:spPr/>
        <p:txBody>
          <a:bodyPr/>
          <a:lstStyle/>
          <a:p>
            <a:r>
              <a:rPr lang="en-US" dirty="0" smtClean="0"/>
              <a:t>75-77</a:t>
            </a:r>
            <a:endParaRPr lang="en-US" dirty="0"/>
          </a:p>
        </p:txBody>
      </p:sp>
    </p:spTree>
    <p:extLst>
      <p:ext uri="{BB962C8B-B14F-4D97-AF65-F5344CB8AC3E}">
        <p14:creationId xmlns:p14="http://schemas.microsoft.com/office/powerpoint/2010/main" xmlns="" val="567757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a:buFontTx/>
              <a:buNone/>
            </a:pPr>
            <a:r>
              <a:rPr lang="en-US" dirty="0" smtClean="0"/>
              <a:t>Key </a:t>
            </a:r>
            <a:r>
              <a:rPr lang="en-US" dirty="0"/>
              <a:t>Aspects of Privacy:</a:t>
            </a:r>
          </a:p>
          <a:p>
            <a:r>
              <a:rPr lang="en-US" dirty="0"/>
              <a:t>Freedom from </a:t>
            </a:r>
            <a:r>
              <a:rPr lang="en-US" dirty="0" smtClean="0"/>
              <a:t>intrusion (being </a:t>
            </a:r>
            <a:r>
              <a:rPr lang="en-US" dirty="0"/>
              <a:t>left </a:t>
            </a:r>
            <a:r>
              <a:rPr lang="en-US" dirty="0" smtClean="0"/>
              <a:t>alone)</a:t>
            </a:r>
            <a:endParaRPr lang="en-US" dirty="0"/>
          </a:p>
          <a:p>
            <a:r>
              <a:rPr lang="en-US" dirty="0"/>
              <a:t>Control of information about oneself</a:t>
            </a:r>
          </a:p>
          <a:p>
            <a:r>
              <a:rPr lang="en-US" dirty="0"/>
              <a:t>Freedom from </a:t>
            </a:r>
            <a:r>
              <a:rPr lang="en-US" dirty="0" smtClean="0"/>
              <a:t>surveillance (from being </a:t>
            </a:r>
            <a:r>
              <a:rPr lang="en-US" dirty="0"/>
              <a:t>tracked, followed, </a:t>
            </a:r>
            <a:r>
              <a:rPr lang="en-US" dirty="0" smtClean="0"/>
              <a:t>watched)</a:t>
            </a:r>
            <a:endParaRPr lang="en-US" dirty="0"/>
          </a:p>
          <a:p>
            <a:endParaRPr lang="en-US" dirty="0"/>
          </a:p>
        </p:txBody>
      </p:sp>
      <p:sp>
        <p:nvSpPr>
          <p:cNvPr id="39938" name="Rectangle 2"/>
          <p:cNvSpPr>
            <a:spLocks noGrp="1" noChangeArrowheads="1"/>
          </p:cNvSpPr>
          <p:nvPr>
            <p:ph type="title"/>
          </p:nvPr>
        </p:nvSpPr>
        <p:spPr/>
        <p:txBody>
          <a:bodyPr>
            <a:normAutofit/>
          </a:bodyPr>
          <a:lstStyle/>
          <a:p>
            <a:r>
              <a:rPr lang="en-US" dirty="0"/>
              <a:t>Privacy </a:t>
            </a:r>
            <a:r>
              <a:rPr lang="en-US" dirty="0" smtClean="0"/>
              <a:t>Risks and Principles</a:t>
            </a:r>
            <a:endParaRPr lang="en-US" dirty="0"/>
          </a:p>
        </p:txBody>
      </p:sp>
      <p:sp>
        <p:nvSpPr>
          <p:cNvPr id="2" name="Content Placeholder 1"/>
          <p:cNvSpPr>
            <a:spLocks noGrp="1"/>
          </p:cNvSpPr>
          <p:nvPr>
            <p:ph sz="quarter" idx="10"/>
          </p:nvPr>
        </p:nvSpPr>
        <p:spPr/>
        <p:txBody>
          <a:bodyPr/>
          <a:lstStyle/>
          <a:p>
            <a:r>
              <a:rPr lang="en-US" dirty="0" smtClean="0"/>
              <a:t>48</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a:lstStyle/>
          <a:p>
            <a:pPr marL="0" indent="0">
              <a:buNone/>
            </a:pPr>
            <a:r>
              <a:rPr lang="en-US" dirty="0" smtClean="0"/>
              <a:t>Discussion Questions</a:t>
            </a:r>
          </a:p>
          <a:p>
            <a:r>
              <a:rPr lang="en-US" i="1" dirty="0" smtClean="0"/>
              <a:t>Is </a:t>
            </a:r>
            <a:r>
              <a:rPr lang="en-US" i="1" dirty="0"/>
              <a:t>there information that you have posted to the Web that you later removed? Why did you remove it? Were there consequences to posting the information? </a:t>
            </a:r>
          </a:p>
          <a:p>
            <a:r>
              <a:rPr lang="en-US" i="1" dirty="0"/>
              <a:t>Have you seen information that others have posted about themselves that you would not reveal about yourself?</a:t>
            </a:r>
          </a:p>
        </p:txBody>
      </p:sp>
      <p:sp>
        <p:nvSpPr>
          <p:cNvPr id="68610" name="Rectangle 2"/>
          <p:cNvSpPr>
            <a:spLocks noGrp="1" noChangeArrowheads="1"/>
          </p:cNvSpPr>
          <p:nvPr>
            <p:ph type="title"/>
          </p:nvPr>
        </p:nvSpPr>
        <p:spPr/>
        <p:txBody>
          <a:bodyPr>
            <a:normAutofit/>
          </a:bodyPr>
          <a:lstStyle/>
          <a:p>
            <a:r>
              <a:rPr lang="en-US" sz="4000" dirty="0" smtClean="0"/>
              <a:t>Our Social and Personal </a:t>
            </a:r>
            <a:r>
              <a:rPr lang="en-US" sz="4000" dirty="0"/>
              <a:t>A</a:t>
            </a:r>
            <a:r>
              <a:rPr lang="en-US" sz="4000" dirty="0" smtClean="0"/>
              <a:t>ctivity</a:t>
            </a:r>
            <a:endParaRPr lang="en-US" sz="4000" dirty="0"/>
          </a:p>
        </p:txBody>
      </p:sp>
      <p:sp>
        <p:nvSpPr>
          <p:cNvPr id="2" name="Content Placeholder 1"/>
          <p:cNvSpPr>
            <a:spLocks noGrp="1"/>
          </p:cNvSpPr>
          <p:nvPr>
            <p:ph sz="quarter" idx="10"/>
          </p:nvPr>
        </p:nvSpPr>
        <p:spPr/>
        <p:txBody>
          <a:bodyPr/>
          <a:lstStyle/>
          <a:p>
            <a:r>
              <a:rPr lang="en-US" dirty="0" smtClean="0"/>
              <a:t>75-77</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Security of online data</a:t>
            </a:r>
          </a:p>
          <a:p>
            <a:r>
              <a:rPr lang="en-US" dirty="0" smtClean="0"/>
              <a:t>Convenience</a:t>
            </a:r>
          </a:p>
          <a:p>
            <a:endParaRPr lang="en-US" dirty="0"/>
          </a:p>
        </p:txBody>
      </p:sp>
      <p:sp>
        <p:nvSpPr>
          <p:cNvPr id="3" name="Title 2"/>
          <p:cNvSpPr>
            <a:spLocks noGrp="1"/>
          </p:cNvSpPr>
          <p:nvPr>
            <p:ph type="title"/>
          </p:nvPr>
        </p:nvSpPr>
        <p:spPr/>
        <p:txBody>
          <a:bodyPr/>
          <a:lstStyle/>
          <a:p>
            <a:r>
              <a:rPr lang="en-US" dirty="0" smtClean="0"/>
              <a:t>Life In the Clouds</a:t>
            </a:r>
            <a:endParaRPr lang="en-US" dirty="0"/>
          </a:p>
        </p:txBody>
      </p:sp>
      <p:sp>
        <p:nvSpPr>
          <p:cNvPr id="4" name="Content Placeholder 3"/>
          <p:cNvSpPr>
            <a:spLocks noGrp="1"/>
          </p:cNvSpPr>
          <p:nvPr>
            <p:ph sz="quarter" idx="10"/>
          </p:nvPr>
        </p:nvSpPr>
        <p:spPr/>
        <p:txBody>
          <a:bodyPr/>
          <a:lstStyle/>
          <a:p>
            <a:r>
              <a:rPr lang="en-US" dirty="0" smtClean="0"/>
              <a:t>78-79</a:t>
            </a:r>
            <a:endParaRPr lang="en-US" dirty="0"/>
          </a:p>
        </p:txBody>
      </p:sp>
    </p:spTree>
    <p:extLst>
      <p:ext uri="{BB962C8B-B14F-4D97-AF65-F5344CB8AC3E}">
        <p14:creationId xmlns:p14="http://schemas.microsoft.com/office/powerpoint/2010/main" xmlns="" val="12665468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6"/>
          <p:cNvSpPr>
            <a:spLocks noGrp="1" noChangeArrowheads="1"/>
          </p:cNvSpPr>
          <p:nvPr>
            <p:ph idx="1"/>
          </p:nvPr>
        </p:nvSpPr>
        <p:spPr/>
        <p:txBody>
          <a:bodyPr/>
          <a:lstStyle/>
          <a:p>
            <a:r>
              <a:rPr lang="en-US" dirty="0" smtClean="0"/>
              <a:t>Global </a:t>
            </a:r>
            <a:r>
              <a:rPr lang="en-US" dirty="0"/>
              <a:t>Positioning Systems (GPS</a:t>
            </a:r>
            <a:r>
              <a:rPr lang="en-US" dirty="0" smtClean="0"/>
              <a:t>) – computer </a:t>
            </a:r>
            <a:r>
              <a:rPr lang="en-US" dirty="0"/>
              <a:t>or communication services that know exactly where a person is at a particular time</a:t>
            </a:r>
          </a:p>
          <a:p>
            <a:r>
              <a:rPr lang="en-US" dirty="0"/>
              <a:t>Cell phones and other devices are used for location tracking</a:t>
            </a:r>
          </a:p>
          <a:p>
            <a:r>
              <a:rPr lang="en-US" dirty="0"/>
              <a:t>Pros and cons</a:t>
            </a:r>
          </a:p>
          <a:p>
            <a:endParaRPr lang="en-US" dirty="0"/>
          </a:p>
        </p:txBody>
      </p:sp>
      <p:sp>
        <p:nvSpPr>
          <p:cNvPr id="34821" name="Rectangle 5"/>
          <p:cNvSpPr>
            <a:spLocks noGrp="1" noChangeArrowheads="1"/>
          </p:cNvSpPr>
          <p:nvPr>
            <p:ph type="title"/>
          </p:nvPr>
        </p:nvSpPr>
        <p:spPr/>
        <p:txBody>
          <a:bodyPr/>
          <a:lstStyle/>
          <a:p>
            <a:r>
              <a:rPr lang="en-US" dirty="0" smtClean="0"/>
              <a:t>Location Tracking</a:t>
            </a:r>
            <a:endParaRPr lang="en-US" dirty="0"/>
          </a:p>
        </p:txBody>
      </p:sp>
      <p:sp>
        <p:nvSpPr>
          <p:cNvPr id="2" name="Content Placeholder 1"/>
          <p:cNvSpPr>
            <a:spLocks noGrp="1"/>
          </p:cNvSpPr>
          <p:nvPr>
            <p:ph sz="quarter" idx="10"/>
          </p:nvPr>
        </p:nvSpPr>
        <p:spPr/>
        <p:txBody>
          <a:bodyPr/>
          <a:lstStyle/>
          <a:p>
            <a:r>
              <a:rPr lang="en-US" dirty="0" smtClean="0"/>
              <a:t>79-82</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p:cNvSpPr>
            <a:spLocks noGrp="1" noChangeArrowheads="1"/>
          </p:cNvSpPr>
          <p:nvPr>
            <p:ph idx="1"/>
          </p:nvPr>
        </p:nvSpPr>
        <p:spPr/>
        <p:txBody>
          <a:bodyPr/>
          <a:lstStyle/>
          <a:p>
            <a:pPr>
              <a:lnSpc>
                <a:spcPct val="80000"/>
              </a:lnSpc>
            </a:pPr>
            <a:r>
              <a:rPr lang="en-US" sz="2800" dirty="0" smtClean="0"/>
              <a:t>Tools for parents</a:t>
            </a:r>
            <a:endParaRPr lang="en-US" sz="2800" dirty="0"/>
          </a:p>
          <a:p>
            <a:pPr lvl="1">
              <a:lnSpc>
                <a:spcPct val="80000"/>
              </a:lnSpc>
            </a:pPr>
            <a:r>
              <a:rPr lang="en-US" sz="2800" dirty="0" smtClean="0"/>
              <a:t>GPS </a:t>
            </a:r>
            <a:r>
              <a:rPr lang="en-US" sz="2800" dirty="0"/>
              <a:t>tracking via cell phones or RFID</a:t>
            </a:r>
          </a:p>
        </p:txBody>
      </p:sp>
      <p:sp>
        <p:nvSpPr>
          <p:cNvPr id="66564" name="Rectangle 4"/>
          <p:cNvSpPr>
            <a:spLocks noGrp="1" noChangeArrowheads="1"/>
          </p:cNvSpPr>
          <p:nvPr>
            <p:ph type="title"/>
          </p:nvPr>
        </p:nvSpPr>
        <p:spPr/>
        <p:txBody>
          <a:bodyPr/>
          <a:lstStyle/>
          <a:p>
            <a:r>
              <a:rPr lang="en-US" dirty="0" smtClean="0"/>
              <a:t>Location Tracking</a:t>
            </a:r>
            <a:endParaRPr lang="en-US" dirty="0"/>
          </a:p>
        </p:txBody>
      </p:sp>
      <p:sp>
        <p:nvSpPr>
          <p:cNvPr id="2" name="Content Placeholder 1"/>
          <p:cNvSpPr>
            <a:spLocks noGrp="1"/>
          </p:cNvSpPr>
          <p:nvPr>
            <p:ph sz="quarter" idx="10"/>
          </p:nvPr>
        </p:nvSpPr>
        <p:spPr/>
        <p:txBody>
          <a:bodyPr/>
          <a:lstStyle/>
          <a:p>
            <a:r>
              <a:rPr lang="en-US" dirty="0" smtClean="0"/>
              <a:t>81-82</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right to have material removed.</a:t>
            </a:r>
          </a:p>
          <a:p>
            <a:pPr lvl="1"/>
            <a:r>
              <a:rPr lang="en-US" dirty="0" smtClean="0"/>
              <a:t>negative right (a liberty)</a:t>
            </a:r>
          </a:p>
          <a:p>
            <a:pPr lvl="1"/>
            <a:r>
              <a:rPr lang="en-US" dirty="0" smtClean="0"/>
              <a:t>positive right (a claim right)</a:t>
            </a:r>
            <a:endParaRPr lang="en-US" dirty="0"/>
          </a:p>
        </p:txBody>
      </p:sp>
      <p:sp>
        <p:nvSpPr>
          <p:cNvPr id="3" name="Title 2"/>
          <p:cNvSpPr>
            <a:spLocks noGrp="1"/>
          </p:cNvSpPr>
          <p:nvPr>
            <p:ph type="title"/>
          </p:nvPr>
        </p:nvSpPr>
        <p:spPr/>
        <p:txBody>
          <a:bodyPr/>
          <a:lstStyle/>
          <a:p>
            <a:r>
              <a:rPr lang="en-US" dirty="0" smtClean="0"/>
              <a:t>A Right to Be Forgotten</a:t>
            </a:r>
            <a:endParaRPr lang="en-US" dirty="0"/>
          </a:p>
        </p:txBody>
      </p:sp>
      <p:sp>
        <p:nvSpPr>
          <p:cNvPr id="4" name="Content Placeholder 3"/>
          <p:cNvSpPr>
            <a:spLocks noGrp="1"/>
          </p:cNvSpPr>
          <p:nvPr>
            <p:ph sz="quarter" idx="10"/>
          </p:nvPr>
        </p:nvSpPr>
        <p:spPr/>
        <p:txBody>
          <a:bodyPr/>
          <a:lstStyle/>
          <a:p>
            <a:r>
              <a:rPr lang="en-US" dirty="0" smtClean="0"/>
              <a:t>82-83</a:t>
            </a:r>
            <a:endParaRPr lang="en-US" dirty="0"/>
          </a:p>
        </p:txBody>
      </p:sp>
    </p:spTree>
    <p:extLst>
      <p:ext uri="{BB962C8B-B14F-4D97-AF65-F5344CB8AC3E}">
        <p14:creationId xmlns:p14="http://schemas.microsoft.com/office/powerpoint/2010/main" xmlns="" val="39681775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buFontTx/>
              <a:buNone/>
            </a:pPr>
            <a:r>
              <a:rPr lang="en-US" dirty="0"/>
              <a:t>Databases:</a:t>
            </a:r>
          </a:p>
          <a:p>
            <a:pPr>
              <a:lnSpc>
                <a:spcPct val="90000"/>
              </a:lnSpc>
            </a:pPr>
            <a:r>
              <a:rPr lang="en-US" dirty="0"/>
              <a:t>Government Accountability Office (GAO) - monitors government's privacy policies</a:t>
            </a:r>
          </a:p>
          <a:p>
            <a:pPr>
              <a:lnSpc>
                <a:spcPct val="90000"/>
              </a:lnSpc>
            </a:pPr>
            <a:r>
              <a:rPr lang="en-US" dirty="0"/>
              <a:t>Burden of proof and "fishing expeditions"</a:t>
            </a:r>
          </a:p>
          <a:p>
            <a:pPr>
              <a:lnSpc>
                <a:spcPct val="90000"/>
              </a:lnSpc>
            </a:pPr>
            <a:r>
              <a:rPr lang="en-US" dirty="0"/>
              <a:t>Data mining and computer matching to fight terrorism</a:t>
            </a:r>
          </a:p>
          <a:p>
            <a:endParaRPr lang="en-US" dirty="0"/>
          </a:p>
        </p:txBody>
      </p:sp>
      <p:sp>
        <p:nvSpPr>
          <p:cNvPr id="3" name="Title 2"/>
          <p:cNvSpPr>
            <a:spLocks noGrp="1"/>
          </p:cNvSpPr>
          <p:nvPr>
            <p:ph type="title"/>
          </p:nvPr>
        </p:nvSpPr>
        <p:spPr/>
        <p:txBody>
          <a:bodyPr/>
          <a:lstStyle/>
          <a:p>
            <a:r>
              <a:rPr lang="en-US" dirty="0" smtClean="0"/>
              <a:t>Government Systems</a:t>
            </a:r>
            <a:endParaRPr lang="en-US" dirty="0"/>
          </a:p>
        </p:txBody>
      </p:sp>
      <p:sp>
        <p:nvSpPr>
          <p:cNvPr id="4" name="Content Placeholder 3"/>
          <p:cNvSpPr>
            <a:spLocks noGrp="1"/>
          </p:cNvSpPr>
          <p:nvPr>
            <p:ph sz="quarter" idx="10"/>
          </p:nvPr>
        </p:nvSpPr>
        <p:spPr/>
        <p:txBody>
          <a:bodyPr/>
          <a:lstStyle/>
          <a:p>
            <a:r>
              <a:rPr lang="en-US" dirty="0" smtClean="0"/>
              <a:t>84-90</a:t>
            </a:r>
            <a:endParaRPr lang="en-US" dirty="0"/>
          </a:p>
        </p:txBody>
      </p:sp>
    </p:spTree>
    <p:extLst>
      <p:ext uri="{BB962C8B-B14F-4D97-AF65-F5344CB8AC3E}">
        <p14:creationId xmlns:p14="http://schemas.microsoft.com/office/powerpoint/2010/main" xmlns="" val="2298543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Grp="1" noChangeArrowheads="1"/>
          </p:cNvSpPr>
          <p:nvPr>
            <p:ph idx="1"/>
          </p:nvPr>
        </p:nvSpPr>
        <p:spPr>
          <a:xfrm>
            <a:off x="1219200" y="1371600"/>
            <a:ext cx="7772400" cy="4876800"/>
          </a:xfrm>
        </p:spPr>
        <p:txBody>
          <a:bodyPr>
            <a:normAutofit/>
          </a:bodyPr>
          <a:lstStyle/>
          <a:p>
            <a:pPr>
              <a:lnSpc>
                <a:spcPct val="90000"/>
              </a:lnSpc>
              <a:buFontTx/>
              <a:buNone/>
            </a:pPr>
            <a:r>
              <a:rPr lang="en-US" dirty="0"/>
              <a:t>Public Records: Access vs. Privacy:</a:t>
            </a:r>
          </a:p>
          <a:p>
            <a:pPr>
              <a:lnSpc>
                <a:spcPct val="90000"/>
              </a:lnSpc>
            </a:pPr>
            <a:r>
              <a:rPr lang="en-US" sz="2800" dirty="0"/>
              <a:t>Public Records </a:t>
            </a:r>
            <a:r>
              <a:rPr lang="en-US" sz="2800" dirty="0" smtClean="0"/>
              <a:t>– records </a:t>
            </a:r>
            <a:r>
              <a:rPr lang="en-US" sz="2800" dirty="0"/>
              <a:t>available to general public (bankruptcy, property, and arrest records, salaries of government employees, etc.)</a:t>
            </a:r>
          </a:p>
          <a:p>
            <a:pPr>
              <a:lnSpc>
                <a:spcPct val="90000"/>
              </a:lnSpc>
            </a:pPr>
            <a:r>
              <a:rPr lang="en-US" sz="2800" dirty="0"/>
              <a:t>Identity theft can arise when public records are accessed</a:t>
            </a:r>
          </a:p>
          <a:p>
            <a:pPr>
              <a:lnSpc>
                <a:spcPct val="90000"/>
              </a:lnSpc>
            </a:pPr>
            <a:r>
              <a:rPr lang="en-US" sz="2800" dirty="0"/>
              <a:t>How should we control access to sensitive public records?</a:t>
            </a:r>
          </a:p>
        </p:txBody>
      </p:sp>
      <p:sp>
        <p:nvSpPr>
          <p:cNvPr id="2" name="Content Placeholder 1"/>
          <p:cNvSpPr>
            <a:spLocks noGrp="1"/>
          </p:cNvSpPr>
          <p:nvPr>
            <p:ph sz="quarter" idx="10"/>
          </p:nvPr>
        </p:nvSpPr>
        <p:spPr/>
        <p:txBody>
          <a:bodyPr/>
          <a:lstStyle/>
          <a:p>
            <a:r>
              <a:rPr lang="en-US" dirty="0" smtClean="0"/>
              <a:t>84-90</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Government Systems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buFontTx/>
              <a:buNone/>
            </a:pPr>
            <a:r>
              <a:rPr lang="en-US" dirty="0" smtClean="0"/>
              <a:t>Discussion Questions:</a:t>
            </a:r>
            <a:endParaRPr lang="en-US" dirty="0"/>
          </a:p>
          <a:p>
            <a:r>
              <a:rPr lang="en-US" i="1" dirty="0"/>
              <a:t>What data does the government have about you?  </a:t>
            </a:r>
          </a:p>
          <a:p>
            <a:r>
              <a:rPr lang="en-US" i="1" dirty="0"/>
              <a:t>Who has access to the data? </a:t>
            </a:r>
          </a:p>
          <a:p>
            <a:r>
              <a:rPr lang="en-US" i="1" dirty="0"/>
              <a:t>How is your data protected?</a:t>
            </a:r>
          </a:p>
          <a:p>
            <a:endParaRPr lang="en-US" dirty="0"/>
          </a:p>
        </p:txBody>
      </p:sp>
      <p:sp>
        <p:nvSpPr>
          <p:cNvPr id="3" name="Title 2"/>
          <p:cNvSpPr>
            <a:spLocks noGrp="1"/>
          </p:cNvSpPr>
          <p:nvPr>
            <p:ph type="title"/>
          </p:nvPr>
        </p:nvSpPr>
        <p:spPr/>
        <p:txBody>
          <a:bodyPr/>
          <a:lstStyle/>
          <a:p>
            <a:r>
              <a:rPr lang="en-US" dirty="0" smtClean="0"/>
              <a:t>Government Systems</a:t>
            </a:r>
            <a:endParaRPr lang="en-US" dirty="0"/>
          </a:p>
        </p:txBody>
      </p:sp>
      <p:sp>
        <p:nvSpPr>
          <p:cNvPr id="4" name="Content Placeholder 3"/>
          <p:cNvSpPr>
            <a:spLocks noGrp="1"/>
          </p:cNvSpPr>
          <p:nvPr>
            <p:ph sz="quarter" idx="10"/>
          </p:nvPr>
        </p:nvSpPr>
        <p:spPr/>
        <p:txBody>
          <a:bodyPr/>
          <a:lstStyle/>
          <a:p>
            <a:r>
              <a:rPr lang="en-US" dirty="0" smtClean="0"/>
              <a:t>84-90</a:t>
            </a:r>
            <a:endParaRPr lang="en-US" dirty="0"/>
          </a:p>
        </p:txBody>
      </p:sp>
    </p:spTree>
    <p:extLst>
      <p:ext uri="{BB962C8B-B14F-4D97-AF65-F5344CB8AC3E}">
        <p14:creationId xmlns:p14="http://schemas.microsoft.com/office/powerpoint/2010/main" xmlns="" val="4236015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Social </a:t>
            </a:r>
            <a:r>
              <a:rPr lang="en-US" dirty="0"/>
              <a:t>Security Numbers</a:t>
            </a:r>
          </a:p>
          <a:p>
            <a:pPr lvl="1"/>
            <a:r>
              <a:rPr lang="en-US" dirty="0"/>
              <a:t>Too widely used</a:t>
            </a:r>
          </a:p>
          <a:p>
            <a:pPr lvl="1"/>
            <a:r>
              <a:rPr lang="en-US" dirty="0"/>
              <a:t>Easy to falsify</a:t>
            </a:r>
          </a:p>
          <a:p>
            <a:r>
              <a:rPr lang="en-US" dirty="0" smtClean="0"/>
              <a:t>Various new proposals would require citizenship, employment, health, tax, financial, or other data, as well as biometric information. In many proposals, the cards would also access a variety of databases for additional information.</a:t>
            </a:r>
          </a:p>
        </p:txBody>
      </p:sp>
      <p:sp>
        <p:nvSpPr>
          <p:cNvPr id="3" name="Title 2"/>
          <p:cNvSpPr>
            <a:spLocks noGrp="1"/>
          </p:cNvSpPr>
          <p:nvPr>
            <p:ph type="title"/>
          </p:nvPr>
        </p:nvSpPr>
        <p:spPr/>
        <p:txBody>
          <a:bodyPr/>
          <a:lstStyle/>
          <a:p>
            <a:r>
              <a:rPr lang="en-US" dirty="0" smtClean="0"/>
              <a:t>National ID Systems</a:t>
            </a:r>
            <a:endParaRPr lang="en-US" dirty="0"/>
          </a:p>
        </p:txBody>
      </p:sp>
      <p:sp>
        <p:nvSpPr>
          <p:cNvPr id="4" name="Content Placeholder 3"/>
          <p:cNvSpPr>
            <a:spLocks noGrp="1"/>
          </p:cNvSpPr>
          <p:nvPr>
            <p:ph sz="quarter" idx="10"/>
          </p:nvPr>
        </p:nvSpPr>
        <p:spPr/>
        <p:txBody>
          <a:bodyPr/>
          <a:lstStyle/>
          <a:p>
            <a:r>
              <a:rPr lang="en-US" dirty="0" smtClean="0"/>
              <a:t>91-95</a:t>
            </a:r>
            <a:endParaRPr lang="en-US" dirty="0"/>
          </a:p>
        </p:txBody>
      </p:sp>
    </p:spTree>
    <p:extLst>
      <p:ext uri="{BB962C8B-B14F-4D97-AF65-F5344CB8AC3E}">
        <p14:creationId xmlns:p14="http://schemas.microsoft.com/office/powerpoint/2010/main" xmlns="" val="24103091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a:lstStyle/>
          <a:p>
            <a:pPr>
              <a:lnSpc>
                <a:spcPct val="90000"/>
              </a:lnSpc>
            </a:pPr>
            <a:r>
              <a:rPr lang="en-US" dirty="0" smtClean="0"/>
              <a:t>A </a:t>
            </a:r>
            <a:r>
              <a:rPr lang="en-US" dirty="0"/>
              <a:t>new national ID system - Pros</a:t>
            </a:r>
          </a:p>
          <a:p>
            <a:pPr lvl="1">
              <a:lnSpc>
                <a:spcPct val="90000"/>
              </a:lnSpc>
            </a:pPr>
            <a:r>
              <a:rPr lang="en-US" dirty="0"/>
              <a:t>would require the card</a:t>
            </a:r>
          </a:p>
          <a:p>
            <a:pPr lvl="1">
              <a:lnSpc>
                <a:spcPct val="90000"/>
              </a:lnSpc>
            </a:pPr>
            <a:r>
              <a:rPr lang="en-US" dirty="0"/>
              <a:t>harder to forge</a:t>
            </a:r>
          </a:p>
          <a:p>
            <a:pPr lvl="1">
              <a:lnSpc>
                <a:spcPct val="90000"/>
              </a:lnSpc>
            </a:pPr>
            <a:r>
              <a:rPr lang="en-US" dirty="0"/>
              <a:t>have to carry only one card</a:t>
            </a:r>
          </a:p>
          <a:p>
            <a:pPr>
              <a:lnSpc>
                <a:spcPct val="90000"/>
              </a:lnSpc>
            </a:pPr>
            <a:r>
              <a:rPr lang="en-US" dirty="0"/>
              <a:t>A new national ID system - Cons</a:t>
            </a:r>
          </a:p>
          <a:p>
            <a:pPr lvl="1">
              <a:lnSpc>
                <a:spcPct val="90000"/>
              </a:lnSpc>
            </a:pPr>
            <a:r>
              <a:rPr lang="en-US" dirty="0"/>
              <a:t>Threat to freedom and privacy</a:t>
            </a:r>
          </a:p>
          <a:p>
            <a:pPr lvl="1">
              <a:lnSpc>
                <a:spcPct val="90000"/>
              </a:lnSpc>
            </a:pPr>
            <a:r>
              <a:rPr lang="en-US" dirty="0"/>
              <a:t>Increased potential for abuse</a:t>
            </a:r>
          </a:p>
        </p:txBody>
      </p:sp>
      <p:sp>
        <p:nvSpPr>
          <p:cNvPr id="2" name="Content Placeholder 1"/>
          <p:cNvSpPr>
            <a:spLocks noGrp="1"/>
          </p:cNvSpPr>
          <p:nvPr>
            <p:ph sz="quarter" idx="10"/>
          </p:nvPr>
        </p:nvSpPr>
        <p:spPr/>
        <p:txBody>
          <a:bodyPr/>
          <a:lstStyle/>
          <a:p>
            <a:r>
              <a:rPr lang="en-US" dirty="0" smtClean="0"/>
              <a:t>91-95</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National ID Systems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a:buFontTx/>
              <a:buNone/>
            </a:pPr>
            <a:r>
              <a:rPr lang="en-US" dirty="0" smtClean="0"/>
              <a:t>Privacy threats come in several categories:</a:t>
            </a:r>
            <a:endParaRPr lang="en-US" dirty="0"/>
          </a:p>
          <a:p>
            <a:r>
              <a:rPr lang="en-US" dirty="0" smtClean="0"/>
              <a:t>Intentional, institutional uses of personal information</a:t>
            </a:r>
          </a:p>
          <a:p>
            <a:r>
              <a:rPr lang="en-US" dirty="0" smtClean="0"/>
              <a:t>Unauthorized use or release by “insiders”</a:t>
            </a:r>
          </a:p>
          <a:p>
            <a:r>
              <a:rPr lang="en-US" dirty="0" smtClean="0"/>
              <a:t>Theft of information</a:t>
            </a:r>
          </a:p>
          <a:p>
            <a:r>
              <a:rPr lang="en-US" dirty="0" smtClean="0"/>
              <a:t>Inadvertent leakage of information</a:t>
            </a:r>
          </a:p>
          <a:p>
            <a:r>
              <a:rPr lang="en-US" dirty="0" smtClean="0"/>
              <a:t>Our own actions</a:t>
            </a:r>
            <a:endParaRPr lang="en-US" dirty="0"/>
          </a:p>
          <a:p>
            <a:endParaRPr lang="en-US" dirty="0"/>
          </a:p>
        </p:txBody>
      </p:sp>
      <p:sp>
        <p:nvSpPr>
          <p:cNvPr id="39938" name="Rectangle 2"/>
          <p:cNvSpPr>
            <a:spLocks noGrp="1" noChangeArrowheads="1"/>
          </p:cNvSpPr>
          <p:nvPr>
            <p:ph type="title"/>
          </p:nvPr>
        </p:nvSpPr>
        <p:spPr/>
        <p:txBody>
          <a:bodyPr>
            <a:normAutofit/>
          </a:bodyPr>
          <a:lstStyle/>
          <a:p>
            <a:r>
              <a:rPr lang="en-US" dirty="0"/>
              <a:t>Privacy </a:t>
            </a:r>
            <a:r>
              <a:rPr lang="en-US" dirty="0" smtClean="0"/>
              <a:t>Risks and Principles</a:t>
            </a:r>
            <a:endParaRPr lang="en-US" dirty="0"/>
          </a:p>
        </p:txBody>
      </p:sp>
      <p:sp>
        <p:nvSpPr>
          <p:cNvPr id="2" name="Content Placeholder 1"/>
          <p:cNvSpPr>
            <a:spLocks noGrp="1"/>
          </p:cNvSpPr>
          <p:nvPr>
            <p:ph sz="quarter" idx="10"/>
          </p:nvPr>
        </p:nvSpPr>
        <p:spPr/>
        <p:txBody>
          <a:bodyPr/>
          <a:lstStyle/>
          <a:p>
            <a:r>
              <a:rPr lang="en-US" dirty="0" smtClean="0"/>
              <a:t>49</a:t>
            </a:r>
            <a:endParaRPr lang="en-US" dirty="0"/>
          </a:p>
        </p:txBody>
      </p:sp>
    </p:spTree>
    <p:extLst>
      <p:ext uri="{BB962C8B-B14F-4D97-AF65-F5344CB8AC3E}">
        <p14:creationId xmlns:p14="http://schemas.microsoft.com/office/powerpoint/2010/main" xmlns="" val="37368367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a:lnSpc>
                <a:spcPct val="90000"/>
              </a:lnSpc>
              <a:buFontTx/>
              <a:buNone/>
            </a:pPr>
            <a:r>
              <a:rPr lang="en-US" dirty="0"/>
              <a:t>Technology and Markets:</a:t>
            </a:r>
          </a:p>
          <a:p>
            <a:pPr>
              <a:lnSpc>
                <a:spcPct val="90000"/>
              </a:lnSpc>
            </a:pPr>
            <a:r>
              <a:rPr lang="en-US" dirty="0"/>
              <a:t>Privacy enhancing-technologies for consumers</a:t>
            </a:r>
          </a:p>
          <a:p>
            <a:pPr>
              <a:lnSpc>
                <a:spcPct val="90000"/>
              </a:lnSpc>
            </a:pPr>
            <a:r>
              <a:rPr lang="en-US" dirty="0"/>
              <a:t>Encryption</a:t>
            </a:r>
          </a:p>
          <a:p>
            <a:pPr lvl="1">
              <a:lnSpc>
                <a:spcPct val="90000"/>
              </a:lnSpc>
            </a:pPr>
            <a:r>
              <a:rPr lang="en-US" dirty="0"/>
              <a:t>Public-key </a:t>
            </a:r>
            <a:r>
              <a:rPr lang="en-US" dirty="0" smtClean="0"/>
              <a:t>cryptography</a:t>
            </a:r>
            <a:endParaRPr lang="en-US" dirty="0"/>
          </a:p>
          <a:p>
            <a:pPr>
              <a:lnSpc>
                <a:spcPct val="90000"/>
              </a:lnSpc>
            </a:pPr>
            <a:r>
              <a:rPr lang="en-US" dirty="0"/>
              <a:t>Business tools and policies for protecting data</a:t>
            </a:r>
          </a:p>
        </p:txBody>
      </p:sp>
      <p:sp>
        <p:nvSpPr>
          <p:cNvPr id="36866" name="Rectangle 2"/>
          <p:cNvSpPr>
            <a:spLocks noGrp="1" noChangeArrowheads="1"/>
          </p:cNvSpPr>
          <p:nvPr>
            <p:ph type="title"/>
          </p:nvPr>
        </p:nvSpPr>
        <p:spPr/>
        <p:txBody>
          <a:bodyPr/>
          <a:lstStyle/>
          <a:p>
            <a:r>
              <a:rPr lang="en-US" dirty="0"/>
              <a:t>Protecting Privacy</a:t>
            </a:r>
          </a:p>
        </p:txBody>
      </p:sp>
      <p:sp>
        <p:nvSpPr>
          <p:cNvPr id="2" name="Content Placeholder 1"/>
          <p:cNvSpPr>
            <a:spLocks noGrp="1"/>
          </p:cNvSpPr>
          <p:nvPr>
            <p:ph sz="quarter" idx="10"/>
          </p:nvPr>
        </p:nvSpPr>
        <p:spPr/>
        <p:txBody>
          <a:bodyPr/>
          <a:lstStyle/>
          <a:p>
            <a:r>
              <a:rPr lang="en-US" dirty="0"/>
              <a:t>95-100</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lstStyle/>
          <a:p>
            <a:r>
              <a:rPr lang="en-US" dirty="0" smtClean="0"/>
              <a:t>Government </a:t>
            </a:r>
            <a:r>
              <a:rPr lang="en-US" dirty="0"/>
              <a:t>ban on export of strong encryption software in the 1990s </a:t>
            </a:r>
            <a:r>
              <a:rPr lang="en-US" dirty="0" smtClean="0"/>
              <a:t/>
            </a:r>
            <a:br>
              <a:rPr lang="en-US" dirty="0" smtClean="0"/>
            </a:br>
            <a:r>
              <a:rPr lang="en-US" dirty="0" smtClean="0"/>
              <a:t>(</a:t>
            </a:r>
            <a:r>
              <a:rPr lang="en-US" dirty="0"/>
              <a:t>removed in 2000)</a:t>
            </a:r>
          </a:p>
          <a:p>
            <a:endParaRPr lang="en-US" dirty="0"/>
          </a:p>
        </p:txBody>
      </p:sp>
      <p:sp>
        <p:nvSpPr>
          <p:cNvPr id="78850" name="Rectangle 2"/>
          <p:cNvSpPr>
            <a:spLocks noGrp="1" noChangeArrowheads="1"/>
          </p:cNvSpPr>
          <p:nvPr>
            <p:ph type="title"/>
          </p:nvPr>
        </p:nvSpPr>
        <p:spPr/>
        <p:txBody>
          <a:bodyPr/>
          <a:lstStyle/>
          <a:p>
            <a:r>
              <a:rPr lang="en-US" dirty="0" smtClean="0"/>
              <a:t>Encryption Policy</a:t>
            </a:r>
            <a:endParaRPr lang="en-US" dirty="0"/>
          </a:p>
        </p:txBody>
      </p:sp>
      <p:sp>
        <p:nvSpPr>
          <p:cNvPr id="2" name="Content Placeholder 1"/>
          <p:cNvSpPr>
            <a:spLocks noGrp="1"/>
          </p:cNvSpPr>
          <p:nvPr>
            <p:ph sz="quarter" idx="10"/>
          </p:nvPr>
        </p:nvSpPr>
        <p:spPr/>
        <p:txBody>
          <a:bodyPr/>
          <a:lstStyle/>
          <a:p>
            <a:r>
              <a:rPr lang="en-US" dirty="0" smtClean="0"/>
              <a:t>98</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a:lstStyle/>
          <a:p>
            <a:r>
              <a:rPr lang="en-US" sz="2800" dirty="0" smtClean="0"/>
              <a:t>Warren and Brandeis: The inviolate personality</a:t>
            </a:r>
          </a:p>
          <a:p>
            <a:r>
              <a:rPr lang="en-US" sz="2800" dirty="0" smtClean="0"/>
              <a:t>Judith Jarvis Thomson: Is there a right to privacy?</a:t>
            </a:r>
          </a:p>
          <a:p>
            <a:endParaRPr lang="en-US" dirty="0"/>
          </a:p>
          <a:p>
            <a:pPr marL="0" indent="0">
              <a:buNone/>
            </a:pPr>
            <a:endParaRPr lang="en-US" dirty="0"/>
          </a:p>
        </p:txBody>
      </p:sp>
      <p:sp>
        <p:nvSpPr>
          <p:cNvPr id="3" name="Title 2"/>
          <p:cNvSpPr>
            <a:spLocks noGrp="1"/>
          </p:cNvSpPr>
          <p:nvPr>
            <p:ph type="title"/>
          </p:nvPr>
        </p:nvSpPr>
        <p:spPr/>
        <p:txBody>
          <a:bodyPr>
            <a:normAutofit/>
          </a:bodyPr>
          <a:lstStyle/>
          <a:p>
            <a:r>
              <a:rPr lang="en-US" dirty="0" smtClean="0"/>
              <a:t>Rights and Law</a:t>
            </a:r>
            <a:endParaRPr lang="en-US" dirty="0"/>
          </a:p>
        </p:txBody>
      </p:sp>
      <p:sp>
        <p:nvSpPr>
          <p:cNvPr id="4" name="Content Placeholder 3"/>
          <p:cNvSpPr>
            <a:spLocks noGrp="1"/>
          </p:cNvSpPr>
          <p:nvPr>
            <p:ph sz="quarter" idx="10"/>
          </p:nvPr>
        </p:nvSpPr>
        <p:spPr/>
        <p:txBody>
          <a:bodyPr/>
          <a:lstStyle/>
          <a:p>
            <a:r>
              <a:rPr lang="en-US" dirty="0" smtClean="0"/>
              <a:t>100-102</a:t>
            </a:r>
            <a:endParaRPr lang="en-US" dirty="0"/>
          </a:p>
        </p:txBody>
      </p:sp>
    </p:spTree>
    <p:extLst>
      <p:ext uri="{BB962C8B-B14F-4D97-AF65-F5344CB8AC3E}">
        <p14:creationId xmlns:p14="http://schemas.microsoft.com/office/powerpoint/2010/main" xmlns="" val="13424691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a:lstStyle/>
          <a:p>
            <a:r>
              <a:rPr lang="en-US" sz="2800" dirty="0" smtClean="0"/>
              <a:t>Transactions</a:t>
            </a:r>
          </a:p>
          <a:p>
            <a:r>
              <a:rPr lang="en-US" sz="2800" dirty="0" smtClean="0"/>
              <a:t>Ownership of personal data</a:t>
            </a:r>
          </a:p>
          <a:p>
            <a:r>
              <a:rPr lang="en-US" sz="2800" dirty="0" smtClean="0"/>
              <a:t>A basic legal framework: Enforcement of agreements and contracts</a:t>
            </a:r>
          </a:p>
          <a:p>
            <a:r>
              <a:rPr lang="en-US" sz="2800" dirty="0" smtClean="0"/>
              <a:t>Regulation</a:t>
            </a:r>
            <a:endParaRPr lang="en-US" sz="2600" dirty="0" smtClean="0"/>
          </a:p>
          <a:p>
            <a:endParaRPr lang="en-US" dirty="0"/>
          </a:p>
          <a:p>
            <a:pPr marL="0" indent="0">
              <a:buNone/>
            </a:pPr>
            <a:endParaRPr lang="en-US" dirty="0"/>
          </a:p>
        </p:txBody>
      </p:sp>
      <p:sp>
        <p:nvSpPr>
          <p:cNvPr id="3" name="Title 2"/>
          <p:cNvSpPr>
            <a:spLocks noGrp="1"/>
          </p:cNvSpPr>
          <p:nvPr>
            <p:ph type="title"/>
          </p:nvPr>
        </p:nvSpPr>
        <p:spPr/>
        <p:txBody>
          <a:bodyPr>
            <a:normAutofit/>
          </a:bodyPr>
          <a:lstStyle/>
          <a:p>
            <a:r>
              <a:rPr lang="en-US" dirty="0" smtClean="0"/>
              <a:t>Rights and Law</a:t>
            </a:r>
            <a:endParaRPr lang="en-US" dirty="0"/>
          </a:p>
        </p:txBody>
      </p:sp>
      <p:sp>
        <p:nvSpPr>
          <p:cNvPr id="4" name="Content Placeholder 3"/>
          <p:cNvSpPr>
            <a:spLocks noGrp="1"/>
          </p:cNvSpPr>
          <p:nvPr>
            <p:ph sz="quarter" idx="10"/>
          </p:nvPr>
        </p:nvSpPr>
        <p:spPr/>
        <p:txBody>
          <a:bodyPr/>
          <a:lstStyle/>
          <a:p>
            <a:r>
              <a:rPr lang="en-US" dirty="0" smtClean="0"/>
              <a:t>103-106</a:t>
            </a:r>
            <a:endParaRPr lang="en-US" dirty="0"/>
          </a:p>
        </p:txBody>
      </p:sp>
    </p:spTree>
    <p:extLst>
      <p:ext uri="{BB962C8B-B14F-4D97-AF65-F5344CB8AC3E}">
        <p14:creationId xmlns:p14="http://schemas.microsoft.com/office/powerpoint/2010/main" xmlns="" val="11137525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a:normAutofit/>
          </a:bodyPr>
          <a:lstStyle/>
          <a:p>
            <a:pPr>
              <a:lnSpc>
                <a:spcPct val="90000"/>
              </a:lnSpc>
            </a:pPr>
            <a:r>
              <a:rPr lang="en-US" sz="2800" dirty="0" smtClean="0"/>
              <a:t>Free </a:t>
            </a:r>
            <a:r>
              <a:rPr lang="en-US" sz="2800" dirty="0"/>
              <a:t>Market View</a:t>
            </a:r>
          </a:p>
          <a:p>
            <a:pPr lvl="1">
              <a:lnSpc>
                <a:spcPct val="90000"/>
              </a:lnSpc>
            </a:pPr>
            <a:r>
              <a:rPr lang="en-US" dirty="0"/>
              <a:t>Freedom of consumers to make voluntary agreements</a:t>
            </a:r>
          </a:p>
          <a:p>
            <a:pPr lvl="1">
              <a:lnSpc>
                <a:spcPct val="90000"/>
              </a:lnSpc>
            </a:pPr>
            <a:r>
              <a:rPr lang="en-US" dirty="0"/>
              <a:t>Diversity of individual tastes and values</a:t>
            </a:r>
          </a:p>
          <a:p>
            <a:pPr lvl="1">
              <a:lnSpc>
                <a:spcPct val="90000"/>
              </a:lnSpc>
            </a:pPr>
            <a:r>
              <a:rPr lang="en-US" dirty="0"/>
              <a:t>Response of the market to consumer preferences</a:t>
            </a:r>
          </a:p>
          <a:p>
            <a:pPr lvl="1">
              <a:lnSpc>
                <a:spcPct val="90000"/>
              </a:lnSpc>
            </a:pPr>
            <a:r>
              <a:rPr lang="en-US" dirty="0"/>
              <a:t>Usefulness of contracts</a:t>
            </a:r>
          </a:p>
          <a:p>
            <a:pPr lvl="1">
              <a:lnSpc>
                <a:spcPct val="90000"/>
              </a:lnSpc>
            </a:pPr>
            <a:r>
              <a:rPr lang="en-US" dirty="0"/>
              <a:t>Flaws of regulatory solutions</a:t>
            </a:r>
          </a:p>
          <a:p>
            <a:endParaRPr lang="en-US" dirty="0"/>
          </a:p>
        </p:txBody>
      </p:sp>
      <p:sp>
        <p:nvSpPr>
          <p:cNvPr id="3" name="Title 2"/>
          <p:cNvSpPr>
            <a:spLocks noGrp="1"/>
          </p:cNvSpPr>
          <p:nvPr>
            <p:ph type="title"/>
          </p:nvPr>
        </p:nvSpPr>
        <p:spPr/>
        <p:txBody>
          <a:bodyPr>
            <a:normAutofit fontScale="90000"/>
          </a:bodyPr>
          <a:lstStyle/>
          <a:p>
            <a:r>
              <a:rPr lang="en-US" dirty="0" smtClean="0"/>
              <a:t>Rights and Law: </a:t>
            </a:r>
            <a:br>
              <a:rPr lang="en-US" dirty="0" smtClean="0"/>
            </a:br>
            <a:r>
              <a:rPr lang="en-US" dirty="0" smtClean="0"/>
              <a:t>Contrasting viewpoints</a:t>
            </a:r>
            <a:endParaRPr lang="en-US" dirty="0"/>
          </a:p>
        </p:txBody>
      </p:sp>
      <p:sp>
        <p:nvSpPr>
          <p:cNvPr id="4" name="Content Placeholder 3"/>
          <p:cNvSpPr>
            <a:spLocks noGrp="1"/>
          </p:cNvSpPr>
          <p:nvPr>
            <p:ph sz="quarter" idx="10"/>
          </p:nvPr>
        </p:nvSpPr>
        <p:spPr/>
        <p:txBody>
          <a:bodyPr/>
          <a:lstStyle/>
          <a:p>
            <a:r>
              <a:rPr lang="en-US" dirty="0" smtClean="0"/>
              <a:t>107-110</a:t>
            </a:r>
            <a:endParaRPr lang="en-US" dirty="0"/>
          </a:p>
        </p:txBody>
      </p:sp>
    </p:spTree>
    <p:extLst>
      <p:ext uri="{BB962C8B-B14F-4D97-AF65-F5344CB8AC3E}">
        <p14:creationId xmlns:p14="http://schemas.microsoft.com/office/powerpoint/2010/main" xmlns="" val="6703396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idx="1"/>
          </p:nvPr>
        </p:nvSpPr>
        <p:spPr/>
        <p:txBody>
          <a:bodyPr/>
          <a:lstStyle/>
          <a:p>
            <a:pPr>
              <a:lnSpc>
                <a:spcPct val="90000"/>
              </a:lnSpc>
            </a:pPr>
            <a:r>
              <a:rPr lang="en-US" sz="2800" dirty="0" smtClean="0"/>
              <a:t>Consumer </a:t>
            </a:r>
            <a:r>
              <a:rPr lang="en-US" sz="2800" dirty="0"/>
              <a:t>Protection View</a:t>
            </a:r>
          </a:p>
          <a:p>
            <a:pPr lvl="1">
              <a:lnSpc>
                <a:spcPct val="90000"/>
              </a:lnSpc>
            </a:pPr>
            <a:r>
              <a:rPr lang="en-US" sz="2800" dirty="0"/>
              <a:t>Uses of personal information</a:t>
            </a:r>
          </a:p>
          <a:p>
            <a:pPr lvl="1">
              <a:lnSpc>
                <a:spcPct val="90000"/>
              </a:lnSpc>
            </a:pPr>
            <a:r>
              <a:rPr lang="en-US" sz="2800" dirty="0"/>
              <a:t>Costly and disruptive results of errors in databases</a:t>
            </a:r>
          </a:p>
          <a:p>
            <a:pPr lvl="1">
              <a:lnSpc>
                <a:spcPct val="90000"/>
              </a:lnSpc>
            </a:pPr>
            <a:r>
              <a:rPr lang="en-US" sz="2800" dirty="0"/>
              <a:t>Ease with which personal information leaks out</a:t>
            </a:r>
          </a:p>
          <a:p>
            <a:pPr lvl="1">
              <a:lnSpc>
                <a:spcPct val="90000"/>
              </a:lnSpc>
            </a:pPr>
            <a:r>
              <a:rPr lang="en-US" sz="2800" dirty="0"/>
              <a:t>Consumers need protection from their own lack of knowledge, judgment, or interest</a:t>
            </a:r>
          </a:p>
        </p:txBody>
      </p:sp>
      <p:sp>
        <p:nvSpPr>
          <p:cNvPr id="2" name="Content Placeholder 1"/>
          <p:cNvSpPr>
            <a:spLocks noGrp="1"/>
          </p:cNvSpPr>
          <p:nvPr>
            <p:ph sz="quarter" idx="10"/>
          </p:nvPr>
        </p:nvSpPr>
        <p:spPr/>
        <p:txBody>
          <a:bodyPr/>
          <a:lstStyle/>
          <a:p>
            <a:r>
              <a:rPr lang="en-US" dirty="0"/>
              <a:t>107-110</a:t>
            </a:r>
          </a:p>
          <a:p>
            <a:endParaRPr lang="en-US" dirty="0"/>
          </a:p>
        </p:txBody>
      </p:sp>
      <p:sp>
        <p:nvSpPr>
          <p:cNvPr id="6" name="Title 2"/>
          <p:cNvSpPr>
            <a:spLocks noGrp="1"/>
          </p:cNvSpPr>
          <p:nvPr>
            <p:ph type="title"/>
          </p:nvPr>
        </p:nvSpPr>
        <p:spPr>
          <a:xfrm>
            <a:off x="1219200" y="228600"/>
            <a:ext cx="7162800" cy="1143000"/>
          </a:xfrm>
        </p:spPr>
        <p:txBody>
          <a:bodyPr>
            <a:normAutofit fontScale="90000"/>
          </a:bodyPr>
          <a:lstStyle/>
          <a:p>
            <a:r>
              <a:rPr lang="en-US" dirty="0" smtClean="0"/>
              <a:t>Rights and Law: </a:t>
            </a:r>
            <a:br>
              <a:rPr lang="en-US" dirty="0" smtClean="0"/>
            </a:br>
            <a:r>
              <a:rPr lang="en-US" dirty="0" smtClean="0"/>
              <a:t>Contrasting viewpoints (cont.)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p:txBody>
          <a:bodyPr/>
          <a:lstStyle/>
          <a:p>
            <a:pPr marL="0" indent="0">
              <a:buNone/>
            </a:pPr>
            <a:r>
              <a:rPr lang="en-US" dirty="0" smtClean="0"/>
              <a:t>Discussion Questions</a:t>
            </a:r>
          </a:p>
          <a:p>
            <a:r>
              <a:rPr lang="en-US" i="1" dirty="0" smtClean="0"/>
              <a:t>How </a:t>
            </a:r>
            <a:r>
              <a:rPr lang="en-US" i="1" dirty="0"/>
              <a:t>would the </a:t>
            </a:r>
            <a:r>
              <a:rPr lang="en-US" i="1" dirty="0" smtClean="0"/>
              <a:t>free market </a:t>
            </a:r>
            <a:r>
              <a:rPr lang="en-US" i="1" dirty="0"/>
              <a:t>view and the consumer protection view differ on errors in Credit Bureau databases?</a:t>
            </a:r>
          </a:p>
          <a:p>
            <a:r>
              <a:rPr lang="en-US" i="1" dirty="0"/>
              <a:t>Who is the consumer in this situation? </a:t>
            </a:r>
          </a:p>
        </p:txBody>
      </p:sp>
      <p:sp>
        <p:nvSpPr>
          <p:cNvPr id="74754" name="Rectangle 2"/>
          <p:cNvSpPr>
            <a:spLocks noGrp="1" noChangeArrowheads="1"/>
          </p:cNvSpPr>
          <p:nvPr>
            <p:ph type="title"/>
          </p:nvPr>
        </p:nvSpPr>
        <p:spPr/>
        <p:txBody>
          <a:bodyPr>
            <a:noAutofit/>
          </a:bodyPr>
          <a:lstStyle/>
          <a:p>
            <a:r>
              <a:rPr lang="en-US" sz="3800" dirty="0"/>
              <a:t>Rights and Law: </a:t>
            </a:r>
            <a:br>
              <a:rPr lang="en-US" sz="3800" dirty="0"/>
            </a:br>
            <a:r>
              <a:rPr lang="en-US" sz="3800" dirty="0"/>
              <a:t>Contrasting viewpoints</a:t>
            </a:r>
          </a:p>
        </p:txBody>
      </p:sp>
      <p:sp>
        <p:nvSpPr>
          <p:cNvPr id="2" name="Content Placeholder 1"/>
          <p:cNvSpPr>
            <a:spLocks noGrp="1"/>
          </p:cNvSpPr>
          <p:nvPr>
            <p:ph sz="quarter" idx="10"/>
          </p:nvPr>
        </p:nvSpPr>
        <p:spPr/>
        <p:txBody>
          <a:bodyPr/>
          <a:lstStyle/>
          <a:p>
            <a:r>
              <a:rPr lang="en-US" dirty="0" smtClean="0"/>
              <a:t>107-110</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a:normAutofit/>
          </a:bodyPr>
          <a:lstStyle/>
          <a:p>
            <a:r>
              <a:rPr lang="en-US" dirty="0" smtClean="0"/>
              <a:t>EU’s rules are more strict than U.S. regulations</a:t>
            </a:r>
          </a:p>
          <a:p>
            <a:r>
              <a:rPr lang="en-US" dirty="0" smtClean="0"/>
              <a:t>EU Data Privacy Directive</a:t>
            </a:r>
          </a:p>
          <a:p>
            <a:pPr lvl="1"/>
            <a:r>
              <a:rPr lang="en-US" dirty="0" smtClean="0"/>
              <a:t>Prohibits transfer of personal information to countries outside the EU that do not have an adequate system of privacy protection.</a:t>
            </a:r>
            <a:endParaRPr lang="en-US" dirty="0"/>
          </a:p>
          <a:p>
            <a:pPr lvl="1"/>
            <a:r>
              <a:rPr lang="en-US" dirty="0" smtClean="0"/>
              <a:t>“Safe Harbor” plan</a:t>
            </a:r>
          </a:p>
          <a:p>
            <a:pPr lvl="1"/>
            <a:r>
              <a:rPr lang="en-US" dirty="0" smtClean="0"/>
              <a:t>Abuses </a:t>
            </a:r>
            <a:r>
              <a:rPr lang="en-US" dirty="0"/>
              <a:t>still occur</a:t>
            </a:r>
          </a:p>
          <a:p>
            <a:pPr lvl="1"/>
            <a:r>
              <a:rPr lang="en-US" dirty="0"/>
              <a:t>Puts requirements on businesses outside the EU</a:t>
            </a:r>
          </a:p>
          <a:p>
            <a:endParaRPr lang="en-US" dirty="0"/>
          </a:p>
        </p:txBody>
      </p:sp>
      <p:sp>
        <p:nvSpPr>
          <p:cNvPr id="3" name="Title 2"/>
          <p:cNvSpPr>
            <a:spLocks noGrp="1"/>
          </p:cNvSpPr>
          <p:nvPr>
            <p:ph type="title"/>
          </p:nvPr>
        </p:nvSpPr>
        <p:spPr/>
        <p:txBody>
          <a:bodyPr>
            <a:normAutofit fontScale="90000"/>
          </a:bodyPr>
          <a:lstStyle/>
          <a:p>
            <a:r>
              <a:rPr lang="en-US" dirty="0" smtClean="0"/>
              <a:t>Privacy Regulations in the European Union</a:t>
            </a:r>
            <a:endParaRPr lang="en-US" dirty="0"/>
          </a:p>
        </p:txBody>
      </p:sp>
      <p:sp>
        <p:nvSpPr>
          <p:cNvPr id="4" name="Content Placeholder 3"/>
          <p:cNvSpPr>
            <a:spLocks noGrp="1"/>
          </p:cNvSpPr>
          <p:nvPr>
            <p:ph sz="quarter" idx="10"/>
          </p:nvPr>
        </p:nvSpPr>
        <p:spPr/>
        <p:txBody>
          <a:bodyPr/>
          <a:lstStyle/>
          <a:p>
            <a:r>
              <a:rPr lang="en-US" dirty="0" smtClean="0"/>
              <a:t>110-112</a:t>
            </a:r>
            <a:endParaRPr lang="en-US" dirty="0"/>
          </a:p>
        </p:txBody>
      </p:sp>
    </p:spTree>
    <p:extLst>
      <p:ext uri="{BB962C8B-B14F-4D97-AF65-F5344CB8AC3E}">
        <p14:creationId xmlns:p14="http://schemas.microsoft.com/office/powerpoint/2010/main" xmlns="" val="40483431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idx="1"/>
          </p:nvPr>
        </p:nvSpPr>
        <p:spPr/>
        <p:txBody>
          <a:bodyPr/>
          <a:lstStyle/>
          <a:p>
            <a:pPr>
              <a:lnSpc>
                <a:spcPct val="80000"/>
              </a:lnSpc>
              <a:buFontTx/>
              <a:buNone/>
            </a:pPr>
            <a:r>
              <a:rPr lang="en-US" sz="2400" dirty="0"/>
              <a:t>Wiretapping and </a:t>
            </a:r>
            <a:r>
              <a:rPr lang="en-US" sz="2400" dirty="0" smtClean="0"/>
              <a:t>Email </a:t>
            </a:r>
            <a:r>
              <a:rPr lang="en-US" sz="2400" dirty="0"/>
              <a:t>Protection:</a:t>
            </a:r>
          </a:p>
          <a:p>
            <a:pPr>
              <a:lnSpc>
                <a:spcPct val="80000"/>
              </a:lnSpc>
            </a:pPr>
            <a:r>
              <a:rPr lang="en-US" sz="2400" dirty="0"/>
              <a:t>Telephone</a:t>
            </a:r>
          </a:p>
          <a:p>
            <a:pPr lvl="1">
              <a:lnSpc>
                <a:spcPct val="80000"/>
              </a:lnSpc>
            </a:pPr>
            <a:r>
              <a:rPr lang="en-US" sz="2400" dirty="0"/>
              <a:t>1934 Communications Act prohibited interception of messages</a:t>
            </a:r>
          </a:p>
          <a:p>
            <a:pPr lvl="1">
              <a:lnSpc>
                <a:spcPct val="80000"/>
              </a:lnSpc>
            </a:pPr>
            <a:r>
              <a:rPr lang="en-US" sz="2400" dirty="0"/>
              <a:t>1968 Omnibus Crime Control and Safe Streets Act allowed wiretapping and electronic surveillance by law-enforcement (with court order)</a:t>
            </a:r>
          </a:p>
          <a:p>
            <a:pPr>
              <a:lnSpc>
                <a:spcPct val="80000"/>
              </a:lnSpc>
            </a:pPr>
            <a:r>
              <a:rPr lang="en-US" sz="2400" dirty="0" smtClean="0"/>
              <a:t>Email </a:t>
            </a:r>
            <a:r>
              <a:rPr lang="en-US" sz="2400" dirty="0"/>
              <a:t>and other new communications</a:t>
            </a:r>
          </a:p>
          <a:p>
            <a:pPr lvl="1">
              <a:lnSpc>
                <a:spcPct val="80000"/>
              </a:lnSpc>
            </a:pPr>
            <a:r>
              <a:rPr lang="en-US" sz="2400" dirty="0"/>
              <a:t>Electronic Communications Privacy Act of 1986 (ECPA) extended the 1968 wiretapping laws to include electronic communications, restricts government access to </a:t>
            </a:r>
            <a:r>
              <a:rPr lang="en-US" sz="2400" dirty="0" smtClean="0"/>
              <a:t>email</a:t>
            </a:r>
            <a:endParaRPr lang="en-US" sz="2400" dirty="0"/>
          </a:p>
        </p:txBody>
      </p:sp>
      <p:sp>
        <p:nvSpPr>
          <p:cNvPr id="75780" name="Rectangle 4"/>
          <p:cNvSpPr>
            <a:spLocks noGrp="1" noChangeArrowheads="1"/>
          </p:cNvSpPr>
          <p:nvPr>
            <p:ph type="title"/>
          </p:nvPr>
        </p:nvSpPr>
        <p:spPr/>
        <p:txBody>
          <a:bodyPr/>
          <a:lstStyle/>
          <a:p>
            <a:r>
              <a:rPr lang="en-US" dirty="0" smtClean="0"/>
              <a:t>Communications</a:t>
            </a:r>
            <a:endParaRPr lang="en-US" dirty="0"/>
          </a:p>
        </p:txBody>
      </p:sp>
      <p:sp>
        <p:nvSpPr>
          <p:cNvPr id="2" name="Content Placeholder 1"/>
          <p:cNvSpPr>
            <a:spLocks noGrp="1"/>
          </p:cNvSpPr>
          <p:nvPr>
            <p:ph sz="quarter" idx="10"/>
          </p:nvPr>
        </p:nvSpPr>
        <p:spPr/>
        <p:txBody>
          <a:bodyPr/>
          <a:lstStyle/>
          <a:p>
            <a:r>
              <a:rPr lang="en-US" dirty="0" smtClean="0"/>
              <a:t>113-115</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The Communications Assistance for Law Enforcement Act (CALEA)</a:t>
            </a:r>
          </a:p>
          <a:p>
            <a:pPr lvl="1"/>
            <a:r>
              <a:rPr lang="en-US" dirty="0" smtClean="0"/>
              <a:t>Passed in 1994</a:t>
            </a:r>
          </a:p>
          <a:p>
            <a:pPr lvl="1"/>
            <a:r>
              <a:rPr lang="en-US" dirty="0" smtClean="0"/>
              <a:t>Requires telecommunications equipment be designed to ensure that the government can intercept telephone calls (with a court order or other authorization). </a:t>
            </a:r>
          </a:p>
          <a:p>
            <a:pPr lvl="1"/>
            <a:r>
              <a:rPr lang="en-US" dirty="0"/>
              <a:t>Rules and requirements written by Federal Communications Commission (FCC)</a:t>
            </a:r>
          </a:p>
          <a:p>
            <a:pPr marL="457200" lvl="1" indent="0">
              <a:buNone/>
            </a:pPr>
            <a:endParaRPr lang="en-US" sz="2600" dirty="0"/>
          </a:p>
        </p:txBody>
      </p:sp>
      <p:sp>
        <p:nvSpPr>
          <p:cNvPr id="4" name="Content Placeholder 3"/>
          <p:cNvSpPr>
            <a:spLocks noGrp="1"/>
          </p:cNvSpPr>
          <p:nvPr>
            <p:ph sz="quarter" idx="10"/>
          </p:nvPr>
        </p:nvSpPr>
        <p:spPr/>
        <p:txBody>
          <a:bodyPr/>
          <a:lstStyle/>
          <a:p>
            <a:r>
              <a:rPr lang="en-US" dirty="0" smtClean="0"/>
              <a:t>115-116</a:t>
            </a:r>
            <a:endParaRPr lang="en-US" dirty="0"/>
          </a:p>
        </p:txBody>
      </p:sp>
      <p:sp>
        <p:nvSpPr>
          <p:cNvPr id="5" name="Title 4"/>
          <p:cNvSpPr>
            <a:spLocks noGrp="1"/>
          </p:cNvSpPr>
          <p:nvPr>
            <p:ph type="title"/>
          </p:nvPr>
        </p:nvSpPr>
        <p:spPr/>
        <p:txBody>
          <a:bodyPr/>
          <a:lstStyle/>
          <a:p>
            <a:r>
              <a:rPr lang="en-US" dirty="0" smtClean="0"/>
              <a:t>Communications</a:t>
            </a:r>
            <a:endParaRPr lang="en-US" dirty="0"/>
          </a:p>
        </p:txBody>
      </p:sp>
    </p:spTree>
    <p:extLst>
      <p:ext uri="{BB962C8B-B14F-4D97-AF65-F5344CB8AC3E}">
        <p14:creationId xmlns:p14="http://schemas.microsoft.com/office/powerpoint/2010/main" xmlns="" val="3724101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a:buFontTx/>
              <a:buNone/>
            </a:pPr>
            <a:r>
              <a:rPr lang="en-US" dirty="0"/>
              <a:t>New Technology, New Risks:</a:t>
            </a:r>
          </a:p>
          <a:p>
            <a:r>
              <a:rPr lang="en-US" dirty="0"/>
              <a:t>Government and private databases</a:t>
            </a:r>
          </a:p>
          <a:p>
            <a:r>
              <a:rPr lang="en-US" dirty="0"/>
              <a:t>Sophisticated tools for surveillance and data analysis</a:t>
            </a:r>
          </a:p>
          <a:p>
            <a:r>
              <a:rPr lang="en-US" dirty="0"/>
              <a:t>Vulnerability of data</a:t>
            </a:r>
          </a:p>
        </p:txBody>
      </p:sp>
      <p:sp>
        <p:nvSpPr>
          <p:cNvPr id="41986" name="Rectangle 2"/>
          <p:cNvSpPr>
            <a:spLocks noGrp="1" noChangeArrowheads="1"/>
          </p:cNvSpPr>
          <p:nvPr>
            <p:ph type="title"/>
          </p:nvPr>
        </p:nvSpPr>
        <p:spPr/>
        <p:txBody>
          <a:bodyPr>
            <a:normAutofit/>
          </a:bodyPr>
          <a:lstStyle/>
          <a:p>
            <a:r>
              <a:rPr lang="en-US" dirty="0"/>
              <a:t>Privacy Risks and Principles</a:t>
            </a:r>
          </a:p>
        </p:txBody>
      </p:sp>
      <p:sp>
        <p:nvSpPr>
          <p:cNvPr id="2" name="Content Placeholder 1"/>
          <p:cNvSpPr>
            <a:spLocks noGrp="1"/>
          </p:cNvSpPr>
          <p:nvPr>
            <p:ph sz="quarter" idx="10"/>
          </p:nvPr>
        </p:nvSpPr>
        <p:spPr/>
        <p:txBody>
          <a:bodyPr/>
          <a:lstStyle/>
          <a:p>
            <a:r>
              <a:rPr lang="en-US" dirty="0" smtClean="0"/>
              <a:t>50-51</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lstStyle/>
          <a:p>
            <a:r>
              <a:rPr lang="en-US" dirty="0" smtClean="0"/>
              <a:t>The </a:t>
            </a:r>
            <a:r>
              <a:rPr lang="en-US" dirty="0"/>
              <a:t>National Security Agency (NSA)</a:t>
            </a:r>
          </a:p>
          <a:p>
            <a:pPr lvl="1"/>
            <a:r>
              <a:rPr lang="en-US" dirty="0"/>
              <a:t>Foreign Intelligence Surveillance Act (FISA) established oversight rules for the NSA</a:t>
            </a:r>
          </a:p>
          <a:p>
            <a:r>
              <a:rPr lang="en-US" dirty="0"/>
              <a:t>Secret access to communications records</a:t>
            </a:r>
          </a:p>
        </p:txBody>
      </p:sp>
      <p:sp>
        <p:nvSpPr>
          <p:cNvPr id="77826" name="Rectangle 2"/>
          <p:cNvSpPr>
            <a:spLocks noGrp="1" noChangeArrowheads="1"/>
          </p:cNvSpPr>
          <p:nvPr>
            <p:ph type="title"/>
          </p:nvPr>
        </p:nvSpPr>
        <p:spPr/>
        <p:txBody>
          <a:bodyPr>
            <a:noAutofit/>
          </a:bodyPr>
          <a:lstStyle/>
          <a:p>
            <a:r>
              <a:rPr lang="en-US" sz="3600" dirty="0" smtClean="0"/>
              <a:t>The NSA and Secret Intelligence Gathering</a:t>
            </a:r>
            <a:endParaRPr lang="en-US" sz="3600" dirty="0"/>
          </a:p>
        </p:txBody>
      </p:sp>
      <p:sp>
        <p:nvSpPr>
          <p:cNvPr id="2" name="Content Placeholder 1"/>
          <p:cNvSpPr>
            <a:spLocks noGrp="1"/>
          </p:cNvSpPr>
          <p:nvPr>
            <p:ph sz="quarter" idx="10"/>
          </p:nvPr>
        </p:nvSpPr>
        <p:spPr/>
        <p:txBody>
          <a:bodyPr/>
          <a:lstStyle/>
          <a:p>
            <a:r>
              <a:rPr lang="en-US" dirty="0" smtClean="0"/>
              <a:t>116-119</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a:buFontTx/>
              <a:buNone/>
            </a:pPr>
            <a:r>
              <a:rPr lang="en-US" dirty="0"/>
              <a:t>New Technology, New </a:t>
            </a:r>
            <a:r>
              <a:rPr lang="en-US" dirty="0" smtClean="0"/>
              <a:t>Risks – Examples:  </a:t>
            </a:r>
          </a:p>
          <a:p>
            <a:pPr>
              <a:buFontTx/>
              <a:buNone/>
            </a:pPr>
            <a:r>
              <a:rPr lang="en-US" dirty="0" smtClean="0"/>
              <a:t>Search query data</a:t>
            </a:r>
          </a:p>
          <a:p>
            <a:pPr lvl="1"/>
            <a:r>
              <a:rPr lang="en-US" dirty="0" smtClean="0"/>
              <a:t>Search engines collect many terabytes of data daily</a:t>
            </a:r>
            <a:r>
              <a:rPr lang="en-US" dirty="0"/>
              <a:t>.</a:t>
            </a:r>
            <a:endParaRPr lang="en-US" dirty="0" smtClean="0"/>
          </a:p>
          <a:p>
            <a:pPr lvl="1"/>
            <a:r>
              <a:rPr lang="en-US" dirty="0" smtClean="0"/>
              <a:t>Data is analyzed to target advertising and develop new services.</a:t>
            </a:r>
          </a:p>
          <a:p>
            <a:pPr lvl="1"/>
            <a:r>
              <a:rPr lang="en-US" dirty="0" smtClean="0"/>
              <a:t>Who gets to see this data? Why should we care?</a:t>
            </a:r>
            <a:endParaRPr lang="en-US" dirty="0"/>
          </a:p>
        </p:txBody>
      </p:sp>
      <p:sp>
        <p:nvSpPr>
          <p:cNvPr id="41986" name="Rectangle 2"/>
          <p:cNvSpPr>
            <a:spLocks noGrp="1" noChangeArrowheads="1"/>
          </p:cNvSpPr>
          <p:nvPr>
            <p:ph type="title"/>
          </p:nvPr>
        </p:nvSpPr>
        <p:spPr/>
        <p:txBody>
          <a:bodyPr>
            <a:normAutofit/>
          </a:bodyPr>
          <a:lstStyle/>
          <a:p>
            <a:r>
              <a:rPr lang="en-US" dirty="0"/>
              <a:t>Privacy Risks and Principles</a:t>
            </a:r>
          </a:p>
        </p:txBody>
      </p:sp>
      <p:sp>
        <p:nvSpPr>
          <p:cNvPr id="2" name="Content Placeholder 1"/>
          <p:cNvSpPr>
            <a:spLocks noGrp="1"/>
          </p:cNvSpPr>
          <p:nvPr>
            <p:ph sz="quarter" idx="10"/>
          </p:nvPr>
        </p:nvSpPr>
        <p:spPr/>
        <p:txBody>
          <a:bodyPr/>
          <a:lstStyle/>
          <a:p>
            <a:r>
              <a:rPr lang="en-US" dirty="0" smtClean="0"/>
              <a:t>51-52</a:t>
            </a:r>
            <a:endParaRPr lang="en-US" dirty="0"/>
          </a:p>
        </p:txBody>
      </p:sp>
    </p:spTree>
    <p:extLst>
      <p:ext uri="{BB962C8B-B14F-4D97-AF65-F5344CB8AC3E}">
        <p14:creationId xmlns:p14="http://schemas.microsoft.com/office/powerpoint/2010/main" xmlns="" val="304545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a:buFontTx/>
              <a:buNone/>
            </a:pPr>
            <a:r>
              <a:rPr lang="en-US" dirty="0"/>
              <a:t>New Technology, New </a:t>
            </a:r>
            <a:r>
              <a:rPr lang="en-US" dirty="0" smtClean="0"/>
              <a:t>Risks – Examples:  </a:t>
            </a:r>
          </a:p>
          <a:p>
            <a:pPr>
              <a:buFontTx/>
              <a:buNone/>
            </a:pPr>
            <a:r>
              <a:rPr lang="en-US" dirty="0" smtClean="0"/>
              <a:t>Smartphones</a:t>
            </a:r>
          </a:p>
          <a:p>
            <a:pPr lvl="1"/>
            <a:r>
              <a:rPr lang="en-US" dirty="0" smtClean="0"/>
              <a:t>Location apps</a:t>
            </a:r>
          </a:p>
          <a:p>
            <a:pPr lvl="1"/>
            <a:r>
              <a:rPr lang="en-US" dirty="0" smtClean="0"/>
              <a:t>Data sometimes stored and sent without user’s knowledge</a:t>
            </a:r>
          </a:p>
          <a:p>
            <a:pPr lvl="1"/>
            <a:endParaRPr lang="en-US" dirty="0" smtClean="0"/>
          </a:p>
          <a:p>
            <a:pPr lvl="1"/>
            <a:endParaRPr lang="en-US" dirty="0"/>
          </a:p>
        </p:txBody>
      </p:sp>
      <p:sp>
        <p:nvSpPr>
          <p:cNvPr id="41986" name="Rectangle 2"/>
          <p:cNvSpPr>
            <a:spLocks noGrp="1" noChangeArrowheads="1"/>
          </p:cNvSpPr>
          <p:nvPr>
            <p:ph type="title"/>
          </p:nvPr>
        </p:nvSpPr>
        <p:spPr/>
        <p:txBody>
          <a:bodyPr>
            <a:normAutofit/>
          </a:bodyPr>
          <a:lstStyle/>
          <a:p>
            <a:r>
              <a:rPr lang="en-US" dirty="0"/>
              <a:t>Privacy Risks and Principles</a:t>
            </a:r>
          </a:p>
        </p:txBody>
      </p:sp>
      <p:sp>
        <p:nvSpPr>
          <p:cNvPr id="2" name="Content Placeholder 1"/>
          <p:cNvSpPr>
            <a:spLocks noGrp="1"/>
          </p:cNvSpPr>
          <p:nvPr>
            <p:ph sz="quarter" idx="10"/>
          </p:nvPr>
        </p:nvSpPr>
        <p:spPr/>
        <p:txBody>
          <a:bodyPr/>
          <a:lstStyle/>
          <a:p>
            <a:r>
              <a:rPr lang="en-US" dirty="0" smtClean="0"/>
              <a:t>53-54</a:t>
            </a:r>
            <a:endParaRPr lang="en-US" dirty="0"/>
          </a:p>
        </p:txBody>
      </p:sp>
    </p:spTree>
    <p:extLst>
      <p:ext uri="{BB962C8B-B14F-4D97-AF65-F5344CB8AC3E}">
        <p14:creationId xmlns:p14="http://schemas.microsoft.com/office/powerpoint/2010/main" xmlns="" val="3712802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19200" y="1371600"/>
            <a:ext cx="7924800" cy="4876800"/>
          </a:xfrm>
        </p:spPr>
        <p:txBody>
          <a:bodyPr/>
          <a:lstStyle/>
          <a:p>
            <a:pPr>
              <a:buFontTx/>
              <a:buNone/>
            </a:pPr>
            <a:r>
              <a:rPr lang="en-US" dirty="0" smtClean="0"/>
              <a:t>New Technology, New Risks – Summary of Risks:</a:t>
            </a:r>
          </a:p>
          <a:p>
            <a:r>
              <a:rPr lang="en-US" dirty="0" smtClean="0"/>
              <a:t>Anything we do in cyberspace is recorded.</a:t>
            </a:r>
          </a:p>
          <a:p>
            <a:r>
              <a:rPr lang="en-US" dirty="0" smtClean="0"/>
              <a:t>Huge amounts of data are stored.</a:t>
            </a:r>
          </a:p>
          <a:p>
            <a:r>
              <a:rPr lang="en-US" dirty="0" smtClean="0"/>
              <a:t>People are not aware of collection of data.</a:t>
            </a:r>
          </a:p>
          <a:p>
            <a:r>
              <a:rPr lang="en-US" dirty="0" smtClean="0"/>
              <a:t>Software is complex. </a:t>
            </a:r>
          </a:p>
          <a:p>
            <a:r>
              <a:rPr lang="en-US" dirty="0" smtClean="0"/>
              <a:t>Leaks </a:t>
            </a:r>
            <a:r>
              <a:rPr lang="en-US" dirty="0"/>
              <a:t>happen.</a:t>
            </a:r>
          </a:p>
          <a:p>
            <a:endParaRPr lang="en-US" dirty="0" smtClean="0"/>
          </a:p>
          <a:p>
            <a:pPr lvl="1"/>
            <a:endParaRPr lang="en-US" dirty="0" smtClean="0"/>
          </a:p>
          <a:p>
            <a:endParaRPr lang="en-US" dirty="0"/>
          </a:p>
        </p:txBody>
      </p:sp>
      <p:sp>
        <p:nvSpPr>
          <p:cNvPr id="41986" name="Rectangle 2"/>
          <p:cNvSpPr>
            <a:spLocks noGrp="1" noChangeArrowheads="1"/>
          </p:cNvSpPr>
          <p:nvPr>
            <p:ph type="title"/>
          </p:nvPr>
        </p:nvSpPr>
        <p:spPr/>
        <p:txBody>
          <a:bodyPr>
            <a:normAutofit/>
          </a:bodyPr>
          <a:lstStyle/>
          <a:p>
            <a:r>
              <a:rPr lang="en-US" dirty="0"/>
              <a:t>Privacy Risks and Principles</a:t>
            </a:r>
          </a:p>
        </p:txBody>
      </p:sp>
      <p:sp>
        <p:nvSpPr>
          <p:cNvPr id="2" name="Content Placeholder 1"/>
          <p:cNvSpPr>
            <a:spLocks noGrp="1"/>
          </p:cNvSpPr>
          <p:nvPr>
            <p:ph sz="quarter" idx="10"/>
          </p:nvPr>
        </p:nvSpPr>
        <p:spPr/>
        <p:txBody>
          <a:bodyPr/>
          <a:lstStyle/>
          <a:p>
            <a:r>
              <a:rPr lang="en-US" dirty="0" smtClean="0"/>
              <a:t>55</a:t>
            </a:r>
            <a:endParaRPr lang="en-US" dirty="0"/>
          </a:p>
        </p:txBody>
      </p:sp>
    </p:spTree>
    <p:extLst>
      <p:ext uri="{BB962C8B-B14F-4D97-AF65-F5344CB8AC3E}">
        <p14:creationId xmlns:p14="http://schemas.microsoft.com/office/powerpoint/2010/main" xmlns="" val="3866318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19200" y="1371600"/>
            <a:ext cx="7772400" cy="4953000"/>
          </a:xfrm>
        </p:spPr>
        <p:txBody>
          <a:bodyPr>
            <a:normAutofit/>
          </a:bodyPr>
          <a:lstStyle/>
          <a:p>
            <a:pPr>
              <a:buFontTx/>
              <a:buNone/>
            </a:pPr>
            <a:r>
              <a:rPr lang="en-US" dirty="0" smtClean="0"/>
              <a:t>New Technology, New Risks – Summary of Risks</a:t>
            </a:r>
          </a:p>
          <a:p>
            <a:pPr>
              <a:buFontTx/>
              <a:buNone/>
            </a:pPr>
            <a:r>
              <a:rPr lang="en-US" dirty="0" smtClean="0"/>
              <a:t>(cont.):</a:t>
            </a:r>
          </a:p>
          <a:p>
            <a:r>
              <a:rPr lang="en-US" dirty="0" smtClean="0"/>
              <a:t>A collection of small items can provide a detailed picture.</a:t>
            </a:r>
          </a:p>
          <a:p>
            <a:r>
              <a:rPr lang="en-US" dirty="0" smtClean="0"/>
              <a:t>Re-identification has become much easier due to the quantity of information and power of data search and analysis tools.</a:t>
            </a:r>
          </a:p>
          <a:p>
            <a:r>
              <a:rPr lang="en-US" dirty="0"/>
              <a:t>If information is on a public </a:t>
            </a:r>
            <a:r>
              <a:rPr lang="en-US" dirty="0" smtClean="0"/>
              <a:t>Web site</a:t>
            </a:r>
            <a:r>
              <a:rPr lang="en-US" dirty="0"/>
              <a:t>, it is available to everyone</a:t>
            </a:r>
            <a:r>
              <a:rPr lang="en-US" dirty="0" smtClean="0"/>
              <a:t>.</a:t>
            </a:r>
          </a:p>
          <a:p>
            <a:pPr lvl="1"/>
            <a:endParaRPr lang="en-US" dirty="0" smtClean="0"/>
          </a:p>
          <a:p>
            <a:endParaRPr lang="en-US" dirty="0"/>
          </a:p>
        </p:txBody>
      </p:sp>
      <p:sp>
        <p:nvSpPr>
          <p:cNvPr id="41986" name="Rectangle 2"/>
          <p:cNvSpPr>
            <a:spLocks noGrp="1" noChangeArrowheads="1"/>
          </p:cNvSpPr>
          <p:nvPr>
            <p:ph type="title"/>
          </p:nvPr>
        </p:nvSpPr>
        <p:spPr/>
        <p:txBody>
          <a:bodyPr>
            <a:normAutofit/>
          </a:bodyPr>
          <a:lstStyle/>
          <a:p>
            <a:r>
              <a:rPr lang="en-US" dirty="0"/>
              <a:t>Privacy Risks and Principles</a:t>
            </a:r>
          </a:p>
        </p:txBody>
      </p:sp>
      <p:sp>
        <p:nvSpPr>
          <p:cNvPr id="2" name="Content Placeholder 1"/>
          <p:cNvSpPr>
            <a:spLocks noGrp="1"/>
          </p:cNvSpPr>
          <p:nvPr>
            <p:ph sz="quarter" idx="10"/>
          </p:nvPr>
        </p:nvSpPr>
        <p:spPr/>
        <p:txBody>
          <a:bodyPr/>
          <a:lstStyle/>
          <a:p>
            <a:r>
              <a:rPr lang="en-US" dirty="0" smtClean="0"/>
              <a:t>55-56</a:t>
            </a:r>
            <a:endParaRPr lang="en-US" dirty="0"/>
          </a:p>
        </p:txBody>
      </p:sp>
    </p:spTree>
    <p:extLst>
      <p:ext uri="{BB962C8B-B14F-4D97-AF65-F5344CB8AC3E}">
        <p14:creationId xmlns:p14="http://schemas.microsoft.com/office/powerpoint/2010/main" xmlns="" val="2400452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Baase</Template>
  <TotalTime>0</TotalTime>
  <Words>3417</Words>
  <Application>Microsoft Office PowerPoint</Application>
  <PresentationFormat>On-screen Show (4:3)</PresentationFormat>
  <Paragraphs>382</Paragraphs>
  <Slides>50</Slides>
  <Notes>35</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Baase</vt:lpstr>
      <vt:lpstr>A Gift of Fire Fourth edition Sara Baase</vt:lpstr>
      <vt:lpstr>What We Will Cover</vt:lpstr>
      <vt:lpstr>Privacy Risks and Principles</vt:lpstr>
      <vt:lpstr>Privacy Risks and Principles</vt:lpstr>
      <vt:lpstr>Privacy Risks and Principles</vt:lpstr>
      <vt:lpstr>Privacy Risks and Principles</vt:lpstr>
      <vt:lpstr>Privacy Risks and Principles</vt:lpstr>
      <vt:lpstr>Privacy Risks and Principles</vt:lpstr>
      <vt:lpstr>Privacy Risks and Principles</vt:lpstr>
      <vt:lpstr>Privacy Risks and Principles</vt:lpstr>
      <vt:lpstr>Privacy Risks and Principles</vt:lpstr>
      <vt:lpstr>Privacy Risks and Principles</vt:lpstr>
      <vt:lpstr>Privacy Risks and Principles</vt:lpstr>
      <vt:lpstr>Privacy Risks and Principles</vt:lpstr>
      <vt:lpstr>Privacy Risks and Principles</vt:lpstr>
      <vt:lpstr>Privacy Risks and Principles</vt:lpstr>
      <vt:lpstr>The Fourth Amendment</vt:lpstr>
      <vt:lpstr>The Fourth Amendment</vt:lpstr>
      <vt:lpstr>New Technologies</vt:lpstr>
      <vt:lpstr>Supreme Court Decisions and Expectation of Privacy</vt:lpstr>
      <vt:lpstr>Supreme Court Decisions and Expectation of Privacy</vt:lpstr>
      <vt:lpstr>Supreme Court Decisions and Expectation of Privacy</vt:lpstr>
      <vt:lpstr>Search and Seizure of Computers and Phones</vt:lpstr>
      <vt:lpstr>Video Surveillance and Face Recognition</vt:lpstr>
      <vt:lpstr>Video Surveillance and Face Recognition</vt:lpstr>
      <vt:lpstr>Marketing and Personalization</vt:lpstr>
      <vt:lpstr>Marketing and Personalization</vt:lpstr>
      <vt:lpstr>Marketing and Personalization</vt:lpstr>
      <vt:lpstr>Social Networks</vt:lpstr>
      <vt:lpstr>Our Social and Personal Activity</vt:lpstr>
      <vt:lpstr>Life In the Clouds</vt:lpstr>
      <vt:lpstr>Location Tracking</vt:lpstr>
      <vt:lpstr>Location Tracking</vt:lpstr>
      <vt:lpstr>A Right to Be Forgotten</vt:lpstr>
      <vt:lpstr>Government Systems</vt:lpstr>
      <vt:lpstr>Government Systems</vt:lpstr>
      <vt:lpstr>Government Systems</vt:lpstr>
      <vt:lpstr>National ID Systems</vt:lpstr>
      <vt:lpstr>National ID Systems</vt:lpstr>
      <vt:lpstr>Protecting Privacy</vt:lpstr>
      <vt:lpstr>Encryption Policy</vt:lpstr>
      <vt:lpstr>Rights and Law</vt:lpstr>
      <vt:lpstr>Rights and Law</vt:lpstr>
      <vt:lpstr>Rights and Law:  Contrasting viewpoints</vt:lpstr>
      <vt:lpstr>Rights and Law:  Contrasting viewpoints (cont.)</vt:lpstr>
      <vt:lpstr>Rights and Law:  Contrasting viewpoints</vt:lpstr>
      <vt:lpstr>Privacy Regulations in the European Union</vt:lpstr>
      <vt:lpstr>Communications</vt:lpstr>
      <vt:lpstr>Communications</vt:lpstr>
      <vt:lpstr>The NSA and Secret Intelligence Gathering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2012-09-04T21:47:13Z</dcterms:created>
  <dcterms:modified xsi:type="dcterms:W3CDTF">2015-02-11T07:26:32Z</dcterms:modified>
</cp:coreProperties>
</file>