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46"/>
  </p:notesMasterIdLst>
  <p:sldIdLst>
    <p:sldId id="271" r:id="rId2"/>
    <p:sldId id="272" r:id="rId3"/>
    <p:sldId id="290" r:id="rId4"/>
    <p:sldId id="285" r:id="rId5"/>
    <p:sldId id="297" r:id="rId6"/>
    <p:sldId id="325" r:id="rId7"/>
    <p:sldId id="326" r:id="rId8"/>
    <p:sldId id="291" r:id="rId9"/>
    <p:sldId id="298" r:id="rId10"/>
    <p:sldId id="299" r:id="rId11"/>
    <p:sldId id="327" r:id="rId12"/>
    <p:sldId id="328" r:id="rId13"/>
    <p:sldId id="321" r:id="rId14"/>
    <p:sldId id="300" r:id="rId15"/>
    <p:sldId id="304" r:id="rId16"/>
    <p:sldId id="301" r:id="rId17"/>
    <p:sldId id="302" r:id="rId18"/>
    <p:sldId id="305" r:id="rId19"/>
    <p:sldId id="306" r:id="rId20"/>
    <p:sldId id="307" r:id="rId21"/>
    <p:sldId id="303" r:id="rId22"/>
    <p:sldId id="322" r:id="rId23"/>
    <p:sldId id="329" r:id="rId24"/>
    <p:sldId id="292" r:id="rId25"/>
    <p:sldId id="315" r:id="rId26"/>
    <p:sldId id="308" r:id="rId27"/>
    <p:sldId id="309" r:id="rId28"/>
    <p:sldId id="310" r:id="rId29"/>
    <p:sldId id="330" r:id="rId30"/>
    <p:sldId id="311" r:id="rId31"/>
    <p:sldId id="312" r:id="rId32"/>
    <p:sldId id="331" r:id="rId33"/>
    <p:sldId id="332" r:id="rId34"/>
    <p:sldId id="293" r:id="rId35"/>
    <p:sldId id="316" r:id="rId36"/>
    <p:sldId id="334" r:id="rId37"/>
    <p:sldId id="295" r:id="rId38"/>
    <p:sldId id="335" r:id="rId39"/>
    <p:sldId id="336" r:id="rId40"/>
    <p:sldId id="337" r:id="rId41"/>
    <p:sldId id="338" r:id="rId42"/>
    <p:sldId id="339" r:id="rId43"/>
    <p:sldId id="340" r:id="rId44"/>
    <p:sldId id="341"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charset="0"/>
        <a:ea typeface="+mn-ea"/>
        <a:cs typeface="Arial" charset="0"/>
      </a:defRPr>
    </a:lvl1pPr>
    <a:lvl2pPr marL="457200" algn="l" rtl="0" fontAlgn="base">
      <a:spcBef>
        <a:spcPct val="0"/>
      </a:spcBef>
      <a:spcAft>
        <a:spcPct val="0"/>
      </a:spcAft>
      <a:defRPr kern="1200">
        <a:solidFill>
          <a:schemeClr val="tx1"/>
        </a:solidFill>
        <a:latin typeface="Times New Roman" charset="0"/>
        <a:ea typeface="+mn-ea"/>
        <a:cs typeface="Arial" charset="0"/>
      </a:defRPr>
    </a:lvl2pPr>
    <a:lvl3pPr marL="914400" algn="l" rtl="0" fontAlgn="base">
      <a:spcBef>
        <a:spcPct val="0"/>
      </a:spcBef>
      <a:spcAft>
        <a:spcPct val="0"/>
      </a:spcAft>
      <a:defRPr kern="1200">
        <a:solidFill>
          <a:schemeClr val="tx1"/>
        </a:solidFill>
        <a:latin typeface="Times New Roman" charset="0"/>
        <a:ea typeface="+mn-ea"/>
        <a:cs typeface="Arial" charset="0"/>
      </a:defRPr>
    </a:lvl3pPr>
    <a:lvl4pPr marL="1371600" algn="l" rtl="0" fontAlgn="base">
      <a:spcBef>
        <a:spcPct val="0"/>
      </a:spcBef>
      <a:spcAft>
        <a:spcPct val="0"/>
      </a:spcAft>
      <a:defRPr kern="1200">
        <a:solidFill>
          <a:schemeClr val="tx1"/>
        </a:solidFill>
        <a:latin typeface="Times New Roman" charset="0"/>
        <a:ea typeface="+mn-ea"/>
        <a:cs typeface="Arial" charset="0"/>
      </a:defRPr>
    </a:lvl4pPr>
    <a:lvl5pPr marL="1828800" algn="l" rtl="0" fontAlgn="base">
      <a:spcBef>
        <a:spcPct val="0"/>
      </a:spcBef>
      <a:spcAft>
        <a:spcPct val="0"/>
      </a:spcAft>
      <a:defRPr kern="1200">
        <a:solidFill>
          <a:schemeClr val="tx1"/>
        </a:solidFill>
        <a:latin typeface="Times New Roman" charset="0"/>
        <a:ea typeface="+mn-ea"/>
        <a:cs typeface="Arial" charset="0"/>
      </a:defRPr>
    </a:lvl5pPr>
    <a:lvl6pPr marL="2286000" algn="l" defTabSz="914400" rtl="0" eaLnBrk="1" latinLnBrk="0" hangingPunct="1">
      <a:defRPr kern="1200">
        <a:solidFill>
          <a:schemeClr val="tx1"/>
        </a:solidFill>
        <a:latin typeface="Times New Roman" charset="0"/>
        <a:ea typeface="+mn-ea"/>
        <a:cs typeface="Arial" charset="0"/>
      </a:defRPr>
    </a:lvl6pPr>
    <a:lvl7pPr marL="2743200" algn="l" defTabSz="914400" rtl="0" eaLnBrk="1" latinLnBrk="0" hangingPunct="1">
      <a:defRPr kern="1200">
        <a:solidFill>
          <a:schemeClr val="tx1"/>
        </a:solidFill>
        <a:latin typeface="Times New Roman" charset="0"/>
        <a:ea typeface="+mn-ea"/>
        <a:cs typeface="Arial" charset="0"/>
      </a:defRPr>
    </a:lvl7pPr>
    <a:lvl8pPr marL="3200400" algn="l" defTabSz="914400" rtl="0" eaLnBrk="1" latinLnBrk="0" hangingPunct="1">
      <a:defRPr kern="1200">
        <a:solidFill>
          <a:schemeClr val="tx1"/>
        </a:solidFill>
        <a:latin typeface="Times New Roman" charset="0"/>
        <a:ea typeface="+mn-ea"/>
        <a:cs typeface="Arial" charset="0"/>
      </a:defRPr>
    </a:lvl8pPr>
    <a:lvl9pPr marL="3657600" algn="l" defTabSz="914400" rtl="0" eaLnBrk="1" latinLnBrk="0" hangingPunct="1">
      <a:defRPr kern="1200">
        <a:solidFill>
          <a:schemeClr val="tx1"/>
        </a:solidFill>
        <a:latin typeface="Times New Roman"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000" autoAdjust="0"/>
  </p:normalViewPr>
  <p:slideViewPr>
    <p:cSldViewPr>
      <p:cViewPr>
        <p:scale>
          <a:sx n="60" d="100"/>
          <a:sy n="60" d="100"/>
        </p:scale>
        <p:origin x="-2244"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74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83B57-1988-4571-A1E8-6899C45EECAC}" type="datetimeFigureOut">
              <a:rPr lang="en-US" smtClean="0"/>
              <a:pPr/>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BF9248-4F78-47A0-9366-E91371416A01}" type="slidenum">
              <a:rPr lang="en-US" smtClean="0"/>
              <a:pPr/>
              <a:t>‹#›</a:t>
            </a:fld>
            <a:endParaRPr lang="en-US"/>
          </a:p>
        </p:txBody>
      </p:sp>
    </p:spTree>
    <p:extLst>
      <p:ext uri="{BB962C8B-B14F-4D97-AF65-F5344CB8AC3E}">
        <p14:creationId xmlns:p14="http://schemas.microsoft.com/office/powerpoint/2010/main" xmlns="" val="112565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industries claim that about one-quarter of Internet traffic worldwide consists of copyright-infringing material.</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5</a:t>
            </a:fld>
            <a:endParaRPr lang="en-US"/>
          </a:p>
        </p:txBody>
      </p:sp>
    </p:spTree>
    <p:extLst>
      <p:ext uri="{BB962C8B-B14F-4D97-AF65-F5344CB8AC3E}">
        <p14:creationId xmlns:p14="http://schemas.microsoft.com/office/powerpoint/2010/main" xmlns="" val="242964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Smartphones, tablets, game machines, and other devices</a:t>
            </a:r>
            <a:r>
              <a:rPr lang="en-US" baseline="0" dirty="0" smtClean="0"/>
              <a:t> have mechanisms to prevent installation of software or use of services that the maker of the device does not support or approve. Cracking such mechanisms is sometimes called </a:t>
            </a:r>
            <a:r>
              <a:rPr lang="en-US" i="1" baseline="0" dirty="0" err="1" smtClean="0"/>
              <a:t>jailbreaking</a:t>
            </a:r>
            <a:r>
              <a:rPr lang="en-US" i="0" baseline="0" dirty="0" smtClean="0"/>
              <a:t>, unlocking, or</a:t>
            </a:r>
            <a:r>
              <a:rPr lang="en-US" i="1" baseline="0" dirty="0" smtClean="0"/>
              <a:t> rooting</a:t>
            </a:r>
            <a:r>
              <a:rPr lang="en-US" i="0" baseline="0" dirty="0" smtClean="0"/>
              <a:t>. </a:t>
            </a:r>
            <a:endParaRPr lang="en-US" dirty="0" smtClean="0"/>
          </a:p>
        </p:txBody>
      </p:sp>
      <p:sp>
        <p:nvSpPr>
          <p:cNvPr id="4" name="Slide Number Placeholder 3"/>
          <p:cNvSpPr>
            <a:spLocks noGrp="1"/>
          </p:cNvSpPr>
          <p:nvPr>
            <p:ph type="sldNum" sz="quarter" idx="10"/>
          </p:nvPr>
        </p:nvSpPr>
        <p:spPr/>
        <p:txBody>
          <a:bodyPr/>
          <a:lstStyle/>
          <a:p>
            <a:fld id="{9ABF9248-4F78-47A0-9366-E91371416A01}" type="slidenum">
              <a:rPr lang="en-US" smtClean="0"/>
              <a:pPr/>
              <a:t>29</a:t>
            </a:fld>
            <a:endParaRPr lang="en-US"/>
          </a:p>
        </p:txBody>
      </p:sp>
    </p:spTree>
    <p:extLst>
      <p:ext uri="{BB962C8B-B14F-4D97-AF65-F5344CB8AC3E}">
        <p14:creationId xmlns:p14="http://schemas.microsoft.com/office/powerpoint/2010/main" xmlns="" val="6672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err="1" smtClean="0"/>
              <a:t>Zediva</a:t>
            </a:r>
            <a:r>
              <a:rPr lang="en-US" sz="2200" dirty="0" smtClean="0"/>
              <a:t> argued that if it could rent the physical DVD without authorization from the studios, as do services such as Netflix under the first sale doctrine, then it should be legal to rent it digitally over the Internet, streaming a movie from one DVD to only one renter at a time. The movie studios argued that streaming a movie is a public performance, which requires authorization. A</a:t>
            </a:r>
            <a:r>
              <a:rPr lang="en-US" sz="2200" baseline="0" dirty="0" smtClean="0"/>
              <a:t> </a:t>
            </a:r>
            <a:r>
              <a:rPr lang="en-US" sz="2200" dirty="0" smtClean="0"/>
              <a:t>court agreed with the movie</a:t>
            </a:r>
            <a:r>
              <a:rPr lang="en-US" sz="2200" baseline="0" dirty="0" smtClean="0"/>
              <a:t> studios </a:t>
            </a:r>
            <a:r>
              <a:rPr lang="en-US" sz="2200" dirty="0" smtClean="0"/>
              <a:t>and </a:t>
            </a:r>
            <a:r>
              <a:rPr lang="en-US" sz="2200" dirty="0" err="1" smtClean="0"/>
              <a:t>Zediva</a:t>
            </a:r>
            <a:r>
              <a:rPr lang="en-US" sz="2200" dirty="0" smtClean="0"/>
              <a:t> shut down. Does this interpretation of the law make sense?</a:t>
            </a:r>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33</a:t>
            </a:fld>
            <a:endParaRPr lang="en-US"/>
          </a:p>
        </p:txBody>
      </p:sp>
    </p:spTree>
    <p:extLst>
      <p:ext uri="{BB962C8B-B14F-4D97-AF65-F5344CB8AC3E}">
        <p14:creationId xmlns:p14="http://schemas.microsoft.com/office/powerpoint/2010/main" xmlns="" val="291705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group of Belgian</a:t>
            </a:r>
            <a:r>
              <a:rPr lang="en-US" baseline="0" dirty="0" smtClean="0"/>
              <a:t> newspapers claimed they lose revenue from subscription fees when Google displays headlines, photos, and excerpts from their news archives. They won a lawsuit against Google (in a Belgian court) in 2007. In response to similar lawsuits and disputes with other news services, Google negotiated licensing agreements to copy and display headlines, excerpts, and photos.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company</a:t>
            </a:r>
            <a:r>
              <a:rPr lang="en-US" baseline="0" dirty="0" smtClean="0"/>
              <a:t> that makes software for learning foreign languages sued a competitor and Google over the issue of selling and purchasing trademarked search terms. The case (</a:t>
            </a:r>
            <a:r>
              <a:rPr lang="en-US" i="1" baseline="0" dirty="0" smtClean="0"/>
              <a:t>Rosetta Stone Ltd v. Google Inc.</a:t>
            </a:r>
            <a:r>
              <a:rPr lang="en-US" i="0" baseline="0" dirty="0" smtClean="0"/>
              <a:t>), filed in 2009, is still in the courts.</a:t>
            </a:r>
            <a:endParaRPr lang="en-US" dirty="0" smtClean="0"/>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34</a:t>
            </a:fld>
            <a:endParaRPr lang="en-US"/>
          </a:p>
        </p:txBody>
      </p:sp>
    </p:spTree>
    <p:extLst>
      <p:ext uri="{BB962C8B-B14F-4D97-AF65-F5344CB8AC3E}">
        <p14:creationId xmlns:p14="http://schemas.microsoft.com/office/powerpoint/2010/main" xmlns="" val="385631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Commercial software,</a:t>
            </a:r>
            <a:r>
              <a:rPr lang="en-US" baseline="0" dirty="0" smtClean="0"/>
              <a:t> often called </a:t>
            </a:r>
            <a:r>
              <a:rPr lang="en-US" i="1" baseline="0" dirty="0" smtClean="0"/>
              <a:t>proprietary software</a:t>
            </a:r>
            <a:r>
              <a:rPr lang="en-US" i="0" baseline="0" dirty="0" smtClean="0"/>
              <a:t>, is normally sold in object code, the code run by the computer, but not intelligible to people. It is not modifiable by the end user. The source code is kept secret.</a:t>
            </a:r>
          </a:p>
          <a:p>
            <a:endParaRPr lang="en-US" i="0" baseline="0" dirty="0" smtClean="0"/>
          </a:p>
          <a:p>
            <a:r>
              <a:rPr lang="en-US" i="0" baseline="0" dirty="0" smtClean="0"/>
              <a:t>Critics (and some supporters) of free software point out some of its weaknesses. Much free software is not easy for ordinary consumers to use. Often, there is no technical support number to call for help. Because anyone can modify free software, there are many versions and few standards, creating a difficult and confusing environment for nontechnical consumers and businesses.</a:t>
            </a:r>
          </a:p>
        </p:txBody>
      </p:sp>
      <p:sp>
        <p:nvSpPr>
          <p:cNvPr id="4" name="Slide Number Placeholder 3"/>
          <p:cNvSpPr>
            <a:spLocks noGrp="1"/>
          </p:cNvSpPr>
          <p:nvPr>
            <p:ph type="sldNum" sz="quarter" idx="10"/>
          </p:nvPr>
        </p:nvSpPr>
        <p:spPr/>
        <p:txBody>
          <a:bodyPr/>
          <a:lstStyle/>
          <a:p>
            <a:fld id="{9ABF9248-4F78-47A0-9366-E91371416A01}" type="slidenum">
              <a:rPr lang="en-US" smtClean="0"/>
              <a:pPr/>
              <a:t>37</a:t>
            </a:fld>
            <a:endParaRPr lang="en-US"/>
          </a:p>
        </p:txBody>
      </p:sp>
    </p:spTree>
    <p:extLst>
      <p:ext uri="{BB962C8B-B14F-4D97-AF65-F5344CB8AC3E}">
        <p14:creationId xmlns:p14="http://schemas.microsoft.com/office/powerpoint/2010/main" xmlns="" val="168104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Free software has many advantages. With freely distributed software, more people can use and benefit from a program. With source code available, any of thousands of programmers can find and fix bugs quickly. Users and programmers can adapt and improve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Under </a:t>
            </a:r>
            <a:r>
              <a:rPr lang="en-US" i="0" baseline="0" dirty="0" err="1" smtClean="0"/>
              <a:t>copyleft</a:t>
            </a:r>
            <a:r>
              <a:rPr lang="en-US" i="0" baseline="0" dirty="0" smtClean="0"/>
              <a:t>, the developer copyrights the program and releases it under an agreement that allows people to use, modify, and distribute it, or any program developed from it, but only if they apply the same agreement to the new work. No one may develop a new program from a </a:t>
            </a:r>
            <a:r>
              <a:rPr lang="en-US" i="0" baseline="0" dirty="0" err="1" smtClean="0"/>
              <a:t>copylefted</a:t>
            </a:r>
            <a:r>
              <a:rPr lang="en-US" i="0" baseline="0" dirty="0" smtClean="0"/>
              <a:t> program and add restrictions that limit is use and free distribution. Courts have said a person can sue for an injunction against someone who uses </a:t>
            </a:r>
            <a:r>
              <a:rPr lang="en-US" i="0" baseline="0" dirty="0" err="1" smtClean="0"/>
              <a:t>copylefted</a:t>
            </a:r>
            <a:r>
              <a:rPr lang="en-US" i="0" baseline="0" dirty="0" smtClean="0"/>
              <a:t> software without following the open source licensing agreement.</a:t>
            </a:r>
            <a:endParaRPr lang="en-US" dirty="0" smtClean="0"/>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38</a:t>
            </a:fld>
            <a:endParaRPr lang="en-US"/>
          </a:p>
        </p:txBody>
      </p:sp>
    </p:spTree>
    <p:extLst>
      <p:ext uri="{BB962C8B-B14F-4D97-AF65-F5344CB8AC3E}">
        <p14:creationId xmlns:p14="http://schemas.microsoft.com/office/powerpoint/2010/main" xmlns="" val="1681046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software is undoubtedly</a:t>
            </a:r>
            <a:r>
              <a:rPr lang="en-US" baseline="0" dirty="0" smtClean="0"/>
              <a:t> valuable, but does it provide sufficient incentives to produce the huge quantity of consumer software available now? How are free software developers paid? Programmers donate their work because they believe in the sharing ethic. Most programmers work for a salary, even if they write free software on their own time. Would the extra services for which a business could charge bring in enough revenue to support all software development?</a:t>
            </a:r>
          </a:p>
          <a:p>
            <a:endParaRPr lang="en-US" baseline="0" dirty="0" smtClean="0"/>
          </a:p>
          <a:p>
            <a:r>
              <a:rPr lang="en-US" baseline="0" dirty="0" smtClean="0"/>
              <a:t>Richard Stallman believes that proprietary software – particularly, the aspect that prohibits people from making copies and changes in programs without the software publisher’s approval – is ethically wrong. He argues that copying a program does not deprive the programmer, or anyone else, of use of the program.</a:t>
            </a:r>
          </a:p>
        </p:txBody>
      </p:sp>
      <p:sp>
        <p:nvSpPr>
          <p:cNvPr id="4" name="Slide Number Placeholder 3"/>
          <p:cNvSpPr>
            <a:spLocks noGrp="1"/>
          </p:cNvSpPr>
          <p:nvPr>
            <p:ph type="sldNum" sz="quarter" idx="10"/>
          </p:nvPr>
        </p:nvSpPr>
        <p:spPr/>
        <p:txBody>
          <a:bodyPr/>
          <a:lstStyle/>
          <a:p>
            <a:fld id="{9ABF9248-4F78-47A0-9366-E91371416A01}" type="slidenum">
              <a:rPr lang="en-US" smtClean="0"/>
              <a:pPr/>
              <a:t>39</a:t>
            </a:fld>
            <a:endParaRPr lang="en-US"/>
          </a:p>
        </p:txBody>
      </p:sp>
    </p:spTree>
    <p:extLst>
      <p:ext uri="{BB962C8B-B14F-4D97-AF65-F5344CB8AC3E}">
        <p14:creationId xmlns:p14="http://schemas.microsoft.com/office/powerpoint/2010/main" xmlns="" val="1681046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Using a patented invention or process requires</a:t>
            </a:r>
            <a:r>
              <a:rPr lang="en-US" sz="1200" baseline="0" dirty="0" smtClean="0"/>
              <a:t> </a:t>
            </a:r>
            <a:r>
              <a:rPr lang="en-US" sz="1200" dirty="0" smtClean="0"/>
              <a:t>permission from the patent holder, even if another inventor independently came up with the same idea or invention.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Businesses routinely</a:t>
            </a:r>
            <a:r>
              <a:rPr lang="en-US" sz="1200" baseline="0" dirty="0" smtClean="0"/>
              <a:t> pay license fees to use patented inventions in their products.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40</a:t>
            </a:fld>
            <a:endParaRPr lang="en-US"/>
          </a:p>
        </p:txBody>
      </p:sp>
    </p:spTree>
    <p:extLst>
      <p:ext uri="{BB962C8B-B14F-4D97-AF65-F5344CB8AC3E}">
        <p14:creationId xmlns:p14="http://schemas.microsoft.com/office/powerpoint/2010/main" xmlns="" val="414249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Paul Allen (co-founder of Microsoft) sued several companies (Google, Facebook, Apple, eBay, Netflix, AOL, and others) for violating four early patents related to now widely used e-commerce and Web-viewing features. A judge dismissed the suit in 2011 while the Patent Office reconsiders the patents.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Apple won</a:t>
            </a:r>
            <a:r>
              <a:rPr lang="en-US" sz="1200" baseline="0" dirty="0" smtClean="0"/>
              <a:t> a patent case against a maker of Android phones. It covers technology that allows a user to tap a touch screen to perform various tasks.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IBM sued Amazon for violating a patent on electronic catalogues that covers targeting advertising and recommending specific products to a customer. Eventually, Amazon agreed to pay IBM a licensing fee.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41</a:t>
            </a:fld>
            <a:endParaRPr lang="en-US"/>
          </a:p>
        </p:txBody>
      </p:sp>
    </p:spTree>
    <p:extLst>
      <p:ext uri="{BB962C8B-B14F-4D97-AF65-F5344CB8AC3E}">
        <p14:creationId xmlns:p14="http://schemas.microsoft.com/office/powerpoint/2010/main" xmlns="" val="414249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patent-licensing firms make all or a significant part of their income by suing other companies for patent infringement (for hardware as well as software patents.)</a:t>
            </a:r>
          </a:p>
          <a:p>
            <a:endParaRPr lang="en-US" baseline="0" dirty="0" smtClean="0"/>
          </a:p>
          <a:p>
            <a:r>
              <a:rPr lang="en-US" dirty="0" smtClean="0"/>
              <a:t>Some see the existence of patent-licensing</a:t>
            </a:r>
            <a:r>
              <a:rPr lang="en-US" baseline="0" dirty="0" smtClean="0"/>
              <a:t> firms as an indication of a serious flaw in the patent system. On the other hand, some inventors have neither the skills nor the desire to market their inventions and negotiate contracts.  In a highly specialized economy, the existence of firms that buy and license patents is not in itself a negative thing.</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42</a:t>
            </a:fld>
            <a:endParaRPr lang="en-US"/>
          </a:p>
        </p:txBody>
      </p:sp>
    </p:spTree>
    <p:extLst>
      <p:ext uri="{BB962C8B-B14F-4D97-AF65-F5344CB8AC3E}">
        <p14:creationId xmlns:p14="http://schemas.microsoft.com/office/powerpoint/2010/main" xmlns="" val="4142494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computer scientists see all algorithms</a:t>
            </a:r>
            <a:r>
              <a:rPr lang="en-US" baseline="0" dirty="0" smtClean="0"/>
              <a:t> as mathematical formulas.</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44</a:t>
            </a:fld>
            <a:endParaRPr lang="en-US"/>
          </a:p>
        </p:txBody>
      </p:sp>
    </p:spTree>
    <p:extLst>
      <p:ext uri="{BB962C8B-B14F-4D97-AF65-F5344CB8AC3E}">
        <p14:creationId xmlns:p14="http://schemas.microsoft.com/office/powerpoint/2010/main" xmlns="" val="12997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6</a:t>
            </a:fld>
            <a:endParaRPr lang="en-US"/>
          </a:p>
        </p:txBody>
      </p:sp>
    </p:spTree>
    <p:extLst>
      <p:ext uri="{BB962C8B-B14F-4D97-AF65-F5344CB8AC3E}">
        <p14:creationId xmlns:p14="http://schemas.microsoft.com/office/powerpoint/2010/main" xmlns="" val="242964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To consumers, who get movies and music online, the problem is to get them cheaply and conveniently. </a:t>
            </a:r>
          </a:p>
          <a:p>
            <a:pPr marL="171450" indent="-171450">
              <a:buFont typeface="Arial" pitchFamily="34" charset="0"/>
              <a:buChar char="•"/>
            </a:pPr>
            <a:r>
              <a:rPr lang="en-US" baseline="0" dirty="0" smtClean="0"/>
              <a:t>To writers, singers, artists, actors – and to the people who work in production, marketing, and management – the problem is to ensure that they are paid for the time and effort they put in to create the intangible intellectual-property products we enjoy. </a:t>
            </a:r>
          </a:p>
          <a:p>
            <a:pPr marL="171450" indent="-171450">
              <a:buFont typeface="Arial" pitchFamily="34" charset="0"/>
              <a:buChar char="•"/>
            </a:pPr>
            <a:r>
              <a:rPr lang="en-US" baseline="0" dirty="0" smtClean="0"/>
              <a:t>To the entertainment industry, to publishers and software companies, the problem is to protect their investment and expected, or hoped-for, revenues.</a:t>
            </a:r>
          </a:p>
          <a:p>
            <a:pPr marL="171450" indent="-171450">
              <a:buFont typeface="Arial" pitchFamily="34" charset="0"/>
              <a:buChar char="•"/>
            </a:pPr>
            <a:r>
              <a:rPr lang="en-US" baseline="0" dirty="0" smtClean="0"/>
              <a:t>To the millions who post amateur works using the works of others, the problem is to continue to create without unreasonably burdensome requirements and threats of lawsuits. </a:t>
            </a:r>
          </a:p>
          <a:p>
            <a:pPr marL="171450" indent="-171450">
              <a:buFont typeface="Arial" pitchFamily="34" charset="0"/>
              <a:buChar char="•"/>
            </a:pPr>
            <a:r>
              <a:rPr lang="en-US" baseline="0" dirty="0" smtClean="0"/>
              <a:t>To scholars and various advocates, the problem is how to protect intellectual property, but also to protect fair use, reasonable public access, and the opportunity to use new technologies to the fullest to provide new services and creative work.</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7</a:t>
            </a:fld>
            <a:endParaRPr lang="en-US"/>
          </a:p>
        </p:txBody>
      </p:sp>
    </p:spTree>
    <p:extLst>
      <p:ext uri="{BB962C8B-B14F-4D97-AF65-F5344CB8AC3E}">
        <p14:creationId xmlns:p14="http://schemas.microsoft.com/office/powerpoint/2010/main" xmlns="" val="242964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8</a:t>
            </a:fld>
            <a:endParaRPr lang="en-US"/>
          </a:p>
        </p:txBody>
      </p:sp>
    </p:spTree>
    <p:extLst>
      <p:ext uri="{BB962C8B-B14F-4D97-AF65-F5344CB8AC3E}">
        <p14:creationId xmlns:p14="http://schemas.microsoft.com/office/powerpoint/2010/main" xmlns="" val="3300327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Value of intellectual property is not just the direct use and enjoyment one gets from a copy. </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11</a:t>
            </a:fld>
            <a:endParaRPr lang="en-US"/>
          </a:p>
        </p:txBody>
      </p:sp>
    </p:spTree>
    <p:extLst>
      <p:ext uri="{BB962C8B-B14F-4D97-AF65-F5344CB8AC3E}">
        <p14:creationId xmlns:p14="http://schemas.microsoft.com/office/powerpoint/2010/main" xmlns="" val="402088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Arguments people make supporting personal copying or posting on the Web without authorization are listed, along with some counterpoints to consider, on page 189.</a:t>
            </a:r>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12</a:t>
            </a:fld>
            <a:endParaRPr lang="en-US"/>
          </a:p>
        </p:txBody>
      </p:sp>
    </p:spTree>
    <p:extLst>
      <p:ext uri="{BB962C8B-B14F-4D97-AF65-F5344CB8AC3E}">
        <p14:creationId xmlns:p14="http://schemas.microsoft.com/office/powerpoint/2010/main" xmlns="" val="402088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13</a:t>
            </a:fld>
            <a:endParaRPr lang="en-US"/>
          </a:p>
        </p:txBody>
      </p:sp>
    </p:spTree>
    <p:extLst>
      <p:ext uri="{BB962C8B-B14F-4D97-AF65-F5344CB8AC3E}">
        <p14:creationId xmlns:p14="http://schemas.microsoft.com/office/powerpoint/2010/main" xmlns="" val="419047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t>Does copyright apply to user interfaces? The internal</a:t>
            </a:r>
            <a:r>
              <a:rPr lang="en-US" sz="2200" baseline="0" dirty="0" smtClean="0"/>
              <a:t> structure and programing could be entirely different.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2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baseline="0" dirty="0" smtClean="0"/>
              <a:t>In the 1980s and 1990s, some companies won copyright infringement suits against others whose software had similar look and feel. An appeals court, reversing one such case, ruled that menu commands are “a method of operation,” explicitly excluded from copyright protection. They are, the court said, like the controls of a car. The trend of court decisions has been against copyright protection for “look and feel.”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2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baseline="0" dirty="0" smtClean="0"/>
              <a:t>The main argument in favor of protecting a user interface is that it is a major creative effort. On the other hand, standard user interfaces increase productivity of users and programmers.</a:t>
            </a:r>
            <a:endParaRPr lang="en-US" sz="2200" dirty="0" smtClean="0"/>
          </a:p>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23</a:t>
            </a:fld>
            <a:endParaRPr lang="en-US"/>
          </a:p>
        </p:txBody>
      </p:sp>
    </p:spTree>
    <p:extLst>
      <p:ext uri="{BB962C8B-B14F-4D97-AF65-F5344CB8AC3E}">
        <p14:creationId xmlns:p14="http://schemas.microsoft.com/office/powerpoint/2010/main" xmlns="" val="3566248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F9248-4F78-47A0-9366-E91371416A01}" type="slidenum">
              <a:rPr lang="en-US" smtClean="0"/>
              <a:pPr/>
              <a:t>28</a:t>
            </a:fld>
            <a:endParaRPr lang="en-US"/>
          </a:p>
        </p:txBody>
      </p:sp>
    </p:spTree>
    <p:extLst>
      <p:ext uri="{BB962C8B-B14F-4D97-AF65-F5344CB8AC3E}">
        <p14:creationId xmlns:p14="http://schemas.microsoft.com/office/powerpoint/2010/main" xmlns="" val="105008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1295400" y="6324600"/>
            <a:ext cx="7543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latin typeface="+mn-lt"/>
              </a:rPr>
              <a:t>Slides prepared by Cyndi Chie and Sarah Frye.  Fourth</a:t>
            </a:r>
            <a:r>
              <a:rPr lang="en-US" sz="1600" baseline="0" dirty="0" smtClean="0">
                <a:latin typeface="+mn-lt"/>
              </a:rPr>
              <a:t> edition revisions by Sharon Gray.</a:t>
            </a:r>
            <a:endParaRPr lang="en-US" sz="1600" dirty="0" smtClean="0">
              <a:latin typeface="+mn-lt"/>
            </a:endParaRPr>
          </a:p>
        </p:txBody>
      </p:sp>
    </p:spTree>
    <p:extLst>
      <p:ext uri="{BB962C8B-B14F-4D97-AF65-F5344CB8AC3E}">
        <p14:creationId xmlns:p14="http://schemas.microsoft.com/office/powerpoint/2010/main" xmlns="" val="1923851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5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0" hasCustomPrompt="1"/>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smtClean="0"/>
              <a:t>Corresponding page</a:t>
            </a:r>
            <a:endParaRPr lang="en-US" dirty="0"/>
          </a:p>
        </p:txBody>
      </p:sp>
      <p:sp>
        <p:nvSpPr>
          <p:cNvPr id="9" name="TextBox 8"/>
          <p:cNvSpPr txBox="1"/>
          <p:nvPr/>
        </p:nvSpPr>
        <p:spPr>
          <a:xfrm>
            <a:off x="1219200" y="6365576"/>
            <a:ext cx="2590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i="1" kern="1200" dirty="0" smtClean="0">
                <a:solidFill>
                  <a:schemeClr val="bg1">
                    <a:lumMod val="50000"/>
                  </a:schemeClr>
                </a:solidFill>
                <a:latin typeface="+mn-lt"/>
                <a:ea typeface="+mn-ea"/>
                <a:cs typeface="Arial" charset="0"/>
              </a:rPr>
              <a:t>Corresponding</a:t>
            </a:r>
            <a:r>
              <a:rPr lang="en-US" sz="1600" i="1" kern="1200" baseline="0" dirty="0" smtClean="0">
                <a:solidFill>
                  <a:schemeClr val="bg1">
                    <a:lumMod val="50000"/>
                  </a:schemeClr>
                </a:solidFill>
                <a:latin typeface="+mn-lt"/>
                <a:ea typeface="+mn-ea"/>
                <a:cs typeface="Arial" charset="0"/>
              </a:rPr>
              <a:t> page number:</a:t>
            </a:r>
            <a:endParaRPr lang="en-US" sz="1600" dirty="0">
              <a:latin typeface="+mn-lt"/>
            </a:endParaRPr>
          </a:p>
        </p:txBody>
      </p:sp>
    </p:spTree>
    <p:extLst>
      <p:ext uri="{BB962C8B-B14F-4D97-AF65-F5344CB8AC3E}">
        <p14:creationId xmlns:p14="http://schemas.microsoft.com/office/powerpoint/2010/main" xmlns="" val="3798756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0599" y="4406900"/>
            <a:ext cx="7848601"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extBox 6"/>
          <p:cNvSpPr txBox="1"/>
          <p:nvPr/>
        </p:nvSpPr>
        <p:spPr>
          <a:xfrm>
            <a:off x="1295400" y="6324600"/>
            <a:ext cx="7543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latin typeface="+mn-lt"/>
              </a:rPr>
              <a:t>Slides prepared by Cyndi Chie and Sarah Frye.  Fourth</a:t>
            </a:r>
            <a:r>
              <a:rPr lang="en-US" sz="1600" baseline="0" dirty="0" smtClean="0">
                <a:latin typeface="+mn-lt"/>
              </a:rPr>
              <a:t> edition revisions by Sharon Gray.</a:t>
            </a:r>
            <a:endParaRPr lang="en-US" sz="1600" dirty="0" smtClean="0">
              <a:latin typeface="+mn-lt"/>
            </a:endParaRPr>
          </a:p>
        </p:txBody>
      </p:sp>
    </p:spTree>
    <p:extLst>
      <p:ext uri="{BB962C8B-B14F-4D97-AF65-F5344CB8AC3E}">
        <p14:creationId xmlns:p14="http://schemas.microsoft.com/office/powerpoint/2010/main" xmlns="" val="3239256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25BF1582-7047-49DF-85AE-2810E3295F24}" type="slidenum">
              <a:rPr lang="en-US"/>
              <a:pPr/>
              <a:t>‹#›</a:t>
            </a:fld>
            <a:endParaRPr lang="en-US"/>
          </a:p>
        </p:txBody>
      </p:sp>
    </p:spTree>
    <p:extLst>
      <p:ext uri="{BB962C8B-B14F-4D97-AF65-F5344CB8AC3E}">
        <p14:creationId xmlns:p14="http://schemas.microsoft.com/office/powerpoint/2010/main" xmlns="" val="542316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1371600"/>
            <a:ext cx="7620000" cy="5105400"/>
          </a:xfrm>
          <a:prstGeom prst="rect">
            <a:avLst/>
          </a:prstGeom>
          <a:noFill/>
          <a:effectLst/>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72733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txStyles>
    <p:titleStyle>
      <a:lvl1pPr algn="l" defTabSz="914400" rtl="0" eaLnBrk="1" latinLnBrk="0" hangingPunct="1">
        <a:spcBef>
          <a:spcPct val="0"/>
        </a:spcBef>
        <a:buNone/>
        <a:defRPr sz="4200" kern="1200">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000" kern="1200">
          <a:solidFill>
            <a:schemeClr val="tx1"/>
          </a:solidFill>
          <a:effectLst/>
          <a:latin typeface="+mn-lt"/>
          <a:ea typeface="+mn-ea"/>
          <a:cs typeface="+mn-cs"/>
        </a:defRPr>
      </a:lvl1pPr>
      <a:lvl2pPr marL="742950" indent="-285750" algn="l" defTabSz="914400" rtl="0" eaLnBrk="1" latinLnBrk="0" hangingPunct="1">
        <a:spcBef>
          <a:spcPct val="20000"/>
        </a:spcBef>
        <a:buSzPct val="50000"/>
        <a:buFont typeface="Arial" pitchFamily="34" charset="0"/>
        <a:buChar char="–"/>
        <a:defRPr sz="280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latin typeface="+mn-lt"/>
          <a:ea typeface="+mn-ea"/>
          <a:cs typeface="+mn-cs"/>
        </a:defRPr>
      </a:lvl3pPr>
      <a:lvl4pPr marL="1600200" indent="-228600" algn="l" defTabSz="914400" rtl="0" eaLnBrk="1" latinLnBrk="0" hangingPunct="1">
        <a:spcBef>
          <a:spcPct val="20000"/>
        </a:spcBef>
        <a:buSzPct val="75000"/>
        <a:buFont typeface="Arial" pitchFamily="34" charset="0"/>
        <a:buChar char="–"/>
        <a:defRPr sz="200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990600" y="1752600"/>
            <a:ext cx="5715000" cy="1470025"/>
          </a:xfrm>
        </p:spPr>
        <p:txBody>
          <a:bodyPr>
            <a:normAutofit fontScale="90000"/>
          </a:bodyPr>
          <a:lstStyle/>
          <a:p>
            <a:r>
              <a:rPr lang="en-US" sz="7200" dirty="0"/>
              <a:t>A Gift of Fire</a:t>
            </a:r>
            <a:r>
              <a:rPr lang="en-US" dirty="0"/>
              <a:t/>
            </a:r>
            <a:br>
              <a:rPr lang="en-US" dirty="0"/>
            </a:br>
            <a:r>
              <a:rPr lang="en-US" sz="2400" dirty="0" smtClean="0"/>
              <a:t>Fourth edition</a:t>
            </a:r>
            <a:r>
              <a:rPr lang="en-US" sz="2400" dirty="0"/>
              <a:t/>
            </a:r>
            <a:br>
              <a:rPr lang="en-US" sz="2400" dirty="0"/>
            </a:br>
            <a:r>
              <a:rPr lang="en-US" sz="4800" dirty="0"/>
              <a:t>Sara </a:t>
            </a:r>
            <a:r>
              <a:rPr lang="en-US" sz="4800" dirty="0" err="1"/>
              <a:t>Baase</a:t>
            </a:r>
            <a:endParaRPr lang="en-US" dirty="0"/>
          </a:p>
        </p:txBody>
      </p:sp>
      <p:sp>
        <p:nvSpPr>
          <p:cNvPr id="20485" name="Rectangle 5"/>
          <p:cNvSpPr>
            <a:spLocks noGrp="1" noChangeArrowheads="1"/>
          </p:cNvSpPr>
          <p:nvPr>
            <p:ph type="subTitle" idx="1"/>
          </p:nvPr>
        </p:nvSpPr>
        <p:spPr/>
        <p:txBody>
          <a:bodyPr/>
          <a:lstStyle/>
          <a:p>
            <a:r>
              <a:rPr lang="en-US" sz="4000" dirty="0"/>
              <a:t>Chapter 4: Intellectual Property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ct val="80000"/>
              </a:lnSpc>
              <a:buFontTx/>
              <a:buNone/>
            </a:pPr>
            <a:r>
              <a:rPr lang="en-US" sz="2800" dirty="0"/>
              <a:t>Fair Use </a:t>
            </a:r>
            <a:r>
              <a:rPr lang="en-US" sz="2800" dirty="0" smtClean="0"/>
              <a:t>Doctrine</a:t>
            </a:r>
            <a:endParaRPr lang="en-US" sz="2800" dirty="0"/>
          </a:p>
          <a:p>
            <a:pPr>
              <a:lnSpc>
                <a:spcPct val="80000"/>
              </a:lnSpc>
            </a:pPr>
            <a:r>
              <a:rPr lang="en-US" sz="2400" dirty="0"/>
              <a:t>Four factors considered</a:t>
            </a:r>
          </a:p>
          <a:p>
            <a:pPr lvl="1">
              <a:lnSpc>
                <a:spcPct val="80000"/>
              </a:lnSpc>
            </a:pPr>
            <a:r>
              <a:rPr lang="en-US" sz="2400" dirty="0"/>
              <a:t>Purpose and nature of use – commercial (less likely) or </a:t>
            </a:r>
            <a:r>
              <a:rPr lang="en-US" sz="2400" dirty="0" smtClean="0"/>
              <a:t>nonprofit </a:t>
            </a:r>
            <a:r>
              <a:rPr lang="en-US" sz="2400" dirty="0"/>
              <a:t>purposes</a:t>
            </a:r>
          </a:p>
          <a:p>
            <a:pPr lvl="1">
              <a:lnSpc>
                <a:spcPct val="80000"/>
              </a:lnSpc>
            </a:pPr>
            <a:r>
              <a:rPr lang="en-US" sz="2400" dirty="0"/>
              <a:t>Nature of the copyrighted work</a:t>
            </a:r>
          </a:p>
          <a:p>
            <a:pPr lvl="1">
              <a:lnSpc>
                <a:spcPct val="80000"/>
              </a:lnSpc>
            </a:pPr>
            <a:r>
              <a:rPr lang="en-US" sz="2400" dirty="0"/>
              <a:t>Amount </a:t>
            </a:r>
            <a:r>
              <a:rPr lang="en-US" sz="2400" dirty="0" smtClean="0"/>
              <a:t>and significance of </a:t>
            </a:r>
            <a:r>
              <a:rPr lang="en-US" sz="2400" dirty="0"/>
              <a:t>portion used</a:t>
            </a:r>
          </a:p>
          <a:p>
            <a:pPr lvl="1">
              <a:lnSpc>
                <a:spcPct val="80000"/>
              </a:lnSpc>
            </a:pPr>
            <a:r>
              <a:rPr lang="en-US" sz="2400" dirty="0"/>
              <a:t>Effect of use on potential market or value of the </a:t>
            </a:r>
            <a:r>
              <a:rPr lang="en-US" sz="2400" dirty="0" smtClean="0"/>
              <a:t>copyrighted </a:t>
            </a:r>
            <a:r>
              <a:rPr lang="en-US" sz="2400" dirty="0"/>
              <a:t>work (will it reduce sales of work?)</a:t>
            </a:r>
          </a:p>
          <a:p>
            <a:pPr>
              <a:lnSpc>
                <a:spcPct val="80000"/>
              </a:lnSpc>
            </a:pPr>
            <a:r>
              <a:rPr lang="en-US" sz="2400" dirty="0"/>
              <a:t>No single factor alone determines</a:t>
            </a:r>
          </a:p>
          <a:p>
            <a:pPr>
              <a:lnSpc>
                <a:spcPct val="80000"/>
              </a:lnSpc>
            </a:pPr>
            <a:r>
              <a:rPr lang="en-US" sz="2400" dirty="0"/>
              <a:t>Not all factors given equal weight, varies by circumstance</a:t>
            </a:r>
          </a:p>
        </p:txBody>
      </p:sp>
      <p:sp>
        <p:nvSpPr>
          <p:cNvPr id="2" name="Content Placeholder 1"/>
          <p:cNvSpPr>
            <a:spLocks noGrp="1"/>
          </p:cNvSpPr>
          <p:nvPr>
            <p:ph sz="quarter" idx="10"/>
          </p:nvPr>
        </p:nvSpPr>
        <p:spPr/>
        <p:txBody>
          <a:bodyPr/>
          <a:lstStyle/>
          <a:p>
            <a:r>
              <a:rPr lang="en-US" dirty="0" smtClean="0"/>
              <a:t>187</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ct val="80000"/>
              </a:lnSpc>
              <a:buFontTx/>
              <a:buNone/>
            </a:pPr>
            <a:r>
              <a:rPr lang="en-US" dirty="0" smtClean="0"/>
              <a:t>Ethical arguments about copying</a:t>
            </a:r>
          </a:p>
          <a:p>
            <a:pPr>
              <a:lnSpc>
                <a:spcPct val="80000"/>
              </a:lnSpc>
            </a:pPr>
            <a:r>
              <a:rPr lang="en-US" sz="2800" dirty="0" smtClean="0"/>
              <a:t>Copying or distributing a song or computer program does not decrease the use and enjoyment any other person gets from </a:t>
            </a:r>
            <a:br>
              <a:rPr lang="en-US" sz="2800" dirty="0" smtClean="0"/>
            </a:br>
            <a:r>
              <a:rPr lang="en-US" sz="2800" dirty="0" smtClean="0"/>
              <a:t>his or her copy.</a:t>
            </a:r>
          </a:p>
          <a:p>
            <a:pPr>
              <a:lnSpc>
                <a:spcPct val="80000"/>
              </a:lnSpc>
            </a:pPr>
            <a:r>
              <a:rPr lang="en-US" sz="2800" dirty="0" smtClean="0"/>
              <a:t>Copying can decrease the amount of money that the copyright owner earns.</a:t>
            </a:r>
          </a:p>
          <a:p>
            <a:pPr>
              <a:lnSpc>
                <a:spcPct val="80000"/>
              </a:lnSpc>
            </a:pPr>
            <a:endParaRPr lang="en-US" sz="2800" dirty="0"/>
          </a:p>
        </p:txBody>
      </p:sp>
      <p:sp>
        <p:nvSpPr>
          <p:cNvPr id="2" name="Content Placeholder 1"/>
          <p:cNvSpPr>
            <a:spLocks noGrp="1"/>
          </p:cNvSpPr>
          <p:nvPr>
            <p:ph sz="quarter" idx="10"/>
          </p:nvPr>
        </p:nvSpPr>
        <p:spPr/>
        <p:txBody>
          <a:bodyPr/>
          <a:lstStyle/>
          <a:p>
            <a:r>
              <a:rPr lang="en-US" dirty="0" smtClean="0"/>
              <a:t>187-188</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extLst>
      <p:ext uri="{BB962C8B-B14F-4D97-AF65-F5344CB8AC3E}">
        <p14:creationId xmlns:p14="http://schemas.microsoft.com/office/powerpoint/2010/main" xmlns="" val="2008086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ct val="80000"/>
              </a:lnSpc>
              <a:buFontTx/>
              <a:buNone/>
            </a:pPr>
            <a:r>
              <a:rPr lang="en-US" dirty="0" smtClean="0"/>
              <a:t>Ethical arguments about copying (cont.)</a:t>
            </a:r>
          </a:p>
          <a:p>
            <a:pPr>
              <a:lnSpc>
                <a:spcPct val="80000"/>
              </a:lnSpc>
            </a:pPr>
            <a:r>
              <a:rPr lang="en-US" sz="2800" dirty="0" smtClean="0"/>
              <a:t>Copying enables users to try out products, benefiting the copyright owner by encouraging sales.</a:t>
            </a:r>
          </a:p>
          <a:p>
            <a:pPr>
              <a:lnSpc>
                <a:spcPct val="80000"/>
              </a:lnSpc>
            </a:pPr>
            <a:r>
              <a:rPr lang="en-US" sz="2800" dirty="0" smtClean="0"/>
              <a:t>Businesses and organizations should make their own decisions about marketing products, not consumers who want free samples.</a:t>
            </a:r>
          </a:p>
          <a:p>
            <a:pPr>
              <a:lnSpc>
                <a:spcPct val="90000"/>
              </a:lnSpc>
            </a:pPr>
            <a:r>
              <a:rPr lang="en-US" sz="2800" dirty="0"/>
              <a:t>F</a:t>
            </a:r>
            <a:r>
              <a:rPr lang="en-US" sz="2800" dirty="0" smtClean="0"/>
              <a:t>air </a:t>
            </a:r>
            <a:r>
              <a:rPr lang="en-US" sz="2800" dirty="0"/>
              <a:t>use guidelines are useful ethical </a:t>
            </a:r>
            <a:r>
              <a:rPr lang="en-US" sz="2800" dirty="0" smtClean="0"/>
              <a:t>guidelines.</a:t>
            </a:r>
            <a:endParaRPr lang="en-US" sz="2800" dirty="0"/>
          </a:p>
          <a:p>
            <a:pPr>
              <a:lnSpc>
                <a:spcPct val="90000"/>
              </a:lnSpc>
            </a:pPr>
            <a:r>
              <a:rPr lang="en-US" sz="2800" dirty="0"/>
              <a:t>There are many arguments for and against unauthorized </a:t>
            </a:r>
            <a:r>
              <a:rPr lang="en-US" sz="2800" dirty="0" smtClean="0"/>
              <a:t>copying.</a:t>
            </a:r>
            <a:endParaRPr lang="en-US" sz="2800" dirty="0"/>
          </a:p>
          <a:p>
            <a:pPr>
              <a:lnSpc>
                <a:spcPct val="80000"/>
              </a:lnSpc>
            </a:pPr>
            <a:endParaRPr lang="en-US" sz="2800" dirty="0" smtClean="0"/>
          </a:p>
          <a:p>
            <a:pPr>
              <a:lnSpc>
                <a:spcPct val="80000"/>
              </a:lnSpc>
            </a:pPr>
            <a:endParaRPr lang="en-US" sz="2800" dirty="0"/>
          </a:p>
        </p:txBody>
      </p:sp>
      <p:sp>
        <p:nvSpPr>
          <p:cNvPr id="2" name="Content Placeholder 1"/>
          <p:cNvSpPr>
            <a:spLocks noGrp="1"/>
          </p:cNvSpPr>
          <p:nvPr>
            <p:ph sz="quarter" idx="10"/>
          </p:nvPr>
        </p:nvSpPr>
        <p:spPr/>
        <p:txBody>
          <a:bodyPr/>
          <a:lstStyle/>
          <a:p>
            <a:r>
              <a:rPr lang="en-US" dirty="0" smtClean="0"/>
              <a:t>188-189</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extLst>
      <p:ext uri="{BB962C8B-B14F-4D97-AF65-F5344CB8AC3E}">
        <p14:creationId xmlns:p14="http://schemas.microsoft.com/office/powerpoint/2010/main" xmlns="" val="3597574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7"/>
          <p:cNvSpPr>
            <a:spLocks noGrp="1" noChangeArrowheads="1"/>
          </p:cNvSpPr>
          <p:nvPr>
            <p:ph idx="1"/>
          </p:nvPr>
        </p:nvSpPr>
        <p:spPr/>
        <p:txBody>
          <a:bodyPr/>
          <a:lstStyle/>
          <a:p>
            <a:pPr marL="0" indent="0">
              <a:buNone/>
            </a:pPr>
            <a:r>
              <a:rPr lang="en-US" dirty="0" smtClean="0"/>
              <a:t>Discussion Questions</a:t>
            </a:r>
          </a:p>
          <a:p>
            <a:r>
              <a:rPr lang="en-US" i="1" dirty="0" smtClean="0"/>
              <a:t>How </a:t>
            </a:r>
            <a:r>
              <a:rPr lang="en-US" i="1" dirty="0"/>
              <a:t>is intellectual property like physical property?</a:t>
            </a:r>
          </a:p>
          <a:p>
            <a:r>
              <a:rPr lang="en-US" i="1" dirty="0"/>
              <a:t>How is intellectual property different than physical property?</a:t>
            </a:r>
          </a:p>
          <a:p>
            <a:r>
              <a:rPr lang="en-US" i="1" dirty="0"/>
              <a:t>Do you agree with the idea that someone can "own" intellectual property?</a:t>
            </a:r>
          </a:p>
        </p:txBody>
      </p:sp>
      <p:sp>
        <p:nvSpPr>
          <p:cNvPr id="2" name="Content Placeholder 1"/>
          <p:cNvSpPr>
            <a:spLocks noGrp="1"/>
          </p:cNvSpPr>
          <p:nvPr>
            <p:ph sz="quarter" idx="10"/>
          </p:nvPr>
        </p:nvSpPr>
        <p:spPr/>
        <p:txBody>
          <a:bodyPr/>
          <a:lstStyle/>
          <a:p>
            <a:r>
              <a:rPr lang="en-US" dirty="0" smtClean="0"/>
              <a:t>180-190</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normAutofit/>
          </a:bodyPr>
          <a:lstStyle/>
          <a:p>
            <a:pPr>
              <a:lnSpc>
                <a:spcPct val="80000"/>
              </a:lnSpc>
              <a:buFontTx/>
              <a:buNone/>
            </a:pPr>
            <a:r>
              <a:rPr lang="en-US" sz="2800" dirty="0"/>
              <a:t>Significant </a:t>
            </a:r>
            <a:r>
              <a:rPr lang="en-US" sz="2800" dirty="0" smtClean="0"/>
              <a:t>Cases</a:t>
            </a:r>
            <a:endParaRPr lang="en-US" sz="2800" dirty="0"/>
          </a:p>
          <a:p>
            <a:pPr>
              <a:lnSpc>
                <a:spcPct val="80000"/>
              </a:lnSpc>
            </a:pPr>
            <a:r>
              <a:rPr lang="en-US" sz="2800" dirty="0"/>
              <a:t>Sony v. Universal City Studios (1984)</a:t>
            </a:r>
          </a:p>
          <a:p>
            <a:pPr lvl="1">
              <a:lnSpc>
                <a:spcPct val="80000"/>
              </a:lnSpc>
            </a:pPr>
            <a:r>
              <a:rPr lang="en-US" sz="2400" dirty="0"/>
              <a:t>Supreme Court decided that the makers of a device with legitimate uses should not be penalized because some people may use it to infringe on copyright</a:t>
            </a:r>
          </a:p>
          <a:p>
            <a:pPr lvl="1">
              <a:lnSpc>
                <a:spcPct val="80000"/>
              </a:lnSpc>
            </a:pPr>
            <a:r>
              <a:rPr lang="en-US" sz="2400" dirty="0"/>
              <a:t>Supreme Court decided copying movies for later viewing was fair use</a:t>
            </a:r>
          </a:p>
          <a:p>
            <a:pPr lvl="1">
              <a:lnSpc>
                <a:spcPct val="80000"/>
              </a:lnSpc>
            </a:pPr>
            <a:r>
              <a:rPr lang="en-US" sz="2400" dirty="0"/>
              <a:t>Arguments against fair use</a:t>
            </a:r>
          </a:p>
          <a:p>
            <a:pPr lvl="2">
              <a:lnSpc>
                <a:spcPct val="80000"/>
              </a:lnSpc>
            </a:pPr>
            <a:r>
              <a:rPr lang="en-US" dirty="0"/>
              <a:t>People copied the entire work</a:t>
            </a:r>
          </a:p>
          <a:p>
            <a:pPr lvl="2">
              <a:lnSpc>
                <a:spcPct val="80000"/>
              </a:lnSpc>
            </a:pPr>
            <a:r>
              <a:rPr lang="en-US" dirty="0"/>
              <a:t>Movies are creative, not factual</a:t>
            </a:r>
          </a:p>
        </p:txBody>
      </p:sp>
      <p:sp>
        <p:nvSpPr>
          <p:cNvPr id="2" name="Content Placeholder 1"/>
          <p:cNvSpPr>
            <a:spLocks noGrp="1"/>
          </p:cNvSpPr>
          <p:nvPr>
            <p:ph sz="quarter" idx="10"/>
          </p:nvPr>
        </p:nvSpPr>
        <p:spPr/>
        <p:txBody>
          <a:bodyPr/>
          <a:lstStyle/>
          <a:p>
            <a:r>
              <a:rPr lang="en-US" dirty="0" smtClean="0"/>
              <a:t>190-191</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7"/>
          <p:cNvSpPr>
            <a:spLocks noGrp="1" noChangeArrowheads="1"/>
          </p:cNvSpPr>
          <p:nvPr>
            <p:ph idx="1"/>
          </p:nvPr>
        </p:nvSpPr>
        <p:spPr>
          <a:xfrm>
            <a:off x="1219200" y="1371600"/>
            <a:ext cx="7620000" cy="4876800"/>
          </a:xfrm>
        </p:spPr>
        <p:txBody>
          <a:bodyPr>
            <a:noAutofit/>
          </a:bodyPr>
          <a:lstStyle/>
          <a:p>
            <a:pPr>
              <a:lnSpc>
                <a:spcPct val="90000"/>
              </a:lnSpc>
              <a:buFontTx/>
              <a:buNone/>
            </a:pPr>
            <a:r>
              <a:rPr lang="en-US" sz="2800" dirty="0"/>
              <a:t>Significant Cases </a:t>
            </a:r>
            <a:endParaRPr lang="en-US" sz="2800" dirty="0" smtClean="0"/>
          </a:p>
          <a:p>
            <a:pPr>
              <a:lnSpc>
                <a:spcPct val="90000"/>
              </a:lnSpc>
            </a:pPr>
            <a:r>
              <a:rPr lang="en-US" sz="2800" dirty="0" smtClean="0"/>
              <a:t>Sony </a:t>
            </a:r>
            <a:r>
              <a:rPr lang="en-US" sz="2800" dirty="0"/>
              <a:t>v. Universal City Studios (1984) (cont.)</a:t>
            </a:r>
          </a:p>
          <a:p>
            <a:pPr lvl="1">
              <a:lnSpc>
                <a:spcPct val="90000"/>
              </a:lnSpc>
            </a:pPr>
            <a:r>
              <a:rPr lang="en-US" sz="2400" dirty="0"/>
              <a:t>Arguments for fair use</a:t>
            </a:r>
          </a:p>
          <a:p>
            <a:pPr lvl="2">
              <a:lnSpc>
                <a:spcPct val="90000"/>
              </a:lnSpc>
            </a:pPr>
            <a:r>
              <a:rPr lang="en-US" dirty="0"/>
              <a:t>The copy was for private, noncommercial use and generally was not kept after viewing</a:t>
            </a:r>
          </a:p>
          <a:p>
            <a:pPr lvl="2">
              <a:lnSpc>
                <a:spcPct val="90000"/>
              </a:lnSpc>
            </a:pPr>
            <a:r>
              <a:rPr lang="en-US" dirty="0"/>
              <a:t>The movie studios could not demonstrate that they suffered any harm</a:t>
            </a:r>
          </a:p>
          <a:p>
            <a:pPr lvl="2">
              <a:lnSpc>
                <a:spcPct val="90000"/>
              </a:lnSpc>
            </a:pPr>
            <a:r>
              <a:rPr lang="en-US" dirty="0"/>
              <a:t>The studios had received a substantial fee for broadcasting movies on TV, and the fee depends on having a large audience who view for free</a:t>
            </a:r>
          </a:p>
        </p:txBody>
      </p:sp>
      <p:sp>
        <p:nvSpPr>
          <p:cNvPr id="2" name="Content Placeholder 1"/>
          <p:cNvSpPr>
            <a:spLocks noGrp="1"/>
          </p:cNvSpPr>
          <p:nvPr>
            <p:ph sz="quarter" idx="10"/>
          </p:nvPr>
        </p:nvSpPr>
        <p:spPr/>
        <p:txBody>
          <a:bodyPr/>
          <a:lstStyle/>
          <a:p>
            <a:r>
              <a:rPr lang="en-US" dirty="0" smtClean="0"/>
              <a:t>190-191</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lnSpc>
                <a:spcPct val="80000"/>
              </a:lnSpc>
              <a:buFontTx/>
              <a:buNone/>
            </a:pPr>
            <a:r>
              <a:rPr lang="en-US" sz="2800" dirty="0"/>
              <a:t>Significant Cases </a:t>
            </a:r>
          </a:p>
          <a:p>
            <a:pPr>
              <a:lnSpc>
                <a:spcPct val="80000"/>
              </a:lnSpc>
            </a:pPr>
            <a:r>
              <a:rPr lang="en-US" sz="2800" dirty="0" smtClean="0"/>
              <a:t>Reverse </a:t>
            </a:r>
            <a:r>
              <a:rPr lang="en-US" sz="2800" dirty="0"/>
              <a:t>engineering: game machines</a:t>
            </a:r>
          </a:p>
          <a:p>
            <a:pPr lvl="1">
              <a:lnSpc>
                <a:spcPct val="80000"/>
              </a:lnSpc>
            </a:pPr>
            <a:r>
              <a:rPr lang="en-US" sz="2400" dirty="0"/>
              <a:t>Sega Enterprises Ltd. v. Accolade Inc. (1992)</a:t>
            </a:r>
          </a:p>
          <a:p>
            <a:pPr lvl="1">
              <a:lnSpc>
                <a:spcPct val="80000"/>
              </a:lnSpc>
            </a:pPr>
            <a:r>
              <a:rPr lang="en-US" sz="2400" dirty="0"/>
              <a:t>Atari Games v. Nintendo (1992)</a:t>
            </a:r>
          </a:p>
          <a:p>
            <a:pPr lvl="1">
              <a:lnSpc>
                <a:spcPct val="80000"/>
              </a:lnSpc>
            </a:pPr>
            <a:r>
              <a:rPr lang="en-US" sz="2400" dirty="0"/>
              <a:t>Sony Computer Entertainment, Inc. v. </a:t>
            </a:r>
            <a:r>
              <a:rPr lang="en-US" sz="2400" dirty="0" err="1"/>
              <a:t>Connectix</a:t>
            </a:r>
            <a:r>
              <a:rPr lang="en-US" sz="2400" dirty="0"/>
              <a:t> Corporation (2000)</a:t>
            </a:r>
          </a:p>
          <a:p>
            <a:pPr lvl="1">
              <a:lnSpc>
                <a:spcPct val="80000"/>
              </a:lnSpc>
            </a:pPr>
            <a:r>
              <a:rPr lang="en-US" sz="2400" dirty="0"/>
              <a:t>Courts ruled that reverse engineering does not violate copyright if the intention is to make new creative works (video games), not copy the original work (the game systems)</a:t>
            </a:r>
          </a:p>
        </p:txBody>
      </p:sp>
      <p:sp>
        <p:nvSpPr>
          <p:cNvPr id="2" name="Content Placeholder 1"/>
          <p:cNvSpPr>
            <a:spLocks noGrp="1"/>
          </p:cNvSpPr>
          <p:nvPr>
            <p:ph sz="quarter" idx="10"/>
          </p:nvPr>
        </p:nvSpPr>
        <p:spPr/>
        <p:txBody>
          <a:bodyPr/>
          <a:lstStyle/>
          <a:p>
            <a:r>
              <a:rPr lang="en-US" dirty="0" smtClean="0"/>
              <a:t>191</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normAutofit/>
          </a:bodyPr>
          <a:lstStyle/>
          <a:p>
            <a:pPr>
              <a:lnSpc>
                <a:spcPct val="90000"/>
              </a:lnSpc>
              <a:buFontTx/>
              <a:buNone/>
            </a:pPr>
            <a:r>
              <a:rPr lang="en-US" sz="2800" dirty="0"/>
              <a:t>Significant </a:t>
            </a:r>
            <a:r>
              <a:rPr lang="en-US" sz="2800" dirty="0" smtClean="0"/>
              <a:t>Cases</a:t>
            </a:r>
          </a:p>
          <a:p>
            <a:pPr>
              <a:lnSpc>
                <a:spcPct val="90000"/>
              </a:lnSpc>
            </a:pPr>
            <a:r>
              <a:rPr lang="en-US" sz="2800" dirty="0" smtClean="0"/>
              <a:t>Sharing </a:t>
            </a:r>
            <a:r>
              <a:rPr lang="en-US" sz="2800" dirty="0"/>
              <a:t>music: the Napster case</a:t>
            </a:r>
          </a:p>
          <a:p>
            <a:pPr lvl="1">
              <a:lnSpc>
                <a:spcPct val="90000"/>
              </a:lnSpc>
            </a:pPr>
            <a:r>
              <a:rPr lang="en-US" sz="2400" dirty="0" smtClean="0"/>
              <a:t>Napster's </a:t>
            </a:r>
            <a:r>
              <a:rPr lang="en-US" sz="2400" dirty="0"/>
              <a:t>arguments for fair use</a:t>
            </a:r>
          </a:p>
          <a:p>
            <a:pPr lvl="2">
              <a:lnSpc>
                <a:spcPct val="90000"/>
              </a:lnSpc>
            </a:pPr>
            <a:r>
              <a:rPr lang="en-US" dirty="0"/>
              <a:t>The Sony decision allowed for entertainment use to be considered fair use</a:t>
            </a:r>
          </a:p>
          <a:p>
            <a:pPr lvl="2">
              <a:lnSpc>
                <a:spcPct val="90000"/>
              </a:lnSpc>
            </a:pPr>
            <a:r>
              <a:rPr lang="en-US" dirty="0"/>
              <a:t>Did not hurt industry sales because users sampled the music on Napster and bought the CD if they liked it</a:t>
            </a:r>
          </a:p>
        </p:txBody>
      </p:sp>
      <p:sp>
        <p:nvSpPr>
          <p:cNvPr id="2" name="Content Placeholder 1"/>
          <p:cNvSpPr>
            <a:spLocks noGrp="1"/>
          </p:cNvSpPr>
          <p:nvPr>
            <p:ph sz="quarter" idx="10"/>
          </p:nvPr>
        </p:nvSpPr>
        <p:spPr/>
        <p:txBody>
          <a:bodyPr/>
          <a:lstStyle/>
          <a:p>
            <a:r>
              <a:rPr lang="en-US" dirty="0" smtClean="0"/>
              <a:t>192-193</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pPr>
              <a:lnSpc>
                <a:spcPct val="80000"/>
              </a:lnSpc>
              <a:buFontTx/>
              <a:buNone/>
            </a:pPr>
            <a:r>
              <a:rPr lang="en-US" sz="2800" dirty="0"/>
              <a:t>Significant Cases </a:t>
            </a:r>
          </a:p>
          <a:p>
            <a:pPr>
              <a:lnSpc>
                <a:spcPct val="80000"/>
              </a:lnSpc>
            </a:pPr>
            <a:r>
              <a:rPr lang="en-US" sz="2800" dirty="0"/>
              <a:t>Sharing music: the Napster case (cont.)</a:t>
            </a:r>
          </a:p>
          <a:p>
            <a:pPr lvl="1">
              <a:lnSpc>
                <a:spcPct val="80000"/>
              </a:lnSpc>
            </a:pPr>
            <a:r>
              <a:rPr lang="en-US" sz="2400" dirty="0"/>
              <a:t>RIAA's (Recording Industry Association of America) arguments against fair use</a:t>
            </a:r>
          </a:p>
          <a:p>
            <a:pPr lvl="2">
              <a:lnSpc>
                <a:spcPct val="80000"/>
              </a:lnSpc>
            </a:pPr>
            <a:r>
              <a:rPr lang="en-US" dirty="0"/>
              <a:t>"Personal" meant very limited use, not trading with thousands of strangers</a:t>
            </a:r>
          </a:p>
          <a:p>
            <a:pPr lvl="2">
              <a:lnSpc>
                <a:spcPct val="80000"/>
              </a:lnSpc>
            </a:pPr>
            <a:r>
              <a:rPr lang="en-US" dirty="0"/>
              <a:t>Songs and music are creative works and users were copying whole songs</a:t>
            </a:r>
          </a:p>
          <a:p>
            <a:pPr lvl="2">
              <a:lnSpc>
                <a:spcPct val="80000"/>
              </a:lnSpc>
            </a:pPr>
            <a:r>
              <a:rPr lang="en-US" dirty="0"/>
              <a:t>Claimed Napster severely hurt sales</a:t>
            </a:r>
          </a:p>
          <a:p>
            <a:pPr lvl="1">
              <a:lnSpc>
                <a:spcPct val="80000"/>
              </a:lnSpc>
            </a:pPr>
            <a:r>
              <a:rPr lang="en-US" sz="2400" dirty="0"/>
              <a:t>Court ruled sharing music via copied MP3 files violated copyright</a:t>
            </a:r>
          </a:p>
        </p:txBody>
      </p:sp>
      <p:sp>
        <p:nvSpPr>
          <p:cNvPr id="2" name="Content Placeholder 1"/>
          <p:cNvSpPr>
            <a:spLocks noGrp="1"/>
          </p:cNvSpPr>
          <p:nvPr>
            <p:ph sz="quarter" idx="10"/>
          </p:nvPr>
        </p:nvSpPr>
        <p:spPr/>
        <p:txBody>
          <a:bodyPr/>
          <a:lstStyle/>
          <a:p>
            <a:r>
              <a:rPr lang="en-US" dirty="0" smtClean="0"/>
              <a:t>192-193</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27"/>
          <p:cNvSpPr>
            <a:spLocks noGrp="1" noChangeArrowheads="1"/>
          </p:cNvSpPr>
          <p:nvPr>
            <p:ph idx="1"/>
          </p:nvPr>
        </p:nvSpPr>
        <p:spPr/>
        <p:txBody>
          <a:bodyPr/>
          <a:lstStyle/>
          <a:p>
            <a:pPr>
              <a:lnSpc>
                <a:spcPct val="80000"/>
              </a:lnSpc>
              <a:buFontTx/>
              <a:buNone/>
            </a:pPr>
            <a:r>
              <a:rPr lang="en-US" sz="2800" dirty="0"/>
              <a:t>Significant Cases </a:t>
            </a:r>
          </a:p>
          <a:p>
            <a:pPr>
              <a:lnSpc>
                <a:spcPct val="80000"/>
              </a:lnSpc>
            </a:pPr>
            <a:r>
              <a:rPr lang="en-US" sz="2800" dirty="0" smtClean="0"/>
              <a:t>Sharing </a:t>
            </a:r>
            <a:r>
              <a:rPr lang="en-US" sz="2800" dirty="0"/>
              <a:t>music: the Napster case (cont.)</a:t>
            </a:r>
          </a:p>
          <a:p>
            <a:pPr lvl="1">
              <a:lnSpc>
                <a:spcPct val="80000"/>
              </a:lnSpc>
            </a:pPr>
            <a:r>
              <a:rPr lang="en-US" sz="2400" dirty="0"/>
              <a:t>Was Napster responsible for the actions of its users?</a:t>
            </a:r>
          </a:p>
          <a:p>
            <a:pPr lvl="1">
              <a:lnSpc>
                <a:spcPct val="80000"/>
              </a:lnSpc>
            </a:pPr>
            <a:r>
              <a:rPr lang="en-US" sz="2400" dirty="0"/>
              <a:t>Napster's arguments</a:t>
            </a:r>
          </a:p>
          <a:p>
            <a:pPr lvl="2">
              <a:lnSpc>
                <a:spcPct val="80000"/>
              </a:lnSpc>
            </a:pPr>
            <a:r>
              <a:rPr lang="en-US" dirty="0"/>
              <a:t>It was the same as a search engine, which is protected under the DMCA</a:t>
            </a:r>
          </a:p>
          <a:p>
            <a:pPr lvl="2">
              <a:lnSpc>
                <a:spcPct val="80000"/>
              </a:lnSpc>
            </a:pPr>
            <a:r>
              <a:rPr lang="en-US" dirty="0"/>
              <a:t>They did not store any of the MP3 files</a:t>
            </a:r>
          </a:p>
          <a:p>
            <a:pPr lvl="2">
              <a:lnSpc>
                <a:spcPct val="80000"/>
              </a:lnSpc>
            </a:pPr>
            <a:r>
              <a:rPr lang="en-US" dirty="0"/>
              <a:t>Their technology had substantial legitimate uses</a:t>
            </a:r>
          </a:p>
        </p:txBody>
      </p:sp>
      <p:sp>
        <p:nvSpPr>
          <p:cNvPr id="2" name="Content Placeholder 1"/>
          <p:cNvSpPr>
            <a:spLocks noGrp="1"/>
          </p:cNvSpPr>
          <p:nvPr>
            <p:ph sz="quarter" idx="10"/>
          </p:nvPr>
        </p:nvSpPr>
        <p:spPr/>
        <p:txBody>
          <a:bodyPr/>
          <a:lstStyle/>
          <a:p>
            <a:r>
              <a:rPr lang="en-US" dirty="0" smtClean="0"/>
              <a:t>192-193</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idx="1"/>
          </p:nvPr>
        </p:nvSpPr>
        <p:spPr/>
        <p:txBody>
          <a:bodyPr/>
          <a:lstStyle/>
          <a:p>
            <a:r>
              <a:rPr lang="en-US" sz="2800" dirty="0" smtClean="0"/>
              <a:t>Principles, Laws, and Cases</a:t>
            </a:r>
          </a:p>
          <a:p>
            <a:r>
              <a:rPr lang="en-US" sz="2800" dirty="0" smtClean="0"/>
              <a:t>Reponses to Copyright Infringement</a:t>
            </a:r>
          </a:p>
          <a:p>
            <a:r>
              <a:rPr lang="en-US" sz="2800" dirty="0" smtClean="0"/>
              <a:t>Search Engines and Online Libraries</a:t>
            </a:r>
          </a:p>
          <a:p>
            <a:r>
              <a:rPr lang="en-US" sz="2800" dirty="0" smtClean="0"/>
              <a:t>Free Software</a:t>
            </a:r>
          </a:p>
          <a:p>
            <a:r>
              <a:rPr lang="en-US" sz="2800" dirty="0" smtClean="0"/>
              <a:t>Patents for Inventions in Software</a:t>
            </a:r>
            <a:endParaRPr lang="en-US" sz="2800" dirty="0"/>
          </a:p>
        </p:txBody>
      </p:sp>
      <p:sp>
        <p:nvSpPr>
          <p:cNvPr id="25604" name="Rectangle 4"/>
          <p:cNvSpPr>
            <a:spLocks noGrp="1" noChangeArrowheads="1"/>
          </p:cNvSpPr>
          <p:nvPr>
            <p:ph type="title"/>
          </p:nvPr>
        </p:nvSpPr>
        <p:spPr/>
        <p:txBody>
          <a:bodyPr/>
          <a:lstStyle/>
          <a:p>
            <a:r>
              <a:rPr lang="en-US"/>
              <a:t>What We Will Cover</a:t>
            </a:r>
          </a:p>
        </p:txBody>
      </p:sp>
      <p:sp>
        <p:nvSpPr>
          <p:cNvPr id="2" name="Content Placeholder 1"/>
          <p:cNvSpPr>
            <a:spLocks noGrp="1"/>
          </p:cNvSpPr>
          <p:nvPr>
            <p:ph sz="quarter" idx="10"/>
          </p:nvPr>
        </p:nvSpPr>
        <p:spPr/>
        <p:txBody>
          <a:bodyPr/>
          <a:lstStyle/>
          <a:p>
            <a:r>
              <a:rPr lang="en-US" dirty="0" smtClean="0"/>
              <a:t>179</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a:lstStyle/>
          <a:p>
            <a:pPr>
              <a:lnSpc>
                <a:spcPct val="90000"/>
              </a:lnSpc>
              <a:buFontTx/>
              <a:buNone/>
            </a:pPr>
            <a:r>
              <a:rPr lang="en-US" sz="2800" dirty="0"/>
              <a:t>Significant Cases </a:t>
            </a:r>
          </a:p>
          <a:p>
            <a:pPr>
              <a:lnSpc>
                <a:spcPct val="90000"/>
              </a:lnSpc>
            </a:pPr>
            <a:r>
              <a:rPr lang="en-US" sz="2800" dirty="0"/>
              <a:t>Sharing music: the Napster case (cont.)</a:t>
            </a:r>
          </a:p>
          <a:p>
            <a:pPr lvl="1">
              <a:lnSpc>
                <a:spcPct val="90000"/>
              </a:lnSpc>
            </a:pPr>
            <a:r>
              <a:rPr lang="en-US" sz="2400" dirty="0"/>
              <a:t>RIAA's arguments</a:t>
            </a:r>
          </a:p>
          <a:p>
            <a:pPr lvl="2">
              <a:lnSpc>
                <a:spcPct val="90000"/>
              </a:lnSpc>
            </a:pPr>
            <a:r>
              <a:rPr lang="en-US" dirty="0"/>
              <a:t>Companies are required to make an effort to prevent copyright violations and Napster did not take sufficient steps</a:t>
            </a:r>
          </a:p>
          <a:p>
            <a:pPr lvl="2">
              <a:lnSpc>
                <a:spcPct val="90000"/>
              </a:lnSpc>
            </a:pPr>
            <a:r>
              <a:rPr lang="en-US" dirty="0"/>
              <a:t>Napster was not a device or new technology and the RIAA was not seeking to ban the technology</a:t>
            </a:r>
          </a:p>
          <a:p>
            <a:pPr lvl="1">
              <a:lnSpc>
                <a:spcPct val="90000"/>
              </a:lnSpc>
            </a:pPr>
            <a:r>
              <a:rPr lang="en-US" sz="2400" dirty="0"/>
              <a:t>Court ruled Napster liable because they had the right and ability to supervise the system, including copyright infringing activities</a:t>
            </a:r>
          </a:p>
          <a:p>
            <a:pPr lvl="1">
              <a:lnSpc>
                <a:spcPct val="90000"/>
              </a:lnSpc>
            </a:pPr>
            <a:endParaRPr lang="en-US" sz="2400" dirty="0"/>
          </a:p>
        </p:txBody>
      </p:sp>
      <p:sp>
        <p:nvSpPr>
          <p:cNvPr id="2" name="Content Placeholder 1"/>
          <p:cNvSpPr>
            <a:spLocks noGrp="1"/>
          </p:cNvSpPr>
          <p:nvPr>
            <p:ph sz="quarter" idx="10"/>
          </p:nvPr>
        </p:nvSpPr>
        <p:spPr/>
        <p:txBody>
          <a:bodyPr/>
          <a:lstStyle/>
          <a:p>
            <a:r>
              <a:rPr lang="en-US" dirty="0" smtClean="0"/>
              <a:t>192-193</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7"/>
          <p:cNvSpPr>
            <a:spLocks noGrp="1" noChangeArrowheads="1"/>
          </p:cNvSpPr>
          <p:nvPr>
            <p:ph idx="1"/>
          </p:nvPr>
        </p:nvSpPr>
        <p:spPr/>
        <p:txBody>
          <a:bodyPr/>
          <a:lstStyle/>
          <a:p>
            <a:pPr>
              <a:lnSpc>
                <a:spcPct val="80000"/>
              </a:lnSpc>
              <a:buFontTx/>
              <a:buNone/>
            </a:pPr>
            <a:r>
              <a:rPr lang="en-US" sz="2800" dirty="0"/>
              <a:t>Significant </a:t>
            </a:r>
            <a:r>
              <a:rPr lang="en-US" sz="2800" dirty="0" smtClean="0"/>
              <a:t>Cases</a:t>
            </a:r>
            <a:endParaRPr lang="en-US" sz="2800" dirty="0"/>
          </a:p>
          <a:p>
            <a:pPr>
              <a:lnSpc>
                <a:spcPct val="80000"/>
              </a:lnSpc>
            </a:pPr>
            <a:r>
              <a:rPr lang="en-US" sz="2800" dirty="0"/>
              <a:t>File sharing: MGM v. </a:t>
            </a:r>
            <a:r>
              <a:rPr lang="en-US" sz="2800" dirty="0" err="1"/>
              <a:t>Grokster</a:t>
            </a:r>
            <a:endParaRPr lang="en-US" sz="2800" dirty="0"/>
          </a:p>
          <a:p>
            <a:pPr lvl="1">
              <a:lnSpc>
                <a:spcPct val="80000"/>
              </a:lnSpc>
            </a:pPr>
            <a:r>
              <a:rPr lang="en-US" sz="2400" dirty="0" err="1"/>
              <a:t>Grokster</a:t>
            </a:r>
            <a:r>
              <a:rPr lang="en-US" sz="2400" dirty="0"/>
              <a:t>, Gnutella, Morpheus, </a:t>
            </a:r>
            <a:r>
              <a:rPr lang="en-US" sz="2400" dirty="0" err="1"/>
              <a:t>Kazaa</a:t>
            </a:r>
            <a:r>
              <a:rPr lang="en-US" sz="2400" dirty="0"/>
              <a:t>, and others provided peer-to-peer (P2P) file sharing services</a:t>
            </a:r>
          </a:p>
          <a:p>
            <a:pPr lvl="2">
              <a:lnSpc>
                <a:spcPct val="80000"/>
              </a:lnSpc>
            </a:pPr>
            <a:r>
              <a:rPr lang="en-US" dirty="0"/>
              <a:t>The companies did not provide a central service or lists of songs</a:t>
            </a:r>
          </a:p>
          <a:p>
            <a:pPr lvl="2">
              <a:lnSpc>
                <a:spcPct val="80000"/>
              </a:lnSpc>
            </a:pPr>
            <a:r>
              <a:rPr lang="en-US" dirty="0"/>
              <a:t>P2P file transfer programs have legitimate uses</a:t>
            </a:r>
          </a:p>
          <a:p>
            <a:pPr lvl="1">
              <a:lnSpc>
                <a:spcPct val="80000"/>
              </a:lnSpc>
            </a:pPr>
            <a:r>
              <a:rPr lang="en-US" sz="2400" dirty="0"/>
              <a:t>Lower Courts ruled that P2P does have legitimate uses</a:t>
            </a:r>
          </a:p>
          <a:p>
            <a:pPr lvl="1">
              <a:lnSpc>
                <a:spcPct val="80000"/>
              </a:lnSpc>
            </a:pPr>
            <a:r>
              <a:rPr lang="en-US" sz="2400" dirty="0"/>
              <a:t>Supreme Court ruled that intellectual property owners could sue the companies for encouraging copyright infringement</a:t>
            </a:r>
          </a:p>
        </p:txBody>
      </p:sp>
      <p:sp>
        <p:nvSpPr>
          <p:cNvPr id="2" name="Content Placeholder 1"/>
          <p:cNvSpPr>
            <a:spLocks noGrp="1"/>
          </p:cNvSpPr>
          <p:nvPr>
            <p:ph sz="quarter" idx="10"/>
          </p:nvPr>
        </p:nvSpPr>
        <p:spPr/>
        <p:txBody>
          <a:bodyPr/>
          <a:lstStyle/>
          <a:p>
            <a:r>
              <a:rPr lang="en-US" dirty="0" smtClean="0"/>
              <a:t>194-195</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027"/>
          <p:cNvSpPr>
            <a:spLocks noGrp="1" noChangeArrowheads="1"/>
          </p:cNvSpPr>
          <p:nvPr>
            <p:ph idx="1"/>
          </p:nvPr>
        </p:nvSpPr>
        <p:spPr/>
        <p:txBody>
          <a:bodyPr/>
          <a:lstStyle/>
          <a:p>
            <a:pPr marL="0" indent="0">
              <a:buNone/>
            </a:pPr>
            <a:r>
              <a:rPr lang="en-US" dirty="0" smtClean="0"/>
              <a:t>Discussion Question</a:t>
            </a:r>
          </a:p>
          <a:p>
            <a:r>
              <a:rPr lang="en-US" i="1" dirty="0" smtClean="0"/>
              <a:t>What </a:t>
            </a:r>
            <a:r>
              <a:rPr lang="en-US" i="1" dirty="0"/>
              <a:t>do you think the impact would be on creative industries, such as music, movies and fiction novels, if copyright laws did not protect </a:t>
            </a:r>
            <a:r>
              <a:rPr lang="en-US" i="1" dirty="0" smtClean="0"/>
              <a:t>intellectual </a:t>
            </a:r>
            <a:r>
              <a:rPr lang="en-US" i="1" dirty="0"/>
              <a:t>property?</a:t>
            </a:r>
          </a:p>
        </p:txBody>
      </p:sp>
      <p:sp>
        <p:nvSpPr>
          <p:cNvPr id="2" name="Content Placeholder 1"/>
          <p:cNvSpPr>
            <a:spLocks noGrp="1"/>
          </p:cNvSpPr>
          <p:nvPr>
            <p:ph sz="quarter" idx="10"/>
          </p:nvPr>
        </p:nvSpPr>
        <p:spPr/>
        <p:txBody>
          <a:bodyPr/>
          <a:lstStyle/>
          <a:p>
            <a:r>
              <a:rPr lang="en-US" dirty="0" smtClean="0"/>
              <a:t>192-194</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7"/>
          <p:cNvSpPr>
            <a:spLocks noGrp="1" noChangeArrowheads="1"/>
          </p:cNvSpPr>
          <p:nvPr>
            <p:ph idx="1"/>
          </p:nvPr>
        </p:nvSpPr>
        <p:spPr/>
        <p:txBody>
          <a:bodyPr/>
          <a:lstStyle/>
          <a:p>
            <a:pPr>
              <a:lnSpc>
                <a:spcPct val="80000"/>
              </a:lnSpc>
              <a:buFontTx/>
              <a:buNone/>
            </a:pPr>
            <a:r>
              <a:rPr lang="en-US" sz="2800" dirty="0"/>
              <a:t>Significant </a:t>
            </a:r>
            <a:r>
              <a:rPr lang="en-US" sz="2800" dirty="0" smtClean="0"/>
              <a:t>Cases</a:t>
            </a:r>
            <a:endParaRPr lang="en-US" sz="2800" dirty="0"/>
          </a:p>
          <a:p>
            <a:pPr>
              <a:lnSpc>
                <a:spcPct val="80000"/>
              </a:lnSpc>
            </a:pPr>
            <a:r>
              <a:rPr lang="en-US" sz="2800" dirty="0" smtClean="0"/>
              <a:t>“Look and feel”</a:t>
            </a:r>
          </a:p>
          <a:p>
            <a:pPr lvl="1">
              <a:lnSpc>
                <a:spcPct val="80000"/>
              </a:lnSpc>
            </a:pPr>
            <a:r>
              <a:rPr lang="en-US" sz="2200" dirty="0" smtClean="0"/>
              <a:t>Refers to features such as pull-down menus, windows, icons, and finger movements and specific ways they are used to select or initiate actions.</a:t>
            </a:r>
          </a:p>
          <a:p>
            <a:pPr lvl="1">
              <a:lnSpc>
                <a:spcPct val="80000"/>
              </a:lnSpc>
            </a:pPr>
            <a:r>
              <a:rPr lang="en-US" sz="2200" dirty="0" smtClean="0"/>
              <a:t>Reflects major creative effort by programmers.</a:t>
            </a:r>
          </a:p>
          <a:p>
            <a:pPr lvl="1">
              <a:lnSpc>
                <a:spcPct val="80000"/>
              </a:lnSpc>
            </a:pPr>
            <a:endParaRPr lang="en-US" sz="2200" dirty="0"/>
          </a:p>
        </p:txBody>
      </p:sp>
      <p:sp>
        <p:nvSpPr>
          <p:cNvPr id="2" name="Content Placeholder 1"/>
          <p:cNvSpPr>
            <a:spLocks noGrp="1"/>
          </p:cNvSpPr>
          <p:nvPr>
            <p:ph sz="quarter" idx="10"/>
          </p:nvPr>
        </p:nvSpPr>
        <p:spPr/>
        <p:txBody>
          <a:bodyPr/>
          <a:lstStyle/>
          <a:p>
            <a:r>
              <a:rPr lang="en-US" dirty="0" smtClean="0"/>
              <a:t>195-196</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extLst>
      <p:ext uri="{BB962C8B-B14F-4D97-AF65-F5344CB8AC3E}">
        <p14:creationId xmlns:p14="http://schemas.microsoft.com/office/powerpoint/2010/main" xmlns="" val="998701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lnSpc>
                <a:spcPct val="90000"/>
              </a:lnSpc>
              <a:buFontTx/>
              <a:buNone/>
            </a:pPr>
            <a:r>
              <a:rPr lang="en-US" dirty="0" smtClean="0"/>
              <a:t>Responses </a:t>
            </a:r>
            <a:r>
              <a:rPr lang="en-US" dirty="0"/>
              <a:t>from the Content </a:t>
            </a:r>
            <a:r>
              <a:rPr lang="en-US" dirty="0" smtClean="0"/>
              <a:t>Industries</a:t>
            </a:r>
            <a:endParaRPr lang="en-US" dirty="0"/>
          </a:p>
          <a:p>
            <a:pPr>
              <a:lnSpc>
                <a:spcPct val="90000"/>
              </a:lnSpc>
            </a:pPr>
            <a:r>
              <a:rPr lang="en-US" sz="2800" dirty="0"/>
              <a:t>Ideas from the software industries</a:t>
            </a:r>
          </a:p>
          <a:p>
            <a:pPr lvl="1">
              <a:lnSpc>
                <a:spcPct val="90000"/>
              </a:lnSpc>
            </a:pPr>
            <a:r>
              <a:rPr lang="en-US" sz="2400" dirty="0"/>
              <a:t>Expiration dates within the software</a:t>
            </a:r>
          </a:p>
          <a:p>
            <a:pPr lvl="1">
              <a:lnSpc>
                <a:spcPct val="90000"/>
              </a:lnSpc>
            </a:pPr>
            <a:r>
              <a:rPr lang="en-US" sz="2400" dirty="0"/>
              <a:t>Dongles (a device that must be plugged into a computer port)</a:t>
            </a:r>
          </a:p>
          <a:p>
            <a:pPr lvl="1">
              <a:lnSpc>
                <a:spcPct val="90000"/>
              </a:lnSpc>
            </a:pPr>
            <a:r>
              <a:rPr lang="en-US" sz="2400" dirty="0"/>
              <a:t>Copy protection that prevents copying</a:t>
            </a:r>
          </a:p>
          <a:p>
            <a:pPr lvl="1">
              <a:lnSpc>
                <a:spcPct val="90000"/>
              </a:lnSpc>
            </a:pPr>
            <a:r>
              <a:rPr lang="en-US" sz="2400" dirty="0"/>
              <a:t>Activation or registration codes</a:t>
            </a:r>
          </a:p>
          <a:p>
            <a:pPr lvl="1">
              <a:lnSpc>
                <a:spcPct val="90000"/>
              </a:lnSpc>
            </a:pPr>
            <a:r>
              <a:rPr lang="en-US" sz="2400" dirty="0" smtClean="0"/>
              <a:t>Court </a:t>
            </a:r>
            <a:r>
              <a:rPr lang="en-US" sz="2400" dirty="0"/>
              <a:t>orders to shut down Internet bulletin boards and Web sites</a:t>
            </a:r>
          </a:p>
        </p:txBody>
      </p:sp>
      <p:sp>
        <p:nvSpPr>
          <p:cNvPr id="47106" name="Rectangle 2"/>
          <p:cNvSpPr>
            <a:spLocks noGrp="1" noChangeArrowheads="1"/>
          </p:cNvSpPr>
          <p:nvPr>
            <p:ph type="title"/>
          </p:nvPr>
        </p:nvSpPr>
        <p:spPr/>
        <p:txBody>
          <a:bodyPr>
            <a:normAutofit fontScale="90000"/>
          </a:bodyPr>
          <a:lstStyle/>
          <a:p>
            <a:r>
              <a:rPr lang="en-US" dirty="0" smtClean="0"/>
              <a:t>Responses to Copyright Infringement</a:t>
            </a:r>
            <a:endParaRPr lang="en-US" dirty="0"/>
          </a:p>
        </p:txBody>
      </p:sp>
      <p:sp>
        <p:nvSpPr>
          <p:cNvPr id="2" name="Content Placeholder 1"/>
          <p:cNvSpPr>
            <a:spLocks noGrp="1"/>
          </p:cNvSpPr>
          <p:nvPr>
            <p:ph sz="quarter" idx="10"/>
          </p:nvPr>
        </p:nvSpPr>
        <p:spPr/>
        <p:txBody>
          <a:bodyPr/>
          <a:lstStyle/>
          <a:p>
            <a:r>
              <a:rPr lang="en-US" dirty="0" smtClean="0"/>
              <a:t>196-198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pPr>
              <a:lnSpc>
                <a:spcPct val="80000"/>
              </a:lnSpc>
              <a:buFontTx/>
              <a:buNone/>
            </a:pPr>
            <a:r>
              <a:rPr lang="en-US" dirty="0"/>
              <a:t>International </a:t>
            </a:r>
            <a:r>
              <a:rPr lang="en-US" dirty="0" smtClean="0"/>
              <a:t>Piracy</a:t>
            </a:r>
            <a:endParaRPr lang="en-US" dirty="0"/>
          </a:p>
          <a:p>
            <a:pPr>
              <a:lnSpc>
                <a:spcPct val="80000"/>
              </a:lnSpc>
            </a:pPr>
            <a:r>
              <a:rPr lang="en-US" sz="2400" dirty="0"/>
              <a:t>Some countries do not recognize or protect intellectual property</a:t>
            </a:r>
          </a:p>
          <a:p>
            <a:pPr>
              <a:lnSpc>
                <a:spcPct val="80000"/>
              </a:lnSpc>
            </a:pPr>
            <a:r>
              <a:rPr lang="en-US" sz="2400" dirty="0"/>
              <a:t>Countries that have high piracy rates often do not have a significant software industry</a:t>
            </a:r>
          </a:p>
          <a:p>
            <a:pPr>
              <a:lnSpc>
                <a:spcPct val="80000"/>
              </a:lnSpc>
            </a:pPr>
            <a:r>
              <a:rPr lang="en-US" sz="2400" dirty="0"/>
              <a:t>Many countries that have a high amount of piracy are exporting the pirated copies to countries with strict copyright laws</a:t>
            </a:r>
          </a:p>
          <a:p>
            <a:pPr>
              <a:lnSpc>
                <a:spcPct val="80000"/>
              </a:lnSpc>
            </a:pPr>
            <a:r>
              <a:rPr lang="en-US" sz="2400" dirty="0"/>
              <a:t>Economic sanctions often penalize legitimate businesses, not those they seek to target</a:t>
            </a:r>
          </a:p>
        </p:txBody>
      </p:sp>
      <p:sp>
        <p:nvSpPr>
          <p:cNvPr id="2" name="Content Placeholder 1"/>
          <p:cNvSpPr>
            <a:spLocks noGrp="1"/>
          </p:cNvSpPr>
          <p:nvPr>
            <p:ph sz="quarter" idx="10"/>
          </p:nvPr>
        </p:nvSpPr>
        <p:spPr/>
        <p:txBody>
          <a:bodyPr/>
          <a:lstStyle/>
          <a:p>
            <a:r>
              <a:rPr lang="en-US" dirty="0" smtClean="0"/>
              <a:t>197</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a:lnSpc>
                <a:spcPct val="80000"/>
              </a:lnSpc>
              <a:buFontTx/>
              <a:buNone/>
            </a:pPr>
            <a:r>
              <a:rPr lang="en-US" dirty="0"/>
              <a:t>Responses from the Content Industries </a:t>
            </a:r>
            <a:r>
              <a:rPr lang="en-US" dirty="0" smtClean="0"/>
              <a:t>(cont.)</a:t>
            </a:r>
            <a:endParaRPr lang="en-US" dirty="0"/>
          </a:p>
          <a:p>
            <a:pPr>
              <a:lnSpc>
                <a:spcPct val="80000"/>
              </a:lnSpc>
            </a:pPr>
            <a:r>
              <a:rPr lang="en-US" sz="2800" dirty="0"/>
              <a:t>Banning, suing and taxing</a:t>
            </a:r>
          </a:p>
          <a:p>
            <a:pPr lvl="1">
              <a:lnSpc>
                <a:spcPct val="80000"/>
              </a:lnSpc>
            </a:pPr>
            <a:r>
              <a:rPr lang="en-US" sz="2400" dirty="0"/>
              <a:t>Ban or delay technology via lawsuits </a:t>
            </a:r>
          </a:p>
          <a:p>
            <a:pPr lvl="2">
              <a:lnSpc>
                <a:spcPct val="80000"/>
              </a:lnSpc>
            </a:pPr>
            <a:r>
              <a:rPr lang="en-US" sz="2400" dirty="0"/>
              <a:t>CD-recording devices</a:t>
            </a:r>
          </a:p>
          <a:p>
            <a:pPr lvl="2">
              <a:lnSpc>
                <a:spcPct val="80000"/>
              </a:lnSpc>
            </a:pPr>
            <a:r>
              <a:rPr lang="en-US" sz="2400" dirty="0" smtClean="0"/>
              <a:t>DVD </a:t>
            </a:r>
            <a:r>
              <a:rPr lang="en-US" sz="2400" dirty="0"/>
              <a:t>players</a:t>
            </a:r>
          </a:p>
          <a:p>
            <a:pPr lvl="2">
              <a:lnSpc>
                <a:spcPct val="80000"/>
              </a:lnSpc>
            </a:pPr>
            <a:r>
              <a:rPr lang="en-US" sz="2400" dirty="0"/>
              <a:t>Portable MP3 players</a:t>
            </a:r>
          </a:p>
          <a:p>
            <a:pPr lvl="1">
              <a:lnSpc>
                <a:spcPct val="80000"/>
              </a:lnSpc>
            </a:pPr>
            <a:r>
              <a:rPr lang="en-US" sz="2400" dirty="0"/>
              <a:t>Require that new technology include copyright protections</a:t>
            </a:r>
          </a:p>
          <a:p>
            <a:pPr lvl="1">
              <a:lnSpc>
                <a:spcPct val="80000"/>
              </a:lnSpc>
            </a:pPr>
            <a:r>
              <a:rPr lang="en-US" sz="2400" dirty="0"/>
              <a:t>Tax digital media to compensate the industry for expected losses</a:t>
            </a:r>
          </a:p>
        </p:txBody>
      </p:sp>
      <p:sp>
        <p:nvSpPr>
          <p:cNvPr id="2" name="Content Placeholder 1"/>
          <p:cNvSpPr>
            <a:spLocks noGrp="1"/>
          </p:cNvSpPr>
          <p:nvPr>
            <p:ph sz="quarter" idx="10"/>
          </p:nvPr>
        </p:nvSpPr>
        <p:spPr/>
        <p:txBody>
          <a:bodyPr/>
          <a:lstStyle/>
          <a:p>
            <a:r>
              <a:rPr lang="en-US" dirty="0" smtClean="0"/>
              <a:t>198-200</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a:lnSpc>
                <a:spcPct val="90000"/>
              </a:lnSpc>
              <a:buFontTx/>
              <a:buNone/>
            </a:pPr>
            <a:r>
              <a:rPr lang="en-US" dirty="0"/>
              <a:t>Digital Rights Management </a:t>
            </a:r>
          </a:p>
          <a:p>
            <a:pPr>
              <a:lnSpc>
                <a:spcPct val="90000"/>
              </a:lnSpc>
            </a:pPr>
            <a:r>
              <a:rPr lang="en-US" sz="2800" dirty="0"/>
              <a:t>Collection of techniques that control uses of intellectual property in digital formats</a:t>
            </a:r>
          </a:p>
          <a:p>
            <a:pPr>
              <a:lnSpc>
                <a:spcPct val="90000"/>
              </a:lnSpc>
            </a:pPr>
            <a:r>
              <a:rPr lang="en-US" sz="2800" dirty="0"/>
              <a:t>Includes hardware and software schemes using encryption</a:t>
            </a:r>
          </a:p>
          <a:p>
            <a:pPr>
              <a:lnSpc>
                <a:spcPct val="90000"/>
              </a:lnSpc>
            </a:pPr>
            <a:r>
              <a:rPr lang="en-US" sz="2800" dirty="0"/>
              <a:t>The producer of a file has flexibility to specify what a user may do with it</a:t>
            </a:r>
          </a:p>
          <a:p>
            <a:pPr>
              <a:lnSpc>
                <a:spcPct val="90000"/>
              </a:lnSpc>
            </a:pPr>
            <a:r>
              <a:rPr lang="en-US" sz="2800" dirty="0"/>
              <a:t>Apple, Microsoft and Sony all use different schemes of DRM</a:t>
            </a:r>
          </a:p>
        </p:txBody>
      </p:sp>
      <p:sp>
        <p:nvSpPr>
          <p:cNvPr id="2" name="Content Placeholder 1"/>
          <p:cNvSpPr>
            <a:spLocks noGrp="1"/>
          </p:cNvSpPr>
          <p:nvPr>
            <p:ph sz="quarter" idx="10"/>
          </p:nvPr>
        </p:nvSpPr>
        <p:spPr/>
        <p:txBody>
          <a:bodyPr/>
          <a:lstStyle/>
          <a:p>
            <a:r>
              <a:rPr lang="en-US" dirty="0" smtClean="0"/>
              <a:t>200-201</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219200" y="1371600"/>
            <a:ext cx="7772400" cy="4876800"/>
          </a:xfrm>
        </p:spPr>
        <p:txBody>
          <a:bodyPr>
            <a:normAutofit/>
          </a:bodyPr>
          <a:lstStyle/>
          <a:p>
            <a:pPr>
              <a:lnSpc>
                <a:spcPct val="80000"/>
              </a:lnSpc>
              <a:buFontTx/>
              <a:buNone/>
            </a:pPr>
            <a:r>
              <a:rPr lang="en-US" sz="2800" dirty="0" smtClean="0"/>
              <a:t>The Digital Millennium Copyright Act (DMCA) 1998</a:t>
            </a:r>
          </a:p>
          <a:p>
            <a:pPr>
              <a:lnSpc>
                <a:spcPct val="80000"/>
              </a:lnSpc>
            </a:pPr>
            <a:r>
              <a:rPr lang="en-US" sz="2800" dirty="0" err="1" smtClean="0"/>
              <a:t>Anticircumvention</a:t>
            </a:r>
            <a:endParaRPr lang="en-US" sz="2800" dirty="0" smtClean="0"/>
          </a:p>
          <a:p>
            <a:pPr lvl="1">
              <a:lnSpc>
                <a:spcPct val="80000"/>
              </a:lnSpc>
            </a:pPr>
            <a:r>
              <a:rPr lang="en-US" sz="2600" dirty="0" smtClean="0"/>
              <a:t>Prohibit circumventing technological access controls and copy-prevention systems</a:t>
            </a:r>
          </a:p>
          <a:p>
            <a:pPr>
              <a:lnSpc>
                <a:spcPct val="80000"/>
              </a:lnSpc>
            </a:pPr>
            <a:r>
              <a:rPr lang="en-US" sz="2800" dirty="0" smtClean="0"/>
              <a:t>Safe harbor</a:t>
            </a:r>
          </a:p>
          <a:p>
            <a:pPr lvl="1">
              <a:lnSpc>
                <a:spcPct val="80000"/>
              </a:lnSpc>
            </a:pPr>
            <a:r>
              <a:rPr lang="en-US" sz="2600" dirty="0" smtClean="0"/>
              <a:t>Protect Web sites from lawsuits for copyright infringement by users of site</a:t>
            </a:r>
          </a:p>
        </p:txBody>
      </p:sp>
      <p:sp>
        <p:nvSpPr>
          <p:cNvPr id="2" name="Content Placeholder 1"/>
          <p:cNvSpPr>
            <a:spLocks noGrp="1"/>
          </p:cNvSpPr>
          <p:nvPr>
            <p:ph sz="quarter" idx="10"/>
          </p:nvPr>
        </p:nvSpPr>
        <p:spPr/>
        <p:txBody>
          <a:bodyPr/>
          <a:lstStyle/>
          <a:p>
            <a:r>
              <a:rPr lang="en-US" dirty="0" smtClean="0"/>
              <a:t>201</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219200" y="1371600"/>
            <a:ext cx="7772400" cy="4876800"/>
          </a:xfrm>
        </p:spPr>
        <p:txBody>
          <a:bodyPr>
            <a:normAutofit/>
          </a:bodyPr>
          <a:lstStyle/>
          <a:p>
            <a:pPr>
              <a:lnSpc>
                <a:spcPct val="80000"/>
              </a:lnSpc>
              <a:buFontTx/>
              <a:buNone/>
            </a:pPr>
            <a:r>
              <a:rPr lang="en-US" sz="2400" dirty="0" smtClean="0"/>
              <a:t>The </a:t>
            </a:r>
            <a:r>
              <a:rPr lang="en-US" sz="2400" dirty="0"/>
              <a:t>DMCA vs. Fair Use, Freedom of Speech, and </a:t>
            </a:r>
            <a:r>
              <a:rPr lang="en-US" sz="2400" dirty="0" smtClean="0"/>
              <a:t>Innovation</a:t>
            </a:r>
            <a:endParaRPr lang="en-US" sz="2400" dirty="0"/>
          </a:p>
          <a:p>
            <a:pPr>
              <a:lnSpc>
                <a:spcPct val="80000"/>
              </a:lnSpc>
            </a:pPr>
            <a:r>
              <a:rPr lang="en-US" sz="2400" dirty="0"/>
              <a:t>Lawsuits have been filed to ban new technologies</a:t>
            </a:r>
          </a:p>
          <a:p>
            <a:pPr>
              <a:lnSpc>
                <a:spcPct val="80000"/>
              </a:lnSpc>
            </a:pPr>
            <a:r>
              <a:rPr lang="en-US" sz="2400" dirty="0"/>
              <a:t>U.S. courts have banned technologies such as </a:t>
            </a:r>
            <a:r>
              <a:rPr lang="en-US" sz="2400" dirty="0" err="1"/>
              <a:t>DeCSS</a:t>
            </a:r>
            <a:r>
              <a:rPr lang="en-US" sz="2400" dirty="0"/>
              <a:t> even though it has legitimate uses, while courts in other countries have not.</a:t>
            </a:r>
          </a:p>
          <a:p>
            <a:pPr>
              <a:lnSpc>
                <a:spcPct val="80000"/>
              </a:lnSpc>
            </a:pPr>
            <a:r>
              <a:rPr lang="en-US" sz="2400" dirty="0"/>
              <a:t>Protesters published the code as part of creative works (in haiku, songs, short movies, a computer game and art)</a:t>
            </a:r>
          </a:p>
          <a:p>
            <a:pPr>
              <a:lnSpc>
                <a:spcPct val="80000"/>
              </a:lnSpc>
            </a:pPr>
            <a:r>
              <a:rPr lang="en-US" sz="2400" dirty="0"/>
              <a:t>U.S. courts eventually allowed publishing of </a:t>
            </a:r>
            <a:r>
              <a:rPr lang="en-US" sz="2400" dirty="0" err="1"/>
              <a:t>DeCSS</a:t>
            </a:r>
            <a:r>
              <a:rPr lang="en-US" sz="2400" dirty="0"/>
              <a:t>, but prohibited manufacturers of DVD players from including it in their products</a:t>
            </a:r>
          </a:p>
        </p:txBody>
      </p:sp>
      <p:sp>
        <p:nvSpPr>
          <p:cNvPr id="2" name="Content Placeholder 1"/>
          <p:cNvSpPr>
            <a:spLocks noGrp="1"/>
          </p:cNvSpPr>
          <p:nvPr>
            <p:ph sz="quarter" idx="10"/>
          </p:nvPr>
        </p:nvSpPr>
        <p:spPr/>
        <p:txBody>
          <a:bodyPr/>
          <a:lstStyle/>
          <a:p>
            <a:r>
              <a:rPr lang="en-US" dirty="0" smtClean="0"/>
              <a:t>202-203</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extLst>
      <p:ext uri="{BB962C8B-B14F-4D97-AF65-F5344CB8AC3E}">
        <p14:creationId xmlns:p14="http://schemas.microsoft.com/office/powerpoint/2010/main" xmlns="" val="2992226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lnSpc>
                <a:spcPct val="90000"/>
              </a:lnSpc>
              <a:buFontTx/>
              <a:buNone/>
            </a:pPr>
            <a:r>
              <a:rPr lang="en-US" dirty="0"/>
              <a:t>What is Intellectual Property?</a:t>
            </a:r>
          </a:p>
          <a:p>
            <a:pPr>
              <a:lnSpc>
                <a:spcPct val="90000"/>
              </a:lnSpc>
            </a:pPr>
            <a:r>
              <a:rPr lang="en-US" sz="2800" dirty="0"/>
              <a:t>The intangible creative work, not its particular physical form</a:t>
            </a:r>
          </a:p>
          <a:p>
            <a:pPr>
              <a:lnSpc>
                <a:spcPct val="90000"/>
              </a:lnSpc>
            </a:pPr>
            <a:r>
              <a:rPr lang="en-US" sz="2800" dirty="0"/>
              <a:t>Value of intelligence and artistic work comes from creativity, ideas, research, skills, labor, non-material efforts and attributes the creator provides</a:t>
            </a:r>
          </a:p>
          <a:p>
            <a:pPr>
              <a:lnSpc>
                <a:spcPct val="90000"/>
              </a:lnSpc>
            </a:pPr>
            <a:r>
              <a:rPr lang="en-US" sz="2800" dirty="0"/>
              <a:t>Protected by copyright and patent law</a:t>
            </a:r>
          </a:p>
        </p:txBody>
      </p:sp>
      <p:sp>
        <p:nvSpPr>
          <p:cNvPr id="2" name="Content Placeholder 1"/>
          <p:cNvSpPr>
            <a:spLocks noGrp="1"/>
          </p:cNvSpPr>
          <p:nvPr>
            <p:ph sz="quarter" idx="10"/>
          </p:nvPr>
        </p:nvSpPr>
        <p:spPr/>
        <p:txBody>
          <a:bodyPr/>
          <a:lstStyle/>
          <a:p>
            <a:r>
              <a:rPr lang="en-US" dirty="0" smtClean="0"/>
              <a:t>180</a:t>
            </a:r>
            <a:endParaRPr lang="en-US" dirty="0"/>
          </a:p>
        </p:txBody>
      </p:sp>
      <p:sp>
        <p:nvSpPr>
          <p:cNvPr id="3" name="Title 2"/>
          <p:cNvSpPr>
            <a:spLocks noGrp="1"/>
          </p:cNvSpPr>
          <p:nvPr>
            <p:ph type="title"/>
          </p:nvPr>
        </p:nvSpPr>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pPr>
              <a:lnSpc>
                <a:spcPct val="90000"/>
              </a:lnSpc>
              <a:buFontTx/>
              <a:buNone/>
            </a:pPr>
            <a:r>
              <a:rPr lang="en-US" dirty="0" smtClean="0"/>
              <a:t>Safe Harbor</a:t>
            </a:r>
            <a:endParaRPr lang="en-US" dirty="0"/>
          </a:p>
          <a:p>
            <a:pPr>
              <a:lnSpc>
                <a:spcPct val="90000"/>
              </a:lnSpc>
            </a:pPr>
            <a:r>
              <a:rPr lang="en-US" sz="2800" dirty="0"/>
              <a:t>Industry issues "take down" notices per the DMCA</a:t>
            </a:r>
          </a:p>
          <a:p>
            <a:pPr>
              <a:lnSpc>
                <a:spcPct val="90000"/>
              </a:lnSpc>
            </a:pPr>
            <a:r>
              <a:rPr lang="en-US" sz="2800" dirty="0"/>
              <a:t>As long as sites like YouTube and MySpace comply with take down notices they are not in violation</a:t>
            </a:r>
          </a:p>
          <a:p>
            <a:pPr>
              <a:lnSpc>
                <a:spcPct val="90000"/>
              </a:lnSpc>
            </a:pPr>
            <a:r>
              <a:rPr lang="en-US" sz="2800" dirty="0"/>
              <a:t>Take down notices may violate fair use, some have been issued against small portions of video being used for educational purposes</a:t>
            </a:r>
          </a:p>
        </p:txBody>
      </p:sp>
      <p:sp>
        <p:nvSpPr>
          <p:cNvPr id="2" name="Content Placeholder 1"/>
          <p:cNvSpPr>
            <a:spLocks noGrp="1"/>
          </p:cNvSpPr>
          <p:nvPr>
            <p:ph sz="quarter" idx="10"/>
          </p:nvPr>
        </p:nvSpPr>
        <p:spPr/>
        <p:txBody>
          <a:bodyPr/>
          <a:lstStyle/>
          <a:p>
            <a:r>
              <a:rPr lang="en-US" dirty="0" smtClean="0"/>
              <a:t>204-206</a:t>
            </a:r>
            <a:endParaRPr lang="en-US" dirty="0"/>
          </a:p>
        </p:txBody>
      </p:sp>
      <p:sp>
        <p:nvSpPr>
          <p:cNvPr id="6"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a:lnSpc>
                <a:spcPct val="90000"/>
              </a:lnSpc>
              <a:buFontTx/>
              <a:buNone/>
            </a:pPr>
            <a:r>
              <a:rPr lang="en-US" dirty="0" smtClean="0"/>
              <a:t>Evolving Business Models</a:t>
            </a:r>
            <a:endParaRPr lang="en-US" dirty="0"/>
          </a:p>
          <a:p>
            <a:pPr>
              <a:lnSpc>
                <a:spcPct val="90000"/>
              </a:lnSpc>
            </a:pPr>
            <a:r>
              <a:rPr lang="en-US" sz="2400" dirty="0"/>
              <a:t>Organizations set up to collect and distribute royalty fees (e.g. the Copyright Clearance Center), users don't have to search out individual copyright holders</a:t>
            </a:r>
          </a:p>
          <a:p>
            <a:pPr>
              <a:lnSpc>
                <a:spcPct val="90000"/>
              </a:lnSpc>
            </a:pPr>
            <a:r>
              <a:rPr lang="en-US" sz="2400" dirty="0"/>
              <a:t>Sites such as iTunes and the new Napster provide legal means for obtaining inexpensive music and generate revenue for the industry and artists</a:t>
            </a:r>
          </a:p>
          <a:p>
            <a:pPr>
              <a:lnSpc>
                <a:spcPct val="90000"/>
              </a:lnSpc>
            </a:pPr>
            <a:r>
              <a:rPr lang="en-US" sz="2400" dirty="0"/>
              <a:t>Revenue sharing allows content-sharing sites to </a:t>
            </a:r>
            <a:r>
              <a:rPr lang="en-US" sz="2400" dirty="0" smtClean="0"/>
              <a:t>enable the </a:t>
            </a:r>
            <a:r>
              <a:rPr lang="en-US" sz="2400" dirty="0"/>
              <a:t>posting of content and share their ad revenues with content owners in compensation</a:t>
            </a:r>
          </a:p>
        </p:txBody>
      </p:sp>
      <p:sp>
        <p:nvSpPr>
          <p:cNvPr id="2" name="Content Placeholder 1"/>
          <p:cNvSpPr>
            <a:spLocks noGrp="1"/>
          </p:cNvSpPr>
          <p:nvPr>
            <p:ph sz="quarter" idx="10"/>
          </p:nvPr>
        </p:nvSpPr>
        <p:spPr/>
        <p:txBody>
          <a:bodyPr/>
          <a:lstStyle/>
          <a:p>
            <a:r>
              <a:rPr lang="en-US" dirty="0" smtClean="0"/>
              <a:t>206-207</a:t>
            </a:r>
            <a:endParaRPr lang="en-US" dirty="0"/>
          </a:p>
        </p:txBody>
      </p:sp>
      <p:sp>
        <p:nvSpPr>
          <p:cNvPr id="7"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a:lnSpc>
                <a:spcPct val="90000"/>
              </a:lnSpc>
              <a:buFontTx/>
              <a:buNone/>
            </a:pPr>
            <a:r>
              <a:rPr lang="en-US" dirty="0" smtClean="0"/>
              <a:t>Evolving Business Models</a:t>
            </a:r>
            <a:endParaRPr lang="en-US" dirty="0"/>
          </a:p>
          <a:p>
            <a:pPr>
              <a:lnSpc>
                <a:spcPct val="90000"/>
              </a:lnSpc>
            </a:pPr>
            <a:r>
              <a:rPr lang="en-US" sz="2400" dirty="0" smtClean="0"/>
              <a:t>Cloud storage raises copyright issues.</a:t>
            </a:r>
          </a:p>
          <a:p>
            <a:pPr lvl="1">
              <a:lnSpc>
                <a:spcPct val="90000"/>
              </a:lnSpc>
            </a:pPr>
            <a:r>
              <a:rPr lang="en-US" sz="2400" dirty="0" smtClean="0"/>
              <a:t>Is copying legally purchased files to and from the cloud a fair use?</a:t>
            </a:r>
          </a:p>
          <a:p>
            <a:pPr lvl="1">
              <a:lnSpc>
                <a:spcPct val="90000"/>
              </a:lnSpc>
            </a:pPr>
            <a:r>
              <a:rPr lang="en-US" sz="2400" dirty="0" smtClean="0"/>
              <a:t>Will the companies operating the cloud services have any responsibility for unauthorized content their customers store and share?</a:t>
            </a:r>
          </a:p>
          <a:p>
            <a:pPr lvl="1">
              <a:lnSpc>
                <a:spcPct val="90000"/>
              </a:lnSpc>
            </a:pPr>
            <a:r>
              <a:rPr lang="en-US" sz="2400" dirty="0" smtClean="0"/>
              <a:t>Since copyright holders do not see what is stored, they do not have the option of sending takedown notices.</a:t>
            </a:r>
            <a:endParaRPr lang="en-US" sz="2400" dirty="0"/>
          </a:p>
        </p:txBody>
      </p:sp>
      <p:sp>
        <p:nvSpPr>
          <p:cNvPr id="2" name="Content Placeholder 1"/>
          <p:cNvSpPr>
            <a:spLocks noGrp="1"/>
          </p:cNvSpPr>
          <p:nvPr>
            <p:ph sz="quarter" idx="10"/>
          </p:nvPr>
        </p:nvSpPr>
        <p:spPr/>
        <p:txBody>
          <a:bodyPr/>
          <a:lstStyle/>
          <a:p>
            <a:r>
              <a:rPr lang="en-US" dirty="0" smtClean="0"/>
              <a:t>207</a:t>
            </a:r>
            <a:endParaRPr lang="en-US" dirty="0"/>
          </a:p>
        </p:txBody>
      </p:sp>
      <p:sp>
        <p:nvSpPr>
          <p:cNvPr id="7"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extLst>
      <p:ext uri="{BB962C8B-B14F-4D97-AF65-F5344CB8AC3E}">
        <p14:creationId xmlns:p14="http://schemas.microsoft.com/office/powerpoint/2010/main" xmlns="" val="788654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219200" y="1371600"/>
            <a:ext cx="7772400" cy="4876800"/>
          </a:xfrm>
        </p:spPr>
        <p:txBody>
          <a:bodyPr/>
          <a:lstStyle/>
          <a:p>
            <a:pPr>
              <a:lnSpc>
                <a:spcPct val="90000"/>
              </a:lnSpc>
              <a:buFontTx/>
              <a:buNone/>
            </a:pPr>
            <a:r>
              <a:rPr lang="en-US" dirty="0" smtClean="0"/>
              <a:t>Evolving Business Models</a:t>
            </a:r>
            <a:endParaRPr lang="en-US" dirty="0"/>
          </a:p>
          <a:p>
            <a:pPr>
              <a:lnSpc>
                <a:spcPct val="90000"/>
              </a:lnSpc>
            </a:pPr>
            <a:r>
              <a:rPr lang="en-US" sz="2400" dirty="0" smtClean="0"/>
              <a:t>What does not work</a:t>
            </a:r>
          </a:p>
          <a:p>
            <a:pPr lvl="1">
              <a:lnSpc>
                <a:spcPct val="90000"/>
              </a:lnSpc>
            </a:pPr>
            <a:r>
              <a:rPr lang="en-US" sz="2400" dirty="0" err="1" smtClean="0"/>
              <a:t>Zediva</a:t>
            </a:r>
            <a:r>
              <a:rPr lang="en-US" sz="2400" dirty="0" smtClean="0"/>
              <a:t>, a small startup in 2011, bought DVDs and rented the content (not the physical DVD) to customers legally. Court ordered </a:t>
            </a:r>
            <a:r>
              <a:rPr lang="en-US" sz="2400" dirty="0" err="1" smtClean="0"/>
              <a:t>Zediva</a:t>
            </a:r>
            <a:r>
              <a:rPr lang="en-US" sz="2400" dirty="0" smtClean="0"/>
              <a:t> to shut down.</a:t>
            </a:r>
          </a:p>
          <a:p>
            <a:pPr lvl="1">
              <a:lnSpc>
                <a:spcPct val="90000"/>
              </a:lnSpc>
            </a:pPr>
            <a:r>
              <a:rPr lang="en-US" sz="2400" dirty="0" smtClean="0"/>
              <a:t>Pirate Bay</a:t>
            </a:r>
          </a:p>
          <a:p>
            <a:pPr lvl="1">
              <a:lnSpc>
                <a:spcPct val="90000"/>
              </a:lnSpc>
            </a:pPr>
            <a:r>
              <a:rPr lang="en-US" sz="2400" dirty="0" err="1" smtClean="0"/>
              <a:t>Megaupload</a:t>
            </a:r>
            <a:endParaRPr lang="en-US" sz="2400" dirty="0"/>
          </a:p>
        </p:txBody>
      </p:sp>
      <p:sp>
        <p:nvSpPr>
          <p:cNvPr id="2" name="Content Placeholder 1"/>
          <p:cNvSpPr>
            <a:spLocks noGrp="1"/>
          </p:cNvSpPr>
          <p:nvPr>
            <p:ph sz="quarter" idx="10"/>
          </p:nvPr>
        </p:nvSpPr>
        <p:spPr/>
        <p:txBody>
          <a:bodyPr/>
          <a:lstStyle/>
          <a:p>
            <a:r>
              <a:rPr lang="en-US" dirty="0" smtClean="0"/>
              <a:t>207</a:t>
            </a:r>
            <a:endParaRPr lang="en-US" dirty="0"/>
          </a:p>
        </p:txBody>
      </p:sp>
      <p:sp>
        <p:nvSpPr>
          <p:cNvPr id="7" name="Rectangle 2"/>
          <p:cNvSpPr>
            <a:spLocks noGrp="1" noChangeArrowheads="1"/>
          </p:cNvSpPr>
          <p:nvPr>
            <p:ph type="title"/>
          </p:nvPr>
        </p:nvSpPr>
        <p:spPr>
          <a:xfrm>
            <a:off x="1219200" y="228600"/>
            <a:ext cx="7162800" cy="1143000"/>
          </a:xfrm>
        </p:spPr>
        <p:txBody>
          <a:bodyPr>
            <a:normAutofit fontScale="90000"/>
          </a:bodyPr>
          <a:lstStyle/>
          <a:p>
            <a:r>
              <a:rPr lang="en-US" dirty="0" smtClean="0"/>
              <a:t>Responses to Copyright Infringement</a:t>
            </a:r>
            <a:endParaRPr lang="en-US" dirty="0"/>
          </a:p>
        </p:txBody>
      </p:sp>
    </p:spTree>
    <p:extLst>
      <p:ext uri="{BB962C8B-B14F-4D97-AF65-F5344CB8AC3E}">
        <p14:creationId xmlns:p14="http://schemas.microsoft.com/office/powerpoint/2010/main" xmlns="" val="1679945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marL="0" indent="0">
              <a:lnSpc>
                <a:spcPct val="90000"/>
              </a:lnSpc>
              <a:buNone/>
            </a:pPr>
            <a:r>
              <a:rPr lang="en-US" dirty="0"/>
              <a:t>Search Engines</a:t>
            </a:r>
          </a:p>
          <a:p>
            <a:pPr>
              <a:lnSpc>
                <a:spcPct val="90000"/>
              </a:lnSpc>
            </a:pPr>
            <a:r>
              <a:rPr lang="en-US" sz="2800" dirty="0"/>
              <a:t>Caching and displaying small excerpts is fair use</a:t>
            </a:r>
          </a:p>
          <a:p>
            <a:pPr>
              <a:lnSpc>
                <a:spcPct val="90000"/>
              </a:lnSpc>
            </a:pPr>
            <a:r>
              <a:rPr lang="en-US" sz="2800" dirty="0"/>
              <a:t>Creating and displaying thumbnail images is fair </a:t>
            </a:r>
            <a:r>
              <a:rPr lang="en-US" sz="2800" dirty="0" smtClean="0"/>
              <a:t>use</a:t>
            </a:r>
          </a:p>
          <a:p>
            <a:pPr>
              <a:lnSpc>
                <a:spcPct val="90000"/>
              </a:lnSpc>
            </a:pPr>
            <a:r>
              <a:rPr lang="en-US" sz="2800" dirty="0" smtClean="0"/>
              <a:t>Google negotiated licensing agreements with news services to copy and display headlines, excerpts, and photos.</a:t>
            </a:r>
          </a:p>
          <a:p>
            <a:pPr>
              <a:lnSpc>
                <a:spcPct val="90000"/>
              </a:lnSpc>
            </a:pPr>
            <a:r>
              <a:rPr lang="en-US" sz="2800" dirty="0"/>
              <a:t>Trademarked search terms</a:t>
            </a:r>
          </a:p>
          <a:p>
            <a:pPr>
              <a:lnSpc>
                <a:spcPct val="90000"/>
              </a:lnSpc>
            </a:pPr>
            <a:endParaRPr lang="en-US" sz="2800" dirty="0"/>
          </a:p>
        </p:txBody>
      </p:sp>
      <p:sp>
        <p:nvSpPr>
          <p:cNvPr id="48130" name="Rectangle 2"/>
          <p:cNvSpPr>
            <a:spLocks noGrp="1" noChangeArrowheads="1"/>
          </p:cNvSpPr>
          <p:nvPr>
            <p:ph type="title"/>
          </p:nvPr>
        </p:nvSpPr>
        <p:spPr/>
        <p:txBody>
          <a:bodyPr>
            <a:normAutofit fontScale="90000"/>
          </a:bodyPr>
          <a:lstStyle/>
          <a:p>
            <a:r>
              <a:rPr lang="en-US" sz="4000"/>
              <a:t>Search Engines and Online Libraries</a:t>
            </a:r>
          </a:p>
        </p:txBody>
      </p:sp>
      <p:sp>
        <p:nvSpPr>
          <p:cNvPr id="2" name="Content Placeholder 1"/>
          <p:cNvSpPr>
            <a:spLocks noGrp="1"/>
          </p:cNvSpPr>
          <p:nvPr>
            <p:ph sz="quarter" idx="10"/>
          </p:nvPr>
        </p:nvSpPr>
        <p:spPr/>
        <p:txBody>
          <a:bodyPr/>
          <a:lstStyle/>
          <a:p>
            <a:r>
              <a:rPr lang="en-US" dirty="0" smtClean="0"/>
              <a:t>208-210</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marL="0" indent="0">
              <a:lnSpc>
                <a:spcPct val="90000"/>
              </a:lnSpc>
              <a:buNone/>
            </a:pPr>
            <a:r>
              <a:rPr lang="en-US" dirty="0"/>
              <a:t>Books Online</a:t>
            </a:r>
          </a:p>
          <a:p>
            <a:pPr>
              <a:lnSpc>
                <a:spcPct val="90000"/>
              </a:lnSpc>
            </a:pPr>
            <a:r>
              <a:rPr lang="en-US" sz="2600" dirty="0"/>
              <a:t>Project Guttenberg digitizes books in the public domain</a:t>
            </a:r>
          </a:p>
          <a:p>
            <a:pPr>
              <a:lnSpc>
                <a:spcPct val="90000"/>
              </a:lnSpc>
            </a:pPr>
            <a:r>
              <a:rPr lang="en-US" sz="2600" dirty="0"/>
              <a:t>Microsoft scanned millions of public domain books in University of California's library</a:t>
            </a:r>
          </a:p>
          <a:p>
            <a:pPr>
              <a:lnSpc>
                <a:spcPct val="90000"/>
              </a:lnSpc>
            </a:pPr>
            <a:r>
              <a:rPr lang="en-US" sz="2600" dirty="0"/>
              <a:t>Google has scanned millions of </a:t>
            </a:r>
            <a:r>
              <a:rPr lang="en-US" sz="2600" dirty="0" smtClean="0"/>
              <a:t>books, some of which are </a:t>
            </a:r>
            <a:r>
              <a:rPr lang="en-US" sz="2600" dirty="0"/>
              <a:t>in the public domain </a:t>
            </a:r>
            <a:r>
              <a:rPr lang="en-US" sz="2600"/>
              <a:t>and </a:t>
            </a:r>
            <a:r>
              <a:rPr lang="en-US" sz="2600" smtClean="0"/>
              <a:t>some are </a:t>
            </a:r>
            <a:r>
              <a:rPr lang="en-US" sz="2600" dirty="0"/>
              <a:t>not; they display only excerpts from those still copyrighted</a:t>
            </a:r>
          </a:p>
          <a:p>
            <a:pPr>
              <a:lnSpc>
                <a:spcPct val="90000"/>
              </a:lnSpc>
            </a:pPr>
            <a:r>
              <a:rPr lang="en-US" sz="2600" dirty="0"/>
              <a:t>Some court rulings favor search engines and information access; some favor content producers</a:t>
            </a:r>
          </a:p>
        </p:txBody>
      </p:sp>
      <p:sp>
        <p:nvSpPr>
          <p:cNvPr id="72706" name="Rectangle 2"/>
          <p:cNvSpPr>
            <a:spLocks noGrp="1" noChangeArrowheads="1"/>
          </p:cNvSpPr>
          <p:nvPr>
            <p:ph type="title"/>
          </p:nvPr>
        </p:nvSpPr>
        <p:spPr/>
        <p:txBody>
          <a:bodyPr>
            <a:normAutofit fontScale="90000"/>
          </a:bodyPr>
          <a:lstStyle/>
          <a:p>
            <a:r>
              <a:rPr lang="en-US" sz="4000" dirty="0"/>
              <a:t>Search Engines and Online Libraries</a:t>
            </a:r>
          </a:p>
        </p:txBody>
      </p:sp>
      <p:sp>
        <p:nvSpPr>
          <p:cNvPr id="2" name="Content Placeholder 1"/>
          <p:cNvSpPr>
            <a:spLocks noGrp="1"/>
          </p:cNvSpPr>
          <p:nvPr>
            <p:ph sz="quarter" idx="10"/>
          </p:nvPr>
        </p:nvSpPr>
        <p:spPr/>
        <p:txBody>
          <a:bodyPr/>
          <a:lstStyle/>
          <a:p>
            <a:r>
              <a:rPr lang="en-US" dirty="0" smtClean="0"/>
              <a:t>210-211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Tools for authorized sharing</a:t>
            </a:r>
          </a:p>
          <a:p>
            <a:r>
              <a:rPr lang="en-US" sz="2800" dirty="0" smtClean="0"/>
              <a:t>Creative Commons: Enables an author to specify permissions</a:t>
            </a:r>
            <a:endParaRPr lang="en-US" sz="2800" dirty="0"/>
          </a:p>
        </p:txBody>
      </p:sp>
      <p:sp>
        <p:nvSpPr>
          <p:cNvPr id="4" name="Content Placeholder 3"/>
          <p:cNvSpPr>
            <a:spLocks noGrp="1"/>
          </p:cNvSpPr>
          <p:nvPr>
            <p:ph sz="quarter" idx="10"/>
          </p:nvPr>
        </p:nvSpPr>
        <p:spPr/>
        <p:txBody>
          <a:bodyPr/>
          <a:lstStyle/>
          <a:p>
            <a:r>
              <a:rPr lang="en-US" dirty="0" smtClean="0"/>
              <a:t>209</a:t>
            </a:r>
            <a:endParaRPr lang="en-US" dirty="0"/>
          </a:p>
        </p:txBody>
      </p:sp>
      <p:sp>
        <p:nvSpPr>
          <p:cNvPr id="5" name="Rectangle 2"/>
          <p:cNvSpPr>
            <a:spLocks noGrp="1" noChangeArrowheads="1"/>
          </p:cNvSpPr>
          <p:nvPr>
            <p:ph type="title"/>
          </p:nvPr>
        </p:nvSpPr>
        <p:spPr>
          <a:xfrm>
            <a:off x="1219200" y="228600"/>
            <a:ext cx="7162800" cy="1143000"/>
          </a:xfrm>
        </p:spPr>
        <p:txBody>
          <a:bodyPr>
            <a:normAutofit fontScale="90000"/>
          </a:bodyPr>
          <a:lstStyle/>
          <a:p>
            <a:r>
              <a:rPr lang="en-US" sz="4000" dirty="0"/>
              <a:t>Search Engines and Online Libraries</a:t>
            </a:r>
          </a:p>
        </p:txBody>
      </p:sp>
    </p:spTree>
    <p:extLst>
      <p:ext uri="{BB962C8B-B14F-4D97-AF65-F5344CB8AC3E}">
        <p14:creationId xmlns:p14="http://schemas.microsoft.com/office/powerpoint/2010/main" xmlns="" val="1934749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normAutofit/>
          </a:bodyPr>
          <a:lstStyle/>
          <a:p>
            <a:pPr marL="0" indent="0">
              <a:lnSpc>
                <a:spcPct val="80000"/>
              </a:lnSpc>
              <a:buNone/>
            </a:pPr>
            <a:r>
              <a:rPr lang="en-US" sz="2800" dirty="0" smtClean="0"/>
              <a:t>What is free software?</a:t>
            </a:r>
          </a:p>
          <a:p>
            <a:pPr>
              <a:lnSpc>
                <a:spcPct val="80000"/>
              </a:lnSpc>
            </a:pPr>
            <a:r>
              <a:rPr lang="en-US" sz="2400" dirty="0" smtClean="0"/>
              <a:t>Free </a:t>
            </a:r>
            <a:r>
              <a:rPr lang="en-US" sz="2400" dirty="0"/>
              <a:t>software </a:t>
            </a:r>
            <a:r>
              <a:rPr lang="en-US" sz="2400" dirty="0" smtClean="0"/>
              <a:t>is an idea </a:t>
            </a:r>
            <a:r>
              <a:rPr lang="en-US" sz="2400" dirty="0"/>
              <a:t>advocated and supported by </a:t>
            </a:r>
            <a:r>
              <a:rPr lang="en-US" sz="2400" dirty="0" smtClean="0"/>
              <a:t>a large</a:t>
            </a:r>
            <a:r>
              <a:rPr lang="en-US" sz="2400" dirty="0"/>
              <a:t>, loose-knit group of computer programmers who allow people to copy, use, and modify their software</a:t>
            </a:r>
          </a:p>
          <a:p>
            <a:pPr>
              <a:lnSpc>
                <a:spcPct val="80000"/>
              </a:lnSpc>
            </a:pPr>
            <a:r>
              <a:rPr lang="en-US" sz="2400" dirty="0"/>
              <a:t>Free means freedom of use, not necessarily lack of cost</a:t>
            </a:r>
          </a:p>
          <a:p>
            <a:pPr>
              <a:lnSpc>
                <a:spcPct val="80000"/>
              </a:lnSpc>
            </a:pPr>
            <a:r>
              <a:rPr lang="en-US" sz="2400" dirty="0"/>
              <a:t>Open source - software distributed or made public in source code (readable and modifiable</a:t>
            </a:r>
            <a:r>
              <a:rPr lang="en-US" sz="2400" dirty="0" smtClean="0"/>
              <a:t>)</a:t>
            </a:r>
            <a:endParaRPr lang="en-US" sz="2400" dirty="0"/>
          </a:p>
        </p:txBody>
      </p:sp>
      <p:sp>
        <p:nvSpPr>
          <p:cNvPr id="50178" name="Rectangle 2"/>
          <p:cNvSpPr>
            <a:spLocks noGrp="1" noChangeArrowheads="1"/>
          </p:cNvSpPr>
          <p:nvPr>
            <p:ph type="title"/>
          </p:nvPr>
        </p:nvSpPr>
        <p:spPr/>
        <p:txBody>
          <a:bodyPr/>
          <a:lstStyle/>
          <a:p>
            <a:r>
              <a:rPr lang="en-US"/>
              <a:t>Free Software</a:t>
            </a:r>
          </a:p>
        </p:txBody>
      </p:sp>
      <p:sp>
        <p:nvSpPr>
          <p:cNvPr id="2" name="Content Placeholder 1"/>
          <p:cNvSpPr>
            <a:spLocks noGrp="1"/>
          </p:cNvSpPr>
          <p:nvPr>
            <p:ph sz="quarter" idx="10"/>
          </p:nvPr>
        </p:nvSpPr>
        <p:spPr/>
        <p:txBody>
          <a:bodyPr/>
          <a:lstStyle/>
          <a:p>
            <a:r>
              <a:rPr lang="en-US" dirty="0" smtClean="0"/>
              <a:t>211-213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normAutofit/>
          </a:bodyPr>
          <a:lstStyle/>
          <a:p>
            <a:pPr marL="0" indent="0">
              <a:lnSpc>
                <a:spcPct val="80000"/>
              </a:lnSpc>
              <a:buNone/>
            </a:pPr>
            <a:r>
              <a:rPr lang="en-US" sz="2800" dirty="0" smtClean="0"/>
              <a:t>GNU project</a:t>
            </a:r>
          </a:p>
          <a:p>
            <a:pPr>
              <a:lnSpc>
                <a:spcPct val="80000"/>
              </a:lnSpc>
            </a:pPr>
            <a:r>
              <a:rPr lang="en-US" sz="2400" dirty="0" smtClean="0"/>
              <a:t>Began with a UNIX-like operating system, a sophisticated text editor, and many compilers and utilities</a:t>
            </a:r>
          </a:p>
          <a:p>
            <a:pPr>
              <a:lnSpc>
                <a:spcPct val="80000"/>
              </a:lnSpc>
            </a:pPr>
            <a:r>
              <a:rPr lang="en-US" sz="2400" dirty="0" smtClean="0"/>
              <a:t>Now has hundreds of programs freely available and thousands of software packages available as free software (with modifiable source code)</a:t>
            </a:r>
          </a:p>
          <a:p>
            <a:pPr>
              <a:lnSpc>
                <a:spcPct val="80000"/>
              </a:lnSpc>
            </a:pPr>
            <a:r>
              <a:rPr lang="en-US" sz="2400" dirty="0" smtClean="0"/>
              <a:t>Developed the concept of </a:t>
            </a:r>
            <a:r>
              <a:rPr lang="en-US" sz="2400" i="1" dirty="0" err="1" smtClean="0"/>
              <a:t>copyleft</a:t>
            </a:r>
            <a:endParaRPr lang="en-US" sz="2400" dirty="0" smtClean="0"/>
          </a:p>
          <a:p>
            <a:pPr>
              <a:lnSpc>
                <a:spcPct val="80000"/>
              </a:lnSpc>
            </a:pPr>
            <a:endParaRPr lang="en-US" sz="2800" dirty="0" smtClean="0"/>
          </a:p>
        </p:txBody>
      </p:sp>
      <p:sp>
        <p:nvSpPr>
          <p:cNvPr id="50178" name="Rectangle 2"/>
          <p:cNvSpPr>
            <a:spLocks noGrp="1" noChangeArrowheads="1"/>
          </p:cNvSpPr>
          <p:nvPr>
            <p:ph type="title"/>
          </p:nvPr>
        </p:nvSpPr>
        <p:spPr/>
        <p:txBody>
          <a:bodyPr/>
          <a:lstStyle/>
          <a:p>
            <a:r>
              <a:rPr lang="en-US"/>
              <a:t>Free Software</a:t>
            </a:r>
          </a:p>
        </p:txBody>
      </p:sp>
      <p:sp>
        <p:nvSpPr>
          <p:cNvPr id="2" name="Content Placeholder 1"/>
          <p:cNvSpPr>
            <a:spLocks noGrp="1"/>
          </p:cNvSpPr>
          <p:nvPr>
            <p:ph sz="quarter" idx="10"/>
          </p:nvPr>
        </p:nvSpPr>
        <p:spPr/>
        <p:txBody>
          <a:bodyPr/>
          <a:lstStyle/>
          <a:p>
            <a:r>
              <a:rPr lang="en-US" dirty="0" smtClean="0"/>
              <a:t>211-213</a:t>
            </a:r>
            <a:endParaRPr lang="en-US" dirty="0"/>
          </a:p>
        </p:txBody>
      </p:sp>
    </p:spTree>
    <p:extLst>
      <p:ext uri="{BB962C8B-B14F-4D97-AF65-F5344CB8AC3E}">
        <p14:creationId xmlns:p14="http://schemas.microsoft.com/office/powerpoint/2010/main" xmlns="" val="3273503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normAutofit/>
          </a:bodyPr>
          <a:lstStyle/>
          <a:p>
            <a:pPr marL="0" indent="0">
              <a:lnSpc>
                <a:spcPct val="80000"/>
              </a:lnSpc>
              <a:buNone/>
            </a:pPr>
            <a:r>
              <a:rPr lang="en-US" sz="2800" dirty="0" smtClean="0"/>
              <a:t>Should all software be free?</a:t>
            </a:r>
          </a:p>
          <a:p>
            <a:pPr>
              <a:lnSpc>
                <a:spcPct val="90000"/>
              </a:lnSpc>
            </a:pPr>
            <a:r>
              <a:rPr lang="en-US" sz="2400" dirty="0"/>
              <a:t>Would there be sufficient incentives to produce the huge quantity of consumer software available now?</a:t>
            </a:r>
          </a:p>
          <a:p>
            <a:pPr>
              <a:lnSpc>
                <a:spcPct val="90000"/>
              </a:lnSpc>
            </a:pPr>
            <a:r>
              <a:rPr lang="en-US" sz="2400" dirty="0"/>
              <a:t>Would the current funding methods for free software be sufficient to support all software development?</a:t>
            </a:r>
          </a:p>
          <a:p>
            <a:pPr>
              <a:lnSpc>
                <a:spcPct val="90000"/>
              </a:lnSpc>
            </a:pPr>
            <a:r>
              <a:rPr lang="en-US" sz="2400" dirty="0"/>
              <a:t>Should software be covered under copyright law?</a:t>
            </a:r>
          </a:p>
          <a:p>
            <a:pPr>
              <a:lnSpc>
                <a:spcPct val="90000"/>
              </a:lnSpc>
            </a:pPr>
            <a:r>
              <a:rPr lang="en-US" sz="2400" dirty="0"/>
              <a:t>Concepts such as </a:t>
            </a:r>
            <a:r>
              <a:rPr lang="en-US" sz="2400" dirty="0" err="1"/>
              <a:t>copyleft</a:t>
            </a:r>
            <a:r>
              <a:rPr lang="en-US" sz="2400" dirty="0"/>
              <a:t> and the GNU Public License provide alternatives to proprietary software within today's current legal framework</a:t>
            </a:r>
          </a:p>
          <a:p>
            <a:pPr marL="0" indent="0">
              <a:lnSpc>
                <a:spcPct val="80000"/>
              </a:lnSpc>
              <a:buNone/>
            </a:pPr>
            <a:endParaRPr lang="en-US" sz="2800" dirty="0" smtClean="0"/>
          </a:p>
          <a:p>
            <a:pPr>
              <a:lnSpc>
                <a:spcPct val="80000"/>
              </a:lnSpc>
            </a:pPr>
            <a:endParaRPr lang="en-US" sz="2800" dirty="0" smtClean="0"/>
          </a:p>
        </p:txBody>
      </p:sp>
      <p:sp>
        <p:nvSpPr>
          <p:cNvPr id="50178" name="Rectangle 2"/>
          <p:cNvSpPr>
            <a:spLocks noGrp="1" noChangeArrowheads="1"/>
          </p:cNvSpPr>
          <p:nvPr>
            <p:ph type="title"/>
          </p:nvPr>
        </p:nvSpPr>
        <p:spPr/>
        <p:txBody>
          <a:bodyPr/>
          <a:lstStyle/>
          <a:p>
            <a:r>
              <a:rPr lang="en-US"/>
              <a:t>Free Software</a:t>
            </a:r>
          </a:p>
        </p:txBody>
      </p:sp>
      <p:sp>
        <p:nvSpPr>
          <p:cNvPr id="2" name="Content Placeholder 1"/>
          <p:cNvSpPr>
            <a:spLocks noGrp="1"/>
          </p:cNvSpPr>
          <p:nvPr>
            <p:ph sz="quarter" idx="10"/>
          </p:nvPr>
        </p:nvSpPr>
        <p:spPr/>
        <p:txBody>
          <a:bodyPr/>
          <a:lstStyle/>
          <a:p>
            <a:r>
              <a:rPr lang="en-US" dirty="0" smtClean="0"/>
              <a:t>213-214</a:t>
            </a:r>
            <a:endParaRPr lang="en-US" dirty="0"/>
          </a:p>
        </p:txBody>
      </p:sp>
    </p:spTree>
    <p:extLst>
      <p:ext uri="{BB962C8B-B14F-4D97-AF65-F5344CB8AC3E}">
        <p14:creationId xmlns:p14="http://schemas.microsoft.com/office/powerpoint/2010/main" xmlns="" val="4215271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idx="1"/>
          </p:nvPr>
        </p:nvSpPr>
        <p:spPr/>
        <p:txBody>
          <a:bodyPr>
            <a:noAutofit/>
          </a:bodyPr>
          <a:lstStyle/>
          <a:p>
            <a:pPr>
              <a:lnSpc>
                <a:spcPct val="90000"/>
              </a:lnSpc>
            </a:pPr>
            <a:r>
              <a:rPr lang="en-US" sz="2800" dirty="0" smtClean="0"/>
              <a:t>U.S copyright Law (Title 17 of U.S. Code) gives copyright holder following exclusive </a:t>
            </a:r>
            <a:r>
              <a:rPr lang="en-US" sz="2800" dirty="0"/>
              <a:t>rights:</a:t>
            </a:r>
          </a:p>
          <a:p>
            <a:pPr lvl="1">
              <a:lnSpc>
                <a:spcPct val="90000"/>
              </a:lnSpc>
            </a:pPr>
            <a:r>
              <a:rPr lang="en-US" sz="2600" dirty="0"/>
              <a:t>To make copies</a:t>
            </a:r>
          </a:p>
          <a:p>
            <a:pPr lvl="1">
              <a:lnSpc>
                <a:spcPct val="90000"/>
              </a:lnSpc>
            </a:pPr>
            <a:r>
              <a:rPr lang="en-US" sz="2600" dirty="0"/>
              <a:t>To produce derivative works, such as translations into other languages or movies based on books</a:t>
            </a:r>
          </a:p>
          <a:p>
            <a:pPr lvl="1">
              <a:lnSpc>
                <a:spcPct val="90000"/>
              </a:lnSpc>
            </a:pPr>
            <a:r>
              <a:rPr lang="en-US" sz="2600" dirty="0"/>
              <a:t>To distribute copies</a:t>
            </a:r>
          </a:p>
          <a:p>
            <a:pPr lvl="1">
              <a:lnSpc>
                <a:spcPct val="90000"/>
              </a:lnSpc>
            </a:pPr>
            <a:r>
              <a:rPr lang="en-US" sz="2600" dirty="0"/>
              <a:t>To perform the work in public (e.g. music, plays)</a:t>
            </a:r>
          </a:p>
          <a:p>
            <a:pPr lvl="1">
              <a:lnSpc>
                <a:spcPct val="90000"/>
              </a:lnSpc>
            </a:pPr>
            <a:r>
              <a:rPr lang="en-US" sz="2600" dirty="0"/>
              <a:t>To display the work in public (e.g. artwork, movies, computer games, video on a Web site)</a:t>
            </a:r>
          </a:p>
        </p:txBody>
      </p:sp>
      <p:sp>
        <p:nvSpPr>
          <p:cNvPr id="2" name="Content Placeholder 1"/>
          <p:cNvSpPr>
            <a:spLocks noGrp="1"/>
          </p:cNvSpPr>
          <p:nvPr>
            <p:ph sz="quarter" idx="10"/>
          </p:nvPr>
        </p:nvSpPr>
        <p:spPr/>
        <p:txBody>
          <a:bodyPr/>
          <a:lstStyle/>
          <a:p>
            <a:r>
              <a:rPr lang="en-US" dirty="0" smtClean="0"/>
              <a:t>182</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Patent decisions, confusion, and consequences</a:t>
            </a:r>
          </a:p>
          <a:p>
            <a:r>
              <a:rPr lang="en-US" sz="2400" dirty="0" smtClean="0"/>
              <a:t>Patents protect inventions by giving the inventor a monopoly for a specified time period.</a:t>
            </a:r>
          </a:p>
          <a:p>
            <a:r>
              <a:rPr lang="en-US" sz="2400" dirty="0" smtClean="0"/>
              <a:t>Laws of nature and mathematical formulas cannot be patented.</a:t>
            </a:r>
          </a:p>
          <a:p>
            <a:r>
              <a:rPr lang="en-US" sz="2400" dirty="0" smtClean="0"/>
              <a:t>Obvious inventions or methods cannot be patented.</a:t>
            </a:r>
          </a:p>
          <a:p>
            <a:endParaRPr lang="en-US" dirty="0"/>
          </a:p>
        </p:txBody>
      </p:sp>
      <p:sp>
        <p:nvSpPr>
          <p:cNvPr id="3" name="Title 2"/>
          <p:cNvSpPr>
            <a:spLocks noGrp="1"/>
          </p:cNvSpPr>
          <p:nvPr>
            <p:ph type="title"/>
          </p:nvPr>
        </p:nvSpPr>
        <p:spPr>
          <a:xfrm>
            <a:off x="1219200" y="228600"/>
            <a:ext cx="7620000" cy="1143000"/>
          </a:xfrm>
        </p:spPr>
        <p:txBody>
          <a:bodyPr>
            <a:normAutofit/>
          </a:bodyPr>
          <a:lstStyle/>
          <a:p>
            <a:r>
              <a:rPr lang="en-US" dirty="0" smtClean="0"/>
              <a:t>Patents for Inventions in Software</a:t>
            </a:r>
            <a:endParaRPr lang="en-US" dirty="0"/>
          </a:p>
        </p:txBody>
      </p:sp>
      <p:sp>
        <p:nvSpPr>
          <p:cNvPr id="4" name="Content Placeholder 3"/>
          <p:cNvSpPr>
            <a:spLocks noGrp="1"/>
          </p:cNvSpPr>
          <p:nvPr>
            <p:ph sz="quarter" idx="10"/>
          </p:nvPr>
        </p:nvSpPr>
        <p:spPr/>
        <p:txBody>
          <a:bodyPr/>
          <a:lstStyle/>
          <a:p>
            <a:r>
              <a:rPr lang="en-US" dirty="0" smtClean="0"/>
              <a:t>215-216</a:t>
            </a:r>
            <a:endParaRPr lang="en-US" dirty="0"/>
          </a:p>
        </p:txBody>
      </p:sp>
    </p:spTree>
    <p:extLst>
      <p:ext uri="{BB962C8B-B14F-4D97-AF65-F5344CB8AC3E}">
        <p14:creationId xmlns:p14="http://schemas.microsoft.com/office/powerpoint/2010/main" xmlns="" val="233650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 few cases</a:t>
            </a:r>
          </a:p>
          <a:p>
            <a:r>
              <a:rPr lang="en-US" sz="2800" dirty="0" smtClean="0"/>
              <a:t>Paul Allen, co-founder of Microsoft, and e-commerce and Web-viewing </a:t>
            </a:r>
          </a:p>
          <a:p>
            <a:r>
              <a:rPr lang="en-US" sz="2800" dirty="0" smtClean="0"/>
              <a:t>Apple, Android, and tap-touch screens</a:t>
            </a:r>
          </a:p>
          <a:p>
            <a:r>
              <a:rPr lang="en-US" sz="2800" dirty="0" smtClean="0"/>
              <a:t>IBM , Amazon, and electronic catalogues </a:t>
            </a:r>
          </a:p>
        </p:txBody>
      </p:sp>
      <p:sp>
        <p:nvSpPr>
          <p:cNvPr id="3" name="Title 2"/>
          <p:cNvSpPr>
            <a:spLocks noGrp="1"/>
          </p:cNvSpPr>
          <p:nvPr>
            <p:ph type="title"/>
          </p:nvPr>
        </p:nvSpPr>
        <p:spPr>
          <a:xfrm>
            <a:off x="1219200" y="228600"/>
            <a:ext cx="7620000" cy="1143000"/>
          </a:xfrm>
        </p:spPr>
        <p:txBody>
          <a:bodyPr>
            <a:normAutofit/>
          </a:bodyPr>
          <a:lstStyle/>
          <a:p>
            <a:r>
              <a:rPr lang="en-US" dirty="0" smtClean="0"/>
              <a:t>Patents for Inventions in Software</a:t>
            </a:r>
            <a:endParaRPr lang="en-US" dirty="0"/>
          </a:p>
        </p:txBody>
      </p:sp>
      <p:sp>
        <p:nvSpPr>
          <p:cNvPr id="4" name="Content Placeholder 3"/>
          <p:cNvSpPr>
            <a:spLocks noGrp="1"/>
          </p:cNvSpPr>
          <p:nvPr>
            <p:ph sz="quarter" idx="10"/>
          </p:nvPr>
        </p:nvSpPr>
        <p:spPr/>
        <p:txBody>
          <a:bodyPr/>
          <a:lstStyle/>
          <a:p>
            <a:r>
              <a:rPr lang="en-US" dirty="0" smtClean="0"/>
              <a:t>217</a:t>
            </a:r>
            <a:endParaRPr lang="en-US" dirty="0"/>
          </a:p>
        </p:txBody>
      </p:sp>
    </p:spTree>
    <p:extLst>
      <p:ext uri="{BB962C8B-B14F-4D97-AF65-F5344CB8AC3E}">
        <p14:creationId xmlns:p14="http://schemas.microsoft.com/office/powerpoint/2010/main" xmlns="" val="2186902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Patent trolls</a:t>
            </a:r>
          </a:p>
          <a:p>
            <a:r>
              <a:rPr lang="en-US" sz="2800" dirty="0" smtClean="0"/>
              <a:t>Some companies accumulate thousands of technology patents but do not make any products.</a:t>
            </a:r>
          </a:p>
          <a:p>
            <a:r>
              <a:rPr lang="en-US" sz="2800" dirty="0" smtClean="0"/>
              <a:t>They license the patents to others and collect fees.</a:t>
            </a:r>
          </a:p>
        </p:txBody>
      </p:sp>
      <p:sp>
        <p:nvSpPr>
          <p:cNvPr id="3" name="Title 2"/>
          <p:cNvSpPr>
            <a:spLocks noGrp="1"/>
          </p:cNvSpPr>
          <p:nvPr>
            <p:ph type="title"/>
          </p:nvPr>
        </p:nvSpPr>
        <p:spPr>
          <a:xfrm>
            <a:off x="1219200" y="228600"/>
            <a:ext cx="7620000" cy="1143000"/>
          </a:xfrm>
        </p:spPr>
        <p:txBody>
          <a:bodyPr>
            <a:normAutofit/>
          </a:bodyPr>
          <a:lstStyle/>
          <a:p>
            <a:r>
              <a:rPr lang="en-US" dirty="0" smtClean="0"/>
              <a:t>Patents for Inventions in Software</a:t>
            </a:r>
            <a:endParaRPr lang="en-US" dirty="0"/>
          </a:p>
        </p:txBody>
      </p:sp>
      <p:sp>
        <p:nvSpPr>
          <p:cNvPr id="4" name="Content Placeholder 3"/>
          <p:cNvSpPr>
            <a:spLocks noGrp="1"/>
          </p:cNvSpPr>
          <p:nvPr>
            <p:ph sz="quarter" idx="10"/>
          </p:nvPr>
        </p:nvSpPr>
        <p:spPr/>
        <p:txBody>
          <a:bodyPr/>
          <a:lstStyle/>
          <a:p>
            <a:r>
              <a:rPr lang="en-US" dirty="0" smtClean="0"/>
              <a:t>217</a:t>
            </a:r>
            <a:endParaRPr lang="en-US" dirty="0"/>
          </a:p>
        </p:txBody>
      </p:sp>
    </p:spTree>
    <p:extLst>
      <p:ext uri="{BB962C8B-B14F-4D97-AF65-F5344CB8AC3E}">
        <p14:creationId xmlns:p14="http://schemas.microsoft.com/office/powerpoint/2010/main" xmlns="" val="860167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To patent or not?</a:t>
            </a:r>
          </a:p>
          <a:p>
            <a:r>
              <a:rPr lang="en-US" sz="2800" dirty="0" smtClean="0"/>
              <a:t>In favor of software patents</a:t>
            </a:r>
          </a:p>
          <a:p>
            <a:pPr lvl="1"/>
            <a:r>
              <a:rPr lang="en-US" sz="2600" dirty="0" smtClean="0"/>
              <a:t>Reward inventors for their creative work</a:t>
            </a:r>
          </a:p>
          <a:p>
            <a:pPr lvl="1"/>
            <a:r>
              <a:rPr lang="en-US" sz="2600" dirty="0" smtClean="0"/>
              <a:t>Encourage inventors to disclose their inventions so others can build upon them</a:t>
            </a:r>
          </a:p>
          <a:p>
            <a:pPr lvl="1"/>
            <a:r>
              <a:rPr lang="en-US" sz="2600" dirty="0" smtClean="0"/>
              <a:t>Encourage innovation</a:t>
            </a:r>
            <a:endParaRPr lang="en-US" sz="2600" dirty="0"/>
          </a:p>
        </p:txBody>
      </p:sp>
      <p:sp>
        <p:nvSpPr>
          <p:cNvPr id="4" name="Content Placeholder 3"/>
          <p:cNvSpPr>
            <a:spLocks noGrp="1"/>
          </p:cNvSpPr>
          <p:nvPr>
            <p:ph sz="quarter" idx="10"/>
          </p:nvPr>
        </p:nvSpPr>
        <p:spPr/>
        <p:txBody>
          <a:bodyPr/>
          <a:lstStyle/>
          <a:p>
            <a:r>
              <a:rPr lang="en-US" dirty="0" smtClean="0"/>
              <a:t>218-219</a:t>
            </a:r>
            <a:endParaRPr lang="en-US" dirty="0"/>
          </a:p>
        </p:txBody>
      </p:sp>
      <p:sp>
        <p:nvSpPr>
          <p:cNvPr id="6" name="Title 2"/>
          <p:cNvSpPr>
            <a:spLocks noGrp="1"/>
          </p:cNvSpPr>
          <p:nvPr>
            <p:ph type="title"/>
          </p:nvPr>
        </p:nvSpPr>
        <p:spPr>
          <a:xfrm>
            <a:off x="1219200" y="228600"/>
            <a:ext cx="7620000" cy="1143000"/>
          </a:xfrm>
        </p:spPr>
        <p:txBody>
          <a:bodyPr>
            <a:normAutofit/>
          </a:bodyPr>
          <a:lstStyle/>
          <a:p>
            <a:r>
              <a:rPr lang="en-US" dirty="0" smtClean="0"/>
              <a:t>Patents for Inventions in Software</a:t>
            </a:r>
            <a:endParaRPr lang="en-US" dirty="0"/>
          </a:p>
        </p:txBody>
      </p:sp>
    </p:spTree>
    <p:extLst>
      <p:ext uri="{BB962C8B-B14F-4D97-AF65-F5344CB8AC3E}">
        <p14:creationId xmlns:p14="http://schemas.microsoft.com/office/powerpoint/2010/main" xmlns="" val="2555375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pPr marL="0" indent="0">
              <a:buNone/>
            </a:pPr>
            <a:r>
              <a:rPr lang="en-US" dirty="0" smtClean="0"/>
              <a:t>To patent or not?</a:t>
            </a:r>
          </a:p>
          <a:p>
            <a:r>
              <a:rPr lang="en-US" sz="2800" dirty="0" smtClean="0"/>
              <a:t>Against software patents</a:t>
            </a:r>
          </a:p>
          <a:p>
            <a:pPr lvl="1"/>
            <a:r>
              <a:rPr lang="en-US" sz="2600" dirty="0" smtClean="0"/>
              <a:t>Patents can stifle innovation, rather than encourage it.</a:t>
            </a:r>
          </a:p>
          <a:p>
            <a:pPr lvl="1"/>
            <a:r>
              <a:rPr lang="en-US" sz="2600" dirty="0" smtClean="0"/>
              <a:t>Cost of lawyers to research patents and risk of being sued discourage small companies from attempting to develop and market new innovations.</a:t>
            </a:r>
          </a:p>
          <a:p>
            <a:pPr lvl="1"/>
            <a:r>
              <a:rPr lang="en-US" sz="2600" dirty="0" smtClean="0"/>
              <a:t>It is difficult to determine what is truly original and distinguish a patentable innovation from one that is not.</a:t>
            </a:r>
            <a:endParaRPr lang="en-US" sz="2600" dirty="0"/>
          </a:p>
        </p:txBody>
      </p:sp>
      <p:sp>
        <p:nvSpPr>
          <p:cNvPr id="4" name="Content Placeholder 3"/>
          <p:cNvSpPr>
            <a:spLocks noGrp="1"/>
          </p:cNvSpPr>
          <p:nvPr>
            <p:ph sz="quarter" idx="10"/>
          </p:nvPr>
        </p:nvSpPr>
        <p:spPr/>
        <p:txBody>
          <a:bodyPr/>
          <a:lstStyle/>
          <a:p>
            <a:r>
              <a:rPr lang="en-US" dirty="0" smtClean="0"/>
              <a:t>219</a:t>
            </a:r>
            <a:endParaRPr lang="en-US" dirty="0"/>
          </a:p>
        </p:txBody>
      </p:sp>
      <p:sp>
        <p:nvSpPr>
          <p:cNvPr id="6" name="Title 2"/>
          <p:cNvSpPr>
            <a:spLocks noGrp="1"/>
          </p:cNvSpPr>
          <p:nvPr>
            <p:ph type="title"/>
          </p:nvPr>
        </p:nvSpPr>
        <p:spPr>
          <a:xfrm>
            <a:off x="1219200" y="228600"/>
            <a:ext cx="7620000" cy="1143000"/>
          </a:xfrm>
        </p:spPr>
        <p:txBody>
          <a:bodyPr>
            <a:normAutofit/>
          </a:bodyPr>
          <a:lstStyle/>
          <a:p>
            <a:r>
              <a:rPr lang="en-US" dirty="0" smtClean="0"/>
              <a:t>Patents for Inventions in Software</a:t>
            </a:r>
            <a:endParaRPr lang="en-US" dirty="0"/>
          </a:p>
        </p:txBody>
      </p:sp>
    </p:spTree>
    <p:extLst>
      <p:ext uri="{BB962C8B-B14F-4D97-AF65-F5344CB8AC3E}">
        <p14:creationId xmlns:p14="http://schemas.microsoft.com/office/powerpoint/2010/main" xmlns="" val="239768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a:normAutofit/>
          </a:bodyPr>
          <a:lstStyle/>
          <a:p>
            <a:pPr>
              <a:lnSpc>
                <a:spcPct val="90000"/>
              </a:lnSpc>
              <a:buFontTx/>
              <a:buNone/>
            </a:pPr>
            <a:r>
              <a:rPr lang="en-US" dirty="0"/>
              <a:t>Challenges of New </a:t>
            </a:r>
            <a:r>
              <a:rPr lang="en-US" dirty="0" smtClean="0"/>
              <a:t>Technology</a:t>
            </a:r>
            <a:endParaRPr lang="en-US" dirty="0"/>
          </a:p>
          <a:p>
            <a:pPr>
              <a:lnSpc>
                <a:spcPct val="90000"/>
              </a:lnSpc>
            </a:pPr>
            <a:r>
              <a:rPr lang="en-US" sz="2800" dirty="0"/>
              <a:t>Digital technology and the </a:t>
            </a:r>
            <a:r>
              <a:rPr lang="en-US" sz="2800" dirty="0" smtClean="0"/>
              <a:t>Internet make copyright </a:t>
            </a:r>
            <a:r>
              <a:rPr lang="en-US" sz="2800" dirty="0"/>
              <a:t>infringement easier and </a:t>
            </a:r>
            <a:r>
              <a:rPr lang="en-US" sz="2800" dirty="0" smtClean="0"/>
              <a:t>cheaper.</a:t>
            </a:r>
            <a:endParaRPr lang="en-US" sz="2800" dirty="0"/>
          </a:p>
          <a:p>
            <a:pPr>
              <a:lnSpc>
                <a:spcPct val="90000"/>
              </a:lnSpc>
            </a:pPr>
            <a:r>
              <a:rPr lang="en-US" sz="2800" dirty="0"/>
              <a:t>New compression technologies </a:t>
            </a:r>
            <a:r>
              <a:rPr lang="en-US" sz="2800" dirty="0" smtClean="0"/>
              <a:t>make copying </a:t>
            </a:r>
            <a:r>
              <a:rPr lang="en-US" sz="2800" dirty="0"/>
              <a:t>large files (e.g. graphics, video and audio files) </a:t>
            </a:r>
            <a:r>
              <a:rPr lang="en-US" sz="2800" dirty="0" smtClean="0"/>
              <a:t>feasible.</a:t>
            </a:r>
          </a:p>
          <a:p>
            <a:pPr>
              <a:lnSpc>
                <a:spcPct val="90000"/>
              </a:lnSpc>
            </a:pPr>
            <a:r>
              <a:rPr lang="en-US" sz="2800" dirty="0" smtClean="0"/>
              <a:t>Search engines make finding material easier.</a:t>
            </a:r>
          </a:p>
          <a:p>
            <a:pPr>
              <a:lnSpc>
                <a:spcPct val="90000"/>
              </a:lnSpc>
            </a:pPr>
            <a:r>
              <a:rPr lang="en-US" sz="2800" dirty="0" smtClean="0"/>
              <a:t>Peer-to-peer technology makes transferring and sharing files easier.</a:t>
            </a:r>
            <a:endParaRPr lang="en-US" sz="2800" dirty="0"/>
          </a:p>
        </p:txBody>
      </p:sp>
      <p:sp>
        <p:nvSpPr>
          <p:cNvPr id="2" name="Content Placeholder 1"/>
          <p:cNvSpPr>
            <a:spLocks noGrp="1"/>
          </p:cNvSpPr>
          <p:nvPr>
            <p:ph sz="quarter" idx="10"/>
          </p:nvPr>
        </p:nvSpPr>
        <p:spPr/>
        <p:txBody>
          <a:bodyPr/>
          <a:lstStyle/>
          <a:p>
            <a:r>
              <a:rPr lang="en-US" dirty="0" smtClean="0"/>
              <a:t>183</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a:normAutofit/>
          </a:bodyPr>
          <a:lstStyle/>
          <a:p>
            <a:pPr>
              <a:lnSpc>
                <a:spcPct val="90000"/>
              </a:lnSpc>
              <a:buFontTx/>
              <a:buNone/>
            </a:pPr>
            <a:r>
              <a:rPr lang="en-US" dirty="0"/>
              <a:t>Challenges of New </a:t>
            </a:r>
            <a:r>
              <a:rPr lang="en-US" dirty="0" smtClean="0"/>
              <a:t>Technology (cont.)</a:t>
            </a:r>
            <a:endParaRPr lang="en-US" dirty="0"/>
          </a:p>
          <a:p>
            <a:pPr>
              <a:lnSpc>
                <a:spcPct val="90000"/>
              </a:lnSpc>
            </a:pPr>
            <a:r>
              <a:rPr lang="en-US" sz="2800" dirty="0" smtClean="0"/>
              <a:t>Broadband connections make transferring files easier and enable streaming video.</a:t>
            </a:r>
          </a:p>
          <a:p>
            <a:pPr>
              <a:lnSpc>
                <a:spcPct val="90000"/>
              </a:lnSpc>
            </a:pPr>
            <a:r>
              <a:rPr lang="en-US" sz="2800" dirty="0" smtClean="0"/>
              <a:t>Miniaturization of cameras and other equipment enable audience members to record and transmit events.</a:t>
            </a:r>
          </a:p>
          <a:p>
            <a:pPr>
              <a:lnSpc>
                <a:spcPct val="90000"/>
              </a:lnSpc>
            </a:pPr>
            <a:r>
              <a:rPr lang="en-US" sz="2800" dirty="0"/>
              <a:t>Scanners allow us to change the media of a copyrighted work, converting printed text, photos, and artwork to electronic </a:t>
            </a:r>
            <a:r>
              <a:rPr lang="en-US" sz="2800" dirty="0" smtClean="0"/>
              <a:t>form.</a:t>
            </a:r>
            <a:endParaRPr lang="en-US" sz="2800" dirty="0"/>
          </a:p>
          <a:p>
            <a:pPr>
              <a:lnSpc>
                <a:spcPct val="90000"/>
              </a:lnSpc>
            </a:pPr>
            <a:r>
              <a:rPr lang="en-US" sz="2800" dirty="0" smtClean="0"/>
              <a:t>New </a:t>
            </a:r>
            <a:r>
              <a:rPr lang="en-US" sz="2800" dirty="0"/>
              <a:t>tools allow us to modify graphics, video and audio files to make derivative </a:t>
            </a:r>
            <a:r>
              <a:rPr lang="en-US" sz="2800" dirty="0" smtClean="0"/>
              <a:t>works.</a:t>
            </a:r>
            <a:endParaRPr lang="en-US" sz="2800" dirty="0"/>
          </a:p>
        </p:txBody>
      </p:sp>
      <p:sp>
        <p:nvSpPr>
          <p:cNvPr id="2" name="Content Placeholder 1"/>
          <p:cNvSpPr>
            <a:spLocks noGrp="1"/>
          </p:cNvSpPr>
          <p:nvPr>
            <p:ph sz="quarter" idx="10"/>
          </p:nvPr>
        </p:nvSpPr>
        <p:spPr/>
        <p:txBody>
          <a:bodyPr/>
          <a:lstStyle/>
          <a:p>
            <a:r>
              <a:rPr lang="en-US" dirty="0" smtClean="0"/>
              <a:t>183</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extLst>
      <p:ext uri="{BB962C8B-B14F-4D97-AF65-F5344CB8AC3E}">
        <p14:creationId xmlns:p14="http://schemas.microsoft.com/office/powerpoint/2010/main" xmlns="" val="2569211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a:normAutofit/>
          </a:bodyPr>
          <a:lstStyle/>
          <a:p>
            <a:pPr>
              <a:lnSpc>
                <a:spcPct val="90000"/>
              </a:lnSpc>
            </a:pPr>
            <a:r>
              <a:rPr lang="en-US" sz="2800" dirty="0" smtClean="0"/>
              <a:t>What </a:t>
            </a:r>
            <a:r>
              <a:rPr lang="en-US" sz="2800" dirty="0"/>
              <a:t>does it mean to solve the problems of technology’s impact on intellectual property rights? </a:t>
            </a:r>
            <a:endParaRPr lang="en-US" sz="2800" dirty="0" smtClean="0"/>
          </a:p>
          <a:p>
            <a:pPr>
              <a:lnSpc>
                <a:spcPct val="90000"/>
              </a:lnSpc>
            </a:pPr>
            <a:r>
              <a:rPr lang="en-US" sz="2800" dirty="0" smtClean="0"/>
              <a:t>We </a:t>
            </a:r>
            <a:r>
              <a:rPr lang="en-US" sz="2800" dirty="0"/>
              <a:t>should recognize that “the problem” </a:t>
            </a:r>
            <a:r>
              <a:rPr lang="en-US" sz="2800" dirty="0" smtClean="0"/>
              <a:t>looks different </a:t>
            </a:r>
            <a:r>
              <a:rPr lang="en-US" sz="2800" dirty="0"/>
              <a:t>from different perspectives. </a:t>
            </a:r>
          </a:p>
          <a:p>
            <a:pPr>
              <a:lnSpc>
                <a:spcPct val="90000"/>
              </a:lnSpc>
              <a:buFontTx/>
              <a:buNone/>
            </a:pPr>
            <a:endParaRPr lang="en-US" sz="2800" dirty="0"/>
          </a:p>
        </p:txBody>
      </p:sp>
      <p:sp>
        <p:nvSpPr>
          <p:cNvPr id="2" name="Content Placeholder 1"/>
          <p:cNvSpPr>
            <a:spLocks noGrp="1"/>
          </p:cNvSpPr>
          <p:nvPr>
            <p:ph sz="quarter" idx="10"/>
          </p:nvPr>
        </p:nvSpPr>
        <p:spPr/>
        <p:txBody>
          <a:bodyPr/>
          <a:lstStyle/>
          <a:p>
            <a:r>
              <a:rPr lang="en-US" dirty="0" smtClean="0"/>
              <a:t>182-185</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extLst>
      <p:ext uri="{BB962C8B-B14F-4D97-AF65-F5344CB8AC3E}">
        <p14:creationId xmlns:p14="http://schemas.microsoft.com/office/powerpoint/2010/main" xmlns="" val="55378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pPr>
              <a:lnSpc>
                <a:spcPct val="90000"/>
              </a:lnSpc>
              <a:buFontTx/>
              <a:buNone/>
            </a:pPr>
            <a:r>
              <a:rPr lang="en-US" sz="2800" dirty="0"/>
              <a:t>A bit of </a:t>
            </a:r>
            <a:r>
              <a:rPr lang="en-US" sz="2800" dirty="0" smtClean="0"/>
              <a:t>history</a:t>
            </a:r>
            <a:endParaRPr lang="en-US" sz="2800" dirty="0"/>
          </a:p>
          <a:p>
            <a:pPr>
              <a:lnSpc>
                <a:spcPct val="90000"/>
              </a:lnSpc>
            </a:pPr>
            <a:r>
              <a:rPr lang="en-US" sz="2400" dirty="0"/>
              <a:t>1790 first copyright law passed</a:t>
            </a:r>
          </a:p>
          <a:p>
            <a:pPr>
              <a:lnSpc>
                <a:spcPct val="90000"/>
              </a:lnSpc>
            </a:pPr>
            <a:r>
              <a:rPr lang="en-US" sz="2400" dirty="0"/>
              <a:t>1909 Copyright Act of 1909 defined an unauthorized copy as a form that could be seen and read visually</a:t>
            </a:r>
          </a:p>
          <a:p>
            <a:pPr>
              <a:lnSpc>
                <a:spcPct val="90000"/>
              </a:lnSpc>
            </a:pPr>
            <a:r>
              <a:rPr lang="en-US" sz="2400" dirty="0"/>
              <a:t>1976 and 1980 copyright law revised to include software and databases that exhibit "authorship" (original expression of ideas), included the "Fair Use Doctrine"</a:t>
            </a:r>
          </a:p>
          <a:p>
            <a:pPr>
              <a:lnSpc>
                <a:spcPct val="90000"/>
              </a:lnSpc>
            </a:pPr>
            <a:r>
              <a:rPr lang="en-US" sz="2400" dirty="0"/>
              <a:t>1982 high-volume copying became a felony</a:t>
            </a:r>
          </a:p>
          <a:p>
            <a:pPr>
              <a:lnSpc>
                <a:spcPct val="90000"/>
              </a:lnSpc>
            </a:pPr>
            <a:r>
              <a:rPr lang="en-US" sz="2400" dirty="0"/>
              <a:t>1992 making multiple copies for commercial advantage and private gain became a </a:t>
            </a:r>
            <a:r>
              <a:rPr lang="en-US" sz="2400" dirty="0" smtClean="0"/>
              <a:t>felony</a:t>
            </a:r>
          </a:p>
        </p:txBody>
      </p:sp>
      <p:sp>
        <p:nvSpPr>
          <p:cNvPr id="2" name="Content Placeholder 1"/>
          <p:cNvSpPr>
            <a:spLocks noGrp="1"/>
          </p:cNvSpPr>
          <p:nvPr>
            <p:ph sz="quarter" idx="10"/>
          </p:nvPr>
        </p:nvSpPr>
        <p:spPr/>
        <p:txBody>
          <a:bodyPr/>
          <a:lstStyle/>
          <a:p>
            <a:r>
              <a:rPr lang="en-US" dirty="0" smtClean="0"/>
              <a:t>185-186</a:t>
            </a:r>
            <a:endParaRPr lang="en-US" dirty="0"/>
          </a:p>
        </p:txBody>
      </p:sp>
      <p:sp>
        <p:nvSpPr>
          <p:cNvPr id="8"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80000"/>
              </a:lnSpc>
              <a:buFontTx/>
              <a:buNone/>
            </a:pPr>
            <a:r>
              <a:rPr lang="en-US" sz="2800" dirty="0"/>
              <a:t>A bit of History (cont</a:t>
            </a:r>
            <a:r>
              <a:rPr lang="en-US" sz="2800" dirty="0" smtClean="0"/>
              <a:t>.)</a:t>
            </a:r>
            <a:endParaRPr lang="en-US" sz="2800" dirty="0"/>
          </a:p>
          <a:p>
            <a:pPr>
              <a:lnSpc>
                <a:spcPct val="80000"/>
              </a:lnSpc>
            </a:pPr>
            <a:r>
              <a:rPr lang="en-US" sz="2400" dirty="0"/>
              <a:t>1997 No Electronic Theft Act made it a felony to willfully infringe copyright by reproducing or distributing one or more copies of copyrighted work with a total value of more than $1,000 within a six-month period </a:t>
            </a:r>
          </a:p>
          <a:p>
            <a:pPr>
              <a:lnSpc>
                <a:spcPct val="80000"/>
              </a:lnSpc>
            </a:pPr>
            <a:r>
              <a:rPr lang="en-US" sz="2400" dirty="0"/>
              <a:t>1998 Digital Millennium Copyright Act (DMCA) prohibits making, distributing or using tools to circumvent technological copyright protection systems and included protection from some copyright lawsuits for Web sites where users post material</a:t>
            </a:r>
          </a:p>
          <a:p>
            <a:pPr>
              <a:lnSpc>
                <a:spcPct val="80000"/>
              </a:lnSpc>
            </a:pPr>
            <a:r>
              <a:rPr lang="en-US" sz="2400" dirty="0"/>
              <a:t>2005 Congress made it a felony to record a movie in a movie theater</a:t>
            </a:r>
          </a:p>
        </p:txBody>
      </p:sp>
      <p:sp>
        <p:nvSpPr>
          <p:cNvPr id="2" name="Content Placeholder 1"/>
          <p:cNvSpPr>
            <a:spLocks noGrp="1"/>
          </p:cNvSpPr>
          <p:nvPr>
            <p:ph sz="quarter" idx="10"/>
          </p:nvPr>
        </p:nvSpPr>
        <p:spPr/>
        <p:txBody>
          <a:bodyPr/>
          <a:lstStyle/>
          <a:p>
            <a:r>
              <a:rPr lang="en-US" dirty="0" smtClean="0"/>
              <a:t>186</a:t>
            </a:r>
            <a:endParaRPr lang="en-US" dirty="0"/>
          </a:p>
        </p:txBody>
      </p:sp>
      <p:sp>
        <p:nvSpPr>
          <p:cNvPr id="6" name="Title 2"/>
          <p:cNvSpPr>
            <a:spLocks noGrp="1"/>
          </p:cNvSpPr>
          <p:nvPr>
            <p:ph type="title"/>
          </p:nvPr>
        </p:nvSpPr>
        <p:spPr>
          <a:xfrm>
            <a:off x="1219200" y="228600"/>
            <a:ext cx="7162800" cy="1143000"/>
          </a:xfrm>
        </p:spPr>
        <p:txBody>
          <a:bodyPr/>
          <a:lstStyle/>
          <a:p>
            <a:r>
              <a:rPr lang="en-US" dirty="0" smtClean="0"/>
              <a:t>Principles, Laws, and Cases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Baase</Template>
  <TotalTime>0</TotalTime>
  <Words>3794</Words>
  <Application>Microsoft Office PowerPoint</Application>
  <PresentationFormat>On-screen Show (4:3)</PresentationFormat>
  <Paragraphs>359</Paragraphs>
  <Slides>44</Slides>
  <Notes>19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Baase</vt:lpstr>
      <vt:lpstr>A Gift of Fire Fourth edition Sara Baase</vt:lpstr>
      <vt:lpstr>What We Will Cover</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Principles, Laws, and Cases</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Responses to Copyright Infringement</vt:lpstr>
      <vt:lpstr>Search Engines and Online Libraries</vt:lpstr>
      <vt:lpstr>Search Engines and Online Libraries</vt:lpstr>
      <vt:lpstr>Search Engines and Online Libraries</vt:lpstr>
      <vt:lpstr>Free Software</vt:lpstr>
      <vt:lpstr>Free Software</vt:lpstr>
      <vt:lpstr>Free Software</vt:lpstr>
      <vt:lpstr>Patents for Inventions in Software</vt:lpstr>
      <vt:lpstr>Patents for Inventions in Software</vt:lpstr>
      <vt:lpstr>Patents for Inventions in Software</vt:lpstr>
      <vt:lpstr>Patents for Inventions in Software</vt:lpstr>
      <vt:lpstr>Patents for Inventions in Software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2012-09-13T21:52:26Z</dcterms:created>
  <dcterms:modified xsi:type="dcterms:W3CDTF">2015-02-11T07:23:18Z</dcterms:modified>
</cp:coreProperties>
</file>