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Conducting an Audience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“Audience Analysis”?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audience analysis </a:t>
            </a:r>
            <a:r>
              <a:rPr lang="en-US" dirty="0"/>
              <a:t>is a process used to identify and understand the </a:t>
            </a:r>
            <a:r>
              <a:rPr lang="en-US" dirty="0" smtClean="0"/>
              <a:t>priorities </a:t>
            </a:r>
            <a:r>
              <a:rPr lang="en-US" dirty="0"/>
              <a:t>and </a:t>
            </a:r>
            <a:r>
              <a:rPr lang="en-US" dirty="0" smtClean="0"/>
              <a:t>influences for a group of people for which a document is to be produced. The </a:t>
            </a:r>
            <a:r>
              <a:rPr lang="en-US" dirty="0" smtClean="0">
                <a:solidFill>
                  <a:srgbClr val="75367A"/>
                </a:solidFill>
              </a:rPr>
              <a:t>target audience </a:t>
            </a:r>
            <a:r>
              <a:rPr lang="en-US" dirty="0" smtClean="0"/>
              <a:t>is those </a:t>
            </a:r>
            <a:r>
              <a:rPr lang="en-US" dirty="0"/>
              <a:t>people whose behavior must change </a:t>
            </a:r>
            <a:r>
              <a:rPr lang="en-US" dirty="0" smtClean="0"/>
              <a:t>as a result of reading the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an Audience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complete audience analysis </a:t>
            </a:r>
            <a:r>
              <a:rPr lang="en-US" dirty="0" smtClean="0"/>
              <a:t>considers :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5367A"/>
                </a:solidFill>
              </a:rPr>
              <a:t>Socio</a:t>
            </a:r>
            <a:r>
              <a:rPr lang="en-US" dirty="0">
                <a:solidFill>
                  <a:srgbClr val="75367A"/>
                </a:solidFill>
              </a:rPr>
              <a:t>-demographic characteristics </a:t>
            </a:r>
            <a:r>
              <a:rPr lang="en-US" dirty="0"/>
              <a:t>such as sex, age, language and religion.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Geographic characteristics </a:t>
            </a:r>
            <a:r>
              <a:rPr lang="en-US" dirty="0"/>
              <a:t>like where the audience lives and how that might impact behavior.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Psychographic characteristics </a:t>
            </a:r>
            <a:r>
              <a:rPr lang="en-US" dirty="0"/>
              <a:t>such as needs, hopes, concerns and aspirations.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5367A"/>
                </a:solidFill>
              </a:rPr>
              <a:t>Background knowledge</a:t>
            </a:r>
            <a:r>
              <a:rPr lang="en-US" dirty="0" smtClean="0"/>
              <a:t> of the audience members and their </a:t>
            </a:r>
            <a:r>
              <a:rPr lang="en-US" dirty="0"/>
              <a:t>current actions related to </a:t>
            </a:r>
            <a:r>
              <a:rPr lang="en-US" dirty="0" smtClean="0"/>
              <a:t>a particular </a:t>
            </a:r>
            <a:r>
              <a:rPr lang="en-US" dirty="0"/>
              <a:t>issue. 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Barriers and facilitators </a:t>
            </a:r>
            <a:r>
              <a:rPr lang="en-US" dirty="0"/>
              <a:t>that prevent or encourage audience members to adopt the desired behavior change.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Gender</a:t>
            </a:r>
            <a:r>
              <a:rPr lang="en-US" dirty="0"/>
              <a:t> and how it impacts audience members’ behavior and ability to change.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Effective communication channels </a:t>
            </a:r>
            <a:r>
              <a:rPr lang="en-US" dirty="0"/>
              <a:t>for reaching the audience.</a:t>
            </a:r>
          </a:p>
        </p:txBody>
      </p:sp>
    </p:spTree>
    <p:extLst>
      <p:ext uri="{BB962C8B-B14F-4D97-AF65-F5344CB8AC3E}">
        <p14:creationId xmlns:p14="http://schemas.microsoft.com/office/powerpoint/2010/main" val="62810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1" y="1453680"/>
            <a:ext cx="7556313" cy="721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are the main </a:t>
            </a:r>
            <a:r>
              <a:rPr lang="en-US" dirty="0" smtClean="0"/>
              <a:t>characteristics </a:t>
            </a:r>
            <a:r>
              <a:rPr lang="en-US" dirty="0"/>
              <a:t>you should look to define.</a:t>
            </a:r>
          </a:p>
        </p:txBody>
      </p:sp>
      <p:pic>
        <p:nvPicPr>
          <p:cNvPr id="4" name="Picture 3" descr="Dem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67" y="2039952"/>
            <a:ext cx="4874364" cy="45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Defining </a:t>
            </a:r>
            <a:r>
              <a:rPr lang="en-US" dirty="0">
                <a:solidFill>
                  <a:srgbClr val="75367A"/>
                </a:solidFill>
              </a:rPr>
              <a:t>psychographics</a:t>
            </a:r>
            <a:r>
              <a:rPr lang="en-US" dirty="0"/>
              <a:t> can be really challenging because it revolves around subjective information in contrast to demographics that rely on </a:t>
            </a:r>
            <a:r>
              <a:rPr lang="en-US" dirty="0" smtClean="0"/>
              <a:t>quantitative statistical </a:t>
            </a:r>
            <a:r>
              <a:rPr lang="en-US" dirty="0"/>
              <a:t>data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are 3 main areas you want to define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What are the interests of your target audience?</a:t>
            </a:r>
          </a:p>
          <a:p>
            <a:r>
              <a:rPr lang="en-US" dirty="0"/>
              <a:t>What kind of activities (often hobbies) do they take part in?</a:t>
            </a:r>
          </a:p>
          <a:p>
            <a:r>
              <a:rPr lang="en-US" dirty="0"/>
              <a:t>What are their attitudes/opinions towards particular subjects?</a:t>
            </a:r>
          </a:p>
        </p:txBody>
      </p:sp>
    </p:spTree>
    <p:extLst>
      <p:ext uri="{BB962C8B-B14F-4D97-AF65-F5344CB8AC3E}">
        <p14:creationId xmlns:p14="http://schemas.microsoft.com/office/powerpoint/2010/main" val="34064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Target Audience (DMU)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5367A"/>
                </a:solidFill>
              </a:rPr>
              <a:t>Decision </a:t>
            </a:r>
            <a:r>
              <a:rPr lang="en-US" dirty="0">
                <a:solidFill>
                  <a:srgbClr val="75367A"/>
                </a:solidFill>
              </a:rPr>
              <a:t>Making </a:t>
            </a:r>
            <a:r>
              <a:rPr lang="en-US" dirty="0" smtClean="0">
                <a:solidFill>
                  <a:srgbClr val="75367A"/>
                </a:solidFill>
              </a:rPr>
              <a:t>Unit </a:t>
            </a:r>
            <a:r>
              <a:rPr lang="en-US" dirty="0" smtClean="0"/>
              <a:t>(DMU) </a:t>
            </a:r>
            <a:r>
              <a:rPr lang="en-US" dirty="0"/>
              <a:t>is a term that describes a group of individuals that are involved in the </a:t>
            </a:r>
            <a:r>
              <a:rPr lang="en-US" dirty="0" smtClean="0"/>
              <a:t>deciding the course of action for within a specific audience. There </a:t>
            </a:r>
            <a:r>
              <a:rPr lang="en-US" dirty="0"/>
              <a:t>are 6 roles in the DMU you need to be aware of (it is important to note that one person can cover multiple roles):</a:t>
            </a:r>
          </a:p>
        </p:txBody>
      </p:sp>
    </p:spTree>
    <p:extLst>
      <p:ext uri="{BB962C8B-B14F-4D97-AF65-F5344CB8AC3E}">
        <p14:creationId xmlns:p14="http://schemas.microsoft.com/office/powerpoint/2010/main" val="342612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Units</a:t>
            </a:r>
            <a:endParaRPr lang="en-US" dirty="0"/>
          </a:p>
        </p:txBody>
      </p:sp>
      <p:pic>
        <p:nvPicPr>
          <p:cNvPr id="4" name="Picture 3" descr="DM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46" y="1433336"/>
            <a:ext cx="4303485" cy="51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9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DMU Roles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Users</a:t>
            </a:r>
            <a:r>
              <a:rPr lang="en-US" dirty="0"/>
              <a:t> are </a:t>
            </a:r>
            <a:r>
              <a:rPr lang="en-US" dirty="0" smtClean="0"/>
              <a:t>the </a:t>
            </a:r>
            <a:r>
              <a:rPr lang="en-US" dirty="0"/>
              <a:t>people that are using your product or service. </a:t>
            </a:r>
            <a:r>
              <a:rPr lang="en-US" dirty="0" smtClean="0"/>
              <a:t>They </a:t>
            </a:r>
            <a:r>
              <a:rPr lang="en-US" dirty="0"/>
              <a:t>have problems </a:t>
            </a:r>
            <a:r>
              <a:rPr lang="en-US" dirty="0" smtClean="0"/>
              <a:t>and </a:t>
            </a:r>
            <a:r>
              <a:rPr lang="en-US" dirty="0"/>
              <a:t>you are here to help them.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>
                <a:solidFill>
                  <a:srgbClr val="75367A"/>
                </a:solidFill>
              </a:rPr>
              <a:t>Influencer</a:t>
            </a:r>
            <a:r>
              <a:rPr lang="en-US" dirty="0"/>
              <a:t> can be anyone whose opinion has an influence on the decision maker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5367A"/>
                </a:solidFill>
              </a:rPr>
              <a:t>Decision </a:t>
            </a:r>
            <a:r>
              <a:rPr lang="en-US" dirty="0">
                <a:solidFill>
                  <a:srgbClr val="75367A"/>
                </a:solidFill>
              </a:rPr>
              <a:t>makers </a:t>
            </a:r>
            <a:r>
              <a:rPr lang="en-US" dirty="0"/>
              <a:t>are the ones that have the final say about the product/service </a:t>
            </a:r>
            <a:r>
              <a:rPr lang="en-US" dirty="0" smtClean="0"/>
              <a:t>purchases or the implementation of a policy or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3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Roles Require a 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reason you want to distinguish </a:t>
            </a:r>
            <a:r>
              <a:rPr lang="en-US" dirty="0" smtClean="0"/>
              <a:t>between the DMU </a:t>
            </a:r>
            <a:r>
              <a:rPr lang="en-US" dirty="0"/>
              <a:t>roles described </a:t>
            </a:r>
            <a:r>
              <a:rPr lang="en-US" dirty="0" smtClean="0"/>
              <a:t>is </a:t>
            </a:r>
            <a:r>
              <a:rPr lang="en-US" dirty="0"/>
              <a:t>because you want to target them with a different type of </a:t>
            </a:r>
            <a:r>
              <a:rPr lang="en-US" dirty="0" smtClean="0"/>
              <a:t>content or message.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Users</a:t>
            </a:r>
            <a:r>
              <a:rPr lang="en-US" dirty="0"/>
              <a:t> – Awareness, Interest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Influencers</a:t>
            </a:r>
            <a:r>
              <a:rPr lang="en-US" dirty="0"/>
              <a:t> – Interest, Consideration, Intent</a:t>
            </a:r>
          </a:p>
          <a:p>
            <a:pPr marL="0" indent="0">
              <a:buNone/>
            </a:pPr>
            <a:r>
              <a:rPr lang="en-US" dirty="0">
                <a:solidFill>
                  <a:srgbClr val="75367A"/>
                </a:solidFill>
              </a:rPr>
              <a:t>Decision makers </a:t>
            </a:r>
            <a:r>
              <a:rPr lang="en-US" dirty="0"/>
              <a:t>– Intent, Evaluation, </a:t>
            </a:r>
            <a:r>
              <a:rPr lang="en-US" dirty="0" smtClean="0"/>
              <a:t>Purchase,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8595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39</TotalTime>
  <Words>434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Conducting an Audience Analysis</vt:lpstr>
      <vt:lpstr>What is an “Audience Analysis”?</vt:lpstr>
      <vt:lpstr>Key Components of an Audience Analysis</vt:lpstr>
      <vt:lpstr>Demographics</vt:lpstr>
      <vt:lpstr>Psychographics</vt:lpstr>
      <vt:lpstr>Classifying Target Audience (DMU)</vt:lpstr>
      <vt:lpstr>Decision Making Units</vt:lpstr>
      <vt:lpstr>DMU Roles Defined</vt:lpstr>
      <vt:lpstr>Different Roles Require a Different Approach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an Audience Analysis</dc:title>
  <dc:creator>Kamal Fox</dc:creator>
  <cp:lastModifiedBy>Kamal Fox</cp:lastModifiedBy>
  <cp:revision>3</cp:revision>
  <dcterms:created xsi:type="dcterms:W3CDTF">2019-05-09T21:13:17Z</dcterms:created>
  <dcterms:modified xsi:type="dcterms:W3CDTF">2019-05-09T21:52:44Z</dcterms:modified>
</cp:coreProperties>
</file>