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79" r:id="rId4"/>
    <p:sldId id="257" r:id="rId5"/>
    <p:sldId id="260" r:id="rId6"/>
    <p:sldId id="261" r:id="rId7"/>
    <p:sldId id="272" r:id="rId8"/>
    <p:sldId id="262" r:id="rId9"/>
    <p:sldId id="263" r:id="rId10"/>
    <p:sldId id="273" r:id="rId11"/>
    <p:sldId id="259" r:id="rId12"/>
    <p:sldId id="258" r:id="rId13"/>
    <p:sldId id="264" r:id="rId14"/>
    <p:sldId id="270" r:id="rId15"/>
    <p:sldId id="274" r:id="rId16"/>
    <p:sldId id="275" r:id="rId17"/>
    <p:sldId id="265" r:id="rId18"/>
    <p:sldId id="269" r:id="rId19"/>
    <p:sldId id="271" r:id="rId20"/>
    <p:sldId id="266" r:id="rId21"/>
    <p:sldId id="280" r:id="rId22"/>
    <p:sldId id="277" r:id="rId23"/>
    <p:sldId id="267" r:id="rId24"/>
    <p:sldId id="268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B310-D22D-D547-BF11-2FEEB1AF8E24}" type="datetimeFigureOut">
              <a:rPr lang="en-US" smtClean="0"/>
              <a:t>2019-09-10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BEB5-BCD9-A943-995E-934DB37D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5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B310-D22D-D547-BF11-2FEEB1AF8E24}" type="datetimeFigureOut">
              <a:rPr lang="en-US" smtClean="0"/>
              <a:t>2019-09-10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BEB5-BCD9-A943-995E-934DB37D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B310-D22D-D547-BF11-2FEEB1AF8E24}" type="datetimeFigureOut">
              <a:rPr lang="en-US" smtClean="0"/>
              <a:t>2019-09-10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BEB5-BCD9-A943-995E-934DB37D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1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B310-D22D-D547-BF11-2FEEB1AF8E24}" type="datetimeFigureOut">
              <a:rPr lang="en-US" smtClean="0"/>
              <a:t>2019-09-10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BEB5-BCD9-A943-995E-934DB37D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7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B310-D22D-D547-BF11-2FEEB1AF8E24}" type="datetimeFigureOut">
              <a:rPr lang="en-US" smtClean="0"/>
              <a:t>2019-09-10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BEB5-BCD9-A943-995E-934DB37D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4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B310-D22D-D547-BF11-2FEEB1AF8E24}" type="datetimeFigureOut">
              <a:rPr lang="en-US" smtClean="0"/>
              <a:t>2019-09-10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BEB5-BCD9-A943-995E-934DB37D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8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B310-D22D-D547-BF11-2FEEB1AF8E24}" type="datetimeFigureOut">
              <a:rPr lang="en-US" smtClean="0"/>
              <a:t>2019-09-10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BEB5-BCD9-A943-995E-934DB37D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3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B310-D22D-D547-BF11-2FEEB1AF8E24}" type="datetimeFigureOut">
              <a:rPr lang="en-US" smtClean="0"/>
              <a:t>2019-09-10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BEB5-BCD9-A943-995E-934DB37D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8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B310-D22D-D547-BF11-2FEEB1AF8E24}" type="datetimeFigureOut">
              <a:rPr lang="en-US" smtClean="0"/>
              <a:t>2019-09-10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BEB5-BCD9-A943-995E-934DB37D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9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B310-D22D-D547-BF11-2FEEB1AF8E24}" type="datetimeFigureOut">
              <a:rPr lang="en-US" smtClean="0"/>
              <a:t>2019-09-10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BEB5-BCD9-A943-995E-934DB37D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B310-D22D-D547-BF11-2FEEB1AF8E24}" type="datetimeFigureOut">
              <a:rPr lang="en-US" smtClean="0"/>
              <a:t>2019-09-10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BEB5-BCD9-A943-995E-934DB37D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3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7B310-D22D-D547-BF11-2FEEB1AF8E24}" type="datetimeFigureOut">
              <a:rPr lang="en-US" smtClean="0"/>
              <a:t>2019-09-10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9BEB5-BCD9-A943-995E-934DB37D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5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1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Careful!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424" y="5357677"/>
            <a:ext cx="8808575" cy="1374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Circular </a:t>
            </a:r>
            <a:r>
              <a:rPr lang="en-US" dirty="0" smtClean="0"/>
              <a:t>Definitions: The </a:t>
            </a:r>
            <a:r>
              <a:rPr lang="en-US" dirty="0"/>
              <a:t>definition includes the term being defined as a part of the </a:t>
            </a:r>
            <a:r>
              <a:rPr lang="en-US" dirty="0" smtClean="0"/>
              <a:t>definition</a:t>
            </a:r>
            <a:r>
              <a:rPr lang="en-US" dirty="0" smtClean="0"/>
              <a:t>.</a:t>
            </a:r>
          </a:p>
        </p:txBody>
      </p:sp>
      <p:pic>
        <p:nvPicPr>
          <p:cNvPr id="4" name="Picture 3" descr="Circular_definition_of_circular_defin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080" y="1600200"/>
            <a:ext cx="4037932" cy="346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in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Extended definition almost always starts with a sentence definition, but then it elaborates on the word by providing information about </a:t>
            </a:r>
          </a:p>
          <a:p>
            <a:r>
              <a:rPr lang="en-US" dirty="0" smtClean="0"/>
              <a:t>function of the term defined</a:t>
            </a:r>
          </a:p>
          <a:p>
            <a:r>
              <a:rPr lang="en-US" dirty="0" smtClean="0"/>
              <a:t>location or context of the term defined</a:t>
            </a:r>
          </a:p>
          <a:p>
            <a:r>
              <a:rPr lang="en-US" dirty="0" smtClean="0"/>
              <a:t>physical traits of the term defined</a:t>
            </a:r>
          </a:p>
          <a:p>
            <a:r>
              <a:rPr lang="en-US" dirty="0" smtClean="0"/>
              <a:t>causes and/or effects  of the term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6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Thematic Elements of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Thematic Element:</a:t>
            </a:r>
          </a:p>
          <a:p>
            <a:r>
              <a:rPr lang="en-US" dirty="0" smtClean="0"/>
              <a:t>Etymological Definition</a:t>
            </a:r>
          </a:p>
          <a:p>
            <a:r>
              <a:rPr lang="en-US" dirty="0" smtClean="0"/>
              <a:t>Aristotelian Definition</a:t>
            </a:r>
          </a:p>
          <a:p>
            <a:r>
              <a:rPr lang="en-US" dirty="0" smtClean="0"/>
              <a:t>Example/Analogy </a:t>
            </a:r>
            <a:r>
              <a:rPr lang="en-US" dirty="0" smtClean="0"/>
              <a:t>Definition</a:t>
            </a:r>
          </a:p>
          <a:p>
            <a:r>
              <a:rPr lang="en-US" dirty="0" smtClean="0"/>
              <a:t>Comparison/Contrast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well-formed definition will usually combine a formal element with a thematic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3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Etymological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Etymological definitions use the meanings of a word in the past to define and understand its present meaning.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term definition comes from the Latin word </a:t>
            </a:r>
            <a:r>
              <a:rPr lang="en-US" i="1" dirty="0" err="1" smtClean="0"/>
              <a:t>definio</a:t>
            </a:r>
            <a:r>
              <a:rPr lang="en-US" dirty="0" smtClean="0"/>
              <a:t> which means “to limit or bound”; thus, a definition sets the boundaries of a word’s meaning.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herbivore</a:t>
            </a:r>
            <a:r>
              <a:rPr lang="en-US" dirty="0" smtClean="0"/>
              <a:t> is an organism that only eats plants. The word comes from the Latin words </a:t>
            </a:r>
            <a:r>
              <a:rPr lang="en-US" dirty="0" err="1" smtClean="0"/>
              <a:t>herba</a:t>
            </a:r>
            <a:r>
              <a:rPr lang="en-US" dirty="0" smtClean="0"/>
              <a:t> which means “plant or herb” and </a:t>
            </a:r>
            <a:r>
              <a:rPr lang="en-US" dirty="0" err="1" smtClean="0"/>
              <a:t>vorare</a:t>
            </a:r>
            <a:r>
              <a:rPr lang="en-US" dirty="0" smtClean="0"/>
              <a:t> meaning “to devour”.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8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careful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past meanings of words may be very different or completely opposite to their present meanings.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geek |</a:t>
            </a:r>
            <a:r>
              <a:rPr lang="en-US" dirty="0" err="1"/>
              <a:t>gēk</a:t>
            </a:r>
            <a:r>
              <a:rPr lang="en-US" dirty="0" smtClean="0"/>
              <a:t>|, noun </a:t>
            </a:r>
            <a:r>
              <a:rPr lang="en-US" dirty="0"/>
              <a:t>informal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unfashionable or socially inept </a:t>
            </a:r>
            <a:r>
              <a:rPr lang="en-US" dirty="0" smtClean="0"/>
              <a:t>person</a:t>
            </a:r>
            <a:r>
              <a:rPr lang="en-US" dirty="0"/>
              <a:t>.</a:t>
            </a:r>
            <a:r>
              <a:rPr lang="en-US" dirty="0" smtClean="0"/>
              <a:t>  </a:t>
            </a:r>
            <a:r>
              <a:rPr lang="en-US" dirty="0"/>
              <a:t>[ usu. with modifier </a:t>
            </a:r>
            <a:r>
              <a:rPr lang="en-US" dirty="0" smtClean="0"/>
              <a:t>]; </a:t>
            </a:r>
            <a:r>
              <a:rPr lang="en-US" dirty="0"/>
              <a:t>a knowledgeable and obsessive enthusiast:</a:t>
            </a:r>
            <a:r>
              <a:rPr lang="en-US" i="1" dirty="0"/>
              <a:t> a computer geek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carnival performer who performs wild or disgusting acts.</a:t>
            </a:r>
          </a:p>
        </p:txBody>
      </p:sp>
    </p:spTree>
    <p:extLst>
      <p:ext uri="{BB962C8B-B14F-4D97-AF65-F5344CB8AC3E}">
        <p14:creationId xmlns:p14="http://schemas.microsoft.com/office/powerpoint/2010/main" val="3759668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 change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Pejoration</a:t>
            </a:r>
            <a:r>
              <a:rPr lang="en-US" dirty="0" smtClean="0"/>
              <a:t>: The </a:t>
            </a:r>
            <a:r>
              <a:rPr lang="en-US" dirty="0"/>
              <a:t>process or condition of worsening or degenerating</a:t>
            </a:r>
            <a:r>
              <a:rPr lang="en-US" dirty="0" smtClean="0"/>
              <a:t>. In linguistics, it is process </a:t>
            </a:r>
            <a:r>
              <a:rPr lang="en-US" dirty="0"/>
              <a:t>by which the meaning of a word becomes negative or disparaging over a period of </a:t>
            </a:r>
            <a:r>
              <a:rPr lang="en-US" dirty="0" smtClean="0"/>
              <a:t>time</a:t>
            </a:r>
          </a:p>
          <a:p>
            <a:pPr marL="0" indent="0">
              <a:buNone/>
            </a:pPr>
            <a:r>
              <a:rPr lang="en-US" dirty="0" smtClean="0"/>
              <a:t>e.g., silly: </a:t>
            </a:r>
            <a:r>
              <a:rPr lang="en-US" dirty="0"/>
              <a:t>from Middle English </a:t>
            </a:r>
            <a:r>
              <a:rPr lang="en-US" dirty="0" err="1"/>
              <a:t>seely</a:t>
            </a:r>
            <a:r>
              <a:rPr lang="en-US" dirty="0"/>
              <a:t>, “blessed, innocent,” </a:t>
            </a:r>
            <a:r>
              <a:rPr lang="en-US" dirty="0" smtClean="0"/>
              <a:t>which has </a:t>
            </a:r>
            <a:r>
              <a:rPr lang="en-US" dirty="0"/>
              <a:t>come to mean “showing a lack of good sense, </a:t>
            </a:r>
            <a:r>
              <a:rPr lang="en-US" dirty="0" smtClean="0"/>
              <a:t>frivolous, foolish.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583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 change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Amelioration</a:t>
            </a:r>
            <a:r>
              <a:rPr lang="en-US" dirty="0" smtClean="0"/>
              <a:t>: the </a:t>
            </a:r>
            <a:r>
              <a:rPr lang="en-US" dirty="0"/>
              <a:t>upgrading or elevation of a word's meaning, </a:t>
            </a:r>
            <a:r>
              <a:rPr lang="en-US" dirty="0" smtClean="0"/>
              <a:t>such as when </a:t>
            </a:r>
            <a:r>
              <a:rPr lang="en-US" dirty="0"/>
              <a:t>a word with a negative sense develops a positive </a:t>
            </a:r>
            <a:r>
              <a:rPr lang="en-US" dirty="0" smtClean="0"/>
              <a:t>one </a:t>
            </a:r>
            <a:r>
              <a:rPr lang="en-US" dirty="0"/>
              <a:t>Amelioration is less common than the opposite historical process, called pejoration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e.g., pretty: </a:t>
            </a:r>
            <a:r>
              <a:rPr lang="en-US" dirty="0"/>
              <a:t>from </a:t>
            </a:r>
            <a:r>
              <a:rPr lang="en-US" dirty="0" smtClean="0"/>
              <a:t>Old English </a:t>
            </a:r>
            <a:r>
              <a:rPr lang="en-US" i="1" dirty="0" err="1"/>
              <a:t>prættig</a:t>
            </a:r>
            <a:r>
              <a:rPr lang="en-US" dirty="0" smtClean="0"/>
              <a:t>, “</a:t>
            </a:r>
            <a:r>
              <a:rPr lang="en-US" i="1" dirty="0" smtClean="0"/>
              <a:t>deceitful</a:t>
            </a:r>
            <a:r>
              <a:rPr lang="en-US" i="1" dirty="0"/>
              <a:t>, cunning, </a:t>
            </a:r>
            <a:r>
              <a:rPr lang="en-US" i="1" dirty="0" smtClean="0"/>
              <a:t>clever</a:t>
            </a:r>
            <a:r>
              <a:rPr lang="en-US" dirty="0" smtClean="0"/>
              <a:t>,</a:t>
            </a:r>
            <a:r>
              <a:rPr lang="en-US" dirty="0"/>
              <a:t>” </a:t>
            </a:r>
            <a:r>
              <a:rPr lang="en-US" dirty="0" smtClean="0"/>
              <a:t>which has </a:t>
            </a:r>
            <a:r>
              <a:rPr lang="en-US" dirty="0"/>
              <a:t>come to mean </a:t>
            </a:r>
            <a:r>
              <a:rPr lang="en-US" dirty="0" smtClean="0"/>
              <a:t>“</a:t>
            </a:r>
            <a:r>
              <a:rPr lang="en-US" dirty="0"/>
              <a:t>attractive in a delicate way without being truly beautiful</a:t>
            </a:r>
            <a:r>
              <a:rPr lang="en-US" dirty="0" smtClean="0"/>
              <a:t>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032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Latin, Greek and Anglo-Saxon Roots of English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English is a language that is made up of words borrowed from other ancient languages or earlier forms of English (Anglo-Saxon).</a:t>
            </a:r>
          </a:p>
          <a:p>
            <a:pPr marL="0" indent="0">
              <a:buNone/>
            </a:pPr>
            <a:r>
              <a:rPr lang="en-US" dirty="0" smtClean="0"/>
              <a:t>Many of these words are compound words (e.g. baseball, blackbird, sister-in-law) but with a linking vowel.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4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Latin compounds in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These words are formed with a Latin “root” and a linking vowel.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conifer</a:t>
            </a:r>
            <a:r>
              <a:rPr lang="en-US" dirty="0" smtClean="0"/>
              <a:t> (cone-bearing) = </a:t>
            </a:r>
            <a:r>
              <a:rPr lang="en-US" dirty="0" err="1" smtClean="0"/>
              <a:t>con+i+fer</a:t>
            </a:r>
            <a:r>
              <a:rPr lang="en-US" dirty="0" smtClean="0"/>
              <a:t>; from </a:t>
            </a:r>
            <a:r>
              <a:rPr lang="en-US" dirty="0" err="1" smtClean="0"/>
              <a:t>conus</a:t>
            </a:r>
            <a:r>
              <a:rPr lang="en-US" dirty="0" smtClean="0"/>
              <a:t> “cone” and </a:t>
            </a:r>
            <a:r>
              <a:rPr lang="en-US" dirty="0" err="1" smtClean="0"/>
              <a:t>ferre</a:t>
            </a:r>
            <a:r>
              <a:rPr lang="en-US" dirty="0" smtClean="0"/>
              <a:t> “to bring, carry”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cordifolia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(heart-shaped leaf) = </a:t>
            </a:r>
            <a:r>
              <a:rPr lang="en-US" dirty="0" err="1" smtClean="0"/>
              <a:t>cor</a:t>
            </a:r>
            <a:r>
              <a:rPr lang="en-US" dirty="0" smtClean="0"/>
              <a:t>, </a:t>
            </a:r>
            <a:r>
              <a:rPr lang="en-US" dirty="0" err="1" smtClean="0"/>
              <a:t>cordis</a:t>
            </a:r>
            <a:r>
              <a:rPr lang="en-US" dirty="0" smtClean="0"/>
              <a:t> “heart” and Folium “leaf”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65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Greek compounds in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These words are formed with a Greek “root” and a linking vowel.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astronaut</a:t>
            </a:r>
            <a:r>
              <a:rPr lang="en-US" dirty="0" smtClean="0"/>
              <a:t> (space traveller) = </a:t>
            </a:r>
            <a:r>
              <a:rPr lang="en-US" dirty="0" err="1" smtClean="0"/>
              <a:t>astr+o+naut</a:t>
            </a:r>
            <a:r>
              <a:rPr lang="en-US" dirty="0" smtClean="0"/>
              <a:t>; from </a:t>
            </a:r>
            <a:r>
              <a:rPr lang="en-US" dirty="0" err="1" smtClean="0"/>
              <a:t>astron“star</a:t>
            </a:r>
            <a:r>
              <a:rPr lang="en-US" dirty="0" smtClean="0"/>
              <a:t>” and </a:t>
            </a:r>
            <a:r>
              <a:rPr lang="en-US" dirty="0" err="1" smtClean="0"/>
              <a:t>nautes</a:t>
            </a:r>
            <a:r>
              <a:rPr lang="en-US" dirty="0" smtClean="0"/>
              <a:t> “sailor”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Philosophy</a:t>
            </a:r>
            <a:r>
              <a:rPr lang="en-US" dirty="0" smtClean="0"/>
              <a:t> (pursuit of wisdom) = </a:t>
            </a:r>
            <a:r>
              <a:rPr lang="en-US" dirty="0" err="1" smtClean="0"/>
              <a:t>phil+o+soph+y</a:t>
            </a:r>
            <a:r>
              <a:rPr lang="en-US" dirty="0" smtClean="0"/>
              <a:t>; from </a:t>
            </a:r>
            <a:r>
              <a:rPr lang="en-US" dirty="0" err="1" smtClean="0"/>
              <a:t>philia</a:t>
            </a:r>
            <a:r>
              <a:rPr lang="en-US" dirty="0" smtClean="0"/>
              <a:t> “love” and </a:t>
            </a:r>
            <a:r>
              <a:rPr lang="en-US" dirty="0" err="1" smtClean="0"/>
              <a:t>sophos</a:t>
            </a:r>
            <a:r>
              <a:rPr lang="en-US" dirty="0" smtClean="0"/>
              <a:t> “wisdom”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7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definition of ‘definition’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word </a:t>
            </a:r>
            <a:r>
              <a:rPr lang="en-US" dirty="0" smtClean="0">
                <a:solidFill>
                  <a:srgbClr val="3366FF"/>
                </a:solidFill>
              </a:rPr>
              <a:t>definition</a:t>
            </a:r>
            <a:r>
              <a:rPr lang="en-US" dirty="0" smtClean="0"/>
              <a:t> comes from the Latin word </a:t>
            </a:r>
            <a:r>
              <a:rPr lang="en-US" i="1" dirty="0" err="1" smtClean="0">
                <a:solidFill>
                  <a:srgbClr val="3366FF"/>
                </a:solidFill>
              </a:rPr>
              <a:t>definio</a:t>
            </a:r>
            <a:r>
              <a:rPr lang="en-US" dirty="0" smtClean="0"/>
              <a:t>, which means to limit or bound.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definition sets the boundaries of a word’s meaning(s).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many meanings can you come up with for these terms?  tone, cold, crash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10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Aristotelian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Term + general class + distinguishing feature(s)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Term + Species + differentia(e)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e.g.: A solar cell is a device that converts the energy of sunlight into electrical energy.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60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you say about the structure of these words?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Conductor</a:t>
            </a:r>
          </a:p>
          <a:p>
            <a:r>
              <a:rPr lang="en-US" dirty="0" smtClean="0"/>
              <a:t>Microscope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Palindrome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84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Etymological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etymological definition for these terms: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Carcinogen</a:t>
            </a:r>
          </a:p>
          <a:p>
            <a:pPr marL="0" indent="0">
              <a:buNone/>
            </a:pPr>
            <a:r>
              <a:rPr lang="en-US" dirty="0" smtClean="0"/>
              <a:t>Microscope</a:t>
            </a:r>
          </a:p>
          <a:p>
            <a:pPr marL="0" indent="0">
              <a:buNone/>
            </a:pPr>
            <a:r>
              <a:rPr lang="en-US" dirty="0" smtClean="0"/>
              <a:t>Conductor</a:t>
            </a:r>
          </a:p>
          <a:p>
            <a:pPr marL="0" indent="0">
              <a:buNone/>
            </a:pPr>
            <a:r>
              <a:rPr lang="en-US" dirty="0" smtClean="0"/>
              <a:t>Composite</a:t>
            </a:r>
          </a:p>
          <a:p>
            <a:pPr marL="0" indent="0">
              <a:buNone/>
            </a:pPr>
            <a:r>
              <a:rPr lang="en-US" dirty="0" smtClean="0"/>
              <a:t>Zoology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19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by Example/Analogy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definition by example demonstrates how the term to be defined is similar to or shares features with another term that may be more familiar to the intended audience.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09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 by Contrast/Comparison/Distinction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Contrastive definitions define at least two terms at the same time by setting up a comparison between them. They usual </a:t>
            </a:r>
            <a:r>
              <a:rPr lang="en-US" smtClean="0"/>
              <a:t>present an </a:t>
            </a:r>
            <a:r>
              <a:rPr lang="en-US" dirty="0" smtClean="0"/>
              <a:t>account of how a concept has changed over time, or they provide an overview of how experts today view the term differently than those in the past.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e.g. The former deals with…, while the latter…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88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Try to write definitions for the following terms using the techniques discussed so far: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ommon </a:t>
            </a:r>
            <a:r>
              <a:rPr lang="en-US" dirty="0"/>
              <a:t>knowledge</a:t>
            </a:r>
          </a:p>
          <a:p>
            <a:r>
              <a:rPr lang="en-US" dirty="0" smtClean="0"/>
              <a:t>Originality</a:t>
            </a:r>
            <a:endParaRPr lang="en-US" dirty="0"/>
          </a:p>
          <a:p>
            <a:r>
              <a:rPr lang="en-US" dirty="0" smtClean="0"/>
              <a:t>Meaning</a:t>
            </a:r>
            <a:endParaRPr lang="en-US" dirty="0"/>
          </a:p>
          <a:p>
            <a:r>
              <a:rPr lang="en-US" dirty="0" smtClean="0"/>
              <a:t>Interpretation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4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I use a definition?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Offer a definition of a term or concept if one or more of the following apply: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term or concept is unfamiliar to your audience.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need to display your understanding by drawing a distinction between two or more concepts or objects.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origin of the term in interesting or sheds light on its meaning or use in context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a lack of agreement on or some ambiguity surrounding the meaning of the term.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Elements of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Formal Element:</a:t>
            </a:r>
          </a:p>
          <a:p>
            <a:r>
              <a:rPr lang="en-US" dirty="0" smtClean="0"/>
              <a:t>Sentence Definition</a:t>
            </a:r>
          </a:p>
          <a:p>
            <a:r>
              <a:rPr lang="en-US" dirty="0" smtClean="0"/>
              <a:t>Extended Definition</a:t>
            </a:r>
          </a:p>
          <a:p>
            <a:r>
              <a:rPr lang="en-US" dirty="0" smtClean="0"/>
              <a:t>Parenthetical Definition</a:t>
            </a:r>
          </a:p>
          <a:p>
            <a:r>
              <a:rPr lang="en-US" dirty="0" smtClean="0"/>
              <a:t>Gloss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0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 sentence definition is an explanation of a term using one sentence.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e.g.:</a:t>
            </a:r>
          </a:p>
          <a:p>
            <a:pPr marL="0" indent="0">
              <a:buNone/>
            </a:pPr>
            <a:r>
              <a:rPr lang="en-US" dirty="0" smtClean="0"/>
              <a:t>Aluminum is a lightweight metal that is often used for high-tension power transmission.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Parliament is a national governing body that has the highest level of legislative power within a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3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extended definition usually begins with a sentence definition but then provides more specific detail about a word. They often use a paragraph or more to expand upon the meaning of a term that may be difficult to understand.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6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Definition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microscope is an optical instrument with which the apparent size of an object can be enhanced. A simple microscope consists of a double convex lens and a magnifying glass. A compound microscope, on the other hand, will contain more than one of each of these lenses, which are situated at the ends of a cylinder.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5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Parenthetical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Parenthetical definitions consist of words that quickly explain a term and are included in the same sentence as the word being defined; that sentence is usually a supplemental a part of a larger definition.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e.g.</a:t>
            </a:r>
          </a:p>
          <a:p>
            <a:pPr marL="0" indent="0">
              <a:buNone/>
            </a:pPr>
            <a:r>
              <a:rPr lang="en-US" dirty="0"/>
              <a:t>Phytoplankton </a:t>
            </a:r>
            <a:r>
              <a:rPr lang="en-US" dirty="0" smtClean="0"/>
              <a:t>(</a:t>
            </a:r>
            <a:r>
              <a:rPr lang="en-US" dirty="0"/>
              <a:t>a kind of toxic algae) </a:t>
            </a:r>
            <a:r>
              <a:rPr lang="en-US" dirty="0" smtClean="0"/>
              <a:t>are </a:t>
            </a:r>
            <a:r>
              <a:rPr lang="en-US" dirty="0"/>
              <a:t>reported at times to form mass </a:t>
            </a:r>
            <a:r>
              <a:rPr lang="en-US" dirty="0" smtClean="0"/>
              <a:t>occurrences, </a:t>
            </a:r>
            <a:r>
              <a:rPr lang="en-US" dirty="0"/>
              <a:t>the </a:t>
            </a:r>
            <a:r>
              <a:rPr lang="en-US" dirty="0" smtClean="0"/>
              <a:t>so-called </a:t>
            </a:r>
            <a:r>
              <a:rPr lang="en-US" dirty="0"/>
              <a:t>'blooms'. Nearly one fourth of </a:t>
            </a:r>
            <a:r>
              <a:rPr lang="en-US" dirty="0" smtClean="0"/>
              <a:t>the three hundred </a:t>
            </a:r>
            <a:r>
              <a:rPr lang="en-US" dirty="0"/>
              <a:t>species of micro algae </a:t>
            </a:r>
            <a:r>
              <a:rPr lang="en-US" dirty="0" smtClean="0"/>
              <a:t>are known </a:t>
            </a:r>
            <a:r>
              <a:rPr lang="en-US" dirty="0"/>
              <a:t>to produce </a:t>
            </a:r>
            <a:r>
              <a:rPr lang="en-US" dirty="0" smtClean="0"/>
              <a:t>toxins in blooms. </a:t>
            </a:r>
            <a:r>
              <a:rPr lang="en-US" dirty="0"/>
              <a:t>The scientific community refers to these events with a generic term, ‘Harmful Algal Bloom’ (HAB), thereby recognizing that not all </a:t>
            </a:r>
            <a:r>
              <a:rPr lang="en-US" dirty="0" smtClean="0"/>
              <a:t>algae blooms are are dangerous.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1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 gloss is a definition form that is usually phrasal rather than written as a sentence, but contains a brief explanation of the defined term that is usually signaled by words like “known as, defined as, called” or devices such as “e.g. or i.e.” It is usually embedded within a sentence.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E.g. “Another principle source of heat, known as the geothermal gradient, is  the natural increase in temperature as depth increases.”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3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1305</Words>
  <Application>Microsoft Macintosh PowerPoint</Application>
  <PresentationFormat>On-screen Show (4:3)</PresentationFormat>
  <Paragraphs>119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Technical Definitions</vt:lpstr>
      <vt:lpstr>A definition of ‘definition’</vt:lpstr>
      <vt:lpstr>When do I use a definition?</vt:lpstr>
      <vt:lpstr>Formal Elements of Definitions</vt:lpstr>
      <vt:lpstr>Sentence Definition</vt:lpstr>
      <vt:lpstr>Extended Definition</vt:lpstr>
      <vt:lpstr>Extended Definition Example</vt:lpstr>
      <vt:lpstr>Parenthetical Definition</vt:lpstr>
      <vt:lpstr>Gloss</vt:lpstr>
      <vt:lpstr>Be Careful!</vt:lpstr>
      <vt:lpstr>Definitions in detail</vt:lpstr>
      <vt:lpstr>Thematic Elements of Definitions</vt:lpstr>
      <vt:lpstr>Etymological Definition</vt:lpstr>
      <vt:lpstr>Be careful</vt:lpstr>
      <vt:lpstr>Words change over time</vt:lpstr>
      <vt:lpstr>Words change over time</vt:lpstr>
      <vt:lpstr>Latin, Greek and Anglo-Saxon Roots of English Words</vt:lpstr>
      <vt:lpstr>Latin compounds in English</vt:lpstr>
      <vt:lpstr>Greek compounds in English</vt:lpstr>
      <vt:lpstr>Aristotelian Definition</vt:lpstr>
      <vt:lpstr>What can you say about the structure of these words?</vt:lpstr>
      <vt:lpstr>Etymological Definitions</vt:lpstr>
      <vt:lpstr>Definition by Example/Analogy</vt:lpstr>
      <vt:lpstr>Definition by Contrast/Comparison/Distinction</vt:lpstr>
      <vt:lpstr>Abstract terms</vt:lpstr>
    </vt:vector>
  </TitlesOfParts>
  <Company>Concordia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Definitions</dc:title>
  <dc:creator>Kamal Fox</dc:creator>
  <cp:lastModifiedBy>Kamal Fox</cp:lastModifiedBy>
  <cp:revision>22</cp:revision>
  <dcterms:created xsi:type="dcterms:W3CDTF">2017-06-29T11:32:50Z</dcterms:created>
  <dcterms:modified xsi:type="dcterms:W3CDTF">2019-09-10T20:22:37Z</dcterms:modified>
</cp:coreProperties>
</file>