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71" r:id="rId4"/>
    <p:sldId id="270" r:id="rId5"/>
    <p:sldId id="257" r:id="rId6"/>
    <p:sldId id="258" r:id="rId7"/>
    <p:sldId id="259" r:id="rId8"/>
    <p:sldId id="260" r:id="rId9"/>
    <p:sldId id="261" r:id="rId10"/>
    <p:sldId id="262" r:id="rId11"/>
    <p:sldId id="263" r:id="rId12"/>
    <p:sldId id="264" r:id="rId13"/>
    <p:sldId id="265" r:id="rId14"/>
    <p:sldId id="266" r:id="rId15"/>
    <p:sldId id="267" r:id="rId16"/>
    <p:sldId id="26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EA4A"/>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9462" autoAdjust="0"/>
  </p:normalViewPr>
  <p:slideViewPr>
    <p:cSldViewPr snapToGrid="0" snapToObjects="1">
      <p:cViewPr varScale="1">
        <p:scale>
          <a:sx n="73" d="100"/>
          <a:sy n="73" d="100"/>
        </p:scale>
        <p:origin x="-1864"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CA"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2020-02-04</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CA" smtClean="0"/>
              <a:t>Click to edit Master title style</a:t>
            </a:r>
            <a:endParaRPr/>
          </a:p>
        </p:txBody>
      </p:sp>
      <p:sp>
        <p:nvSpPr>
          <p:cNvPr id="5" name="Date Placeholder 4"/>
          <p:cNvSpPr>
            <a:spLocks noGrp="1"/>
          </p:cNvSpPr>
          <p:nvPr>
            <p:ph type="dt" sz="half" idx="10"/>
          </p:nvPr>
        </p:nvSpPr>
        <p:spPr/>
        <p:txBody>
          <a:bodyPr/>
          <a:lstStyle/>
          <a:p>
            <a:fld id="{D728701E-CAF4-4159-9B3E-41C86DFFA30D}" type="datetimeFigureOut">
              <a:rPr lang="en-US" smtClean="0"/>
              <a:t>2020-02-04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CA" smtClean="0"/>
              <a:t>Click to edit Master title style</a:t>
            </a:r>
            <a:endParaRPr/>
          </a:p>
        </p:txBody>
      </p:sp>
      <p:sp>
        <p:nvSpPr>
          <p:cNvPr id="3" name="Date Placeholder 2"/>
          <p:cNvSpPr>
            <a:spLocks noGrp="1"/>
          </p:cNvSpPr>
          <p:nvPr>
            <p:ph type="dt" sz="half" idx="10"/>
          </p:nvPr>
        </p:nvSpPr>
        <p:spPr/>
        <p:txBody>
          <a:bodyPr/>
          <a:lstStyle/>
          <a:p>
            <a:fld id="{D728701E-CAF4-4159-9B3E-41C86DFFA30D}" type="datetimeFigureOut">
              <a:rPr lang="en-US" smtClean="0"/>
              <a:t>2020-02-04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D728701E-CAF4-4159-9B3E-41C86DFFA30D}" type="datetimeFigureOut">
              <a:rPr lang="en-US" smtClean="0"/>
              <a:t>2020-02-04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CA"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2020-02-04</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CA"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smtClean="0"/>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2020-02-04</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CA"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smtClean="0"/>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D728701E-CAF4-4159-9B3E-41C86DFFA30D}" type="datetimeFigureOut">
              <a:rPr lang="en-US" smtClean="0"/>
              <a:t>2020-02-04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CA"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D728701E-CAF4-4159-9B3E-41C86DFFA30D}" type="datetimeFigureOut">
              <a:rPr lang="en-US" smtClean="0"/>
              <a:t>2020-02-04</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CA" smtClean="0"/>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CA" smtClean="0"/>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CA"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D728701E-CAF4-4159-9B3E-41C86DFFA30D}" type="datetimeFigureOut">
              <a:rPr lang="en-US" smtClean="0"/>
              <a:t>2020-02-04</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CA" smtClean="0"/>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CA" smtClean="0"/>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CA"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CA"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smtClean="0"/>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2020-02-04</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CA" smtClean="0"/>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CA" smtClean="0"/>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CA"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2020-02-04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CA"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2020-02-04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CA"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2020-02-04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CA"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2020-02-04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CA"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CA"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2020-02-04</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CA" smtClean="0"/>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CA" smtClean="0"/>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CA"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CA"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D728701E-CAF4-4159-9B3E-41C86DFFA30D}" type="datetimeFigureOut">
              <a:rPr lang="en-US" smtClean="0"/>
              <a:t>2020-02-04</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162F1D00-BD13-4404-86B0-79703945A0A7}"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CA"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2020-02-04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CA"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7" name="Date Placeholder 6"/>
          <p:cNvSpPr>
            <a:spLocks noGrp="1"/>
          </p:cNvSpPr>
          <p:nvPr>
            <p:ph type="dt" sz="half" idx="10"/>
          </p:nvPr>
        </p:nvSpPr>
        <p:spPr/>
        <p:txBody>
          <a:bodyPr/>
          <a:lstStyle/>
          <a:p>
            <a:fld id="{D728701E-CAF4-4159-9B3E-41C86DFFA30D}" type="datetimeFigureOut">
              <a:rPr lang="en-US" smtClean="0"/>
              <a:t>2020-02-04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2F1D00-BD13-4404-86B0-79703945A0A7}"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CA"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2020-02-04</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162F1D00-BD13-4404-86B0-79703945A0A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CA"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2020-02-04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CA"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D728701E-CAF4-4159-9B3E-41C86DFFA30D}" type="datetimeFigureOut">
              <a:rPr lang="en-US" smtClean="0"/>
              <a:t>2020-02-04</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162F1D00-BD13-4404-86B0-79703945A0A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Mechanism Descriptions in Detail</a:t>
            </a:r>
            <a:endParaRPr lang="en-US" dirty="0"/>
          </a:p>
        </p:txBody>
      </p:sp>
      <p:sp>
        <p:nvSpPr>
          <p:cNvPr id="3" name="Subtitle 2"/>
          <p:cNvSpPr>
            <a:spLocks noGrp="1"/>
          </p:cNvSpPr>
          <p:nvPr>
            <p:ph type="subTitle" idx="1"/>
          </p:nvPr>
        </p:nvSpPr>
        <p:spPr/>
        <p:txBody>
          <a:bodyPr/>
          <a:lstStyle/>
          <a:p>
            <a:r>
              <a:rPr lang="en-US" dirty="0"/>
              <a:t>Represent the Function, Appearance and Operation of an Object</a:t>
            </a:r>
          </a:p>
        </p:txBody>
      </p:sp>
    </p:spTree>
    <p:extLst>
      <p:ext uri="{BB962C8B-B14F-4D97-AF65-F5344CB8AC3E}">
        <p14:creationId xmlns:p14="http://schemas.microsoft.com/office/powerpoint/2010/main" val="1464580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forget to include images</a:t>
            </a:r>
            <a:endParaRPr lang="en-US" dirty="0"/>
          </a:p>
        </p:txBody>
      </p:sp>
      <p:pic>
        <p:nvPicPr>
          <p:cNvPr id="4" name="Picture 3" descr="35b4f69fb10eac587792fe045c744387.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419" y="1347628"/>
            <a:ext cx="7582018" cy="5087534"/>
          </a:xfrm>
          <a:prstGeom prst="rect">
            <a:avLst/>
          </a:prstGeom>
        </p:spPr>
      </p:pic>
    </p:spTree>
    <p:extLst>
      <p:ext uri="{BB962C8B-B14F-4D97-AF65-F5344CB8AC3E}">
        <p14:creationId xmlns:p14="http://schemas.microsoft.com/office/powerpoint/2010/main" val="2222117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into More detail…</a:t>
            </a:r>
            <a:endParaRPr lang="en-US" dirty="0"/>
          </a:p>
        </p:txBody>
      </p:sp>
      <p:sp>
        <p:nvSpPr>
          <p:cNvPr id="3" name="Content Placeholder 2"/>
          <p:cNvSpPr>
            <a:spLocks noGrp="1"/>
          </p:cNvSpPr>
          <p:nvPr>
            <p:ph idx="1"/>
          </p:nvPr>
        </p:nvSpPr>
        <p:spPr>
          <a:xfrm>
            <a:off x="498474" y="4431624"/>
            <a:ext cx="7556313" cy="2148069"/>
          </a:xfrm>
        </p:spPr>
        <p:txBody>
          <a:bodyPr>
            <a:normAutofit fontScale="92500" lnSpcReduction="20000"/>
          </a:bodyPr>
          <a:lstStyle/>
          <a:p>
            <a:pPr marL="0" indent="0">
              <a:buNone/>
            </a:pPr>
            <a:r>
              <a:rPr lang="en-US" dirty="0"/>
              <a:t>The content of the </a:t>
            </a:r>
            <a:r>
              <a:rPr lang="en-US" dirty="0" smtClean="0"/>
              <a:t>previous section </a:t>
            </a:r>
            <a:r>
              <a:rPr lang="en-US" dirty="0"/>
              <a:t>is </a:t>
            </a:r>
            <a:r>
              <a:rPr lang="en-US" dirty="0" smtClean="0"/>
              <a:t>good, </a:t>
            </a:r>
            <a:r>
              <a:rPr lang="en-US" dirty="0"/>
              <a:t>but it’s a little hard to read.   If </a:t>
            </a:r>
            <a:r>
              <a:rPr lang="en-US" dirty="0" smtClean="0"/>
              <a:t>the writer were </a:t>
            </a:r>
            <a:r>
              <a:rPr lang="en-US" dirty="0"/>
              <a:t>to go in to any more detail, </a:t>
            </a:r>
            <a:r>
              <a:rPr lang="en-US" dirty="0" smtClean="0"/>
              <a:t>it would be necessary to break description up </a:t>
            </a:r>
            <a:r>
              <a:rPr lang="en-US" dirty="0"/>
              <a:t>into smaller </a:t>
            </a:r>
            <a:r>
              <a:rPr lang="en-US" dirty="0" smtClean="0"/>
              <a:t>paragraphs.</a:t>
            </a:r>
          </a:p>
          <a:p>
            <a:pPr marL="0" indent="0">
              <a:buNone/>
            </a:pPr>
            <a:r>
              <a:rPr lang="en-US" dirty="0" smtClean="0"/>
              <a:t>If </a:t>
            </a:r>
            <a:r>
              <a:rPr lang="en-US" dirty="0"/>
              <a:t>you start to break your object up into multiple nested layers of components, you should consider a </a:t>
            </a:r>
            <a:r>
              <a:rPr lang="en-US" b="1" dirty="0"/>
              <a:t>bulleted list</a:t>
            </a:r>
            <a:r>
              <a:rPr lang="en-US" dirty="0"/>
              <a:t>, formatted so that your reader can more easily identify the level of detail you are describing in any given section</a:t>
            </a:r>
            <a:r>
              <a:rPr lang="en-US" dirty="0" smtClean="0"/>
              <a:t>.</a:t>
            </a:r>
            <a:endParaRPr lang="en-US" dirty="0"/>
          </a:p>
        </p:txBody>
      </p:sp>
      <p:pic>
        <p:nvPicPr>
          <p:cNvPr id="4" name="Picture 3" descr="landscape-1467144815-starshipenterpris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6362" y="1257103"/>
            <a:ext cx="6096000" cy="3048000"/>
          </a:xfrm>
          <a:prstGeom prst="rect">
            <a:avLst/>
          </a:prstGeom>
        </p:spPr>
      </p:pic>
    </p:spTree>
    <p:extLst>
      <p:ext uri="{BB962C8B-B14F-4D97-AF65-F5344CB8AC3E}">
        <p14:creationId xmlns:p14="http://schemas.microsoft.com/office/powerpoint/2010/main" val="2762466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Bulleted Outline</a:t>
            </a:r>
            <a:endParaRPr lang="en-US" dirty="0"/>
          </a:p>
        </p:txBody>
      </p:sp>
      <p:sp>
        <p:nvSpPr>
          <p:cNvPr id="3" name="Content Placeholder 2"/>
          <p:cNvSpPr>
            <a:spLocks noGrp="1"/>
          </p:cNvSpPr>
          <p:nvPr>
            <p:ph idx="1"/>
          </p:nvPr>
        </p:nvSpPr>
        <p:spPr>
          <a:xfrm>
            <a:off x="498474" y="1347628"/>
            <a:ext cx="7556313" cy="4778535"/>
          </a:xfrm>
        </p:spPr>
        <p:txBody>
          <a:bodyPr>
            <a:noAutofit/>
          </a:bodyPr>
          <a:lstStyle/>
          <a:p>
            <a:pPr marL="0" indent="0">
              <a:spcBef>
                <a:spcPts val="0"/>
              </a:spcBef>
              <a:buNone/>
            </a:pPr>
            <a:r>
              <a:rPr lang="en-US" sz="1800" dirty="0"/>
              <a:t>OVERVIEW</a:t>
            </a:r>
          </a:p>
          <a:p>
            <a:pPr marL="0" indent="0">
              <a:spcBef>
                <a:spcPts val="0"/>
              </a:spcBef>
              <a:buNone/>
            </a:pPr>
            <a:r>
              <a:rPr lang="en-US" sz="1800" dirty="0" smtClean="0"/>
              <a:t>The </a:t>
            </a:r>
            <a:r>
              <a:rPr lang="en-US" sz="1800" dirty="0"/>
              <a:t>original starship Enterprise, TV’s most famous fictional starship, is composed of</a:t>
            </a:r>
          </a:p>
          <a:p>
            <a:pPr marL="571500" lvl="1" indent="-342900">
              <a:spcBef>
                <a:spcPts val="0"/>
              </a:spcBef>
              <a:buFont typeface="+mj-lt"/>
              <a:buAutoNum type="arabicPeriod"/>
            </a:pPr>
            <a:r>
              <a:rPr lang="en-US" sz="1600" dirty="0" smtClean="0"/>
              <a:t>a </a:t>
            </a:r>
            <a:r>
              <a:rPr lang="en-US" sz="1600" dirty="0"/>
              <a:t>saucer shaped primary hull</a:t>
            </a:r>
            <a:r>
              <a:rPr lang="en-US" sz="1600" dirty="0" smtClean="0"/>
              <a:t>,</a:t>
            </a:r>
          </a:p>
          <a:p>
            <a:pPr marL="571500" lvl="1" indent="-342900">
              <a:spcBef>
                <a:spcPts val="0"/>
              </a:spcBef>
              <a:buFont typeface="+mj-lt"/>
              <a:buAutoNum type="arabicPeriod"/>
            </a:pPr>
            <a:r>
              <a:rPr lang="en-US" sz="1600" dirty="0" smtClean="0"/>
              <a:t>a </a:t>
            </a:r>
            <a:r>
              <a:rPr lang="en-US" sz="1600" dirty="0"/>
              <a:t>cigar-shaped secondary hull, </a:t>
            </a:r>
            <a:r>
              <a:rPr lang="en-US" sz="1600" dirty="0" smtClean="0"/>
              <a:t>and</a:t>
            </a:r>
          </a:p>
          <a:p>
            <a:pPr marL="571500" lvl="1" indent="-342900">
              <a:spcBef>
                <a:spcPts val="0"/>
              </a:spcBef>
              <a:buFont typeface="+mj-lt"/>
              <a:buAutoNum type="arabicPeriod"/>
            </a:pPr>
            <a:r>
              <a:rPr lang="en-US" sz="1600" dirty="0" smtClean="0"/>
              <a:t>two </a:t>
            </a:r>
            <a:r>
              <a:rPr lang="en-US" sz="1600" dirty="0"/>
              <a:t>cylindrical warp engines</a:t>
            </a:r>
            <a:r>
              <a:rPr lang="en-US" sz="1600" dirty="0" smtClean="0"/>
              <a:t>.</a:t>
            </a:r>
            <a:endParaRPr lang="en-US" sz="1600" dirty="0"/>
          </a:p>
          <a:p>
            <a:pPr marL="0" indent="0">
              <a:spcBef>
                <a:spcPts val="0"/>
              </a:spcBef>
              <a:buNone/>
            </a:pPr>
            <a:r>
              <a:rPr lang="en-US" sz="1800" dirty="0" smtClean="0"/>
              <a:t>1)  The </a:t>
            </a:r>
            <a:r>
              <a:rPr lang="en-US" sz="1800" dirty="0"/>
              <a:t>SAUCER-SHAPED PRIMARY HULL contains the following visible features:</a:t>
            </a:r>
          </a:p>
          <a:p>
            <a:pPr lvl="1">
              <a:spcBef>
                <a:spcPts val="0"/>
              </a:spcBef>
            </a:pPr>
            <a:r>
              <a:rPr lang="en-US" sz="1600" dirty="0" smtClean="0"/>
              <a:t>The </a:t>
            </a:r>
            <a:r>
              <a:rPr lang="en-US" sz="1600" dirty="0"/>
              <a:t>bridge (a circular, domed structure at the center of the upper surface of the saucer)</a:t>
            </a:r>
            <a:r>
              <a:rPr lang="en-US" sz="1600" dirty="0" smtClean="0"/>
              <a:t>.               </a:t>
            </a:r>
            <a:endParaRPr lang="en-US" sz="1600" dirty="0"/>
          </a:p>
          <a:p>
            <a:pPr lvl="1">
              <a:spcBef>
                <a:spcPts val="0"/>
              </a:spcBef>
            </a:pPr>
            <a:r>
              <a:rPr lang="en-US" sz="1600" dirty="0"/>
              <a:t> </a:t>
            </a:r>
            <a:r>
              <a:rPr lang="en-US" sz="1600" dirty="0" smtClean="0"/>
              <a:t>Several </a:t>
            </a:r>
            <a:r>
              <a:rPr lang="en-US" sz="1600" dirty="0"/>
              <a:t>porthole </a:t>
            </a:r>
            <a:r>
              <a:rPr lang="en-US" sz="1600" dirty="0" smtClean="0"/>
              <a:t>windows.</a:t>
            </a:r>
          </a:p>
          <a:p>
            <a:pPr lvl="1">
              <a:spcBef>
                <a:spcPts val="0"/>
              </a:spcBef>
            </a:pPr>
            <a:r>
              <a:rPr lang="en-US" sz="1600" dirty="0" smtClean="0"/>
              <a:t>Vessel </a:t>
            </a:r>
            <a:r>
              <a:rPr lang="en-US" sz="1600" dirty="0"/>
              <a:t>identification (black painted capital letters on the upper and lower surfaces of the saucer, reading “U.S.S. Enterprise” and “NCC-1701”</a:t>
            </a:r>
            <a:r>
              <a:rPr lang="en-US" sz="1600" dirty="0" smtClean="0"/>
              <a:t>)</a:t>
            </a:r>
          </a:p>
          <a:p>
            <a:pPr lvl="1">
              <a:spcBef>
                <a:spcPts val="0"/>
              </a:spcBef>
            </a:pPr>
            <a:r>
              <a:rPr lang="en-US" sz="1600" dirty="0" smtClean="0"/>
              <a:t> </a:t>
            </a:r>
            <a:r>
              <a:rPr lang="en-US" sz="1600" dirty="0" err="1" smtClean="0"/>
              <a:t>Phaser</a:t>
            </a:r>
            <a:r>
              <a:rPr lang="en-US" sz="1600" dirty="0" smtClean="0"/>
              <a:t> </a:t>
            </a:r>
            <a:r>
              <a:rPr lang="en-US" sz="1600" dirty="0"/>
              <a:t>and photon </a:t>
            </a:r>
            <a:r>
              <a:rPr lang="en-US" sz="1600" dirty="0" smtClean="0"/>
              <a:t>torpedo </a:t>
            </a:r>
            <a:r>
              <a:rPr lang="en-US" sz="1600" dirty="0"/>
              <a:t>banks (usually depicted as emanating from a spot near the center of the underside of the saucer)</a:t>
            </a:r>
          </a:p>
          <a:p>
            <a:pPr marL="0" indent="0">
              <a:spcBef>
                <a:spcPts val="0"/>
              </a:spcBef>
              <a:buNone/>
            </a:pPr>
            <a:r>
              <a:rPr lang="en-US" sz="1800" dirty="0" smtClean="0"/>
              <a:t>2</a:t>
            </a:r>
            <a:r>
              <a:rPr lang="en-US" sz="1800" dirty="0"/>
              <a:t>) The CIGAR-SHAPED SECONDARY HULL contains the following visible features:</a:t>
            </a:r>
          </a:p>
          <a:p>
            <a:pPr marL="0" indent="0">
              <a:spcBef>
                <a:spcPts val="0"/>
              </a:spcBef>
              <a:buNone/>
            </a:pPr>
            <a:r>
              <a:rPr lang="en-US" sz="1800" dirty="0" smtClean="0"/>
              <a:t>(</a:t>
            </a:r>
            <a:r>
              <a:rPr lang="en-US" sz="1800" dirty="0"/>
              <a:t>Etc.)</a:t>
            </a:r>
          </a:p>
        </p:txBody>
      </p:sp>
    </p:spTree>
    <p:extLst>
      <p:ext uri="{BB962C8B-B14F-4D97-AF65-F5344CB8AC3E}">
        <p14:creationId xmlns:p14="http://schemas.microsoft.com/office/powerpoint/2010/main" val="304687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3" name="Content Placeholder 2"/>
          <p:cNvSpPr>
            <a:spLocks noGrp="1"/>
          </p:cNvSpPr>
          <p:nvPr>
            <p:ph idx="1"/>
          </p:nvPr>
        </p:nvSpPr>
        <p:spPr>
          <a:xfrm>
            <a:off x="498474" y="1673083"/>
            <a:ext cx="7556313" cy="2783009"/>
          </a:xfrm>
        </p:spPr>
        <p:txBody>
          <a:bodyPr/>
          <a:lstStyle/>
          <a:p>
            <a:pPr marL="0" indent="0">
              <a:buNone/>
            </a:pPr>
            <a:r>
              <a:rPr lang="en-US" dirty="0" smtClean="0"/>
              <a:t>When creating a bulleted outline of the objects description, it is still necessary to write a detailed description of each part.</a:t>
            </a:r>
          </a:p>
          <a:p>
            <a:pPr marL="0" indent="0">
              <a:buNone/>
            </a:pPr>
            <a:r>
              <a:rPr lang="en-US" dirty="0" smtClean="0"/>
              <a:t>Your mechanical description should have a definition, detailed physical description and function description for each part and/or sub-assembly.</a:t>
            </a:r>
          </a:p>
          <a:p>
            <a:pPr marL="0" indent="0">
              <a:buNone/>
            </a:pPr>
            <a:r>
              <a:rPr lang="en-US" dirty="0" smtClean="0"/>
              <a:t>The Bulleted Outline is only used as an information organizer.</a:t>
            </a:r>
            <a:endParaRPr lang="en-US" dirty="0"/>
          </a:p>
        </p:txBody>
      </p:sp>
      <p:sp>
        <p:nvSpPr>
          <p:cNvPr id="4" name="Rectangle 3"/>
          <p:cNvSpPr/>
          <p:nvPr/>
        </p:nvSpPr>
        <p:spPr>
          <a:xfrm>
            <a:off x="498473" y="4456092"/>
            <a:ext cx="8112761" cy="1754327"/>
          </a:xfrm>
          <a:prstGeom prst="rect">
            <a:avLst/>
          </a:prstGeom>
        </p:spPr>
        <p:txBody>
          <a:bodyPr wrap="square">
            <a:spAutoFit/>
          </a:bodyPr>
          <a:lstStyle/>
          <a:p>
            <a:r>
              <a:rPr lang="en-US" sz="3600" dirty="0" smtClean="0"/>
              <a:t>N.B.  For you mechanism description assignment, DO NOT use a bulleted list.</a:t>
            </a:r>
            <a:endParaRPr lang="en-US" sz="3600" dirty="0"/>
          </a:p>
        </p:txBody>
      </p:sp>
    </p:spTree>
    <p:extLst>
      <p:ext uri="{BB962C8B-B14F-4D97-AF65-F5344CB8AC3E}">
        <p14:creationId xmlns:p14="http://schemas.microsoft.com/office/powerpoint/2010/main" val="3811777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Describe the operation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Answer </a:t>
            </a:r>
            <a:r>
              <a:rPr lang="en-US" dirty="0"/>
              <a:t>the question, “How does it work?”</a:t>
            </a:r>
          </a:p>
          <a:p>
            <a:pPr marL="0" indent="0">
              <a:buNone/>
            </a:pPr>
            <a:r>
              <a:rPr lang="en-US" dirty="0" smtClean="0"/>
              <a:t>You </a:t>
            </a:r>
            <a:r>
              <a:rPr lang="en-US" dirty="0"/>
              <a:t>could also productively think of this section as the conclusion to your paper.  Rarely will you gain anything by writing a cookie-cutter, boring conclusion like, </a:t>
            </a:r>
            <a:endParaRPr lang="en-US" dirty="0" smtClean="0"/>
          </a:p>
          <a:p>
            <a:pPr marL="228600" lvl="1" indent="0">
              <a:buNone/>
            </a:pPr>
            <a:r>
              <a:rPr lang="en-US" dirty="0" smtClean="0">
                <a:latin typeface="Arial"/>
                <a:cs typeface="Arial"/>
              </a:rPr>
              <a:t>“</a:t>
            </a:r>
            <a:r>
              <a:rPr lang="en-US" dirty="0">
                <a:latin typeface="Arial"/>
                <a:cs typeface="Arial"/>
              </a:rPr>
              <a:t>Therefore, this paper has shown that the </a:t>
            </a:r>
            <a:r>
              <a:rPr lang="en-US" dirty="0" err="1">
                <a:latin typeface="Arial"/>
                <a:cs typeface="Arial"/>
              </a:rPr>
              <a:t>PickMaster</a:t>
            </a:r>
            <a:r>
              <a:rPr lang="en-US" dirty="0">
                <a:latin typeface="Arial"/>
                <a:cs typeface="Arial"/>
              </a:rPr>
              <a:t> 2000 Electric Toothpick Dispenser can be an exciting part of the environment around the cash register in any restaurant.</a:t>
            </a:r>
            <a:r>
              <a:rPr lang="en-US" dirty="0" smtClean="0">
                <a:latin typeface="Arial"/>
                <a:cs typeface="Arial"/>
              </a:rPr>
              <a:t>”</a:t>
            </a:r>
            <a:endParaRPr lang="en-US" dirty="0">
              <a:latin typeface="Arial"/>
              <a:cs typeface="Arial"/>
            </a:endParaRPr>
          </a:p>
          <a:p>
            <a:pPr marL="0" indent="0">
              <a:buNone/>
            </a:pPr>
            <a:r>
              <a:rPr lang="en-US" dirty="0"/>
              <a:t>Even if an object does not have an exciting or visible method of operating (such as </a:t>
            </a:r>
            <a:r>
              <a:rPr lang="en-US" dirty="0" smtClean="0"/>
              <a:t>a </a:t>
            </a:r>
            <a:r>
              <a:rPr lang="en-US" dirty="0"/>
              <a:t>simple brick), the conclusion should still explain how its design helps it to fulfill its function.</a:t>
            </a:r>
          </a:p>
        </p:txBody>
      </p:sp>
    </p:spTree>
    <p:extLst>
      <p:ext uri="{BB962C8B-B14F-4D97-AF65-F5344CB8AC3E}">
        <p14:creationId xmlns:p14="http://schemas.microsoft.com/office/powerpoint/2010/main" val="3157600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Don’t sell the object</a:t>
            </a:r>
          </a:p>
        </p:txBody>
      </p:sp>
      <p:sp>
        <p:nvSpPr>
          <p:cNvPr id="3" name="Content Placeholder 2"/>
          <p:cNvSpPr>
            <a:spLocks noGrp="1"/>
          </p:cNvSpPr>
          <p:nvPr>
            <p:ph idx="1"/>
          </p:nvPr>
        </p:nvSpPr>
        <p:spPr>
          <a:xfrm>
            <a:off x="498474" y="3952177"/>
            <a:ext cx="7556313" cy="2173985"/>
          </a:xfrm>
        </p:spPr>
        <p:txBody>
          <a:bodyPr/>
          <a:lstStyle/>
          <a:p>
            <a:pPr marL="0" indent="0">
              <a:buNone/>
            </a:pPr>
            <a:r>
              <a:rPr lang="en-US" dirty="0" smtClean="0"/>
              <a:t>A </a:t>
            </a:r>
            <a:r>
              <a:rPr lang="en-US" dirty="0"/>
              <a:t>technical writer is not required to persuade the reader that the object is wonderful, or valuable, or scary. But do mention the details. While you shouldn’t say an object is “adorably cute,” you could mention that it “resembles a cartoon cow wearing a pink ruffled skirt,” and let your readers make the value judgment for themselves.</a:t>
            </a:r>
          </a:p>
        </p:txBody>
      </p:sp>
      <p:pic>
        <p:nvPicPr>
          <p:cNvPr id="4" name="Picture 3" descr="CR022K15-FDBK-For_Sale_Sign.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7296" y="1356203"/>
            <a:ext cx="3201752" cy="2334387"/>
          </a:xfrm>
          <a:prstGeom prst="rect">
            <a:avLst/>
          </a:prstGeom>
        </p:spPr>
      </p:pic>
    </p:spTree>
    <p:extLst>
      <p:ext uri="{BB962C8B-B14F-4D97-AF65-F5344CB8AC3E}">
        <p14:creationId xmlns:p14="http://schemas.microsoft.com/office/powerpoint/2010/main" val="640608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Just describe </a:t>
            </a:r>
            <a:r>
              <a:rPr lang="en-US" dirty="0" smtClean="0"/>
              <a:t>it</a:t>
            </a:r>
            <a:endParaRPr lang="en-US" dirty="0"/>
          </a:p>
        </p:txBody>
      </p:sp>
      <p:sp>
        <p:nvSpPr>
          <p:cNvPr id="3" name="Content Placeholder 2"/>
          <p:cNvSpPr>
            <a:spLocks noGrp="1"/>
          </p:cNvSpPr>
          <p:nvPr>
            <p:ph idx="1"/>
          </p:nvPr>
        </p:nvSpPr>
        <p:spPr>
          <a:xfrm>
            <a:off x="498474" y="4081757"/>
            <a:ext cx="7556313" cy="2044406"/>
          </a:xfrm>
        </p:spPr>
        <p:txBody>
          <a:bodyPr/>
          <a:lstStyle/>
          <a:p>
            <a:pPr marL="0" indent="0">
              <a:buNone/>
            </a:pPr>
            <a:r>
              <a:rPr lang="en-US" dirty="0" smtClean="0"/>
              <a:t>Provide </a:t>
            </a:r>
            <a:r>
              <a:rPr lang="en-US" dirty="0"/>
              <a:t>whatever level of detail your reader requires. Know your audience.  A child safety organization may require an extremely detailed description of a simple toy (along with a separate process description for the manufacture of each component), while a military recruitment office might require only a few paragraphs about a complex nuclear submarine.</a:t>
            </a:r>
          </a:p>
        </p:txBody>
      </p:sp>
      <p:pic>
        <p:nvPicPr>
          <p:cNvPr id="4" name="Picture 3" descr="mom baby toys.jpg.838x0_q67_crop-smar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844" y="1531779"/>
            <a:ext cx="3488353" cy="2326956"/>
          </a:xfrm>
          <a:prstGeom prst="rect">
            <a:avLst/>
          </a:prstGeom>
        </p:spPr>
      </p:pic>
      <p:pic>
        <p:nvPicPr>
          <p:cNvPr id="6" name="Picture 5" descr="US_Navy_040730-N-1234E-002_PCU_Virginia_(SSN_774)_returns_to_the_General_Dynamics_Electric_Boat_shipyard.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8843" y="1522925"/>
            <a:ext cx="2919763" cy="2335810"/>
          </a:xfrm>
          <a:prstGeom prst="rect">
            <a:avLst/>
          </a:prstGeom>
        </p:spPr>
      </p:pic>
    </p:spTree>
    <p:extLst>
      <p:ext uri="{BB962C8B-B14F-4D97-AF65-F5344CB8AC3E}">
        <p14:creationId xmlns:p14="http://schemas.microsoft.com/office/powerpoint/2010/main" val="2403051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092" y="484094"/>
            <a:ext cx="7769695" cy="772828"/>
          </a:xfrm>
        </p:spPr>
        <p:txBody>
          <a:bodyPr/>
          <a:lstStyle/>
          <a:p>
            <a:r>
              <a:rPr lang="en-US" dirty="0" smtClean="0"/>
              <a:t>Model for a Mechanical Description</a:t>
            </a:r>
            <a:endParaRPr lang="en-US" dirty="0"/>
          </a:p>
        </p:txBody>
      </p:sp>
      <p:sp>
        <p:nvSpPr>
          <p:cNvPr id="3" name="Content Placeholder 2"/>
          <p:cNvSpPr>
            <a:spLocks noGrp="1"/>
          </p:cNvSpPr>
          <p:nvPr>
            <p:ph idx="1"/>
          </p:nvPr>
        </p:nvSpPr>
        <p:spPr>
          <a:xfrm>
            <a:off x="498474" y="1256923"/>
            <a:ext cx="7556313" cy="1930736"/>
          </a:xfrm>
        </p:spPr>
        <p:txBody>
          <a:bodyPr>
            <a:normAutofit/>
          </a:bodyPr>
          <a:lstStyle/>
          <a:p>
            <a:pPr marL="0" indent="0">
              <a:buNone/>
            </a:pPr>
            <a:r>
              <a:rPr lang="en-US" sz="1700" dirty="0" smtClean="0"/>
              <a:t>I.  Introduction: General Description</a:t>
            </a:r>
          </a:p>
          <a:p>
            <a:pPr marL="685800" lvl="1" indent="-457200">
              <a:buFont typeface="+mj-lt"/>
              <a:buAutoNum type="alphaUcPeriod"/>
            </a:pPr>
            <a:r>
              <a:rPr lang="en-US" sz="1500" dirty="0" smtClean="0"/>
              <a:t>Definition, Function, and Background of the item</a:t>
            </a:r>
          </a:p>
          <a:p>
            <a:pPr marL="685800" lvl="1" indent="-457200">
              <a:buFont typeface="+mj-lt"/>
              <a:buAutoNum type="alphaUcPeriod"/>
            </a:pPr>
            <a:r>
              <a:rPr lang="en-US" sz="1500" dirty="0" smtClean="0"/>
              <a:t>Purpose (Audience appropriate, of course)</a:t>
            </a:r>
          </a:p>
          <a:p>
            <a:pPr marL="685800" lvl="1" indent="-457200">
              <a:buFont typeface="+mj-lt"/>
              <a:buAutoNum type="alphaUcPeriod"/>
            </a:pPr>
            <a:r>
              <a:rPr lang="en-US" sz="1500" dirty="0" smtClean="0"/>
              <a:t>Overall Description (with general visuals, where applicable)</a:t>
            </a:r>
          </a:p>
          <a:p>
            <a:pPr marL="685800" lvl="1" indent="-457200">
              <a:buFont typeface="+mj-lt"/>
              <a:buAutoNum type="alphaUcPeriod"/>
            </a:pPr>
            <a:r>
              <a:rPr lang="en-US" sz="1500" dirty="0" smtClean="0"/>
              <a:t>Principle of Operation (if applicable)</a:t>
            </a:r>
          </a:p>
          <a:p>
            <a:pPr marL="685800" lvl="1" indent="-457200">
              <a:buFont typeface="+mj-lt"/>
              <a:buAutoNum type="alphaUcPeriod"/>
            </a:pPr>
            <a:r>
              <a:rPr lang="en-US" sz="1500" dirty="0" smtClean="0"/>
              <a:t>List of Major parts</a:t>
            </a:r>
          </a:p>
        </p:txBody>
      </p:sp>
      <p:sp>
        <p:nvSpPr>
          <p:cNvPr id="4" name="Content Placeholder 2"/>
          <p:cNvSpPr txBox="1">
            <a:spLocks/>
          </p:cNvSpPr>
          <p:nvPr/>
        </p:nvSpPr>
        <p:spPr>
          <a:xfrm>
            <a:off x="498474" y="3391889"/>
            <a:ext cx="7556313" cy="282269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pPr marL="0" indent="0">
              <a:buFont typeface="Wingdings" pitchFamily="2" charset="2"/>
              <a:buNone/>
            </a:pPr>
            <a:r>
              <a:rPr lang="en-US" dirty="0" smtClean="0"/>
              <a:t>II. Description &amp; Function of Parts</a:t>
            </a:r>
          </a:p>
          <a:p>
            <a:pPr marL="571500" lvl="1" indent="-342900">
              <a:buFont typeface="+mj-lt"/>
              <a:buAutoNum type="alphaUcPeriod"/>
            </a:pPr>
            <a:r>
              <a:rPr lang="en-US" dirty="0" smtClean="0"/>
              <a:t>Part One in Your Descriptive Sequence</a:t>
            </a:r>
          </a:p>
          <a:p>
            <a:pPr marL="800100" lvl="2" indent="-342900">
              <a:buFont typeface="+mj-lt"/>
              <a:buAutoNum type="arabicPeriod"/>
            </a:pPr>
            <a:r>
              <a:rPr lang="en-US" dirty="0"/>
              <a:t>Definition</a:t>
            </a:r>
          </a:p>
          <a:p>
            <a:pPr marL="800100" lvl="2" indent="-342900">
              <a:buFont typeface="+mj-lt"/>
              <a:buAutoNum type="arabicPeriod"/>
            </a:pPr>
            <a:r>
              <a:rPr lang="en-US" dirty="0"/>
              <a:t>Shape, dimensions, material, surface finish (with visuals, where required)</a:t>
            </a:r>
          </a:p>
          <a:p>
            <a:pPr marL="800100" lvl="2" indent="-342900">
              <a:buFont typeface="+mj-lt"/>
              <a:buAutoNum type="arabicPeriod"/>
            </a:pPr>
            <a:r>
              <a:rPr lang="en-US" dirty="0"/>
              <a:t>Sub-parts or sub-assemblies (if applicable)</a:t>
            </a:r>
          </a:p>
          <a:p>
            <a:pPr marL="800100" lvl="2" indent="-342900">
              <a:buFont typeface="+mj-lt"/>
              <a:buAutoNum type="arabicPeriod"/>
            </a:pPr>
            <a:r>
              <a:rPr lang="en-US" dirty="0"/>
              <a:t>Function</a:t>
            </a:r>
          </a:p>
          <a:p>
            <a:pPr marL="800100" lvl="2" indent="-342900">
              <a:buFont typeface="+mj-lt"/>
              <a:buAutoNum type="arabicPeriod"/>
            </a:pPr>
            <a:r>
              <a:rPr lang="en-US" dirty="0"/>
              <a:t>Relation to adjoining parts</a:t>
            </a:r>
          </a:p>
          <a:p>
            <a:pPr marL="800100" lvl="2" indent="-342900">
              <a:buFont typeface="+mj-lt"/>
              <a:buAutoNum type="arabicPeriod"/>
            </a:pPr>
            <a:r>
              <a:rPr lang="en-US" dirty="0"/>
              <a:t>Mode of attachment (if applicable)</a:t>
            </a:r>
          </a:p>
          <a:p>
            <a:pPr marL="228600" lvl="1" indent="0">
              <a:buNone/>
            </a:pPr>
            <a:endParaRPr lang="en-US" dirty="0" smtClean="0"/>
          </a:p>
          <a:p>
            <a:pPr marL="571500" lvl="1" indent="-342900">
              <a:buFont typeface="+mj-lt"/>
              <a:buAutoNum type="alphaUcPeriod"/>
            </a:pPr>
            <a:r>
              <a:rPr lang="en-US" dirty="0"/>
              <a:t>Part Two in Your Descriptive Sequence (and so on</a:t>
            </a:r>
            <a:r>
              <a:rPr lang="en-US" dirty="0" smtClean="0"/>
              <a:t>)</a:t>
            </a:r>
          </a:p>
          <a:p>
            <a:pPr marL="800100" lvl="2" indent="-342900">
              <a:buFont typeface="+mj-lt"/>
              <a:buAutoNum type="arabicPeriod"/>
            </a:pPr>
            <a:endParaRPr lang="en-US" dirty="0" smtClean="0"/>
          </a:p>
          <a:p>
            <a:pPr marL="800100" lvl="2" indent="-342900">
              <a:buFont typeface="+mj-lt"/>
              <a:buAutoNum type="arabicPeriod"/>
            </a:pPr>
            <a:endParaRPr lang="en-US" dirty="0" smtClean="0"/>
          </a:p>
        </p:txBody>
      </p:sp>
    </p:spTree>
    <p:extLst>
      <p:ext uri="{BB962C8B-B14F-4D97-AF65-F5344CB8AC3E}">
        <p14:creationId xmlns:p14="http://schemas.microsoft.com/office/powerpoint/2010/main" val="1564432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092" y="484094"/>
            <a:ext cx="7769695" cy="772828"/>
          </a:xfrm>
        </p:spPr>
        <p:txBody>
          <a:bodyPr/>
          <a:lstStyle/>
          <a:p>
            <a:r>
              <a:rPr lang="en-US" dirty="0" smtClean="0"/>
              <a:t>Model for a Mechanical Description</a:t>
            </a:r>
            <a:endParaRPr lang="en-US" dirty="0"/>
          </a:p>
        </p:txBody>
      </p:sp>
      <p:sp>
        <p:nvSpPr>
          <p:cNvPr id="3" name="Content Placeholder 2"/>
          <p:cNvSpPr>
            <a:spLocks noGrp="1"/>
          </p:cNvSpPr>
          <p:nvPr>
            <p:ph idx="1"/>
          </p:nvPr>
        </p:nvSpPr>
        <p:spPr>
          <a:xfrm>
            <a:off x="498474" y="1716262"/>
            <a:ext cx="7556313" cy="1364012"/>
          </a:xfrm>
        </p:spPr>
        <p:txBody>
          <a:bodyPr>
            <a:normAutofit/>
          </a:bodyPr>
          <a:lstStyle/>
          <a:p>
            <a:pPr marL="0" indent="0">
              <a:buNone/>
            </a:pPr>
            <a:r>
              <a:rPr lang="en-US" sz="1700" dirty="0" smtClean="0"/>
              <a:t>III.  Summary &amp; Operation Description</a:t>
            </a:r>
          </a:p>
          <a:p>
            <a:pPr marL="685800" lvl="1" indent="-457200">
              <a:buFont typeface="+mj-lt"/>
              <a:buAutoNum type="alphaUcPeriod"/>
            </a:pPr>
            <a:r>
              <a:rPr lang="en-US" sz="1500" dirty="0" smtClean="0"/>
              <a:t>Summary (used only in a long complex description) </a:t>
            </a:r>
          </a:p>
          <a:p>
            <a:pPr marL="685800" lvl="1" indent="-457200">
              <a:buFont typeface="+mj-lt"/>
              <a:buAutoNum type="alphaUcPeriod"/>
            </a:pPr>
            <a:r>
              <a:rPr lang="en-US" sz="1500" dirty="0" smtClean="0"/>
              <a:t>Interrelation of parts</a:t>
            </a:r>
          </a:p>
          <a:p>
            <a:pPr marL="685800" lvl="1" indent="-457200">
              <a:buFont typeface="+mj-lt"/>
              <a:buAutoNum type="alphaUcPeriod"/>
            </a:pPr>
            <a:r>
              <a:rPr lang="en-US" sz="1500" dirty="0" smtClean="0"/>
              <a:t>Description of one complete Operating Cycle (if with visuals, if applicable)</a:t>
            </a:r>
          </a:p>
        </p:txBody>
      </p:sp>
    </p:spTree>
    <p:extLst>
      <p:ext uri="{BB962C8B-B14F-4D97-AF65-F5344CB8AC3E}">
        <p14:creationId xmlns:p14="http://schemas.microsoft.com/office/powerpoint/2010/main" val="3304979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98474" y="3459775"/>
            <a:ext cx="7556313" cy="2666388"/>
          </a:xfrm>
        </p:spPr>
        <p:txBody>
          <a:bodyPr>
            <a:normAutofit lnSpcReduction="10000"/>
          </a:bodyPr>
          <a:lstStyle/>
          <a:p>
            <a:pPr marL="0" indent="0">
              <a:buNone/>
            </a:pPr>
            <a:r>
              <a:rPr lang="en-US" dirty="0"/>
              <a:t>A mechanism description </a:t>
            </a:r>
            <a:r>
              <a:rPr lang="en-US" i="1" dirty="0"/>
              <a:t>analyzes</a:t>
            </a:r>
            <a:r>
              <a:rPr lang="en-US" dirty="0"/>
              <a:t> (that is, subdivides into components for further scrutiny) an object in space</a:t>
            </a:r>
            <a:r>
              <a:rPr lang="en-US" dirty="0" smtClean="0"/>
              <a:t>.</a:t>
            </a:r>
          </a:p>
          <a:p>
            <a:pPr marL="0" indent="0">
              <a:buNone/>
            </a:pPr>
            <a:r>
              <a:rPr lang="en-US" dirty="0" smtClean="0"/>
              <a:t> </a:t>
            </a:r>
            <a:r>
              <a:rPr lang="en-US" dirty="0"/>
              <a:t>When you try to organize your major subsections, if no other obvious pattern seems appropriate, you can always fall back on the </a:t>
            </a:r>
            <a:r>
              <a:rPr lang="en-US" dirty="0" smtClean="0"/>
              <a:t>“more</a:t>
            </a:r>
            <a:r>
              <a:rPr lang="en-US" dirty="0"/>
              <a:t>-important-to-less-important </a:t>
            </a:r>
            <a:r>
              <a:rPr lang="en-US" dirty="0" smtClean="0"/>
              <a:t>strategy” or the “outside-to- inside” strategy, even biggest to smallest part will work in some cases. Use careful judgment about your organizing principle.</a:t>
            </a:r>
            <a:endParaRPr lang="en-US" dirty="0"/>
          </a:p>
        </p:txBody>
      </p:sp>
    </p:spTree>
    <p:extLst>
      <p:ext uri="{BB962C8B-B14F-4D97-AF65-F5344CB8AC3E}">
        <p14:creationId xmlns:p14="http://schemas.microsoft.com/office/powerpoint/2010/main" val="3179519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the introduction</a:t>
            </a:r>
            <a:endParaRPr lang="en-US" dirty="0"/>
          </a:p>
        </p:txBody>
      </p:sp>
      <p:sp>
        <p:nvSpPr>
          <p:cNvPr id="3" name="Content Placeholder 2"/>
          <p:cNvSpPr>
            <a:spLocks noGrp="1"/>
          </p:cNvSpPr>
          <p:nvPr>
            <p:ph idx="1"/>
          </p:nvPr>
        </p:nvSpPr>
        <p:spPr>
          <a:xfrm>
            <a:off x="498474" y="4068799"/>
            <a:ext cx="7556313" cy="2057364"/>
          </a:xfrm>
        </p:spPr>
        <p:txBody>
          <a:bodyPr/>
          <a:lstStyle/>
          <a:p>
            <a:pPr marL="0" indent="0">
              <a:buNone/>
            </a:pPr>
            <a:r>
              <a:rPr lang="en-US" dirty="0"/>
              <a:t>Your introduction should first </a:t>
            </a:r>
            <a:r>
              <a:rPr lang="en-US" b="1" dirty="0"/>
              <a:t>state the purpose and scope of your document</a:t>
            </a:r>
            <a:r>
              <a:rPr lang="en-US" dirty="0"/>
              <a:t>.  If your document is longer than a few paragraphs, the first paragraph should be a stand-alone summary, which briefly defines the object and explains its function, appearance, and operation.</a:t>
            </a:r>
          </a:p>
        </p:txBody>
      </p:sp>
    </p:spTree>
    <p:extLst>
      <p:ext uri="{BB962C8B-B14F-4D97-AF65-F5344CB8AC3E}">
        <p14:creationId xmlns:p14="http://schemas.microsoft.com/office/powerpoint/2010/main" val="2481476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introduction</a:t>
            </a:r>
            <a:endParaRPr lang="en-US" dirty="0"/>
          </a:p>
        </p:txBody>
      </p:sp>
      <p:sp>
        <p:nvSpPr>
          <p:cNvPr id="3" name="Content Placeholder 2"/>
          <p:cNvSpPr>
            <a:spLocks noGrp="1"/>
          </p:cNvSpPr>
          <p:nvPr>
            <p:ph idx="1"/>
          </p:nvPr>
        </p:nvSpPr>
        <p:spPr>
          <a:xfrm>
            <a:off x="498474" y="5416427"/>
            <a:ext cx="7556313" cy="709736"/>
          </a:xfrm>
        </p:spPr>
        <p:txBody>
          <a:bodyPr/>
          <a:lstStyle/>
          <a:p>
            <a:pPr marL="0" indent="0">
              <a:buNone/>
            </a:pPr>
            <a:r>
              <a:rPr lang="en-US" dirty="0" smtClean="0"/>
              <a:t>You’re not writing a movie trailer. Just </a:t>
            </a:r>
            <a:r>
              <a:rPr lang="en-US" dirty="0"/>
              <a:t>provide the necessary information as efficiently as possible.</a:t>
            </a:r>
          </a:p>
        </p:txBody>
      </p:sp>
      <p:sp>
        <p:nvSpPr>
          <p:cNvPr id="4" name="TextBox 3"/>
          <p:cNvSpPr txBox="1"/>
          <p:nvPr/>
        </p:nvSpPr>
        <p:spPr>
          <a:xfrm>
            <a:off x="1084713" y="2293558"/>
            <a:ext cx="6084977" cy="2585323"/>
          </a:xfrm>
          <a:prstGeom prst="rect">
            <a:avLst/>
          </a:prstGeom>
          <a:noFill/>
        </p:spPr>
        <p:txBody>
          <a:bodyPr wrap="square" rtlCol="0">
            <a:spAutoFit/>
          </a:bodyPr>
          <a:lstStyle/>
          <a:p>
            <a:r>
              <a:rPr lang="en-US" dirty="0">
                <a:latin typeface="Arial"/>
                <a:cs typeface="Arial"/>
              </a:rPr>
              <a:t>Throughout the ages, mankind has found many uses for salt.  Ancient tribes used it preserve meat; around the world it adds flavor to food; the Bible uses it as a symbol of zest for life.  Salt became such an important part of people’s diet that a way was needed to allow early nomads to carry salt with them on their perilous travels; such a device ideally also helped ancient gormandizers to distribute portions of the precious flavor enhancer onto their foods.  Thus </a:t>
            </a:r>
            <a:r>
              <a:rPr lang="en-US" dirty="0" smtClean="0">
                <a:latin typeface="Arial"/>
                <a:cs typeface="Arial"/>
              </a:rPr>
              <a:t>the </a:t>
            </a:r>
            <a:r>
              <a:rPr lang="en-US" dirty="0">
                <a:latin typeface="Arial"/>
                <a:cs typeface="Arial"/>
              </a:rPr>
              <a:t>salt </a:t>
            </a:r>
            <a:r>
              <a:rPr lang="en-US" dirty="0" smtClean="0">
                <a:latin typeface="Arial"/>
                <a:cs typeface="Arial"/>
              </a:rPr>
              <a:t>shaker </a:t>
            </a:r>
            <a:r>
              <a:rPr lang="en-US" dirty="0">
                <a:latin typeface="Arial"/>
                <a:cs typeface="Arial"/>
              </a:rPr>
              <a:t>was born </a:t>
            </a:r>
            <a:r>
              <a:rPr lang="en-US" dirty="0" smtClean="0">
                <a:latin typeface="Arial"/>
                <a:cs typeface="Arial"/>
              </a:rPr>
              <a:t>.</a:t>
            </a:r>
            <a:endParaRPr lang="en-US" dirty="0">
              <a:latin typeface="Arial"/>
              <a:cs typeface="Arial"/>
            </a:endParaRPr>
          </a:p>
        </p:txBody>
      </p:sp>
      <p:sp>
        <p:nvSpPr>
          <p:cNvPr id="5" name="TextBox 4"/>
          <p:cNvSpPr txBox="1"/>
          <p:nvPr/>
        </p:nvSpPr>
        <p:spPr>
          <a:xfrm>
            <a:off x="665925" y="1380095"/>
            <a:ext cx="2905692" cy="707886"/>
          </a:xfrm>
          <a:prstGeom prst="rect">
            <a:avLst/>
          </a:prstGeom>
          <a:noFill/>
        </p:spPr>
        <p:txBody>
          <a:bodyPr wrap="square" rtlCol="0">
            <a:spAutoFit/>
          </a:bodyPr>
          <a:lstStyle/>
          <a:p>
            <a:r>
              <a:rPr lang="en-US" sz="4000" dirty="0" smtClean="0">
                <a:solidFill>
                  <a:srgbClr val="FF0000"/>
                </a:solidFill>
                <a:latin typeface="Zapf Dingbats"/>
                <a:ea typeface="Zapf Dingbats"/>
                <a:cs typeface="Zapf Dingbats"/>
                <a:sym typeface="Zapf Dingbats"/>
              </a:rPr>
              <a:t>✖ </a:t>
            </a:r>
            <a:r>
              <a:rPr lang="en-US" sz="4000" dirty="0" smtClean="0">
                <a:solidFill>
                  <a:srgbClr val="FF0000"/>
                </a:solidFill>
                <a:latin typeface="Abadi MT Condensed Extra Bold"/>
                <a:ea typeface="Zapf Dingbats"/>
                <a:cs typeface="Abadi MT Condensed Extra Bold"/>
                <a:sym typeface="Zapf Dingbats"/>
              </a:rPr>
              <a:t>Wrong!</a:t>
            </a:r>
            <a:endParaRPr lang="en-US" sz="4000" dirty="0">
              <a:solidFill>
                <a:srgbClr val="FF0000"/>
              </a:solidFill>
              <a:latin typeface="Abadi MT Condensed Extra Bold"/>
              <a:cs typeface="Abadi MT Condensed Extra Bold"/>
            </a:endParaRPr>
          </a:p>
        </p:txBody>
      </p:sp>
    </p:spTree>
    <p:extLst>
      <p:ext uri="{BB962C8B-B14F-4D97-AF65-F5344CB8AC3E}">
        <p14:creationId xmlns:p14="http://schemas.microsoft.com/office/powerpoint/2010/main" val="2008788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introduction</a:t>
            </a:r>
            <a:endParaRPr lang="en-US" dirty="0"/>
          </a:p>
        </p:txBody>
      </p:sp>
      <p:sp>
        <p:nvSpPr>
          <p:cNvPr id="3" name="Content Placeholder 2"/>
          <p:cNvSpPr>
            <a:spLocks noGrp="1"/>
          </p:cNvSpPr>
          <p:nvPr>
            <p:ph idx="1"/>
          </p:nvPr>
        </p:nvSpPr>
        <p:spPr>
          <a:xfrm>
            <a:off x="498474" y="5286848"/>
            <a:ext cx="7556313" cy="1334670"/>
          </a:xfrm>
        </p:spPr>
        <p:txBody>
          <a:bodyPr>
            <a:normAutofit fontScale="77500" lnSpcReduction="20000"/>
          </a:bodyPr>
          <a:lstStyle/>
          <a:p>
            <a:pPr marL="0" indent="0">
              <a:buNone/>
            </a:pPr>
            <a:r>
              <a:rPr lang="en-US" dirty="0" smtClean="0"/>
              <a:t>Note: this </a:t>
            </a:r>
            <a:r>
              <a:rPr lang="en-US" dirty="0"/>
              <a:t>writer </a:t>
            </a:r>
            <a:r>
              <a:rPr lang="en-US" dirty="0" smtClean="0"/>
              <a:t>begins </a:t>
            </a:r>
            <a:r>
              <a:rPr lang="en-US" dirty="0"/>
              <a:t>by </a:t>
            </a:r>
            <a:r>
              <a:rPr lang="en-US" b="1" dirty="0"/>
              <a:t>introducing the reader to the document</a:t>
            </a:r>
            <a:r>
              <a:rPr lang="en-US" dirty="0"/>
              <a:t>.  We can assume that the rest of the document provides the measurements and other technical details, as promised by the opening sentence</a:t>
            </a:r>
            <a:r>
              <a:rPr lang="en-US" dirty="0" smtClean="0"/>
              <a:t>. The </a:t>
            </a:r>
            <a:r>
              <a:rPr lang="en-US" dirty="0"/>
              <a:t>summary paragraph assumes that the reader already knows the definition and function of a salt shaker; this is </a:t>
            </a:r>
            <a:r>
              <a:rPr lang="en-US" dirty="0" smtClean="0"/>
              <a:t>permissible because it is an everyday object. This would not be the cause for a object that is not in common use.</a:t>
            </a:r>
            <a:endParaRPr lang="en-US" dirty="0"/>
          </a:p>
        </p:txBody>
      </p:sp>
      <p:sp>
        <p:nvSpPr>
          <p:cNvPr id="4" name="TextBox 3"/>
          <p:cNvSpPr txBox="1"/>
          <p:nvPr/>
        </p:nvSpPr>
        <p:spPr>
          <a:xfrm>
            <a:off x="1084713" y="2293558"/>
            <a:ext cx="6084977" cy="2862323"/>
          </a:xfrm>
          <a:prstGeom prst="rect">
            <a:avLst/>
          </a:prstGeom>
          <a:noFill/>
        </p:spPr>
        <p:txBody>
          <a:bodyPr wrap="square" rtlCol="0">
            <a:spAutoFit/>
          </a:bodyPr>
          <a:lstStyle/>
          <a:p>
            <a:r>
              <a:rPr lang="en-US" dirty="0">
                <a:latin typeface="Arial"/>
                <a:cs typeface="Arial"/>
              </a:rPr>
              <a:t>This document provides the manufacturing specifications for the entire line of Happy Homemaker “Praying Cow” salt shakers (Divine Bovine Industries model #00045).  A hand-painted ceramic collector’s item, the “Praying Cow” salt shaker represents a plump, cartoon-like cow, her head bowed as if in prayer.  A blue flower-print skirt is painted onto the body of the animal.  The salt is dispensed through the cow’s matching bonnet, via a circular array of six small holes.  The bonnet twists off to allow the consumer to fill the dispenser cavity.</a:t>
            </a:r>
          </a:p>
        </p:txBody>
      </p:sp>
      <p:sp>
        <p:nvSpPr>
          <p:cNvPr id="5" name="TextBox 4"/>
          <p:cNvSpPr txBox="1"/>
          <p:nvPr/>
        </p:nvSpPr>
        <p:spPr>
          <a:xfrm>
            <a:off x="665925" y="1380095"/>
            <a:ext cx="2905692" cy="707886"/>
          </a:xfrm>
          <a:prstGeom prst="rect">
            <a:avLst/>
          </a:prstGeom>
          <a:noFill/>
        </p:spPr>
        <p:txBody>
          <a:bodyPr wrap="square" rtlCol="0">
            <a:spAutoFit/>
          </a:bodyPr>
          <a:lstStyle/>
          <a:p>
            <a:r>
              <a:rPr lang="en-US" sz="4000" dirty="0" smtClean="0">
                <a:solidFill>
                  <a:srgbClr val="2FEA4A"/>
                </a:solidFill>
                <a:latin typeface="Zapf Dingbats"/>
                <a:ea typeface="Zapf Dingbats"/>
                <a:cs typeface="Zapf Dingbats"/>
                <a:sym typeface="Zapf Dingbats"/>
              </a:rPr>
              <a:t>✔ </a:t>
            </a:r>
            <a:r>
              <a:rPr lang="en-US" sz="4000" dirty="0" smtClean="0">
                <a:solidFill>
                  <a:srgbClr val="2FEA4A"/>
                </a:solidFill>
                <a:latin typeface="Abadi MT Condensed Extra Bold"/>
                <a:ea typeface="Zapf Dingbats"/>
                <a:cs typeface="Abadi MT Condensed Extra Bold"/>
                <a:sym typeface="Zapf Dingbats"/>
              </a:rPr>
              <a:t>Right!</a:t>
            </a:r>
            <a:endParaRPr lang="en-US" sz="4000" dirty="0">
              <a:solidFill>
                <a:srgbClr val="2FEA4A"/>
              </a:solidFill>
              <a:latin typeface="Abadi MT Condensed Extra Bold"/>
              <a:cs typeface="Abadi MT Condensed Extra Bold"/>
            </a:endParaRPr>
          </a:p>
        </p:txBody>
      </p:sp>
    </p:spTree>
    <p:extLst>
      <p:ext uri="{BB962C8B-B14F-4D97-AF65-F5344CB8AC3E}">
        <p14:creationId xmlns:p14="http://schemas.microsoft.com/office/powerpoint/2010/main" val="3584287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Describe the function of the object</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a:t>Answer the question, “What does it do?”</a:t>
            </a:r>
          </a:p>
          <a:p>
            <a:pPr marL="0" indent="0">
              <a:buNone/>
            </a:pPr>
            <a:r>
              <a:rPr lang="en-US" dirty="0" smtClean="0"/>
              <a:t>Keep </a:t>
            </a:r>
            <a:r>
              <a:rPr lang="en-US" dirty="0"/>
              <a:t>this section brief — chance are, if your reader is interested in a full mechanism description, he or she already has some idea what the object is for.</a:t>
            </a:r>
          </a:p>
          <a:p>
            <a:pPr marL="0" indent="0">
              <a:buNone/>
            </a:pPr>
            <a:r>
              <a:rPr lang="en-US" dirty="0" smtClean="0"/>
              <a:t>Of </a:t>
            </a:r>
            <a:r>
              <a:rPr lang="en-US" dirty="0"/>
              <a:t>course, if the object will be so unfamiliar to your reader that the rest of the document won’t make sense, then provide whatever background information your reader is likely to need. </a:t>
            </a:r>
            <a:r>
              <a:rPr lang="en-US" dirty="0" smtClean="0"/>
              <a:t>Sometimes </a:t>
            </a:r>
            <a:r>
              <a:rPr lang="en-US" dirty="0"/>
              <a:t>the only way to do this is to show a prototype of your mechanism description to a test </a:t>
            </a:r>
            <a:r>
              <a:rPr lang="en-US" dirty="0" smtClean="0"/>
              <a:t>user. (See the “</a:t>
            </a:r>
            <a:r>
              <a:rPr lang="en-US" dirty="0"/>
              <a:t>Usability </a:t>
            </a:r>
            <a:r>
              <a:rPr lang="en-US" dirty="0" smtClean="0"/>
              <a:t>Testing” handout.)</a:t>
            </a:r>
          </a:p>
          <a:p>
            <a:pPr marL="0" indent="0">
              <a:buNone/>
            </a:pPr>
            <a:r>
              <a:rPr lang="en-US" dirty="0" smtClean="0"/>
              <a:t> </a:t>
            </a:r>
            <a:r>
              <a:rPr lang="en-US" dirty="0"/>
              <a:t>If the object participates in a process, then you may need to write a brief process description as well.</a:t>
            </a:r>
          </a:p>
        </p:txBody>
      </p:sp>
    </p:spTree>
    <p:extLst>
      <p:ext uri="{BB962C8B-B14F-4D97-AF65-F5344CB8AC3E}">
        <p14:creationId xmlns:p14="http://schemas.microsoft.com/office/powerpoint/2010/main" val="223509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Description</a:t>
            </a:r>
            <a:endParaRPr lang="en-US" dirty="0"/>
          </a:p>
        </p:txBody>
      </p:sp>
      <p:sp>
        <p:nvSpPr>
          <p:cNvPr id="3" name="Content Placeholder 2"/>
          <p:cNvSpPr>
            <a:spLocks noGrp="1"/>
          </p:cNvSpPr>
          <p:nvPr>
            <p:ph idx="1"/>
          </p:nvPr>
        </p:nvSpPr>
        <p:spPr>
          <a:xfrm>
            <a:off x="498474" y="1385136"/>
            <a:ext cx="7556313" cy="3448184"/>
          </a:xfrm>
        </p:spPr>
        <p:txBody>
          <a:bodyPr>
            <a:normAutofit/>
          </a:bodyPr>
          <a:lstStyle/>
          <a:p>
            <a:pPr marL="0" indent="0">
              <a:buNone/>
            </a:pPr>
            <a:r>
              <a:rPr lang="en-US" sz="1800" dirty="0">
                <a:latin typeface="Arial"/>
                <a:cs typeface="Arial"/>
              </a:rPr>
              <a:t>The original </a:t>
            </a:r>
            <a:r>
              <a:rPr lang="en-US" sz="1800" dirty="0" smtClean="0">
                <a:latin typeface="Arial"/>
                <a:cs typeface="Arial"/>
              </a:rPr>
              <a:t>starship</a:t>
            </a:r>
            <a:r>
              <a:rPr lang="en-US" sz="1800" i="1" dirty="0" smtClean="0">
                <a:latin typeface="Arial"/>
                <a:cs typeface="Arial"/>
              </a:rPr>
              <a:t> </a:t>
            </a:r>
            <a:r>
              <a:rPr lang="en-US" sz="1800" dirty="0" smtClean="0">
                <a:latin typeface="Arial"/>
                <a:cs typeface="Arial"/>
              </a:rPr>
              <a:t>Enterprise (featured on </a:t>
            </a:r>
            <a:r>
              <a:rPr lang="en-US" sz="1800" i="1" dirty="0" smtClean="0">
                <a:latin typeface="Arial"/>
                <a:cs typeface="Arial"/>
              </a:rPr>
              <a:t>Star Trek </a:t>
            </a:r>
            <a:r>
              <a:rPr lang="en-US" sz="1800" dirty="0" smtClean="0">
                <a:latin typeface="Arial"/>
                <a:cs typeface="Arial"/>
              </a:rPr>
              <a:t>1966-69), </a:t>
            </a:r>
            <a:r>
              <a:rPr lang="en-US" sz="1800" dirty="0">
                <a:latin typeface="Arial"/>
                <a:cs typeface="Arial"/>
              </a:rPr>
              <a:t>TV’s most famous fictional </a:t>
            </a:r>
            <a:r>
              <a:rPr lang="en-US" sz="1800" dirty="0" smtClean="0">
                <a:latin typeface="Arial"/>
                <a:cs typeface="Arial"/>
              </a:rPr>
              <a:t>spacecraft, </a:t>
            </a:r>
            <a:r>
              <a:rPr lang="en-US" sz="1800" dirty="0">
                <a:latin typeface="Arial"/>
                <a:cs typeface="Arial"/>
              </a:rPr>
              <a:t>has a saucer shaped primary hull, a cigar-shaped secondary hull, and two cylindrical </a:t>
            </a:r>
            <a:r>
              <a:rPr lang="en-US" sz="1800" dirty="0" smtClean="0">
                <a:latin typeface="Arial"/>
                <a:cs typeface="Arial"/>
              </a:rPr>
              <a:t>propulsion units.</a:t>
            </a:r>
            <a:r>
              <a:rPr lang="en-US" sz="1800" dirty="0">
                <a:latin typeface="Arial"/>
                <a:cs typeface="Arial"/>
              </a:rPr>
              <a:t>  A horizontal strut suspends the secondary hull behind and below the saucer.  At the flat, front of the suspended section is the deflector dish, and at the tapered back are clamshell doors that open to reveal a shuttle bay.  Each of the two cylindrical power units is supported by a long pylon connected near the rear of the secondary hull.  The pylons raise the </a:t>
            </a:r>
            <a:r>
              <a:rPr lang="en-US" sz="1800" dirty="0" smtClean="0">
                <a:latin typeface="Arial"/>
                <a:cs typeface="Arial"/>
              </a:rPr>
              <a:t>propulsion units </a:t>
            </a:r>
            <a:r>
              <a:rPr lang="en-US" sz="1800" dirty="0">
                <a:latin typeface="Arial"/>
                <a:cs typeface="Arial"/>
              </a:rPr>
              <a:t>above the plane of the horizontal dish, and extend them outwards roughly to the same width of the saucer.  The </a:t>
            </a:r>
            <a:r>
              <a:rPr lang="en-US" sz="1800" dirty="0" smtClean="0">
                <a:latin typeface="Arial"/>
                <a:cs typeface="Arial"/>
              </a:rPr>
              <a:t>units themselves </a:t>
            </a:r>
            <a:r>
              <a:rPr lang="en-US" sz="1800" dirty="0">
                <a:latin typeface="Arial"/>
                <a:cs typeface="Arial"/>
              </a:rPr>
              <a:t>have red </a:t>
            </a:r>
            <a:r>
              <a:rPr lang="en-US" sz="1800" dirty="0" smtClean="0">
                <a:latin typeface="Arial"/>
                <a:cs typeface="Arial"/>
              </a:rPr>
              <a:t>hemispheres on </a:t>
            </a:r>
            <a:r>
              <a:rPr lang="en-US" sz="1800" dirty="0">
                <a:latin typeface="Arial"/>
                <a:cs typeface="Arial"/>
              </a:rPr>
              <a:t>the </a:t>
            </a:r>
            <a:r>
              <a:rPr lang="en-US" sz="1800" dirty="0" smtClean="0">
                <a:latin typeface="Arial"/>
                <a:cs typeface="Arial"/>
              </a:rPr>
              <a:t>front </a:t>
            </a:r>
            <a:r>
              <a:rPr lang="en-US" sz="1800" dirty="0">
                <a:latin typeface="Arial"/>
                <a:cs typeface="Arial"/>
              </a:rPr>
              <a:t>and </a:t>
            </a:r>
            <a:r>
              <a:rPr lang="en-US" sz="1800" dirty="0" smtClean="0">
                <a:latin typeface="Arial"/>
                <a:cs typeface="Arial"/>
              </a:rPr>
              <a:t>cylindrical </a:t>
            </a:r>
            <a:r>
              <a:rPr lang="en-US" sz="1800" dirty="0">
                <a:latin typeface="Arial"/>
                <a:cs typeface="Arial"/>
              </a:rPr>
              <a:t>fixtures </a:t>
            </a:r>
            <a:r>
              <a:rPr lang="en-US" sz="1800" dirty="0" smtClean="0">
                <a:latin typeface="Arial"/>
                <a:cs typeface="Arial"/>
              </a:rPr>
              <a:t>that taper from front to rear</a:t>
            </a:r>
            <a:r>
              <a:rPr lang="en-US" sz="1800" dirty="0">
                <a:latin typeface="Arial"/>
                <a:cs typeface="Arial"/>
              </a:rPr>
              <a:t>.</a:t>
            </a:r>
          </a:p>
        </p:txBody>
      </p:sp>
      <p:sp>
        <p:nvSpPr>
          <p:cNvPr id="5" name="Content Placeholder 2"/>
          <p:cNvSpPr txBox="1">
            <a:spLocks/>
          </p:cNvSpPr>
          <p:nvPr/>
        </p:nvSpPr>
        <p:spPr>
          <a:xfrm>
            <a:off x="498474" y="5014730"/>
            <a:ext cx="7556313" cy="133467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pPr marL="0" indent="0">
              <a:buFont typeface="Wingdings" pitchFamily="2" charset="2"/>
              <a:buNone/>
            </a:pPr>
            <a:r>
              <a:rPr lang="en-US" smtClean="0"/>
              <a:t>Note: this writer begins by </a:t>
            </a:r>
            <a:r>
              <a:rPr lang="en-US" b="1" smtClean="0"/>
              <a:t>introducing the reader to the document</a:t>
            </a:r>
            <a:r>
              <a:rPr lang="en-US" smtClean="0"/>
              <a:t>.  We can assume that the rest of the document provides the measurements and other technical details, as promised by the opening sentence. The summary paragraph assumes that the reader already knows the definition and function of a salt shaker; this is permissible because it is an everyday object. This would not be the cause for a object that is not in common use.</a:t>
            </a:r>
            <a:endParaRPr lang="en-US" dirty="0"/>
          </a:p>
        </p:txBody>
      </p:sp>
    </p:spTree>
    <p:extLst>
      <p:ext uri="{BB962C8B-B14F-4D97-AF65-F5344CB8AC3E}">
        <p14:creationId xmlns:p14="http://schemas.microsoft.com/office/powerpoint/2010/main" val="3188617959"/>
      </p:ext>
    </p:extLst>
  </p:cSld>
  <p:clrMapOvr>
    <a:masterClrMapping/>
  </p:clrMapOvr>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91</TotalTime>
  <Words>1058</Words>
  <Application>Microsoft Macintosh PowerPoint</Application>
  <PresentationFormat>On-screen Show (4:3)</PresentationFormat>
  <Paragraphs>76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Advantage</vt:lpstr>
      <vt:lpstr>Mechanism Descriptions in Detail</vt:lpstr>
      <vt:lpstr>Model for a Mechanical Description</vt:lpstr>
      <vt:lpstr>Model for a Mechanical Description</vt:lpstr>
      <vt:lpstr>Definition</vt:lpstr>
      <vt:lpstr>Writing the introduction</vt:lpstr>
      <vt:lpstr>Bad introduction</vt:lpstr>
      <vt:lpstr>Good introduction</vt:lpstr>
      <vt:lpstr>Describe the function of the object</vt:lpstr>
      <vt:lpstr>Object Description</vt:lpstr>
      <vt:lpstr>Don’t forget to include images</vt:lpstr>
      <vt:lpstr>Going into More detail…</vt:lpstr>
      <vt:lpstr>Bulleted Outline</vt:lpstr>
      <vt:lpstr>Remember!</vt:lpstr>
      <vt:lpstr>Describe the operation</vt:lpstr>
      <vt:lpstr>Don’t sell the object</vt:lpstr>
      <vt:lpstr>Just describe it</vt:lpstr>
    </vt:vector>
  </TitlesOfParts>
  <Company>Concordia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Mechanism Descriptions in Detail</dc:title>
  <dc:creator>Kamal Fox</dc:creator>
  <cp:lastModifiedBy>Kamal Fox</cp:lastModifiedBy>
  <cp:revision>14</cp:revision>
  <dcterms:created xsi:type="dcterms:W3CDTF">2019-10-01T19:40:32Z</dcterms:created>
  <dcterms:modified xsi:type="dcterms:W3CDTF">2020-02-04T22:43:05Z</dcterms:modified>
</cp:coreProperties>
</file>