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71" autoAdjust="0"/>
  </p:normalViewPr>
  <p:slideViewPr>
    <p:cSldViewPr>
      <p:cViewPr varScale="1">
        <p:scale>
          <a:sx n="70" d="100"/>
          <a:sy n="70" d="100"/>
        </p:scale>
        <p:origin x="-1398"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FFA34D-28EC-44C2-893C-8DF531BE123B}" type="datetimeFigureOut">
              <a:rPr lang="en-CA" smtClean="0"/>
              <a:t>23/01/2015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2CA3-2A4D-430B-8DD0-B892A3F2395C}" type="slidenum">
              <a:rPr lang="en-CA" smtClean="0"/>
              <a:t>‹#›</a:t>
            </a:fld>
            <a:endParaRPr lang="en-CA"/>
          </a:p>
        </p:txBody>
      </p:sp>
    </p:spTree>
    <p:extLst>
      <p:ext uri="{BB962C8B-B14F-4D97-AF65-F5344CB8AC3E}">
        <p14:creationId xmlns:p14="http://schemas.microsoft.com/office/powerpoint/2010/main" val="143723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A7FE7E-C7C2-4654-8061-5125D322ABF8}" type="datetimeFigureOut">
              <a:rPr lang="en-CA" smtClean="0"/>
              <a:t>23/01/2015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AE69CA-2B95-437A-BEEC-C40AD7265123}" type="slidenum">
              <a:rPr lang="en-CA" smtClean="0"/>
              <a:t>‹#›</a:t>
            </a:fld>
            <a:endParaRPr lang="en-CA"/>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FE7E-C7C2-4654-8061-5125D322ABF8}" type="datetimeFigureOut">
              <a:rPr lang="en-CA" smtClean="0"/>
              <a:t>23/01/2015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A7FE7E-C7C2-4654-8061-5125D322ABF8}" type="datetimeFigureOut">
              <a:rPr lang="en-CA" smtClean="0"/>
              <a:t>23/01/2015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A7FE7E-C7C2-4654-8061-5125D322ABF8}" type="datetimeFigureOut">
              <a:rPr lang="en-CA" smtClean="0"/>
              <a:t>23/01/2015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AE69CA-2B95-437A-BEEC-C40AD7265123}"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FE7E-C7C2-4654-8061-5125D322ABF8}" type="datetimeFigureOut">
              <a:rPr lang="en-CA" smtClean="0"/>
              <a:t>23/01/2015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A7FE7E-C7C2-4654-8061-5125D322ABF8}" type="datetimeFigureOut">
              <a:rPr lang="en-CA" smtClean="0"/>
              <a:t>23/01/2015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AE69CA-2B95-437A-BEEC-C40AD7265123}"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A7FE7E-C7C2-4654-8061-5125D322ABF8}" type="datetimeFigureOut">
              <a:rPr lang="en-CA" smtClean="0"/>
              <a:t>23/01/2015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AE69CA-2B95-437A-BEEC-C40AD7265123}" type="slidenum">
              <a:rPr lang="en-CA" smtClean="0"/>
              <a:t>‹#›</a:t>
            </a:fld>
            <a:endParaRPr lang="en-CA"/>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A7FE7E-C7C2-4654-8061-5125D322ABF8}" type="datetimeFigureOut">
              <a:rPr lang="en-CA" smtClean="0"/>
              <a:t>23/01/2015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FE7E-C7C2-4654-8061-5125D322ABF8}" type="datetimeFigureOut">
              <a:rPr lang="en-CA" smtClean="0"/>
              <a:t>23/01/2015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FE7E-C7C2-4654-8061-5125D322ABF8}" type="datetimeFigureOut">
              <a:rPr lang="en-CA" smtClean="0"/>
              <a:t>23/01/2015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AE69CA-2B95-437A-BEEC-C40AD7265123}"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FE7E-C7C2-4654-8061-5125D322ABF8}" type="datetimeFigureOut">
              <a:rPr lang="en-CA" smtClean="0"/>
              <a:t>23/01/2015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AE69CA-2B95-437A-BEEC-C40AD7265123}" type="slidenum">
              <a:rPr lang="en-CA" smtClean="0"/>
              <a:t>‹#›</a:t>
            </a:fld>
            <a:endParaRPr lang="en-CA"/>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7A7FE7E-C7C2-4654-8061-5125D322ABF8}" type="datetimeFigureOut">
              <a:rPr lang="en-CA" smtClean="0"/>
              <a:t>23/01/2015</a:t>
            </a:fld>
            <a:endParaRPr lang="en-CA"/>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5AE69CA-2B95-437A-BEEC-C40AD726512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4221088"/>
            <a:ext cx="5637010" cy="882119"/>
          </a:xfrm>
        </p:spPr>
        <p:txBody>
          <a:bodyPr/>
          <a:lstStyle/>
          <a:p>
            <a:pPr algn="ctr"/>
            <a:r>
              <a:rPr lang="fr-CA" dirty="0" smtClean="0"/>
              <a:t>Anthony Gauthier</a:t>
            </a:r>
          </a:p>
          <a:p>
            <a:pPr algn="ctr"/>
            <a:r>
              <a:rPr lang="fr-CA" dirty="0" err="1" smtClean="0"/>
              <a:t>Shadi</a:t>
            </a:r>
            <a:r>
              <a:rPr lang="fr-CA" dirty="0" smtClean="0"/>
              <a:t> </a:t>
            </a:r>
            <a:r>
              <a:rPr lang="fr-CA" dirty="0" err="1" smtClean="0"/>
              <a:t>Jiha</a:t>
            </a:r>
            <a:endParaRPr lang="en-CA" dirty="0"/>
          </a:p>
        </p:txBody>
      </p:sp>
      <p:sp>
        <p:nvSpPr>
          <p:cNvPr id="2" name="Title 1"/>
          <p:cNvSpPr>
            <a:spLocks noGrp="1"/>
          </p:cNvSpPr>
          <p:nvPr>
            <p:ph type="ctrTitle"/>
          </p:nvPr>
        </p:nvSpPr>
        <p:spPr>
          <a:xfrm>
            <a:off x="827584" y="980728"/>
            <a:ext cx="7175351" cy="1793167"/>
          </a:xfrm>
        </p:spPr>
        <p:txBody>
          <a:bodyPr/>
          <a:lstStyle/>
          <a:p>
            <a:pPr marL="182880" indent="0" algn="ctr">
              <a:buNone/>
            </a:pPr>
            <a:r>
              <a:rPr lang="fr-CA" dirty="0" smtClean="0"/>
              <a:t>Le pouvoir de marketing</a:t>
            </a:r>
            <a:endParaRPr lang="fr-CA" dirty="0"/>
          </a:p>
        </p:txBody>
      </p:sp>
    </p:spTree>
    <p:extLst>
      <p:ext uri="{BB962C8B-B14F-4D97-AF65-F5344CB8AC3E}">
        <p14:creationId xmlns:p14="http://schemas.microsoft.com/office/powerpoint/2010/main" val="2509537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71600" y="2564904"/>
            <a:ext cx="7128792" cy="2952328"/>
          </a:xfrm>
        </p:spPr>
        <p:txBody>
          <a:bodyPr/>
          <a:lstStyle/>
          <a:p>
            <a:pPr algn="just"/>
            <a:r>
              <a:rPr lang="fr-FR" dirty="0" smtClean="0"/>
              <a:t>	</a:t>
            </a:r>
            <a:r>
              <a:rPr lang="fr-FR" sz="2800" dirty="0" smtClean="0">
                <a:latin typeface="Times New Roman" pitchFamily="18" charset="0"/>
                <a:cs typeface="Times New Roman" pitchFamily="18" charset="0"/>
              </a:rPr>
              <a:t>Les </a:t>
            </a:r>
            <a:r>
              <a:rPr lang="fr-FR" sz="2800" dirty="0">
                <a:latin typeface="Times New Roman" pitchFamily="18" charset="0"/>
                <a:cs typeface="Times New Roman" pitchFamily="18" charset="0"/>
              </a:rPr>
              <a:t>images ont un rôle très important. Nous remarquons que notre cerveau favorise les dessins qui représentent la nature, les animaux, les plantes, ... plutôt que les dessins de l'ordinateur .</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539552" y="764704"/>
            <a:ext cx="7175351" cy="1793167"/>
          </a:xfrm>
        </p:spPr>
        <p:txBody>
          <a:bodyPr/>
          <a:lstStyle/>
          <a:p>
            <a:pPr marL="182880" indent="0" algn="ctr">
              <a:buNone/>
            </a:pPr>
            <a:r>
              <a:rPr lang="en-CA" dirty="0">
                <a:effectLst/>
              </a:rPr>
              <a:t>Les </a:t>
            </a:r>
            <a:r>
              <a:rPr lang="en-CA" dirty="0" smtClean="0">
                <a:effectLst/>
              </a:rPr>
              <a:t>Images</a:t>
            </a:r>
            <a:endParaRPr lang="en-CA" dirty="0"/>
          </a:p>
        </p:txBody>
      </p:sp>
    </p:spTree>
    <p:extLst>
      <p:ext uri="{BB962C8B-B14F-4D97-AF65-F5344CB8AC3E}">
        <p14:creationId xmlns:p14="http://schemas.microsoft.com/office/powerpoint/2010/main" val="4268415804"/>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04126" y="1700808"/>
            <a:ext cx="10081120" cy="4600575"/>
          </a:xfrm>
          <a:prstGeom prst="rect">
            <a:avLst/>
          </a:prstGeom>
          <a:noFill/>
          <a:ln>
            <a:noFill/>
          </a:ln>
        </p:spPr>
      </p:pic>
    </p:spTree>
    <p:extLst>
      <p:ext uri="{BB962C8B-B14F-4D97-AF65-F5344CB8AC3E}">
        <p14:creationId xmlns:p14="http://schemas.microsoft.com/office/powerpoint/2010/main" val="38066004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9552" y="2132856"/>
            <a:ext cx="8424936" cy="3960440"/>
          </a:xfrm>
        </p:spPr>
        <p:txBody>
          <a:bodyPr>
            <a:noAutofit/>
          </a:bodyPr>
          <a:lstStyle/>
          <a:p>
            <a:pPr algn="just"/>
            <a:r>
              <a:rPr lang="fr-FR" sz="2800"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Non seulement </a:t>
            </a:r>
            <a:r>
              <a:rPr lang="fr-FR" sz="2800" dirty="0" smtClean="0">
                <a:latin typeface="Times New Roman" pitchFamily="18" charset="0"/>
                <a:cs typeface="Times New Roman" pitchFamily="18" charset="0"/>
              </a:rPr>
              <a:t>les</a:t>
            </a:r>
            <a:r>
              <a:rPr lang="fr-FR" sz="2800" dirty="0">
                <a:latin typeface="Times New Roman" pitchFamily="18" charset="0"/>
                <a:cs typeface="Times New Roman" pitchFamily="18" charset="0"/>
              </a:rPr>
              <a:t> images peuvent être utilisées dans le but de vendre le plus de produits possible, mais aussi la musique peut ainsi réagir. En fait, les vendeur utilisent des musiques qui a la même origine que les produits vendus. Par exemple, si on veut vendre du vin Français; on met la musique française et nous vendrons une quantité supérieur à celle du vin Allemand.</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827584" y="980728"/>
            <a:ext cx="7175351" cy="1793167"/>
          </a:xfrm>
        </p:spPr>
        <p:txBody>
          <a:bodyPr/>
          <a:lstStyle/>
          <a:p>
            <a:pPr marL="182880" indent="0" algn="ctr">
              <a:buNone/>
            </a:pPr>
            <a:r>
              <a:rPr lang="en-CA" dirty="0" smtClean="0">
                <a:effectLst/>
              </a:rPr>
              <a:t>La </a:t>
            </a:r>
            <a:r>
              <a:rPr lang="en-CA" dirty="0" err="1">
                <a:effectLst/>
              </a:rPr>
              <a:t>musique</a:t>
            </a:r>
            <a:endParaRPr lang="en-CA" dirty="0"/>
          </a:p>
        </p:txBody>
      </p:sp>
    </p:spTree>
    <p:extLst>
      <p:ext uri="{BB962C8B-B14F-4D97-AF65-F5344CB8AC3E}">
        <p14:creationId xmlns:p14="http://schemas.microsoft.com/office/powerpoint/2010/main" val="41925829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27584" y="2708920"/>
            <a:ext cx="7344816" cy="3384376"/>
          </a:xfrm>
        </p:spPr>
        <p:txBody>
          <a:bodyPr>
            <a:normAutofit/>
          </a:bodyPr>
          <a:lstStyle/>
          <a:p>
            <a:pPr algn="just"/>
            <a:r>
              <a:rPr lang="fr-FR" sz="2800" b="1" dirty="0">
                <a:latin typeface="Times New Roman" pitchFamily="18" charset="0"/>
                <a:cs typeface="Times New Roman" pitchFamily="18" charset="0"/>
              </a:rPr>
              <a:t>	</a:t>
            </a:r>
            <a:r>
              <a:rPr lang="fr-FR" sz="2800" dirty="0" smtClean="0">
                <a:latin typeface="Times New Roman" pitchFamily="18" charset="0"/>
                <a:cs typeface="Times New Roman" pitchFamily="18" charset="0"/>
              </a:rPr>
              <a:t>Comme </a:t>
            </a:r>
            <a:r>
              <a:rPr lang="fr-FR" sz="2800" dirty="0">
                <a:latin typeface="Times New Roman" pitchFamily="18" charset="0"/>
                <a:cs typeface="Times New Roman" pitchFamily="18" charset="0"/>
              </a:rPr>
              <a:t>vous le remarquerez, la plus part des épiceries utilisent une manière précise pour placer les produits. Par exemple, nous pouvons constater que les légumes et les fruits sont toujours à l'entrée, ceci donne un sentiment fraicheur.</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971600" y="836712"/>
            <a:ext cx="7175351" cy="1793167"/>
          </a:xfrm>
        </p:spPr>
        <p:txBody>
          <a:bodyPr/>
          <a:lstStyle/>
          <a:p>
            <a:pPr marL="182880" indent="0" algn="ctr">
              <a:buNone/>
            </a:pPr>
            <a:r>
              <a:rPr lang="en-CA" dirty="0" err="1" smtClean="0">
                <a:effectLst/>
              </a:rPr>
              <a:t>L‘Emplacement</a:t>
            </a:r>
            <a:endParaRPr lang="en-CA" dirty="0"/>
          </a:p>
        </p:txBody>
      </p:sp>
    </p:spTree>
    <p:extLst>
      <p:ext uri="{BB962C8B-B14F-4D97-AF65-F5344CB8AC3E}">
        <p14:creationId xmlns:p14="http://schemas.microsoft.com/office/powerpoint/2010/main" val="27696630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43608" y="2492896"/>
            <a:ext cx="6696744" cy="3441769"/>
          </a:xfrm>
        </p:spPr>
        <p:txBody>
          <a:bodyPr>
            <a:noAutofit/>
          </a:bodyPr>
          <a:lstStyle/>
          <a:p>
            <a:pPr algn="just"/>
            <a:r>
              <a:rPr lang="fr-FR" sz="2800" dirty="0" smtClean="0">
                <a:latin typeface="Times New Roman" pitchFamily="18" charset="0"/>
                <a:cs typeface="Times New Roman" pitchFamily="18" charset="0"/>
              </a:rPr>
              <a:t>	Comme </a:t>
            </a:r>
            <a:r>
              <a:rPr lang="fr-FR" sz="2800" dirty="0">
                <a:latin typeface="Times New Roman" pitchFamily="18" charset="0"/>
                <a:cs typeface="Times New Roman" pitchFamily="18" charset="0"/>
              </a:rPr>
              <a:t>vous le remarquerez, la plus part des épiceries utilisent une manière précise pour placer les produits. Par exemple, nous pouvons constater que les légumes et les fruits sont toujours à l'entrée, ceci donne un sentiment fraicheur.</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827584" y="980728"/>
            <a:ext cx="7175351" cy="1793167"/>
          </a:xfrm>
        </p:spPr>
        <p:txBody>
          <a:bodyPr/>
          <a:lstStyle/>
          <a:p>
            <a:pPr marL="182880" indent="0" algn="ctr">
              <a:buNone/>
            </a:pPr>
            <a:r>
              <a:rPr lang="fr-CA" dirty="0" smtClean="0">
                <a:effectLst/>
              </a:rPr>
              <a:t>L‘odeur</a:t>
            </a:r>
            <a:endParaRPr lang="fr-CA" dirty="0"/>
          </a:p>
        </p:txBody>
      </p:sp>
    </p:spTree>
    <p:extLst>
      <p:ext uri="{BB962C8B-B14F-4D97-AF65-F5344CB8AC3E}">
        <p14:creationId xmlns:p14="http://schemas.microsoft.com/office/powerpoint/2010/main" val="38147666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492896"/>
            <a:ext cx="6512511" cy="1143000"/>
          </a:xfrm>
        </p:spPr>
        <p:txBody>
          <a:bodyPr/>
          <a:lstStyle/>
          <a:p>
            <a:pPr marL="0" indent="0" algn="ctr">
              <a:buNone/>
            </a:pPr>
            <a:r>
              <a:rPr lang="fr-CA" sz="9600" dirty="0" smtClean="0"/>
              <a:t>FIN</a:t>
            </a:r>
            <a:endParaRPr lang="en-CA" dirty="0"/>
          </a:p>
        </p:txBody>
      </p:sp>
    </p:spTree>
    <p:extLst>
      <p:ext uri="{BB962C8B-B14F-4D97-AF65-F5344CB8AC3E}">
        <p14:creationId xmlns:p14="http://schemas.microsoft.com/office/powerpoint/2010/main" val="9554840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836712"/>
            <a:ext cx="6512511" cy="1143000"/>
          </a:xfrm>
        </p:spPr>
        <p:txBody>
          <a:bodyPr/>
          <a:lstStyle/>
          <a:p>
            <a:pPr marL="0" indent="0" algn="ctr">
              <a:buNone/>
            </a:pPr>
            <a:r>
              <a:rPr lang="en-CA" u="sng" dirty="0" err="1">
                <a:effectLst/>
              </a:rPr>
              <a:t>Définition</a:t>
            </a:r>
            <a:r>
              <a:rPr lang="en-CA" u="sng" dirty="0">
                <a:effectLst/>
              </a:rPr>
              <a:t> du </a:t>
            </a:r>
            <a:r>
              <a:rPr lang="en-CA" u="sng" dirty="0" err="1">
                <a:effectLst/>
              </a:rPr>
              <a:t>sujet</a:t>
            </a:r>
            <a:r>
              <a:rPr lang="en-CA" u="sng" dirty="0">
                <a:effectLst/>
              </a:rPr>
              <a:t>:</a:t>
            </a:r>
            <a:r>
              <a:rPr lang="en-CA" b="0" dirty="0">
                <a:effectLst/>
              </a:rPr>
              <a:t> </a:t>
            </a:r>
            <a:endParaRPr lang="en-CA" dirty="0"/>
          </a:p>
        </p:txBody>
      </p:sp>
      <p:sp>
        <p:nvSpPr>
          <p:cNvPr id="5" name="Rectangle 4"/>
          <p:cNvSpPr/>
          <p:nvPr/>
        </p:nvSpPr>
        <p:spPr>
          <a:xfrm>
            <a:off x="683568" y="2276872"/>
            <a:ext cx="7848872"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sz="2400" dirty="0">
                <a:solidFill>
                  <a:schemeClr val="tx1"/>
                </a:solidFill>
                <a:latin typeface="Times New Roman" pitchFamily="18" charset="0"/>
                <a:cs typeface="Times New Roman" pitchFamily="18" charset="0"/>
              </a:rPr>
              <a:t>Le pouvoir de Marketing est les manières avec lesquelles les compagnies réussissent à obtenir notre attention (attirer notre cerveau) avec des effets particuliers grâce aux couleurs, figures, emplacement des produits en vendre, etc. Nous aurons pour objectif de vous présenter les différente façon d'influencer les consommateurs lors de leur achats. Vous découvrirez que plusieurs options son à porté de l'industrie du marketing pour attirer capter votre attention et vous influencer dans vos choix.</a:t>
            </a:r>
            <a:endParaRPr lang="en-CA"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7158869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15616" y="1124744"/>
            <a:ext cx="6400800" cy="5040560"/>
          </a:xfrm>
        </p:spPr>
        <p:txBody>
          <a:bodyPr/>
          <a:lstStyle/>
          <a:p>
            <a:pPr marL="45720" indent="0" algn="just">
              <a:buNone/>
            </a:pPr>
            <a:r>
              <a:rPr lang="fr-CA" dirty="0" smtClean="0"/>
              <a:t>Par </a:t>
            </a:r>
            <a:r>
              <a:rPr lang="fr-CA" dirty="0" smtClean="0"/>
              <a:t>exemples: </a:t>
            </a:r>
            <a:endParaRPr lang="fr-CA" dirty="0" smtClean="0"/>
          </a:p>
          <a:p>
            <a:pPr marL="45720" indent="0" algn="just">
              <a:buNone/>
            </a:pPr>
            <a:endParaRPr lang="fr-CA" dirty="0" smtClean="0"/>
          </a:p>
          <a:p>
            <a:pPr algn="just"/>
            <a:r>
              <a:rPr lang="fr-CA" dirty="0" smtClean="0">
                <a:hlinkClick r:id="rId2" action="ppaction://hlinksldjump"/>
              </a:rPr>
              <a:t>La couleur</a:t>
            </a:r>
            <a:endParaRPr lang="fr-CA" dirty="0" smtClean="0"/>
          </a:p>
          <a:p>
            <a:pPr algn="just"/>
            <a:r>
              <a:rPr lang="fr-CA" dirty="0" smtClean="0">
                <a:hlinkClick r:id="rId3" action="ppaction://hlinksldjump"/>
              </a:rPr>
              <a:t>La figure</a:t>
            </a:r>
            <a:endParaRPr lang="fr-CA" dirty="0" smtClean="0"/>
          </a:p>
          <a:p>
            <a:pPr algn="just"/>
            <a:r>
              <a:rPr lang="en-CA" dirty="0">
                <a:hlinkClick r:id="rId4" action="ppaction://hlinksldjump"/>
              </a:rPr>
              <a:t>Les Messages </a:t>
            </a:r>
            <a:r>
              <a:rPr lang="en-CA" dirty="0" err="1" smtClean="0">
                <a:hlinkClick r:id="rId4" action="ppaction://hlinksldjump"/>
              </a:rPr>
              <a:t>subliminaux</a:t>
            </a:r>
            <a:endParaRPr lang="en-CA" dirty="0" smtClean="0"/>
          </a:p>
          <a:p>
            <a:pPr algn="just"/>
            <a:r>
              <a:rPr lang="fr-CA" dirty="0" smtClean="0">
                <a:hlinkClick r:id="rId5" action="ppaction://hlinksldjump"/>
              </a:rPr>
              <a:t>La musique.</a:t>
            </a:r>
            <a:endParaRPr lang="fr-CA" dirty="0" smtClean="0"/>
          </a:p>
          <a:p>
            <a:pPr algn="just"/>
            <a:r>
              <a:rPr lang="fr-CA" dirty="0" smtClean="0">
                <a:hlinkClick r:id="rId6" action="ppaction://hlinksldjump"/>
              </a:rPr>
              <a:t>L’emplacement</a:t>
            </a:r>
            <a:endParaRPr lang="fr-CA" dirty="0" smtClean="0"/>
          </a:p>
          <a:p>
            <a:pPr algn="just"/>
            <a:r>
              <a:rPr lang="fr-CA" dirty="0" smtClean="0">
                <a:hlinkClick r:id="rId7" action="ppaction://hlinksldjump"/>
              </a:rPr>
              <a:t>L’odeur</a:t>
            </a:r>
            <a:endParaRPr lang="fr-CA" dirty="0" smtClean="0"/>
          </a:p>
        </p:txBody>
      </p:sp>
    </p:spTree>
    <p:extLst>
      <p:ext uri="{BB962C8B-B14F-4D97-AF65-F5344CB8AC3E}">
        <p14:creationId xmlns:p14="http://schemas.microsoft.com/office/powerpoint/2010/main" val="264702676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764704"/>
            <a:ext cx="6512511" cy="1143000"/>
          </a:xfrm>
        </p:spPr>
        <p:txBody>
          <a:bodyPr/>
          <a:lstStyle/>
          <a:p>
            <a:pPr marL="0" indent="0" algn="ctr">
              <a:buNone/>
            </a:pPr>
            <a:r>
              <a:rPr lang="en-CA" u="sng" dirty="0">
                <a:effectLst/>
              </a:rPr>
              <a:t>La </a:t>
            </a:r>
            <a:r>
              <a:rPr lang="en-CA" u="sng" dirty="0" err="1">
                <a:effectLst/>
              </a:rPr>
              <a:t>couleur</a:t>
            </a:r>
            <a:r>
              <a:rPr lang="en-CA" u="sng" dirty="0">
                <a:effectLst/>
              </a:rPr>
              <a:t>:</a:t>
            </a:r>
            <a:r>
              <a:rPr lang="en-CA" dirty="0">
                <a:effectLst/>
              </a:rPr>
              <a:t> </a:t>
            </a:r>
            <a:endParaRPr lang="en-CA" dirty="0"/>
          </a:p>
        </p:txBody>
      </p:sp>
      <p:sp>
        <p:nvSpPr>
          <p:cNvPr id="3" name="Content Placeholder 2"/>
          <p:cNvSpPr>
            <a:spLocks noGrp="1"/>
          </p:cNvSpPr>
          <p:nvPr>
            <p:ph sz="quarter" idx="13"/>
          </p:nvPr>
        </p:nvSpPr>
        <p:spPr>
          <a:xfrm>
            <a:off x="755576" y="2132856"/>
            <a:ext cx="7920880" cy="3474720"/>
          </a:xfrm>
        </p:spPr>
        <p:txBody>
          <a:bodyPr/>
          <a:lstStyle/>
          <a:p>
            <a:pPr marL="45720" indent="0" algn="just">
              <a:buNone/>
            </a:pPr>
            <a:r>
              <a:rPr lang="fr-FR" dirty="0" smtClean="0"/>
              <a:t>	</a:t>
            </a:r>
            <a:r>
              <a:rPr lang="fr-FR" sz="2800" dirty="0" smtClean="0">
                <a:latin typeface="Times New Roman" pitchFamily="18" charset="0"/>
                <a:cs typeface="Times New Roman" pitchFamily="18" charset="0"/>
              </a:rPr>
              <a:t>Les </a:t>
            </a:r>
            <a:r>
              <a:rPr lang="fr-FR" sz="2800" dirty="0">
                <a:latin typeface="Times New Roman" pitchFamily="18" charset="0"/>
                <a:cs typeface="Times New Roman" pitchFamily="18" charset="0"/>
              </a:rPr>
              <a:t>études faites sur notre cerveau ont prouvé que le cerveau humain est particulièrement attirer par les couleurs </a:t>
            </a:r>
            <a:r>
              <a:rPr lang="fr-FR" sz="2800" b="1" dirty="0">
                <a:latin typeface="Times New Roman" pitchFamily="18" charset="0"/>
                <a:cs typeface="Times New Roman" pitchFamily="18" charset="0"/>
              </a:rPr>
              <a:t>Jaune </a:t>
            </a:r>
            <a:r>
              <a:rPr lang="fr-FR" sz="2800" dirty="0">
                <a:latin typeface="Times New Roman" pitchFamily="18" charset="0"/>
                <a:cs typeface="Times New Roman" pitchFamily="18" charset="0"/>
              </a:rPr>
              <a:t>et </a:t>
            </a:r>
            <a:r>
              <a:rPr lang="fr-FR" sz="2800" b="1" dirty="0">
                <a:latin typeface="Times New Roman" pitchFamily="18" charset="0"/>
                <a:cs typeface="Times New Roman" pitchFamily="18" charset="0"/>
              </a:rPr>
              <a:t> Rouge, </a:t>
            </a:r>
            <a:r>
              <a:rPr lang="fr-FR" sz="2800" dirty="0">
                <a:latin typeface="Times New Roman" pitchFamily="18" charset="0"/>
                <a:cs typeface="Times New Roman" pitchFamily="18" charset="0"/>
              </a:rPr>
              <a:t>c'est pourquoi nous verrons ces couleurs dans les magasins, plus que les autres. </a:t>
            </a:r>
            <a:endParaRPr lang="en-CA" sz="2800" dirty="0">
              <a:latin typeface="Times New Roman" pitchFamily="18" charset="0"/>
              <a:cs typeface="Times New Roman" pitchFamily="18" charset="0"/>
            </a:endParaRPr>
          </a:p>
        </p:txBody>
      </p:sp>
    </p:spTree>
    <p:extLst>
      <p:ext uri="{BB962C8B-B14F-4D97-AF65-F5344CB8AC3E}">
        <p14:creationId xmlns:p14="http://schemas.microsoft.com/office/powerpoint/2010/main" val="337581261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QIAAADDCAMAAABeUu/HAAAAwFBMVEXVKx79yC/////SAAD/zzD+yi//zTDUJx7SFB3/zjDTHx3TDgD7wC7bSyHrjCjUJR7UIhL9+PjaRCDVKBrebmjz0c/uuLX88fDUHAXcWVLkcyXUIA/5uy3skSjSExH4ty3aUUnxoir2sCzZRj7nfibqp6TulinwnirphSfiaSTjbiT0qiv3397ZPyDdUyHgd3Lwwb/fXCL229nfb2rigXzmeSXWNCjlkIzljYnuurjpop/XPTPdY1znmJTbVk//1jGaSaZyAAATaElEQVR4nO1da0PiOhMulEto1YIVLKKvropXWPGyeMP1//+rN22SXiaTtokUOLrz4ZwVSjp5Mpl5ZpK0Vp3L/vjuzPoxcnY33hc9t9j/Jgs76PrrVmx14ncDezFJQ/Bid9et1Oqla78kEPx1163OesT9KyD4G6xbl3VJMGQQvPxQGwjFfQkheLDXrcc6xZ5QCIY/0BMm0l3Urf0fbQTUDPat8Y/1hUyCsXX3o+cBnQl31tkP4oSY+D8oLfgnVYvnhNL+ekPtpbW0UnGIdbNzcbFzsEu+qLtDpjdXYUtT4ixJuVWIQw6OG51WKI2toykxB8Gxrg5FS4fn3n8FhDa52eo0a1yarcavqaHqjnfUaaVaap4Tb7m6ViOOddqI1Wa6d86JSUvkutYCDR3u/gcMgdw3swCE0rg18AjkoiG11GwcGKG5SiHnst5UWluWpgm3ndMO0lCtcbHhGJCdBqY3Hb7aVA8D57iFt9T4tdEYkCMFAiEGls5cICoEarXO7QZjoLSBCINDDU9GbpUIUAw21w7IQQ4C1B+UHz1yhPoBIRvrD5z7XASo5lclNXeui1r6s5EYtKdINASa/y7lEttWq7Cl+03kB+SwSG/qEkspTk5LtKTlXFcj5DLHgQlplZnEznnBNIgwON64qYBM3yZGE4unAp0Gcoflpjo7G4ZB24JKNjunv44bsDfNw0LFyS/Y3Wbj8Pa2BZtqbG9WykRugd6NS4sQYu104Od/CtyB9xuYU7NxOaVNOTsw+draKI/oQEYgshky3QKKNwsUJ8fwB/es3kB+gzjROtqoqQCmQeNaaOd5IFC0dnIx8G6yYNLcQlzvbAO+tElTgfzKTtQ0B2pbwA5a+U3Bq3eTbkKXW8KxrEo8QAubGSbsbWe/bR3lmAGcUY3r9MXkCEBd5FhWJmDkms3s18551oDzzAA01bokeV/DO61NYBcbB2BsgIdrXSnHzsuaerMGJjsMF6Wo1grEy/pCmbeBqZBDkwFYEpiUgwK/u7sJPFmaoDIBBGynI/WMCxhkxN21razFNTehfNKe5vlC9BqlJwdQNa7loOdAwO/XHxgl08SCNeybKlMogxSoq68/XSpjBPQq4A3wypdzlekePl8kM0BMZbUCkxrFAIMSQAdvKxPymjXF+G4YP2rvAoUUduldZ9xY6xwZYMCwVExamnlrNgNoBJ0bhT6klhlhbOigw5ji8Q5MqnWbgeQJVMYLp3BjW+6fl7mieapqCuaS6zUDaJTqNBDQIyRRcA6yc0VFHmgyCbjBeoMCLBMojNeSfN2WpDb0mOqhdWqlXPBKBAYotfHSa3daBWpn42YO7XMuwG3XSBEdUClRMl9L8mKtC3Cp8weQAvXIwvR7jZmCcw5Kmq289L1gJoB50Mi7MVyyaF6uywxghUdB+rgA85VmQnYe5EwpiUYWVaKqEw8uHXRyoxNkPtmY4BxkeoVyp1hgLM4rQVQqcN2r2cw3Rycb97OMBvKi/NktlZnlALMKgdyYzsj8oQBrDdkA6jR1uiR5ofXQIxiaCuaBpHfG1sEsKUJTmgn5vqMqgRGxVrRIAjPmdDQHDKOVExIjgTMhj5RVJoDPFsWDULKpUiaEgjBX2CE5JuSV5isSaRyUSWLyE1BCTGpesLJW6N1gupiToFUmkjPMJzORQGeQDBwIiUWuwJI5SaEnWr7A9KCMQ1IXiJ2sfbSKV4mcC+iJVp4ogHldjp0QUPZTtVaC84MyVCkrXK5IzBAtgkCB+bDwHlL5rcx2HAjBqhmitBWklDuCoU9kiyBLLGXT0p6sVRfQ2nAMSngwqd4TKw1dQf4WBP4bSBBXvN0AePBQ7cKQaMmkTkxf4N5LOXcpLK6YGsg7A8s5I9LE+iohU4rpSQ55tdQAUvSyExFAxy3eu8m6gnJdcaSdaatcX5TnoVQHU/zwCCuUg4SrZIQHPrRW0h8tSSRyXJabQR/Coh/cglFuTkvZYmHBYoki37wsL4E+jJEJEOIL00QuEkdeYdVAStPKx2TY25AJw90zZUhW1NYlhGB1M0GeByVdgZQURzpDz9Ip2RbiDFY1E5B5UJwocwGsMloLA6NZ2qLkZHVlMUGOB+VrNmBNKSqbQMsoffJIYgYrmwkyLypfwIVLouG8h/6hDD1misC936tjR/LJg19ltYYhoXXgSHsJSwYEzC2vaIVVzg8KFj4y4sG9kw5sr3wvvHvpHNtq8gTZ/HSwh1toTwksxmuUPjzZHleypuJICOQvp2YFAEgnL3AtOp2Qo/NKFpnhtvOa3jYPWPNrQL+usygiFRC15qSxSItIGsTIQnjQPdxEpxHXZHK0kmUlmZlr+HC57Nn6AwOCRglQLptQs6o8JCCUTGv+SVHx6AaYRVmiGQqRrGAF6wkINSxV8I2lDTfsXpnGRAv1h9UTRCQk6k0/6P0O4WZSHW0Qx1R9WHRkI9DxhsjuCPB3S6cHiD+sPCwiITFnkyQmUskPIKK1GiDtPatVHxalpcRa+RKHuoU0BHpLg4hRVr24iPgfHW5o4f403QGtWYU+MaBoq8dXRTY8zS3A8npoFk+9lUG5eFZ13QTTXzMKSceyAQRajgXLlzUKDiaCBCH9Fd1cCDp6Q4jkyxVzZGzqaSqNMbqU6IY0uY6p65x0Bbmh7l4vJMlIt6apkFw/1B8UHUFdgW7huuBhLUtorUpngLkC7ZknP6gj3ZruPgmkZFCpM0CjsG5aguForj1KMyp0Bm3M9+jyUSyOmQOKhYQK68jo7bTzc6QCnQJUuwKMhoTKdl7BpSCGuO7m31x6qK88QTxLdWkC6su1kttQcumhJjm08KylukUlFHDtrW7Iqmwi+mUvLEuorGaAFSs1FkGTdnIg0HdkqHfVN6aSN0NKNCY0hKgRoJ5FtzW4UMsGRi/lLi2oyRngnceQc86oKgR1LVWd4UUfaGjAxzEHFutuoDo2r8ruVNEUdA7rWy5WhI4RMCj/YolSReQIJUb6MRHbM5lAYGDAqFFVU0NF2bjJ9u+cAqoJp0FdVDULKujgGemsThLKb1dJNYdx1mp25qOOXG8ZheuMBdcvNIfmHJWsrqLe0GTOoZGcN2dQ7MB9VBX+EFtHMlvHzcmTTBDFCXcV/hBfAtFbSWJCyUxTIXnPgFBr1kFaalXgD1HHa3QsrL1b21JIzWRzADnGmqqgeIZzOqNNv22iFKMJjDdl0lLBfbB5wGOPazPh76Ec8T9t9XvIxC/479zRUnXNaBNLl30csLvrvzMT22AjaIE76zHpR+2O7ursz/pchYHb76Vk/2Fw57rLe2/biN1/ku1ll6lVHwTuhP7/QRsD3I2zpNSOX08cNeu+ij8XyRv5/IDKSHTT7dehjEcZS/BH4Q9Sb/TzQ4m6kmmJ9W6U+Szgb4nOvhVy9MQ+Hrh2L7yf9gsTcUrHSn123I/HbgaRZ3GbwD55GY/fnub8xcUIBPX6XjIugX329DYePw9tYRx+NxLfdRfP4/H4yYqtJvzo5S1s/YRfDSHoBq4bdFMQRHfrMqDpVyXfJo3nNlG1wH+PezFwpT/DG9nPApXJnq2EIH6nrW+/xCgO/AjGaOCo2GPxxcxiVhOczeIGemN/JEEQ2IuPweBtYd8Jpdzwf27os85exoPB+GMvcEu8QRJ/+0FULejexTpM6F2D5/hP5hu680mqnzNbCUF9byRfX79zE8vq7ae+OAnVdp9AE0EWAt9+4+jtvwkIRvS/1BXYT0lr/RKvlSb4S4xCZhR8JBpYfrp7TAmrl1Gyb6cgeB0MBrPk+9CQU1bE5MlNT66U0MnfXcAPh900BP5c+uHAnddDV2DPMh8/F2GABwTGjNxUW0+jlGdg7tHOjGl4dzeB4N2lwl/yXWc+ypWU/tvFIXgLksYn8VSzUxD4gfw7Ojsf9x7fXW4U+2IAit4qrOD1ETNyH5L2Z64/TN3uxI8dcX02Fv2e+zEE7BWmrphKPao/V63eH7/24l6hENB5NmL/eqCR/jFuPYHAncm/ohCEfpVftIh/OCswAzxDYHUuO2XoPTvuQiihUfBxencDm6MxDgAEli1QHHaFEZ3Y1Fnz3+51Ewj6gxjxvuvPx5GEI2j3RRMxBPGc6o0/BikIqHRZx0PnxTUserMyniFE68C+n8b4zE7ZBO2sP2f/+ojmxIxzFghB7EI/XD4m0dQUP565MQQ08MXjTa0gohuuHU4ntydBEPD4MbHdwJ330hAI4/TdUdeaR1IQGfF9EdE6ivBIzOY+2ChOJlz3+FbM4jlzhRDEXm0goh6L8Hxk920BAQsP4xiCkBbYw+fx6yx2wikIxBR9DxsLXtIQJHd8OqEQjjjvyoMArf1H5FA0zXxAnzXN5/1EzAtgZRAC/4z//WqLHzLr4J2NIYg+7g4TCAIrtnAZAj5FWWOjmBcwFVI/2Z/t2YXEQD4FFEpU5HG5DkzLHlN6wUmy7Y7TXVJC8FeMCYeAMYp4grgZCPyTGAI34SQIBLybrxnT5xCMsoRi/28BYUaXE/mRY1cYK+s1A97mTnFeDgIxQvU3DgFPYgTlUEEQm/PDbDaYqCAYYBBQ9LJ8ZZGfrSpiYlQ249o92KkBeRDOf89lnegxCHwmEgRxZnXHCQufOLGFKSAQH9NcwkUiAodghkJA+fHeuJ+CIT8oKjYOR/w4vs8oae3N5dP1w91L9dWfn0UCeUF3Ln4YiJjK/DOPVxOFFdj8H692cm1ZXzCiQnGz3z8ECk+5ZqDYIhXyY6HPW5CigSfdkbifMMZIy33eowSCEaUpbleEPGraw9T1AbdzymZxCJ7ii30BesYK+kKdsLGMFfh3kQx9PxB09C3XGyiWARsp+3oaBXEWR82eM5wHVxC0FxoNX8WlMQSPw8XiMf5dyCZFZz8oARC9OvMVEAhmvbDdmGSneYEgwSPKy94zvMAVTSSz8CMfAvwteY0wJvLbLLpJykInHzeJXsLQ9oWRhMQVzxRD7WJP3XuIbSMhyAACKUnKQuBb4sPXcUyVGQSiQUqQR+KfuXERXb1lW3rEKNOMME6QXkZxJ0e+m0okI6FmiUPQjzpoS99ZvgIC1+7BazMQWO5Y/p5bgaATk9TI5AoaE6MUQfD4dAocpsz8FkOqfpa83AWKesGM6+CC1DKcyQoIMsFdJshImhr7Ah9+np8pKmhBtBRuJ/cTRCZdOAndbJIM0+uGoQYIBL07MQp+BrPJfGQpIbDcJCl7koNiSJ9T1Qv2P0aUrO5ZJvncH+ZTI3zZLqofi6neT5XMQpx5JlYfhC0H1pjHgmdGRNP5ddT//pOdCknu+4Dr139klXh31o+EjeDZQ/RHVF1YsHF+ndvj6MOHE3/Evo7ogG8/MhB6H0P2sfB6vv38kLp9AUFWbBiNlsLnj3tUHv+Gmo72on9HWQn/fBj1wA/s+WJvGNji9ovoWy7DuQ0WEmjuYy32Fmd2XNNzmYivI4ka64ZXnoWF04B96oOLu677d2/xbgfd1K8ioSnmO41IJz68PQYBviOAldB5aZfdTvFvKyoBJ7mY87+MOELSKKR/nCthyw4u2L2zvw2/KnMbbMd77Qv7/p2jHVSO9DcuRdL+jTe4xNVlBTMy3u1MPluofBo+zNi7bqDtLXEfrmKbXImntCraU+y3Mti+FonCXZvsBVOqjG+W1HluQbY9lGmZP8FVEbSX+URYxaEy40cFLB0Cxc7uZe7Gxu9gfBJMtQXXfI/UkhWURAmy6ZYmJQSmHlx6IjCHYGlPtFAdojC2s6VDgC/3mftrSVQO1/iB/EoITD24wrks74ySpzhQZexwlw+BImRlDnu1Pc94XqgeOWBut3gF5gsQ4A2mdyJ7ZHp9c+85ZoaL7vKtQGNzKqPgbqlTQ+Rm6/ji6HLr19Ro3FRbx40fs6k6lGEOAX4OOjn7Sk5v2d6869q1CQb4muoXjsKpIDDHFE9i4uMN5PSK/Kay7RBvy4QsKM5QmD9BaGUQcA2dP5dk+7Px+fkZvg0evr96CTcwaHDZEKgGidspqXne9ufR9u/7489rcmUQKlUzzfjYg/KAljEE+FTlmHq/f5H29ucV8ch1Y8exDPRW+Vvjk3CqBpcOAYtZzvmVQyE4J8S5/fztkS0DK8CJh/mTElRmZQ4BXtbieZdz9YdCEJ4AaJzeOzQk63OD5UNw2EClYw5BHn/1/oRW0Li92jkM94qSZZ0E/AoE7ekuLqbpvYq5sCymvXtKoongkMPPqbdrchJQwYzMnxLQVohpe0r+ykAlW1MaEWggcHY+/5BLg2IXwXPldb7VFYgSAnZuyLs/JrvHtOfe9fHBtkks/w9DwIs6ZOeWhoPwQrLbNEnxHQUE+o8uqEpUpz/juha52rqOTutc0DlhcAPFMxdMjpZWJCoIkuKhM73cOjzeOjwnZg7nG0BgtR1iTT1iqvJ3gOCL8okzmU2CAFfxc2kl5G1c1vaab1mmChWXdoNlM5kKZPM1/Cf/5J/8k3/yT/7Jf1XOlvcsgf+k+GfWXYlz3N9ZuneW/uMNvpcEY6toa/53F3vfKjig8d2lu6hb8FjhDxN7QiEofqDBNxb3uR5CUC84pPGNJQjPxUXnuoY/1A7YeUd2tO25+DD395Ouzc5U8dN9k4Vd8ok/30P8bmDzk071+IDj/vjuZN2KrU5O7sbxobX/A5pJn+ZJBC1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4" descr="data:image/png;base64,iVBORw0KGgoAAAANSUhEUgAAAQIAAADDCAMAAABeUu/HAAAAwFBMVEXVKx79yC/////SAAD/zzD+yi//zTDUJx7SFB3/zjDTHx3TDgD7wC7bSyHrjCjUJR7UIhL9+PjaRCDVKBrebmjz0c/uuLX88fDUHAXcWVLkcyXUIA/5uy3skSjSExH4ty3aUUnxoir2sCzZRj7nfibqp6TulinwnirphSfiaSTjbiT0qiv3397ZPyDdUyHgd3Lwwb/fXCL229nfb2rigXzmeSXWNCjlkIzljYnuurjpop/XPTPdY1znmJTbVk//1jGaSaZyAAATaElEQVR4nO1da0PiOhMulEto1YIVLKKvropXWPGyeMP1//+rN22SXiaTtokUOLrz4ZwVSjp5Mpl5ZpK0Vp3L/vjuzPoxcnY33hc9t9j/Jgs76PrrVmx14ncDezFJQ/Bid9et1Oqla78kEPx1163OesT9KyD4G6xbl3VJMGQQvPxQGwjFfQkheLDXrcc6xZ5QCIY/0BMm0l3Urf0fbQTUDPat8Y/1hUyCsXX3o+cBnQl31tkP4oSY+D8oLfgnVYvnhNL+ekPtpbW0UnGIdbNzcbFzsEu+qLtDpjdXYUtT4ixJuVWIQw6OG51WKI2toykxB8Gxrg5FS4fn3n8FhDa52eo0a1yarcavqaHqjnfUaaVaap4Tb7m6ViOOddqI1Wa6d86JSUvkutYCDR3u/gcMgdw3swCE0rg18AjkoiG11GwcGKG5SiHnst5UWluWpgm3ndMO0lCtcbHhGJCdBqY3Hb7aVA8D57iFt9T4tdEYkCMFAiEGls5cICoEarXO7QZjoLSBCINDDU9GbpUIUAw21w7IQQ4C1B+UHz1yhPoBIRvrD5z7XASo5lclNXeui1r6s5EYtKdINASa/y7lEttWq7Cl+03kB+SwSG/qEkspTk5LtKTlXFcj5DLHgQlplZnEznnBNIgwON64qYBM3yZGE4unAp0Gcoflpjo7G4ZB24JKNjunv44bsDfNw0LFyS/Y3Wbj8Pa2BZtqbG9WykRugd6NS4sQYu104Od/CtyB9xuYU7NxOaVNOTsw+draKI/oQEYgshky3QKKNwsUJ8fwB/es3kB+gzjROtqoqQCmQeNaaOd5IFC0dnIx8G6yYNLcQlzvbAO+tElTgfzKTtQ0B2pbwA5a+U3Bq3eTbkKXW8KxrEo8QAubGSbsbWe/bR3lmAGcUY3r9MXkCEBd5FhWJmDkms3s18551oDzzAA01bokeV/DO61NYBcbB2BsgIdrXSnHzsuaerMGJjsMF6Wo1grEy/pCmbeBqZBDkwFYEpiUgwK/u7sJPFmaoDIBBGynI/WMCxhkxN21razFNTehfNKe5vlC9BqlJwdQNa7loOdAwO/XHxgl08SCNeybKlMogxSoq68/XSpjBPQq4A3wypdzlekePl8kM0BMZbUCkxrFAIMSQAdvKxPymjXF+G4YP2rvAoUUduldZ9xY6xwZYMCwVExamnlrNgNoBJ0bhT6klhlhbOigw5ji8Q5MqnWbgeQJVMYLp3BjW+6fl7mieapqCuaS6zUDaJTqNBDQIyRRcA6yc0VFHmgyCbjBeoMCLBMojNeSfN2WpDb0mOqhdWqlXPBKBAYotfHSa3daBWpn42YO7XMuwG3XSBEdUClRMl9L8mKtC3Cp8weQAvXIwvR7jZmCcw5Kmq289L1gJoB50Mi7MVyyaF6uywxghUdB+rgA85VmQnYe5EwpiUYWVaKqEw8uHXRyoxNkPtmY4BxkeoVyp1hgLM4rQVQqcN2r2cw3Rycb97OMBvKi/NktlZnlALMKgdyYzsj8oQBrDdkA6jR1uiR5ofXQIxiaCuaBpHfG1sEsKUJTmgn5vqMqgRGxVrRIAjPmdDQHDKOVExIjgTMhj5RVJoDPFsWDULKpUiaEgjBX2CE5JuSV5isSaRyUSWLyE1BCTGpesLJW6N1gupiToFUmkjPMJzORQGeQDBwIiUWuwJI5SaEnWr7A9KCMQ1IXiJ2sfbSKV4mcC+iJVp4ogHldjp0QUPZTtVaC84MyVCkrXK5IzBAtgkCB+bDwHlL5rcx2HAjBqhmitBWklDuCoU9kiyBLLGXT0p6sVRfQ2nAMSngwqd4TKw1dQf4WBP4bSBBXvN0AePBQ7cKQaMmkTkxf4N5LOXcpLK6YGsg7A8s5I9LE+iohU4rpSQ55tdQAUvSyExFAxy3eu8m6gnJdcaSdaatcX5TnoVQHU/zwCCuUg4SrZIQHPrRW0h8tSSRyXJabQR/Coh/cglFuTkvZYmHBYoki37wsL4E+jJEJEOIL00QuEkdeYdVAStPKx2TY25AJw90zZUhW1NYlhGB1M0GeByVdgZQURzpDz9Ip2RbiDFY1E5B5UJwocwGsMloLA6NZ2qLkZHVlMUGOB+VrNmBNKSqbQMsoffJIYgYrmwkyLypfwIVLouG8h/6hDD1misC936tjR/LJg19ltYYhoXXgSHsJSwYEzC2vaIVVzg8KFj4y4sG9kw5sr3wvvHvpHNtq8gTZ/HSwh1toTwksxmuUPjzZHleypuJICOQvp2YFAEgnL3AtOp2Qo/NKFpnhtvOa3jYPWPNrQL+usygiFRC15qSxSItIGsTIQnjQPdxEpxHXZHK0kmUlmZlr+HC57Nn6AwOCRglQLptQs6o8JCCUTGv+SVHx6AaYRVmiGQqRrGAF6wkINSxV8I2lDTfsXpnGRAv1h9UTRCQk6k0/6P0O4WZSHW0Qx1R9WHRkI9DxhsjuCPB3S6cHiD+sPCwiITFnkyQmUskPIKK1GiDtPatVHxalpcRa+RKHuoU0BHpLg4hRVr24iPgfHW5o4f403QGtWYU+MaBoq8dXRTY8zS3A8npoFk+9lUG5eFZ13QTTXzMKSceyAQRajgXLlzUKDiaCBCH9Fd1cCDp6Q4jkyxVzZGzqaSqNMbqU6IY0uY6p65x0Bbmh7l4vJMlIt6apkFw/1B8UHUFdgW7huuBhLUtorUpngLkC7ZknP6gj3ZruPgmkZFCpM0CjsG5aguForj1KMyp0Bm3M9+jyUSyOmQOKhYQK68jo7bTzc6QCnQJUuwKMhoTKdl7BpSCGuO7m31x6qK88QTxLdWkC6su1kttQcumhJjm08KylukUlFHDtrW7Iqmwi+mUvLEuorGaAFSs1FkGTdnIg0HdkqHfVN6aSN0NKNCY0hKgRoJ5FtzW4UMsGRi/lLi2oyRngnceQc86oKgR1LVWd4UUfaGjAxzEHFutuoDo2r8ruVNEUdA7rWy5WhI4RMCj/YolSReQIJUb6MRHbM5lAYGDAqFFVU0NF2bjJ9u+cAqoJp0FdVDULKujgGemsThLKb1dJNYdx1mp25qOOXG8ZheuMBdcvNIfmHJWsrqLe0GTOoZGcN2dQ7MB9VBX+EFtHMlvHzcmTTBDFCXcV/hBfAtFbSWJCyUxTIXnPgFBr1kFaalXgD1HHa3QsrL1b21JIzWRzADnGmqqgeIZzOqNNv22iFKMJjDdl0lLBfbB5wGOPazPh76Ec8T9t9XvIxC/479zRUnXNaBNLl30csLvrvzMT22AjaIE76zHpR+2O7ursz/pchYHb76Vk/2Fw57rLe2/biN1/ku1ll6lVHwTuhP7/QRsD3I2zpNSOX08cNeu+ij8XyRv5/IDKSHTT7dehjEcZS/BH4Q9Sb/TzQ4m6kmmJ9W6U+Szgb4nOvhVy9MQ+Hrh2L7yf9gsTcUrHSn123I/HbgaRZ3GbwD55GY/fnub8xcUIBPX6XjIugX329DYePw9tYRx+NxLfdRfP4/H4yYqtJvzo5S1s/YRfDSHoBq4bdFMQRHfrMqDpVyXfJo3nNlG1wH+PezFwpT/DG9nPApXJnq2EIH6nrW+/xCgO/AjGaOCo2GPxxcxiVhOczeIGemN/JEEQ2IuPweBtYd8Jpdzwf27os85exoPB+GMvcEu8QRJ/+0FULejexTpM6F2D5/hP5hu680mqnzNbCUF9byRfX79zE8vq7ae+OAnVdp9AE0EWAt9+4+jtvwkIRvS/1BXYT0lr/RKvlSb4S4xCZhR8JBpYfrp7TAmrl1Gyb6cgeB0MBrPk+9CQU1bE5MlNT66U0MnfXcAPh900BP5c+uHAnddDV2DPMh8/F2GABwTGjNxUW0+jlGdg7tHOjGl4dzeB4N2lwl/yXWc+ypWU/tvFIXgLksYn8VSzUxD4gfw7Ojsf9x7fXW4U+2IAit4qrOD1ETNyH5L2Z64/TN3uxI8dcX02Fv2e+zEE7BWmrphKPao/V63eH7/24l6hENB5NmL/eqCR/jFuPYHAncm/ohCEfpVftIh/OCswAzxDYHUuO2XoPTvuQiihUfBxencDm6MxDgAEli1QHHaFEZ3Y1Fnz3+51Ewj6gxjxvuvPx5GEI2j3RRMxBPGc6o0/BikIqHRZx0PnxTUserMyniFE68C+n8b4zE7ZBO2sP2f/+ojmxIxzFghB7EI/XD4m0dQUP565MQQ08MXjTa0gohuuHU4ntydBEPD4MbHdwJ330hAI4/TdUdeaR1IQGfF9EdE6ivBIzOY+2ChOJlz3+FbM4jlzhRDEXm0goh6L8Hxk920BAQsP4xiCkBbYw+fx6yx2wikIxBR9DxsLXtIQJHd8OqEQjjjvyoMArf1H5FA0zXxAnzXN5/1EzAtgZRAC/4z//WqLHzLr4J2NIYg+7g4TCAIrtnAZAj5FWWOjmBcwFVI/2Z/t2YXEQD4FFEpU5HG5DkzLHlN6wUmy7Y7TXVJC8FeMCYeAMYp4grgZCPyTGAI34SQIBLybrxnT5xCMsoRi/28BYUaXE/mRY1cYK+s1A97mTnFeDgIxQvU3DgFPYgTlUEEQm/PDbDaYqCAYYBBQ9LJ8ZZGfrSpiYlQ249o92KkBeRDOf89lnegxCHwmEgRxZnXHCQufOLGFKSAQH9NcwkUiAodghkJA+fHeuJ+CIT8oKjYOR/w4vs8oae3N5dP1w91L9dWfn0UCeUF3Ln4YiJjK/DOPVxOFFdj8H692cm1ZXzCiQnGz3z8ECk+5ZqDYIhXyY6HPW5CigSfdkbifMMZIy33eowSCEaUpbleEPGraw9T1AbdzymZxCJ7ii30BesYK+kKdsLGMFfh3kQx9PxB09C3XGyiWARsp+3oaBXEWR82eM5wHVxC0FxoNX8WlMQSPw8XiMf5dyCZFZz8oARC9OvMVEAhmvbDdmGSneYEgwSPKy94zvMAVTSSz8CMfAvwteY0wJvLbLLpJykInHzeJXsLQ9oWRhMQVzxRD7WJP3XuIbSMhyAACKUnKQuBb4sPXcUyVGQSiQUqQR+KfuXERXb1lW3rEKNOMME6QXkZxJ0e+m0okI6FmiUPQjzpoS99ZvgIC1+7BazMQWO5Y/p5bgaATk9TI5AoaE6MUQfD4dAocpsz8FkOqfpa83AWKesGM6+CC1DKcyQoIMsFdJshImhr7Ah9+np8pKmhBtBRuJ/cTRCZdOAndbJIM0+uGoQYIBL07MQp+BrPJfGQpIbDcJCl7koNiSJ9T1Qv2P0aUrO5ZJvncH+ZTI3zZLqofi6neT5XMQpx5JlYfhC0H1pjHgmdGRNP5ddT//pOdCknu+4Dr139klXh31o+EjeDZQ/RHVF1YsHF+ndvj6MOHE3/Evo7ogG8/MhB6H0P2sfB6vv38kLp9AUFWbBiNlsLnj3tUHv+Gmo72on9HWQn/fBj1wA/s+WJvGNji9ovoWy7DuQ0WEmjuYy32Fmd2XNNzmYivI4ka64ZXnoWF04B96oOLu677d2/xbgfd1K8ioSnmO41IJz68PQYBviOAldB5aZfdTvFvKyoBJ7mY87+MOELSKKR/nCthyw4u2L2zvw2/KnMbbMd77Qv7/p2jHVSO9DcuRdL+jTe4xNVlBTMy3u1MPluofBo+zNi7bqDtLXEfrmKbXImntCraU+y3Mti+FonCXZvsBVOqjG+W1HluQbY9lGmZP8FVEbSX+URYxaEy40cFLB0Cxc7uZe7Gxu9gfBJMtQXXfI/UkhWURAmy6ZYmJQSmHlx6IjCHYGlPtFAdojC2s6VDgC/3mftrSVQO1/iB/EoITD24wrks74ySpzhQZexwlw+BImRlDnu1Pc94XqgeOWBut3gF5gsQ4A2mdyJ7ZHp9c+85ZoaL7vKtQGNzKqPgbqlTQ+Rm6/ji6HLr19Ro3FRbx40fs6k6lGEOAX4OOjn7Sk5v2d6869q1CQb4muoXjsKpIDDHFE9i4uMN5PSK/Kay7RBvy4QsKM5QmD9BaGUQcA2dP5dk+7Px+fkZvg0evr96CTcwaHDZEKgGidspqXne9ufR9u/7489rcmUQKlUzzfjYg/KAljEE+FTlmHq/f5H29ucV8ch1Y8exDPRW+Vvjk3CqBpcOAYtZzvmVQyE4J8S5/fztkS0DK8CJh/mTElRmZQ4BXtbieZdz9YdCEJ4AaJzeOzQk63OD5UNw2EClYw5BHn/1/oRW0Li92jkM94qSZZ0E/AoE7ekuLqbpvYq5sCymvXtKoongkMPPqbdrchJQwYzMnxLQVohpe0r+ykAlW1MaEWggcHY+/5BLg2IXwXPldb7VFYgSAnZuyLs/JrvHtOfe9fHBtkks/w9DwIs6ZOeWhoPwQrLbNEnxHQUE+o8uqEpUpz/juha52rqOTutc0DlhcAPFMxdMjpZWJCoIkuKhM73cOjzeOjwnZg7nG0BgtR1iTT1iqvJ3gOCL8okzmU2CAFfxc2kl5G1c1vaab1mmChWXdoNlM5kKZPM1/Cf/5J/8k3/yT/7Jf1XOlvcsgf+k+GfWXYlz3N9ZuneW/uMNvpcEY6toa/53F3vfKjig8d2lu6hb8FjhDxN7QiEofqDBNxb3uR5CUC84pPGNJQjPxUXnuoY/1A7YeUd2tO25+DD395Ouzc5U8dN9k4Vd8ok/30P8bmDzk071+IDj/vjuZN2KrU5O7sbxobX/A5pJn+ZJBC1Z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6" descr="data:image/png;base64,iVBORw0KGgoAAAANSUhEUgAAAQIAAADDCAMAAABeUu/HAAAAwFBMVEXVKx79yC/////SAAD/zzD+yi//zTDUJx7SFB3/zjDTHx3TDgD7wC7bSyHrjCjUJR7UIhL9+PjaRCDVKBrebmjz0c/uuLX88fDUHAXcWVLkcyXUIA/5uy3skSjSExH4ty3aUUnxoir2sCzZRj7nfibqp6TulinwnirphSfiaSTjbiT0qiv3397ZPyDdUyHgd3Lwwb/fXCL229nfb2rigXzmeSXWNCjlkIzljYnuurjpop/XPTPdY1znmJTbVk//1jGaSaZyAAATaElEQVR4nO1da0PiOhMulEto1YIVLKKvropXWPGyeMP1//+rN22SXiaTtokUOLrz4ZwVSjp5Mpl5ZpK0Vp3L/vjuzPoxcnY33hc9t9j/Jgs76PrrVmx14ncDezFJQ/Bid9et1Oqla78kEPx1163OesT9KyD4G6xbl3VJMGQQvPxQGwjFfQkheLDXrcc6xZ5QCIY/0BMm0l3Urf0fbQTUDPat8Y/1hUyCsXX3o+cBnQl31tkP4oSY+D8oLfgnVYvnhNL+ekPtpbW0UnGIdbNzcbFzsEu+qLtDpjdXYUtT4ixJuVWIQw6OG51WKI2toykxB8Gxrg5FS4fn3n8FhDa52eo0a1yarcavqaHqjnfUaaVaap4Tb7m6ViOOddqI1Wa6d86JSUvkutYCDR3u/gcMgdw3swCE0rg18AjkoiG11GwcGKG5SiHnst5UWluWpgm3ndMO0lCtcbHhGJCdBqY3Hb7aVA8D57iFt9T4tdEYkCMFAiEGls5cICoEarXO7QZjoLSBCINDDU9GbpUIUAw21w7IQQ4C1B+UHz1yhPoBIRvrD5z7XASo5lclNXeui1r6s5EYtKdINASa/y7lEttWq7Cl+03kB+SwSG/qEkspTk5LtKTlXFcj5DLHgQlplZnEznnBNIgwON64qYBM3yZGE4unAp0Gcoflpjo7G4ZB24JKNjunv44bsDfNw0LFyS/Y3Wbj8Pa2BZtqbG9WykRugd6NS4sQYu104Od/CtyB9xuYU7NxOaVNOTsw+draKI/oQEYgshky3QKKNwsUJ8fwB/es3kB+gzjROtqoqQCmQeNaaOd5IFC0dnIx8G6yYNLcQlzvbAO+tElTgfzKTtQ0B2pbwA5a+U3Bq3eTbkKXW8KxrEo8QAubGSbsbWe/bR3lmAGcUY3r9MXkCEBd5FhWJmDkms3s18551oDzzAA01bokeV/DO61NYBcbB2BsgIdrXSnHzsuaerMGJjsMF6Wo1grEy/pCmbeBqZBDkwFYEpiUgwK/u7sJPFmaoDIBBGynI/WMCxhkxN21razFNTehfNKe5vlC9BqlJwdQNa7loOdAwO/XHxgl08SCNeybKlMogxSoq68/XSpjBPQq4A3wypdzlekePl8kM0BMZbUCkxrFAIMSQAdvKxPymjXF+G4YP2rvAoUUduldZ9xY6xwZYMCwVExamnlrNgNoBJ0bhT6klhlhbOigw5ji8Q5MqnWbgeQJVMYLp3BjW+6fl7mieapqCuaS6zUDaJTqNBDQIyRRcA6yc0VFHmgyCbjBeoMCLBMojNeSfN2WpDb0mOqhdWqlXPBKBAYotfHSa3daBWpn42YO7XMuwG3XSBEdUClRMl9L8mKtC3Cp8weQAvXIwvR7jZmCcw5Kmq289L1gJoB50Mi7MVyyaF6uywxghUdB+rgA85VmQnYe5EwpiUYWVaKqEw8uHXRyoxNkPtmY4BxkeoVyp1hgLM4rQVQqcN2r2cw3Rycb97OMBvKi/NktlZnlALMKgdyYzsj8oQBrDdkA6jR1uiR5ofXQIxiaCuaBpHfG1sEsKUJTmgn5vqMqgRGxVrRIAjPmdDQHDKOVExIjgTMhj5RVJoDPFsWDULKpUiaEgjBX2CE5JuSV5isSaRyUSWLyE1BCTGpesLJW6N1gupiToFUmkjPMJzORQGeQDBwIiUWuwJI5SaEnWr7A9KCMQ1IXiJ2sfbSKV4mcC+iJVp4ogHldjp0QUPZTtVaC84MyVCkrXK5IzBAtgkCB+bDwHlL5rcx2HAjBqhmitBWklDuCoU9kiyBLLGXT0p6sVRfQ2nAMSngwqd4TKw1dQf4WBP4bSBBXvN0AePBQ7cKQaMmkTkxf4N5LOXcpLK6YGsg7A8s5I9LE+iohU4rpSQ55tdQAUvSyExFAxy3eu8m6gnJdcaSdaatcX5TnoVQHU/zwCCuUg4SrZIQHPrRW0h8tSSRyXJabQR/Coh/cglFuTkvZYmHBYoki37wsL4E+jJEJEOIL00QuEkdeYdVAStPKx2TY25AJw90zZUhW1NYlhGB1M0GeByVdgZQURzpDz9Ip2RbiDFY1E5B5UJwocwGsMloLA6NZ2qLkZHVlMUGOB+VrNmBNKSqbQMsoffJIYgYrmwkyLypfwIVLouG8h/6hDD1misC936tjR/LJg19ltYYhoXXgSHsJSwYEzC2vaIVVzg8KFj4y4sG9kw5sr3wvvHvpHNtq8gTZ/HSwh1toTwksxmuUPjzZHleypuJICOQvp2YFAEgnL3AtOp2Qo/NKFpnhtvOa3jYPWPNrQL+usygiFRC15qSxSItIGsTIQnjQPdxEpxHXZHK0kmUlmZlr+HC57Nn6AwOCRglQLptQs6o8JCCUTGv+SVHx6AaYRVmiGQqRrGAF6wkINSxV8I2lDTfsXpnGRAv1h9UTRCQk6k0/6P0O4WZSHW0Qx1R9WHRkI9DxhsjuCPB3S6cHiD+sPCwiITFnkyQmUskPIKK1GiDtPatVHxalpcRa+RKHuoU0BHpLg4hRVr24iPgfHW5o4f403QGtWYU+MaBoq8dXRTY8zS3A8npoFk+9lUG5eFZ13QTTXzMKSceyAQRajgXLlzUKDiaCBCH9Fd1cCDp6Q4jkyxVzZGzqaSqNMbqU6IY0uY6p65x0Bbmh7l4vJMlIt6apkFw/1B8UHUFdgW7huuBhLUtorUpngLkC7ZknP6gj3ZruPgmkZFCpM0CjsG5aguForj1KMyp0Bm3M9+jyUSyOmQOKhYQK68jo7bTzc6QCnQJUuwKMhoTKdl7BpSCGuO7m31x6qK88QTxLdWkC6su1kttQcumhJjm08KylukUlFHDtrW7Iqmwi+mUvLEuorGaAFSs1FkGTdnIg0HdkqHfVN6aSN0NKNCY0hKgRoJ5FtzW4UMsGRi/lLi2oyRngnceQc86oKgR1LVWd4UUfaGjAxzEHFutuoDo2r8ruVNEUdA7rWy5WhI4RMCj/YolSReQIJUb6MRHbM5lAYGDAqFFVU0NF2bjJ9u+cAqoJp0FdVDULKujgGemsThLKb1dJNYdx1mp25qOOXG8ZheuMBdcvNIfmHJWsrqLe0GTOoZGcN2dQ7MB9VBX+EFtHMlvHzcmTTBDFCXcV/hBfAtFbSWJCyUxTIXnPgFBr1kFaalXgD1HHa3QsrL1b21JIzWRzADnGmqqgeIZzOqNNv22iFKMJjDdl0lLBfbB5wGOPazPh76Ec8T9t9XvIxC/479zRUnXNaBNLl30csLvrvzMT22AjaIE76zHpR+2O7ursz/pchYHb76Vk/2Fw57rLe2/biN1/ku1ll6lVHwTuhP7/QRsD3I2zpNSOX08cNeu+ij8XyRv5/IDKSHTT7dehjEcZS/BH4Q9Sb/TzQ4m6kmmJ9W6U+Szgb4nOvhVy9MQ+Hrh2L7yf9gsTcUrHSn123I/HbgaRZ3GbwD55GY/fnub8xcUIBPX6XjIugX329DYePw9tYRx+NxLfdRfP4/H4yYqtJvzo5S1s/YRfDSHoBq4bdFMQRHfrMqDpVyXfJo3nNlG1wH+PezFwpT/DG9nPApXJnq2EIH6nrW+/xCgO/AjGaOCo2GPxxcxiVhOczeIGemN/JEEQ2IuPweBtYd8Jpdzwf27os85exoPB+GMvcEu8QRJ/+0FULejexTpM6F2D5/hP5hu680mqnzNbCUF9byRfX79zE8vq7ae+OAnVdp9AE0EWAt9+4+jtvwkIRvS/1BXYT0lr/RKvlSb4S4xCZhR8JBpYfrp7TAmrl1Gyb6cgeB0MBrPk+9CQU1bE5MlNT66U0MnfXcAPh900BP5c+uHAnddDV2DPMh8/F2GABwTGjNxUW0+jlGdg7tHOjGl4dzeB4N2lwl/yXWc+ypWU/tvFIXgLksYn8VSzUxD4gfw7Ojsf9x7fXW4U+2IAit4qrOD1ETNyH5L2Z64/TN3uxI8dcX02Fv2e+zEE7BWmrphKPao/V63eH7/24l6hENB5NmL/eqCR/jFuPYHAncm/ohCEfpVftIh/OCswAzxDYHUuO2XoPTvuQiihUfBxencDm6MxDgAEli1QHHaFEZ3Y1Fnz3+51Ewj6gxjxvuvPx5GEI2j3RRMxBPGc6o0/BikIqHRZx0PnxTUserMyniFE68C+n8b4zE7ZBO2sP2f/+ojmxIxzFghB7EI/XD4m0dQUP565MQQ08MXjTa0gohuuHU4ntydBEPD4MbHdwJ330hAI4/TdUdeaR1IQGfF9EdE6ivBIzOY+2ChOJlz3+FbM4jlzhRDEXm0goh6L8Hxk920BAQsP4xiCkBbYw+fx6yx2wikIxBR9DxsLXtIQJHd8OqEQjjjvyoMArf1H5FA0zXxAnzXN5/1EzAtgZRAC/4z//WqLHzLr4J2NIYg+7g4TCAIrtnAZAj5FWWOjmBcwFVI/2Z/t2YXEQD4FFEpU5HG5DkzLHlN6wUmy7Y7TXVJC8FeMCYeAMYp4grgZCPyTGAI34SQIBLybrxnT5xCMsoRi/28BYUaXE/mRY1cYK+s1A97mTnFeDgIxQvU3DgFPYgTlUEEQm/PDbDaYqCAYYBBQ9LJ8ZZGfrSpiYlQ249o92KkBeRDOf89lnegxCHwmEgRxZnXHCQufOLGFKSAQH9NcwkUiAodghkJA+fHeuJ+CIT8oKjYOR/w4vs8oae3N5dP1w91L9dWfn0UCeUF3Ln4YiJjK/DOPVxOFFdj8H692cm1ZXzCiQnGz3z8ECk+5ZqDYIhXyY6HPW5CigSfdkbifMMZIy33eowSCEaUpbleEPGraw9T1AbdzymZxCJ7ii30BesYK+kKdsLGMFfh3kQx9PxB09C3XGyiWARsp+3oaBXEWR82eM5wHVxC0FxoNX8WlMQSPw8XiMf5dyCZFZz8oARC9OvMVEAhmvbDdmGSneYEgwSPKy94zvMAVTSSz8CMfAvwteY0wJvLbLLpJykInHzeJXsLQ9oWRhMQVzxRD7WJP3XuIbSMhyAACKUnKQuBb4sPXcUyVGQSiQUqQR+KfuXERXb1lW3rEKNOMME6QXkZxJ0e+m0okI6FmiUPQjzpoS99ZvgIC1+7BazMQWO5Y/p5bgaATk9TI5AoaE6MUQfD4dAocpsz8FkOqfpa83AWKesGM6+CC1DKcyQoIMsFdJshImhr7Ah9+np8pKmhBtBRuJ/cTRCZdOAndbJIM0+uGoQYIBL07MQp+BrPJfGQpIbDcJCl7koNiSJ9T1Qv2P0aUrO5ZJvncH+ZTI3zZLqofi6neT5XMQpx5JlYfhC0H1pjHgmdGRNP5ddT//pOdCknu+4Dr139klXh31o+EjeDZQ/RHVF1YsHF+ndvj6MOHE3/Evo7ogG8/MhB6H0P2sfB6vv38kLp9AUFWbBiNlsLnj3tUHv+Gmo72on9HWQn/fBj1wA/s+WJvGNji9ovoWy7DuQ0WEmjuYy32Fmd2XNNzmYivI4ka64ZXnoWF04B96oOLu677d2/xbgfd1K8ioSnmO41IJz68PQYBviOAldB5aZfdTvFvKyoBJ7mY87+MOELSKKR/nCthyw4u2L2zvw2/KnMbbMd77Qv7/p2jHVSO9DcuRdL+jTe4xNVlBTMy3u1MPluofBo+zNi7bqDtLXEfrmKbXImntCraU+y3Mti+FonCXZvsBVOqjG+W1HluQbY9lGmZP8FVEbSX+URYxaEy40cFLB0Cxc7uZe7Gxu9gfBJMtQXXfI/UkhWURAmy6ZYmJQSmHlx6IjCHYGlPtFAdojC2s6VDgC/3mftrSVQO1/iB/EoITD24wrks74ySpzhQZexwlw+BImRlDnu1Pc94XqgeOWBut3gF5gsQ4A2mdyJ7ZHp9c+85ZoaL7vKtQGNzKqPgbqlTQ+Rm6/ji6HLr19Ro3FRbx40fs6k6lGEOAX4OOjn7Sk5v2d6869q1CQb4muoXjsKpIDDHFE9i4uMN5PSK/Kay7RBvy4QsKM5QmD9BaGUQcA2dP5dk+7Px+fkZvg0evr96CTcwaHDZEKgGidspqXne9ufR9u/7489rcmUQKlUzzfjYg/KAljEE+FTlmHq/f5H29ucV8ch1Y8exDPRW+Vvjk3CqBpcOAYtZzvmVQyE4J8S5/fztkS0DK8CJh/mTElRmZQ4BXtbieZdz9YdCEJ4AaJzeOzQk63OD5UNw2EClYw5BHn/1/oRW0Li92jkM94qSZZ0E/AoE7ekuLqbpvYq5sCymvXtKoongkMPPqbdrchJQwYzMnxLQVohpe0r+ykAlW1MaEWggcHY+/5BLg2IXwXPldb7VFYgSAnZuyLs/JrvHtOfe9fHBtkks/w9DwIs6ZOeWhoPwQrLbNEnxHQUE+o8uqEpUpz/juha52rqOTutc0DlhcAPFMxdMjpZWJCoIkuKhM73cOjzeOjwnZg7nG0BgtR1iTT1iqvJ3gOCL8okzmU2CAFfxc2kl5G1c1vaab1mmChWXdoNlM5kKZPM1/Cf/5J/8k3/yT/7Jf1XOlvcsgf+k+GfWXYlz3N9ZuneW/uMNvpcEY6toa/53F3vfKjig8d2lu6hb8FjhDxN7QiEofqDBNxb3uR5CUC84pPGNJQjPxUXnuoY/1A7YeUd2tO25+DD395Ouzc5U8dN9k4Vd8ok/30P8bmDzk071+IDj/vjuZN2KrU5O7sbxobX/A5pJn+ZJBC1Z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8" descr="data:image/png;base64,iVBORw0KGgoAAAANSUhEUgAAAQIAAADDCAMAAABeUu/HAAAAwFBMVEXVKx79yC/////SAAD/zzD+yi//zTDUJx7SFB3/zjDTHx3TDgD7wC7bSyHrjCjUJR7UIhL9+PjaRCDVKBrebmjz0c/uuLX88fDUHAXcWVLkcyXUIA/5uy3skSjSExH4ty3aUUnxoir2sCzZRj7nfibqp6TulinwnirphSfiaSTjbiT0qiv3397ZPyDdUyHgd3Lwwb/fXCL229nfb2rigXzmeSXWNCjlkIzljYnuurjpop/XPTPdY1znmJTbVk//1jGaSaZyAAATaElEQVR4nO1da0PiOhMulEto1YIVLKKvropXWPGyeMP1//+rN22SXiaTtokUOLrz4ZwVSjp5Mpl5ZpK0Vp3L/vjuzPoxcnY33hc9t9j/Jgs76PrrVmx14ncDezFJQ/Bid9et1Oqla78kEPx1163OesT9KyD4G6xbl3VJMGQQvPxQGwjFfQkheLDXrcc6xZ5QCIY/0BMm0l3Urf0fbQTUDPat8Y/1hUyCsXX3o+cBnQl31tkP4oSY+D8oLfgnVYvnhNL+ekPtpbW0UnGIdbNzcbFzsEu+qLtDpjdXYUtT4ixJuVWIQw6OG51WKI2toykxB8Gxrg5FS4fn3n8FhDa52eo0a1yarcavqaHqjnfUaaVaap4Tb7m6ViOOddqI1Wa6d86JSUvkutYCDR3u/gcMgdw3swCE0rg18AjkoiG11GwcGKG5SiHnst5UWluWpgm3ndMO0lCtcbHhGJCdBqY3Hb7aVA8D57iFt9T4tdEYkCMFAiEGls5cICoEarXO7QZjoLSBCINDDU9GbpUIUAw21w7IQQ4C1B+UHz1yhPoBIRvrD5z7XASo5lclNXeui1r6s5EYtKdINASa/y7lEttWq7Cl+03kB+SwSG/qEkspTk5LtKTlXFcj5DLHgQlplZnEznnBNIgwON64qYBM3yZGE4unAp0Gcoflpjo7G4ZB24JKNjunv44bsDfNw0LFyS/Y3Wbj8Pa2BZtqbG9WykRugd6NS4sQYu104Od/CtyB9xuYU7NxOaVNOTsw+draKI/oQEYgshky3QKKNwsUJ8fwB/es3kB+gzjROtqoqQCmQeNaaOd5IFC0dnIx8G6yYNLcQlzvbAO+tElTgfzKTtQ0B2pbwA5a+U3Bq3eTbkKXW8KxrEo8QAubGSbsbWe/bR3lmAGcUY3r9MXkCEBd5FhWJmDkms3s18551oDzzAA01bokeV/DO61NYBcbB2BsgIdrXSnHzsuaerMGJjsMF6Wo1grEy/pCmbeBqZBDkwFYEpiUgwK/u7sJPFmaoDIBBGynI/WMCxhkxN21razFNTehfNKe5vlC9BqlJwdQNa7loOdAwO/XHxgl08SCNeybKlMogxSoq68/XSpjBPQq4A3wypdzlekePl8kM0BMZbUCkxrFAIMSQAdvKxPymjXF+G4YP2rvAoUUduldZ9xY6xwZYMCwVExamnlrNgNoBJ0bhT6klhlhbOigw5ji8Q5MqnWbgeQJVMYLp3BjW+6fl7mieapqCuaS6zUDaJTqNBDQIyRRcA6yc0VFHmgyCbjBeoMCLBMojNeSfN2WpDb0mOqhdWqlXPBKBAYotfHSa3daBWpn42YO7XMuwG3XSBEdUClRMl9L8mKtC3Cp8weQAvXIwvR7jZmCcw5Kmq289L1gJoB50Mi7MVyyaF6uywxghUdB+rgA85VmQnYe5EwpiUYWVaKqEw8uHXRyoxNkPtmY4BxkeoVyp1hgLM4rQVQqcN2r2cw3Rycb97OMBvKi/NktlZnlALMKgdyYzsj8oQBrDdkA6jR1uiR5ofXQIxiaCuaBpHfG1sEsKUJTmgn5vqMqgRGxVrRIAjPmdDQHDKOVExIjgTMhj5RVJoDPFsWDULKpUiaEgjBX2CE5JuSV5isSaRyUSWLyE1BCTGpesLJW6N1gupiToFUmkjPMJzORQGeQDBwIiUWuwJI5SaEnWr7A9KCMQ1IXiJ2sfbSKV4mcC+iJVp4ogHldjp0QUPZTtVaC84MyVCkrXK5IzBAtgkCB+bDwHlL5rcx2HAjBqhmitBWklDuCoU9kiyBLLGXT0p6sVRfQ2nAMSngwqd4TKw1dQf4WBP4bSBBXvN0AePBQ7cKQaMmkTkxf4N5LOXcpLK6YGsg7A8s5I9LE+iohU4rpSQ55tdQAUvSyExFAxy3eu8m6gnJdcaSdaatcX5TnoVQHU/zwCCuUg4SrZIQHPrRW0h8tSSRyXJabQR/Coh/cglFuTkvZYmHBYoki37wsL4E+jJEJEOIL00QuEkdeYdVAStPKx2TY25AJw90zZUhW1NYlhGB1M0GeByVdgZQURzpDz9Ip2RbiDFY1E5B5UJwocwGsMloLA6NZ2qLkZHVlMUGOB+VrNmBNKSqbQMsoffJIYgYrmwkyLypfwIVLouG8h/6hDD1misC936tjR/LJg19ltYYhoXXgSHsJSwYEzC2vaIVVzg8KFj4y4sG9kw5sr3wvvHvpHNtq8gTZ/HSwh1toTwksxmuUPjzZHleypuJICOQvp2YFAEgnL3AtOp2Qo/NKFpnhtvOa3jYPWPNrQL+usygiFRC15qSxSItIGsTIQnjQPdxEpxHXZHK0kmUlmZlr+HC57Nn6AwOCRglQLptQs6o8JCCUTGv+SVHx6AaYRVmiGQqRrGAF6wkINSxV8I2lDTfsXpnGRAv1h9UTRCQk6k0/6P0O4WZSHW0Qx1R9WHRkI9DxhsjuCPB3S6cHiD+sPCwiITFnkyQmUskPIKK1GiDtPatVHxalpcRa+RKHuoU0BHpLg4hRVr24iPgfHW5o4f403QGtWYU+MaBoq8dXRTY8zS3A8npoFk+9lUG5eFZ13QTTXzMKSceyAQRajgXLlzUKDiaCBCH9Fd1cCDp6Q4jkyxVzZGzqaSqNMbqU6IY0uY6p65x0Bbmh7l4vJMlIt6apkFw/1B8UHUFdgW7huuBhLUtorUpngLkC7ZknP6gj3ZruPgmkZFCpM0CjsG5aguForj1KMyp0Bm3M9+jyUSyOmQOKhYQK68jo7bTzc6QCnQJUuwKMhoTKdl7BpSCGuO7m31x6qK88QTxLdWkC6su1kttQcumhJjm08KylukUlFHDtrW7Iqmwi+mUvLEuorGaAFSs1FkGTdnIg0HdkqHfVN6aSN0NKNCY0hKgRoJ5FtzW4UMsGRi/lLi2oyRngnceQc86oKgR1LVWd4UUfaGjAxzEHFutuoDo2r8ruVNEUdA7rWy5WhI4RMCj/YolSReQIJUb6MRHbM5lAYGDAqFFVU0NF2bjJ9u+cAqoJp0FdVDULKujgGemsThLKb1dJNYdx1mp25qOOXG8ZheuMBdcvNIfmHJWsrqLe0GTOoZGcN2dQ7MB9VBX+EFtHMlvHzcmTTBDFCXcV/hBfAtFbSWJCyUxTIXnPgFBr1kFaalXgD1HHa3QsrL1b21JIzWRzADnGmqqgeIZzOqNNv22iFKMJjDdl0lLBfbB5wGOPazPh76Ec8T9t9XvIxC/479zRUnXNaBNLl30csLvrvzMT22AjaIE76zHpR+2O7ursz/pchYHb76Vk/2Fw57rLe2/biN1/ku1ll6lVHwTuhP7/QRsD3I2zpNSOX08cNeu+ij8XyRv5/IDKSHTT7dehjEcZS/BH4Q9Sb/TzQ4m6kmmJ9W6U+Szgb4nOvhVy9MQ+Hrh2L7yf9gsTcUrHSn123I/HbgaRZ3GbwD55GY/fnub8xcUIBPX6XjIugX329DYePw9tYRx+NxLfdRfP4/H4yYqtJvzo5S1s/YRfDSHoBq4bdFMQRHfrMqDpVyXfJo3nNlG1wH+PezFwpT/DG9nPApXJnq2EIH6nrW+/xCgO/AjGaOCo2GPxxcxiVhOczeIGemN/JEEQ2IuPweBtYd8Jpdzwf27os85exoPB+GMvcEu8QRJ/+0FULejexTpM6F2D5/hP5hu680mqnzNbCUF9byRfX79zE8vq7ae+OAnVdp9AE0EWAt9+4+jtvwkIRvS/1BXYT0lr/RKvlSb4S4xCZhR8JBpYfrp7TAmrl1Gyb6cgeB0MBrPk+9CQU1bE5MlNT66U0MnfXcAPh900BP5c+uHAnddDV2DPMh8/F2GABwTGjNxUW0+jlGdg7tHOjGl4dzeB4N2lwl/yXWc+ypWU/tvFIXgLksYn8VSzUxD4gfw7Ojsf9x7fXW4U+2IAit4qrOD1ETNyH5L2Z64/TN3uxI8dcX02Fv2e+zEE7BWmrphKPao/V63eH7/24l6hENB5NmL/eqCR/jFuPYHAncm/ohCEfpVftIh/OCswAzxDYHUuO2XoPTvuQiihUfBxencDm6MxDgAEli1QHHaFEZ3Y1Fnz3+51Ewj6gxjxvuvPx5GEI2j3RRMxBPGc6o0/BikIqHRZx0PnxTUserMyniFE68C+n8b4zE7ZBO2sP2f/+ojmxIxzFghB7EI/XD4m0dQUP565MQQ08MXjTa0gohuuHU4ntydBEPD4MbHdwJ330hAI4/TdUdeaR1IQGfF9EdE6ivBIzOY+2ChOJlz3+FbM4jlzhRDEXm0goh6L8Hxk920BAQsP4xiCkBbYw+fx6yx2wikIxBR9DxsLXtIQJHd8OqEQjjjvyoMArf1H5FA0zXxAnzXN5/1EzAtgZRAC/4z//WqLHzLr4J2NIYg+7g4TCAIrtnAZAj5FWWOjmBcwFVI/2Z/t2YXEQD4FFEpU5HG5DkzLHlN6wUmy7Y7TXVJC8FeMCYeAMYp4grgZCPyTGAI34SQIBLybrxnT5xCMsoRi/28BYUaXE/mRY1cYK+s1A97mTnFeDgIxQvU3DgFPYgTlUEEQm/PDbDaYqCAYYBBQ9LJ8ZZGfrSpiYlQ249o92KkBeRDOf89lnegxCHwmEgRxZnXHCQufOLGFKSAQH9NcwkUiAodghkJA+fHeuJ+CIT8oKjYOR/w4vs8oae3N5dP1w91L9dWfn0UCeUF3Ln4YiJjK/DOPVxOFFdj8H692cm1ZXzCiQnGz3z8ECk+5ZqDYIhXyY6HPW5CigSfdkbifMMZIy33eowSCEaUpbleEPGraw9T1AbdzymZxCJ7ii30BesYK+kKdsLGMFfh3kQx9PxB09C3XGyiWARsp+3oaBXEWR82eM5wHVxC0FxoNX8WlMQSPw8XiMf5dyCZFZz8oARC9OvMVEAhmvbDdmGSneYEgwSPKy94zvMAVTSSz8CMfAvwteY0wJvLbLLpJykInHzeJXsLQ9oWRhMQVzxRD7WJP3XuIbSMhyAACKUnKQuBb4sPXcUyVGQSiQUqQR+KfuXERXb1lW3rEKNOMME6QXkZxJ0e+m0okI6FmiUPQjzpoS99ZvgIC1+7BazMQWO5Y/p5bgaATk9TI5AoaE6MUQfD4dAocpsz8FkOqfpa83AWKesGM6+CC1DKcyQoIMsFdJshImhr7Ah9+np8pKmhBtBRuJ/cTRCZdOAndbJIM0+uGoQYIBL07MQp+BrPJfGQpIbDcJCl7koNiSJ9T1Qv2P0aUrO5ZJvncH+ZTI3zZLqofi6neT5XMQpx5JlYfhC0H1pjHgmdGRNP5ddT//pOdCknu+4Dr139klXh31o+EjeDZQ/RHVF1YsHF+ndvj6MOHE3/Evo7ogG8/MhB6H0P2sfB6vv38kLp9AUFWbBiNlsLnj3tUHv+Gmo72on9HWQn/fBj1wA/s+WJvGNji9ovoWy7DuQ0WEmjuYy32Fmd2XNNzmYivI4ka64ZXnoWF04B96oOLu677d2/xbgfd1K8ioSnmO41IJz68PQYBviOAldB5aZfdTvFvKyoBJ7mY87+MOELSKKR/nCthyw4u2L2zvw2/KnMbbMd77Qv7/p2jHVSO9DcuRdL+jTe4xNVlBTMy3u1MPluofBo+zNi7bqDtLXEfrmKbXImntCraU+y3Mti+FonCXZvsBVOqjG+W1HluQbY9lGmZP8FVEbSX+URYxaEy40cFLB0Cxc7uZe7Gxu9gfBJMtQXXfI/UkhWURAmy6ZYmJQSmHlx6IjCHYGlPtFAdojC2s6VDgC/3mftrSVQO1/iB/EoITD24wrks74ySpzhQZexwlw+BImRlDnu1Pc94XqgeOWBut3gF5gsQ4A2mdyJ7ZHp9c+85ZoaL7vKtQGNzKqPgbqlTQ+Rm6/ji6HLr19Ro3FRbx40fs6k6lGEOAX4OOjn7Sk5v2d6869q1CQb4muoXjsKpIDDHFE9i4uMN5PSK/Kay7RBvy4QsKM5QmD9BaGUQcA2dP5dk+7Px+fkZvg0evr96CTcwaHDZEKgGidspqXne9ufR9u/7489rcmUQKlUzzfjYg/KAljEE+FTlmHq/f5H29ucV8ch1Y8exDPRW+Vvjk3CqBpcOAYtZzvmVQyE4J8S5/fztkS0DK8CJh/mTElRmZQ4BXtbieZdz9YdCEJ4AaJzeOzQk63OD5UNw2EClYw5BHn/1/oRW0Li92jkM94qSZZ0E/AoE7ekuLqbpvYq5sCymvXtKoongkMPPqbdrchJQwYzMnxLQVohpe0r+ykAlW1MaEWggcHY+/5BLg2IXwXPldb7VFYgSAnZuyLs/JrvHtOfe9fHBtkks/w9DwIs6ZOeWhoPwQrLbNEnxHQUE+o8uqEpUpz/juha52rqOTutc0DlhcAPFMxdMjpZWJCoIkuKhM73cOjzeOjwnZg7nG0BgtR1iTT1iqvJ3gOCL8okzmU2CAFfxc2kl5G1c1vaab1mmChWXdoNlM5kKZPM1/Cf/5J/8k3/yT/7Jf1XOlvcsgf+k+GfWXYlz3N9ZuneW/uMNvpcEY6toa/53F3vfKjig8d2lu6hb8FjhDxN7QiEofqDBNxb3uR5CUC84pPGNJQjPxUXnuoY/1A7YeUd2tO25+DD395Ouzc5U8dN9k4Vd8ok/30P8bmDzk071+IDj/vjuZN2KrU5O7sbxobX/A5pJn+ZJBC1Z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6" name="Picture 22" descr="http://upload.wikimedia.org/wikipedia/commons/thumb/a/a9/Mcdonalds-90s-logo.svg/2000px-Mcdonalds-90s-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229910"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raceforasoldier.org/sites/default/files/Costco%20large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906" y="85661"/>
            <a:ext cx="5715000" cy="15811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upload.wikimedia.org/wikipedia/en/thumb/3/3c/Dollarama_logo.svg/800px-Dollarama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1981"/>
            <a:ext cx="7620000" cy="158115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dining.queensu.ca/wp-content/uploads/2013/01/Tim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46131"/>
            <a:ext cx="5696308" cy="125216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jordanscereals.com/assets/images/61_super-c-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5229200"/>
            <a:ext cx="1905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6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wipe(down)">
                                      <p:cBhvr>
                                        <p:cTn id="7" dur="428">
                                          <p:stCondLst>
                                            <p:cond delay="0"/>
                                          </p:stCondLst>
                                        </p:cTn>
                                        <p:tgtEl>
                                          <p:spTgt spid="1050"/>
                                        </p:tgtEl>
                                      </p:cBhvr>
                                    </p:animEffect>
                                    <p:anim calcmode="lin" valueType="num">
                                      <p:cBhvr>
                                        <p:cTn id="8" dur="1344" tmFilter="0,0; 0.14,0.36; 0.43,0.73; 0.71,0.91; 1.0,1.0">
                                          <p:stCondLst>
                                            <p:cond delay="0"/>
                                          </p:stCondLst>
                                        </p:cTn>
                                        <p:tgtEl>
                                          <p:spTgt spid="1050"/>
                                        </p:tgtEl>
                                        <p:attrNameLst>
                                          <p:attrName>ppt_x</p:attrName>
                                        </p:attrNameLst>
                                      </p:cBhvr>
                                      <p:tavLst>
                                        <p:tav tm="0">
                                          <p:val>
                                            <p:strVal val="#ppt_x-0.25"/>
                                          </p:val>
                                        </p:tav>
                                        <p:tav tm="100000">
                                          <p:val>
                                            <p:strVal val="#ppt_x"/>
                                          </p:val>
                                        </p:tav>
                                      </p:tavLst>
                                    </p:anim>
                                    <p:anim calcmode="lin" valueType="num">
                                      <p:cBhvr>
                                        <p:cTn id="9" dur="490" tmFilter="0.0,0.0; 0.25,0.07; 0.50,0.2; 0.75,0.467; 1.0,1.0">
                                          <p:stCondLst>
                                            <p:cond delay="0"/>
                                          </p:stCondLst>
                                        </p:cTn>
                                        <p:tgtEl>
                                          <p:spTgt spid="1050"/>
                                        </p:tgtEl>
                                        <p:attrNameLst>
                                          <p:attrName>ppt_y</p:attrName>
                                        </p:attrNameLst>
                                      </p:cBhvr>
                                      <p:tavLst>
                                        <p:tav tm="0" fmla="#ppt_y-sin(pi*$)/3">
                                          <p:val>
                                            <p:fltVal val="0.5"/>
                                          </p:val>
                                        </p:tav>
                                        <p:tav tm="100000">
                                          <p:val>
                                            <p:fltVal val="1"/>
                                          </p:val>
                                        </p:tav>
                                      </p:tavLst>
                                    </p:anim>
                                    <p:anim calcmode="lin" valueType="num">
                                      <p:cBhvr>
                                        <p:cTn id="10" dur="490" tmFilter="0, 0; 0.125,0.2665; 0.25,0.4; 0.375,0.465; 0.5,0.5;  0.625,0.535; 0.75,0.6; 0.875,0.7335; 1,1">
                                          <p:stCondLst>
                                            <p:cond delay="490"/>
                                          </p:stCondLst>
                                        </p:cTn>
                                        <p:tgtEl>
                                          <p:spTgt spid="1050"/>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976"/>
                                          </p:stCondLst>
                                        </p:cTn>
                                        <p:tgtEl>
                                          <p:spTgt spid="1050"/>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1499"/>
                                          </p:stCondLst>
                                        </p:cTn>
                                        <p:tgtEl>
                                          <p:spTgt spid="1050"/>
                                        </p:tgtEl>
                                        <p:attrNameLst>
                                          <p:attrName>ppt_y</p:attrName>
                                        </p:attrNameLst>
                                      </p:cBhvr>
                                      <p:tavLst>
                                        <p:tav tm="0" fmla="#ppt_y-sin(pi*$)/81">
                                          <p:val>
                                            <p:fltVal val="0"/>
                                          </p:val>
                                        </p:tav>
                                        <p:tav tm="100000">
                                          <p:val>
                                            <p:fltVal val="1"/>
                                          </p:val>
                                        </p:tav>
                                      </p:tavLst>
                                    </p:anim>
                                    <p:animScale>
                                      <p:cBhvr>
                                        <p:cTn id="13" dur="1">
                                          <p:stCondLst>
                                            <p:cond delay="479"/>
                                          </p:stCondLst>
                                        </p:cTn>
                                        <p:tgtEl>
                                          <p:spTgt spid="1050"/>
                                        </p:tgtEl>
                                      </p:cBhvr>
                                      <p:to x="100000" y="60000"/>
                                    </p:animScale>
                                    <p:animScale>
                                      <p:cBhvr>
                                        <p:cTn id="14" dur="1" decel="50000">
                                          <p:stCondLst>
                                            <p:cond delay="499"/>
                                          </p:stCondLst>
                                        </p:cTn>
                                        <p:tgtEl>
                                          <p:spTgt spid="1050"/>
                                        </p:tgtEl>
                                      </p:cBhvr>
                                      <p:to x="100000" y="100000"/>
                                    </p:animScale>
                                    <p:animScale>
                                      <p:cBhvr>
                                        <p:cTn id="15" dur="1">
                                          <p:stCondLst>
                                            <p:cond delay="968"/>
                                          </p:stCondLst>
                                        </p:cTn>
                                        <p:tgtEl>
                                          <p:spTgt spid="1050"/>
                                        </p:tgtEl>
                                      </p:cBhvr>
                                      <p:to x="100000" y="80000"/>
                                    </p:animScale>
                                    <p:animScale>
                                      <p:cBhvr>
                                        <p:cTn id="16" dur="1" decel="50000">
                                          <p:stCondLst>
                                            <p:cond delay="987"/>
                                          </p:stCondLst>
                                        </p:cTn>
                                        <p:tgtEl>
                                          <p:spTgt spid="1050"/>
                                        </p:tgtEl>
                                      </p:cBhvr>
                                      <p:to x="100000" y="100000"/>
                                    </p:animScale>
                                    <p:animScale>
                                      <p:cBhvr>
                                        <p:cTn id="17" dur="1">
                                          <p:stCondLst>
                                            <p:cond delay="1499"/>
                                          </p:stCondLst>
                                        </p:cTn>
                                        <p:tgtEl>
                                          <p:spTgt spid="1050"/>
                                        </p:tgtEl>
                                      </p:cBhvr>
                                      <p:to x="100000" y="90000"/>
                                    </p:animScale>
                                    <p:animScale>
                                      <p:cBhvr>
                                        <p:cTn id="18" dur="1" decel="50000">
                                          <p:stCondLst>
                                            <p:cond delay="1499"/>
                                          </p:stCondLst>
                                        </p:cTn>
                                        <p:tgtEl>
                                          <p:spTgt spid="1050"/>
                                        </p:tgtEl>
                                      </p:cBhvr>
                                      <p:to x="100000" y="100000"/>
                                    </p:animScale>
                                    <p:animScale>
                                      <p:cBhvr>
                                        <p:cTn id="19" dur="1">
                                          <p:stCondLst>
                                            <p:cond delay="1499"/>
                                          </p:stCondLst>
                                        </p:cTn>
                                        <p:tgtEl>
                                          <p:spTgt spid="1050"/>
                                        </p:tgtEl>
                                      </p:cBhvr>
                                      <p:to x="100000" y="95000"/>
                                    </p:animScale>
                                    <p:animScale>
                                      <p:cBhvr>
                                        <p:cTn id="20" dur="1" decel="50000">
                                          <p:stCondLst>
                                            <p:cond delay="1499"/>
                                          </p:stCondLst>
                                        </p:cTn>
                                        <p:tgtEl>
                                          <p:spTgt spid="1050"/>
                                        </p:tgtEl>
                                      </p:cBhvr>
                                      <p:to x="100000" y="100000"/>
                                    </p:animScale>
                                  </p:childTnLst>
                                </p:cTn>
                              </p:par>
                              <p:par>
                                <p:cTn id="21" presetID="14" presetClass="entr" presetSubtype="1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animEffect transition="in" filter="randombar(horizontal)">
                                      <p:cBhvr>
                                        <p:cTn id="23" dur="1500"/>
                                        <p:tgtEl>
                                          <p:spTgt spid="1046"/>
                                        </p:tgtEl>
                                      </p:cBhvr>
                                    </p:animEffect>
                                  </p:childTnLst>
                                </p:cTn>
                              </p:par>
                              <p:par>
                                <p:cTn id="24" presetID="42" presetClass="entr" presetSubtype="0" fill="hold" nodeType="withEffect">
                                  <p:stCondLst>
                                    <p:cond delay="0"/>
                                  </p:stCondLst>
                                  <p:childTnLst>
                                    <p:set>
                                      <p:cBhvr>
                                        <p:cTn id="25" dur="1" fill="hold">
                                          <p:stCondLst>
                                            <p:cond delay="0"/>
                                          </p:stCondLst>
                                        </p:cTn>
                                        <p:tgtEl>
                                          <p:spTgt spid="1052"/>
                                        </p:tgtEl>
                                        <p:attrNameLst>
                                          <p:attrName>style.visibility</p:attrName>
                                        </p:attrNameLst>
                                      </p:cBhvr>
                                      <p:to>
                                        <p:strVal val="visible"/>
                                      </p:to>
                                    </p:set>
                                    <p:animEffect transition="in" filter="fade">
                                      <p:cBhvr>
                                        <p:cTn id="26" dur="1500"/>
                                        <p:tgtEl>
                                          <p:spTgt spid="1052"/>
                                        </p:tgtEl>
                                      </p:cBhvr>
                                    </p:animEffect>
                                    <p:anim calcmode="lin" valueType="num">
                                      <p:cBhvr>
                                        <p:cTn id="27" dur="1500" fill="hold"/>
                                        <p:tgtEl>
                                          <p:spTgt spid="1052"/>
                                        </p:tgtEl>
                                        <p:attrNameLst>
                                          <p:attrName>ppt_x</p:attrName>
                                        </p:attrNameLst>
                                      </p:cBhvr>
                                      <p:tavLst>
                                        <p:tav tm="0">
                                          <p:val>
                                            <p:strVal val="#ppt_x"/>
                                          </p:val>
                                        </p:tav>
                                        <p:tav tm="100000">
                                          <p:val>
                                            <p:strVal val="#ppt_x"/>
                                          </p:val>
                                        </p:tav>
                                      </p:tavLst>
                                    </p:anim>
                                    <p:anim calcmode="lin" valueType="num">
                                      <p:cBhvr>
                                        <p:cTn id="28" dur="1500" fill="hold"/>
                                        <p:tgtEl>
                                          <p:spTgt spid="1052"/>
                                        </p:tgtEl>
                                        <p:attrNameLst>
                                          <p:attrName>ppt_y</p:attrName>
                                        </p:attrNameLst>
                                      </p:cBhvr>
                                      <p:tavLst>
                                        <p:tav tm="0">
                                          <p:val>
                                            <p:strVal val="#ppt_y+.1"/>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1499"/>
                                          </p:stCondLst>
                                        </p:cTn>
                                        <p:tgtEl>
                                          <p:spTgt spid="1054"/>
                                        </p:tgtEl>
                                        <p:attrNameLst>
                                          <p:attrName>style.visibility</p:attrName>
                                        </p:attrNameLst>
                                      </p:cBhvr>
                                      <p:to>
                                        <p:strVal val="visible"/>
                                      </p:to>
                                    </p:set>
                                  </p:childTnLst>
                                </p:cTn>
                              </p:par>
                              <p:par>
                                <p:cTn id="31" presetID="45" presetClass="entr" presetSubtype="0" fill="hold" nodeType="withEffect">
                                  <p:stCondLst>
                                    <p:cond delay="0"/>
                                  </p:stCondLst>
                                  <p:childTnLst>
                                    <p:set>
                                      <p:cBhvr>
                                        <p:cTn id="32" dur="1" fill="hold">
                                          <p:stCondLst>
                                            <p:cond delay="0"/>
                                          </p:stCondLst>
                                        </p:cTn>
                                        <p:tgtEl>
                                          <p:spTgt spid="1056"/>
                                        </p:tgtEl>
                                        <p:attrNameLst>
                                          <p:attrName>style.visibility</p:attrName>
                                        </p:attrNameLst>
                                      </p:cBhvr>
                                      <p:to>
                                        <p:strVal val="visible"/>
                                      </p:to>
                                    </p:set>
                                    <p:animEffect transition="in" filter="fade">
                                      <p:cBhvr>
                                        <p:cTn id="33" dur="1500"/>
                                        <p:tgtEl>
                                          <p:spTgt spid="1056"/>
                                        </p:tgtEl>
                                      </p:cBhvr>
                                    </p:animEffect>
                                    <p:anim calcmode="lin" valueType="num">
                                      <p:cBhvr>
                                        <p:cTn id="34" dur="1500" fill="hold"/>
                                        <p:tgtEl>
                                          <p:spTgt spid="1056"/>
                                        </p:tgtEl>
                                        <p:attrNameLst>
                                          <p:attrName>ppt_w</p:attrName>
                                        </p:attrNameLst>
                                      </p:cBhvr>
                                      <p:tavLst>
                                        <p:tav tm="0" fmla="#ppt_w*sin(2.5*pi*$)">
                                          <p:val>
                                            <p:fltVal val="0"/>
                                          </p:val>
                                        </p:tav>
                                        <p:tav tm="100000">
                                          <p:val>
                                            <p:fltVal val="1"/>
                                          </p:val>
                                        </p:tav>
                                      </p:tavLst>
                                    </p:anim>
                                    <p:anim calcmode="lin" valueType="num">
                                      <p:cBhvr>
                                        <p:cTn id="35" dur="1500" fill="hold"/>
                                        <p:tgtEl>
                                          <p:spTgt spid="10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31640" y="764704"/>
            <a:ext cx="6512511" cy="114300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fr-CA" u="sng" dirty="0" smtClean="0">
                <a:effectLst/>
              </a:rPr>
              <a:t>Beurre + moutarde</a:t>
            </a:r>
            <a:endParaRPr lang="fr-CA"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93096"/>
            <a:ext cx="7488707" cy="288032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7488707" cy="2963757"/>
          </a:xfrm>
          <a:prstGeom prst="rect">
            <a:avLst/>
          </a:prstGeom>
          <a:noFill/>
          <a:ln>
            <a:noFill/>
          </a:ln>
        </p:spPr>
      </p:pic>
    </p:spTree>
    <p:extLst>
      <p:ext uri="{BB962C8B-B14F-4D97-AF65-F5344CB8AC3E}">
        <p14:creationId xmlns:p14="http://schemas.microsoft.com/office/powerpoint/2010/main" val="358442066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par>
                                <p:cTn id="8" presetID="31" presetClass="entr" presetSubtype="0"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 calcmode="lin" valueType="num">
                                      <p:cBhvr>
                                        <p:cTn id="12" dur="1000" fill="hold"/>
                                        <p:tgtEl>
                                          <p:spTgt spid="3"/>
                                        </p:tgtEl>
                                        <p:attrNameLst>
                                          <p:attrName>style.rotation</p:attrName>
                                        </p:attrNameLst>
                                      </p:cBhvr>
                                      <p:tavLst>
                                        <p:tav tm="0">
                                          <p:val>
                                            <p:fltVal val="90"/>
                                          </p:val>
                                        </p:tav>
                                        <p:tav tm="100000">
                                          <p:val>
                                            <p:fltVal val="0"/>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27584" y="2276872"/>
            <a:ext cx="7725242" cy="3816424"/>
          </a:xfrm>
        </p:spPr>
        <p:txBody>
          <a:bodyPr>
            <a:noAutofit/>
          </a:bodyPr>
          <a:lstStyle/>
          <a:p>
            <a:pPr algn="just"/>
            <a:r>
              <a:rPr lang="fr-FR" sz="2800" dirty="0" smtClean="0">
                <a:latin typeface="Times New Roman" pitchFamily="18" charset="0"/>
                <a:cs typeface="Times New Roman" pitchFamily="18" charset="0"/>
              </a:rPr>
              <a:t>	Les </a:t>
            </a:r>
            <a:r>
              <a:rPr lang="fr-FR" sz="2800" dirty="0">
                <a:latin typeface="Times New Roman" pitchFamily="18" charset="0"/>
                <a:cs typeface="Times New Roman" pitchFamily="18" charset="0"/>
              </a:rPr>
              <a:t>études ont prouvé que notre cerveau n'apprécie pas les figures inconnues ou irrégulières. Il préfère plutôt les formes plus simple comme des rectangles et des cercles. Nous remarquons ainsi que le type d'écriture (police, ...) a un rôle si important comme la figure. En fait, notre cerveau influence le police qui semble l'écriture de la main.</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827584" y="620688"/>
            <a:ext cx="7175351" cy="1793167"/>
          </a:xfrm>
        </p:spPr>
        <p:txBody>
          <a:bodyPr/>
          <a:lstStyle/>
          <a:p>
            <a:pPr marL="182880" indent="0" algn="ctr">
              <a:buNone/>
            </a:pPr>
            <a:r>
              <a:rPr lang="fr-CA" dirty="0" smtClean="0"/>
              <a:t>La figure</a:t>
            </a:r>
            <a:endParaRPr lang="en-CA" dirty="0"/>
          </a:p>
        </p:txBody>
      </p:sp>
    </p:spTree>
    <p:extLst>
      <p:ext uri="{BB962C8B-B14F-4D97-AF65-F5344CB8AC3E}">
        <p14:creationId xmlns:p14="http://schemas.microsoft.com/office/powerpoint/2010/main" val="7029710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43608" y="2132856"/>
            <a:ext cx="7272808" cy="2952328"/>
          </a:xfrm>
        </p:spPr>
        <p:txBody>
          <a:bodyPr>
            <a:noAutofit/>
          </a:bodyPr>
          <a:lstStyle/>
          <a:p>
            <a:pPr algn="just"/>
            <a:r>
              <a:rPr lang="fr-FR" sz="2800" dirty="0" smtClean="0">
                <a:latin typeface="Times New Roman" pitchFamily="18" charset="0"/>
                <a:cs typeface="Times New Roman" pitchFamily="18" charset="0"/>
              </a:rPr>
              <a:t>	Certains </a:t>
            </a:r>
            <a:r>
              <a:rPr lang="fr-FR" sz="2800" dirty="0">
                <a:latin typeface="Times New Roman" pitchFamily="18" charset="0"/>
                <a:cs typeface="Times New Roman" pitchFamily="18" charset="0"/>
              </a:rPr>
              <a:t>responsables en marketing ont réussi a insérer des images à travers des titres que seul notre subconscient perçoit (voir image ci-dessous). Ils existe d'autre façon par exemple des sons ou des images qui apparaissent et disparaisse très rapidement. </a:t>
            </a:r>
            <a:endParaRPr lang="en-CA" sz="2800" dirty="0">
              <a:latin typeface="Times New Roman" pitchFamily="18" charset="0"/>
              <a:cs typeface="Times New Roman" pitchFamily="18" charset="0"/>
            </a:endParaRPr>
          </a:p>
        </p:txBody>
      </p:sp>
      <p:sp>
        <p:nvSpPr>
          <p:cNvPr id="3" name="Title 2"/>
          <p:cNvSpPr>
            <a:spLocks noGrp="1"/>
          </p:cNvSpPr>
          <p:nvPr>
            <p:ph type="ctrTitle"/>
          </p:nvPr>
        </p:nvSpPr>
        <p:spPr>
          <a:xfrm>
            <a:off x="827584" y="620688"/>
            <a:ext cx="7175351" cy="1793167"/>
          </a:xfrm>
        </p:spPr>
        <p:txBody>
          <a:bodyPr/>
          <a:lstStyle/>
          <a:p>
            <a:pPr marL="182880" indent="0" algn="ctr">
              <a:buNone/>
            </a:pPr>
            <a:r>
              <a:rPr lang="en-CA" sz="4400" b="0" dirty="0">
                <a:effectLst/>
              </a:rPr>
              <a:t>Les Messages </a:t>
            </a:r>
            <a:r>
              <a:rPr lang="en-CA" sz="4400" b="0" dirty="0" err="1" smtClean="0">
                <a:effectLst/>
              </a:rPr>
              <a:t>subliminaux</a:t>
            </a:r>
            <a:r>
              <a:rPr lang="en-CA" sz="4400" b="0" dirty="0">
                <a:effectLst/>
              </a:rPr>
              <a:t> </a:t>
            </a:r>
            <a:endParaRPr lang="en-CA" sz="4400" b="0" dirty="0"/>
          </a:p>
        </p:txBody>
      </p:sp>
    </p:spTree>
    <p:extLst>
      <p:ext uri="{BB962C8B-B14F-4D97-AF65-F5344CB8AC3E}">
        <p14:creationId xmlns:p14="http://schemas.microsoft.com/office/powerpoint/2010/main" val="166999888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upload.wikimedia.org/wikipedia/commons/thumb/9/9d/FedEx_Express.svg/2000px-FedEx_Expres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711633"/>
            <a:ext cx="5122652" cy="2323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71498" y="3429000"/>
            <a:ext cx="5760640" cy="2016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smtClean="0">
                <a:solidFill>
                  <a:schemeClr val="tx1"/>
                </a:solidFill>
                <a:latin typeface="Arial" pitchFamily="34" charset="0"/>
                <a:cs typeface="Arial" pitchFamily="34" charset="0"/>
              </a:rPr>
              <a:t>	[</a:t>
            </a:r>
            <a:r>
              <a:rPr lang="fr-FR" dirty="0">
                <a:solidFill>
                  <a:schemeClr val="tx1"/>
                </a:solidFill>
                <a:latin typeface="Arial" pitchFamily="34" charset="0"/>
                <a:cs typeface="Arial" pitchFamily="34" charset="0"/>
              </a:rPr>
              <a:t>Si  nous observons attentivement entre le E et le X, nous verrons une flèche qui fait référence au transport et à la vitesse. (</a:t>
            </a:r>
            <a:r>
              <a:rPr lang="fr-FR" dirty="0" err="1">
                <a:solidFill>
                  <a:schemeClr val="tx1"/>
                </a:solidFill>
                <a:latin typeface="Arial" pitchFamily="34" charset="0"/>
                <a:cs typeface="Arial" pitchFamily="34" charset="0"/>
              </a:rPr>
              <a:t>Impercevable</a:t>
            </a:r>
            <a:r>
              <a:rPr lang="fr-FR" dirty="0">
                <a:solidFill>
                  <a:schemeClr val="tx1"/>
                </a:solidFill>
                <a:latin typeface="Arial" pitchFamily="34" charset="0"/>
                <a:cs typeface="Arial" pitchFamily="34" charset="0"/>
              </a:rPr>
              <a:t> à la première fois vue)]. </a:t>
            </a:r>
            <a:endParaRPr lang="en-CA"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2082894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62</TotalTime>
  <Words>40</Words>
  <Application>Microsoft Office PowerPoint</Application>
  <PresentationFormat>On-screen Show (4:3)</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Slipstream</vt:lpstr>
      <vt:lpstr>Le pouvoir de marketing</vt:lpstr>
      <vt:lpstr>Définition du sujet: </vt:lpstr>
      <vt:lpstr>PowerPoint Presentation</vt:lpstr>
      <vt:lpstr>La couleur: </vt:lpstr>
      <vt:lpstr>PowerPoint Presentation</vt:lpstr>
      <vt:lpstr>PowerPoint Presentation</vt:lpstr>
      <vt:lpstr>La figure</vt:lpstr>
      <vt:lpstr>Les Messages subliminaux </vt:lpstr>
      <vt:lpstr>PowerPoint Presentation</vt:lpstr>
      <vt:lpstr>Les Images</vt:lpstr>
      <vt:lpstr>PowerPoint Presentation</vt:lpstr>
      <vt:lpstr>La musique</vt:lpstr>
      <vt:lpstr>L‘Emplacement</vt:lpstr>
      <vt:lpstr>L‘odeur</vt:lpstr>
      <vt:lpstr>FIN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pouvoir de marketing</dc:title>
  <dc:creator>Samer</dc:creator>
  <cp:lastModifiedBy>Samer</cp:lastModifiedBy>
  <cp:revision>36</cp:revision>
  <dcterms:created xsi:type="dcterms:W3CDTF">2015-01-17T16:30:10Z</dcterms:created>
  <dcterms:modified xsi:type="dcterms:W3CDTF">2015-01-23T18:40:03Z</dcterms:modified>
</cp:coreProperties>
</file>