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715000" type="screen16x1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140" y="-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92" name="Grafik 91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 hidden="1"/>
          <p:cNvSpPr/>
          <p:nvPr/>
        </p:nvSpPr>
        <p:spPr>
          <a:xfrm>
            <a:off x="0" y="5397480"/>
            <a:ext cx="9142560" cy="316080"/>
          </a:xfrm>
          <a:prstGeom prst="rect">
            <a:avLst/>
          </a:prstGeom>
          <a:solidFill>
            <a:srgbClr val="DCDED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" hidden="1"/>
          <p:cNvSpPr/>
          <p:nvPr/>
        </p:nvSpPr>
        <p:spPr>
          <a:xfrm>
            <a:off x="7229520" y="5397480"/>
            <a:ext cx="1733400" cy="36720"/>
          </a:xfrm>
          <a:prstGeom prst="rect">
            <a:avLst/>
          </a:prstGeom>
          <a:solidFill>
            <a:srgbClr val="B1C91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1.png"/>
          <p:cNvPicPr/>
          <p:nvPr/>
        </p:nvPicPr>
        <p:blipFill>
          <a:blip r:embed="rId14"/>
          <a:stretch/>
        </p:blipFill>
        <p:spPr>
          <a:xfrm>
            <a:off x="7452360" y="131760"/>
            <a:ext cx="1510920" cy="414000"/>
          </a:xfrm>
          <a:prstGeom prst="rect">
            <a:avLst/>
          </a:prstGeom>
          <a:ln w="12600">
            <a:noFill/>
          </a:ln>
        </p:spPr>
      </p:pic>
      <p:pic>
        <p:nvPicPr>
          <p:cNvPr id="3" name="image2.png"/>
          <p:cNvPicPr/>
          <p:nvPr/>
        </p:nvPicPr>
        <p:blipFill>
          <a:blip r:embed="rId15"/>
          <a:stretch/>
        </p:blipFill>
        <p:spPr>
          <a:xfrm>
            <a:off x="0" y="4999680"/>
            <a:ext cx="898200" cy="713880"/>
          </a:xfrm>
          <a:prstGeom prst="rect">
            <a:avLst/>
          </a:prstGeom>
          <a:ln w="12600">
            <a:noFill/>
          </a:ln>
        </p:spPr>
      </p:pic>
      <p:pic>
        <p:nvPicPr>
          <p:cNvPr id="4" name="image3.png"/>
          <p:cNvPicPr/>
          <p:nvPr/>
        </p:nvPicPr>
        <p:blipFill>
          <a:blip r:embed="rId16"/>
          <a:srcRect l="25496" b="15423"/>
          <a:stretch/>
        </p:blipFill>
        <p:spPr>
          <a:xfrm>
            <a:off x="0" y="-9720"/>
            <a:ext cx="1215720" cy="5406120"/>
          </a:xfrm>
          <a:prstGeom prst="rect">
            <a:avLst/>
          </a:prstGeom>
          <a:ln w="1260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0" y="5397480"/>
            <a:ext cx="9142560" cy="316080"/>
          </a:xfrm>
          <a:prstGeom prst="rect">
            <a:avLst/>
          </a:prstGeom>
          <a:solidFill>
            <a:srgbClr val="DCDED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7229520" y="5397480"/>
            <a:ext cx="1733400" cy="36720"/>
          </a:xfrm>
          <a:prstGeom prst="rect">
            <a:avLst/>
          </a:prstGeom>
          <a:solidFill>
            <a:srgbClr val="B1C91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age1.png"/>
          <p:cNvPicPr/>
          <p:nvPr/>
        </p:nvPicPr>
        <p:blipFill>
          <a:blip r:embed="rId14"/>
          <a:stretch/>
        </p:blipFill>
        <p:spPr>
          <a:xfrm>
            <a:off x="7452360" y="131760"/>
            <a:ext cx="1510920" cy="414000"/>
          </a:xfrm>
          <a:prstGeom prst="rect">
            <a:avLst/>
          </a:prstGeom>
          <a:ln w="12600">
            <a:noFill/>
          </a:ln>
        </p:spPr>
      </p:pic>
      <p:pic>
        <p:nvPicPr>
          <p:cNvPr id="8" name="image2.png"/>
          <p:cNvPicPr/>
          <p:nvPr/>
        </p:nvPicPr>
        <p:blipFill>
          <a:blip r:embed="rId15"/>
          <a:stretch/>
        </p:blipFill>
        <p:spPr>
          <a:xfrm>
            <a:off x="0" y="4999680"/>
            <a:ext cx="898200" cy="713880"/>
          </a:xfrm>
          <a:prstGeom prst="rect">
            <a:avLst/>
          </a:prstGeom>
          <a:ln w="12600">
            <a:noFill/>
          </a:ln>
        </p:spPr>
      </p:pic>
      <p:pic>
        <p:nvPicPr>
          <p:cNvPr id="9" name="image3.png"/>
          <p:cNvPicPr/>
          <p:nvPr/>
        </p:nvPicPr>
        <p:blipFill>
          <a:blip r:embed="rId16"/>
          <a:srcRect l="25496" b="15423"/>
          <a:stretch/>
        </p:blipFill>
        <p:spPr>
          <a:xfrm>
            <a:off x="0" y="-9720"/>
            <a:ext cx="1215720" cy="5406120"/>
          </a:xfrm>
          <a:prstGeom prst="rect">
            <a:avLst/>
          </a:prstGeom>
          <a:ln w="12600"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4752000" y="5413680"/>
            <a:ext cx="424692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February 2017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0" y="5397480"/>
            <a:ext cx="9142560" cy="316080"/>
          </a:xfrm>
          <a:prstGeom prst="rect">
            <a:avLst/>
          </a:prstGeom>
          <a:solidFill>
            <a:srgbClr val="DCDED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image4.png"/>
          <p:cNvPicPr/>
          <p:nvPr/>
        </p:nvPicPr>
        <p:blipFill>
          <a:blip r:embed="rId17"/>
          <a:srcRect l="24979" b="15279"/>
          <a:stretch/>
        </p:blipFill>
        <p:spPr>
          <a:xfrm>
            <a:off x="-4320" y="-3960"/>
            <a:ext cx="1219680" cy="5397480"/>
          </a:xfrm>
          <a:prstGeom prst="rect">
            <a:avLst/>
          </a:prstGeom>
          <a:ln w="12600">
            <a:noFill/>
          </a:ln>
        </p:spPr>
      </p:pic>
      <p:sp>
        <p:nvSpPr>
          <p:cNvPr id="13" name="CustomShape 7"/>
          <p:cNvSpPr/>
          <p:nvPr/>
        </p:nvSpPr>
        <p:spPr>
          <a:xfrm>
            <a:off x="7812360" y="5467680"/>
            <a:ext cx="1330200" cy="245880"/>
          </a:xfrm>
          <a:prstGeom prst="rect">
            <a:avLst/>
          </a:prstGeom>
          <a:solidFill>
            <a:srgbClr val="DCDED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image2.png"/>
          <p:cNvPicPr/>
          <p:nvPr/>
        </p:nvPicPr>
        <p:blipFill>
          <a:blip r:embed="rId15"/>
          <a:stretch/>
        </p:blipFill>
        <p:spPr>
          <a:xfrm>
            <a:off x="36000" y="4999680"/>
            <a:ext cx="862200" cy="713880"/>
          </a:xfrm>
          <a:prstGeom prst="rect">
            <a:avLst/>
          </a:prstGeom>
          <a:ln w="12600">
            <a:noFill/>
          </a:ln>
        </p:spPr>
      </p:pic>
      <p:sp>
        <p:nvSpPr>
          <p:cNvPr id="15" name="CustomShape 8"/>
          <p:cNvSpPr/>
          <p:nvPr/>
        </p:nvSpPr>
        <p:spPr>
          <a:xfrm>
            <a:off x="7229520" y="5397480"/>
            <a:ext cx="1733400" cy="36720"/>
          </a:xfrm>
          <a:prstGeom prst="rect">
            <a:avLst/>
          </a:prstGeom>
          <a:solidFill>
            <a:srgbClr val="B1C91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PlaceHolder 9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10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5397480"/>
            <a:ext cx="9142560" cy="316080"/>
          </a:xfrm>
          <a:prstGeom prst="rect">
            <a:avLst/>
          </a:prstGeom>
          <a:solidFill>
            <a:srgbClr val="DCDED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7229520" y="5397480"/>
            <a:ext cx="1733400" cy="36720"/>
          </a:xfrm>
          <a:prstGeom prst="rect">
            <a:avLst/>
          </a:prstGeom>
          <a:solidFill>
            <a:srgbClr val="B1C91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image1.png"/>
          <p:cNvPicPr/>
          <p:nvPr/>
        </p:nvPicPr>
        <p:blipFill>
          <a:blip r:embed="rId14"/>
          <a:stretch/>
        </p:blipFill>
        <p:spPr>
          <a:xfrm>
            <a:off x="7452360" y="131760"/>
            <a:ext cx="1510920" cy="414000"/>
          </a:xfrm>
          <a:prstGeom prst="rect">
            <a:avLst/>
          </a:prstGeom>
          <a:ln w="12600">
            <a:noFill/>
          </a:ln>
        </p:spPr>
      </p:pic>
      <p:pic>
        <p:nvPicPr>
          <p:cNvPr id="55" name="image2.png"/>
          <p:cNvPicPr/>
          <p:nvPr/>
        </p:nvPicPr>
        <p:blipFill>
          <a:blip r:embed="rId15"/>
          <a:stretch/>
        </p:blipFill>
        <p:spPr>
          <a:xfrm>
            <a:off x="0" y="4999680"/>
            <a:ext cx="898200" cy="713880"/>
          </a:xfrm>
          <a:prstGeom prst="rect">
            <a:avLst/>
          </a:prstGeom>
          <a:ln w="12600">
            <a:noFill/>
          </a:ln>
        </p:spPr>
      </p:pic>
      <p:pic>
        <p:nvPicPr>
          <p:cNvPr id="56" name="image3.png"/>
          <p:cNvPicPr/>
          <p:nvPr/>
        </p:nvPicPr>
        <p:blipFill>
          <a:blip r:embed="rId16"/>
          <a:srcRect l="25496" b="15423"/>
          <a:stretch/>
        </p:blipFill>
        <p:spPr>
          <a:xfrm>
            <a:off x="0" y="-9720"/>
            <a:ext cx="1215720" cy="5406120"/>
          </a:xfrm>
          <a:prstGeom prst="rect">
            <a:avLst/>
          </a:prstGeom>
          <a:ln w="12600">
            <a:noFill/>
          </a:ln>
        </p:spPr>
      </p:pic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ibnm.uni-hannover.d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83640" y="967320"/>
            <a:ext cx="7558920" cy="2128680"/>
          </a:xfrm>
          <a:prstGeom prst="rect">
            <a:avLst/>
          </a:prstGeom>
          <a:solidFill>
            <a:srgbClr val="BFBFBF">
              <a:alpha val="3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195640" y="1417320"/>
            <a:ext cx="5902920" cy="142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IBNM Research Projects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84000" y="2278080"/>
            <a:ext cx="7558920" cy="2797560"/>
          </a:xfrm>
          <a:prstGeom prst="rect">
            <a:avLst/>
          </a:prstGeom>
          <a:solidFill>
            <a:srgbClr val="BFBFBF">
              <a:alpha val="3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223640" y="397080"/>
            <a:ext cx="590292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Damage fatigue computations for a very large number of cycles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584000" y="2160000"/>
            <a:ext cx="7560000" cy="27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:: Prediction of fatigue life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Beyond the classical phenomenological approaches based on S-N curves, the goal of this project is to predict the evolution of damage using a thermodynamically consistent model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tisSansSerif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tisSansSerif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Fig. 1 Bar under cyclic loading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823040" y="1266840"/>
            <a:ext cx="3174120" cy="6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Shadi Alameddin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Mainak Bhattacharyya,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Amelie Fau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Udo Nackenhorst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in collaboration with David Neron and Pierre Ladeveze,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sz="1480" b="1" strike="noStrike" spc="-1">
                <a:solidFill>
                  <a:srgbClr val="00519E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LMT Cachan, France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680800" y="1152000"/>
            <a:ext cx="3174120" cy="68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Categories: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Mechanics of Materials,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Model Order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https://preview.overleaf.com/public/vszvqfcgddxm/images/9fb84403392a7a4c0f3a9e26d49c540444fc361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53644"/>
            <a:ext cx="3168352" cy="11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92000" y="600120"/>
            <a:ext cx="7558920" cy="4006800"/>
          </a:xfrm>
          <a:prstGeom prst="rect">
            <a:avLst/>
          </a:prstGeom>
          <a:solidFill>
            <a:srgbClr val="BFBFBF">
              <a:alpha val="3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935640" y="780120"/>
            <a:ext cx="6911280" cy="34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:: Model Order Reduction for damage simulations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Ductile damage is predicted in the LATIN framework, at every LATIN iteration: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- an approximation of the solution on the whole time-space domain is looked for,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- the mechanical equilibrium is solved as a linear problem.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This framework is beneficial to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incorporate</a:t>
            </a:r>
            <a:b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</a:b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model order reduction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Fig. 2 Evolution of the stress-strain curve with the LATIN iterations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752000" y="5413680"/>
            <a:ext cx="424692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Title, 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E:\scree_presentation\lati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87211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92000" y="600120"/>
            <a:ext cx="7558920" cy="4006800"/>
          </a:xfrm>
          <a:prstGeom prst="rect">
            <a:avLst/>
          </a:prstGeom>
          <a:solidFill>
            <a:srgbClr val="BFBFBF">
              <a:alpha val="3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935640" y="780120"/>
            <a:ext cx="6911280" cy="34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:: Model Order Reduction for damage simulations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The computational coast is reduced by using Proper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Generalised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 Decomposition based on the assumption of a separable form of the different unknowns.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Fig. 3 Time and space functions approximating the evolution of the plastic strain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752000" y="5413680"/>
            <a:ext cx="424692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Title, 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E:\scree_presentation\Picture for model redu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0" b="23915"/>
          <a:stretch/>
        </p:blipFill>
        <p:spPr bwMode="auto">
          <a:xfrm>
            <a:off x="2123728" y="2295289"/>
            <a:ext cx="4443487" cy="20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84000" y="850680"/>
            <a:ext cx="7558920" cy="3337200"/>
          </a:xfrm>
          <a:prstGeom prst="rect">
            <a:avLst/>
          </a:prstGeom>
          <a:solidFill>
            <a:srgbClr val="BFBFBF">
              <a:alpha val="37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799640" y="1050840"/>
            <a:ext cx="4130280" cy="27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:: Model order reduction in time for fatigue computation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If one cycle is computed in 0.1 seconds, the computation for 10^9 cycles requires more than three years.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Inovative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 schemes for reducing the model in time are under development at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ibnm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9640" y="4909680"/>
            <a:ext cx="69112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&gt;&gt; To find further information please visit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  <a:hlinkClick r:id="rId2"/>
              </a:rPr>
              <a:t>www.ibnm.uni-hannover.de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 &lt;&lt;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752000" y="5413680"/>
            <a:ext cx="424692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Title, 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787040" y="4377960"/>
            <a:ext cx="6911280" cy="36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tisSansSerif"/>
                <a:ea typeface="RotisSansSerif"/>
              </a:rPr>
              <a:t>Funded by: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Grafik 112"/>
          <p:cNvPicPr/>
          <p:nvPr/>
        </p:nvPicPr>
        <p:blipFill>
          <a:blip r:embed="rId3"/>
          <a:stretch/>
        </p:blipFill>
        <p:spPr>
          <a:xfrm>
            <a:off x="3044880" y="4389120"/>
            <a:ext cx="1526400" cy="391680"/>
          </a:xfrm>
          <a:prstGeom prst="rect">
            <a:avLst/>
          </a:prstGeom>
          <a:ln>
            <a:noFill/>
          </a:ln>
        </p:spPr>
      </p:pic>
      <p:pic>
        <p:nvPicPr>
          <p:cNvPr id="114" name="Grafik 113"/>
          <p:cNvPicPr/>
          <p:nvPr/>
        </p:nvPicPr>
        <p:blipFill>
          <a:blip r:embed="rId4"/>
          <a:stretch/>
        </p:blipFill>
        <p:spPr>
          <a:xfrm>
            <a:off x="4683960" y="4377960"/>
            <a:ext cx="3087720" cy="394560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E:\scree_presentation\eps_p_dot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21" y="1273324"/>
            <a:ext cx="3218338" cy="24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Bildschirmpräsentation (16:10)</PresentationFormat>
  <Paragraphs>56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IBNM</dc:creator>
  <cp:lastModifiedBy>IBNM</cp:lastModifiedBy>
  <cp:revision>7</cp:revision>
  <dcterms:modified xsi:type="dcterms:W3CDTF">2017-02-24T12:42:53Z</dcterms:modified>
  <dc:language>en-IE</dc:language>
</cp:coreProperties>
</file>