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p>
            <a:r>
              <a:rPr b="0" lang="en-IN" sz="4200" spc="-1" strike="noStrike">
                <a:solidFill>
                  <a:srgbClr val="000000"/>
                </a:solidFill>
                <a:latin typeface="Arial"/>
              </a:rPr>
              <a:t>Click to edit the title text </a:t>
            </a:r>
            <a:r>
              <a:rPr b="0" lang="en-IN" sz="4200" spc="-1" strike="noStrike">
                <a:solidFill>
                  <a:srgbClr val="000000"/>
                </a:solidFill>
                <a:latin typeface="Arial"/>
              </a:rPr>
              <a:t>format</a:t>
            </a:r>
            <a:endParaRPr b="0" lang="en-IN"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p>
            <a:endParaRPr b="0" lang="en-IN" sz="24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sldNum"/>
          </p:nvPr>
        </p:nvSpPr>
        <p:spPr>
          <a:xfrm>
            <a:off x="8536320" y="4749840"/>
            <a:ext cx="548280" cy="393120"/>
          </a:xfrm>
          <a:prstGeom prst="rect">
            <a:avLst/>
          </a:prstGeom>
        </p:spPr>
        <p:txBody>
          <a:bodyPr tIns="91440" bIns="91440" anchor="ctr"/>
          <a:p>
            <a:endParaRPr b="0" lang="en-IN" sz="2400" spc="-1" strike="noStrike">
              <a:latin typeface="Times New Roman"/>
            </a:endParaRPr>
          </a:p>
        </p:txBody>
      </p:sp>
      <p:sp>
        <p:nvSpPr>
          <p:cNvPr id="44" name="PlaceHolder 2"/>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hyperlink" Target="https://en.wikipedia.org/wiki/Association_football" TargetMode="External"/><Relationship Id="rId3" Type="http://schemas.openxmlformats.org/officeDocument/2006/relationships/hyperlink" Target="https://en.wikipedia.org/wiki/Premier_League" TargetMode="External"/><Relationship Id="rId4" Type="http://schemas.openxmlformats.org/officeDocument/2006/relationships/hyperlink" Target="https://scikit-learn.org/stable/modules/neighbors.html"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sp>
        <p:nvSpPr>
          <p:cNvPr id="82" name="TextShape 1"/>
          <p:cNvSpPr txBox="1"/>
          <p:nvPr/>
        </p:nvSpPr>
        <p:spPr>
          <a:xfrm>
            <a:off x="121680" y="1250640"/>
            <a:ext cx="8812800" cy="1233000"/>
          </a:xfrm>
          <a:prstGeom prst="rect">
            <a:avLst/>
          </a:prstGeom>
          <a:noFill/>
          <a:ln>
            <a:noFill/>
          </a:ln>
        </p:spPr>
        <p:txBody>
          <a:bodyPr tIns="91440" bIns="91440"/>
          <a:p>
            <a:pPr>
              <a:lnSpc>
                <a:spcPct val="100000"/>
              </a:lnSpc>
            </a:pPr>
            <a:r>
              <a:rPr b="1" lang="en-IN" sz="3800" spc="-1" strike="noStrike">
                <a:solidFill>
                  <a:srgbClr val="1a1a1a"/>
                </a:solidFill>
                <a:latin typeface="Raleway"/>
                <a:ea typeface="Raleway"/>
              </a:rPr>
              <a:t>Football League Prediction Using Machine Learning</a:t>
            </a:r>
            <a:br/>
            <a:br/>
            <a:endParaRPr b="0" lang="en-IN" sz="3800" spc="-1" strike="noStrike">
              <a:solidFill>
                <a:srgbClr val="000000"/>
              </a:solidFill>
              <a:latin typeface="Arial"/>
            </a:endParaRPr>
          </a:p>
        </p:txBody>
      </p:sp>
      <p:sp>
        <p:nvSpPr>
          <p:cNvPr id="83" name="TextShape 2"/>
          <p:cNvSpPr txBox="1"/>
          <p:nvPr/>
        </p:nvSpPr>
        <p:spPr>
          <a:xfrm>
            <a:off x="488520" y="3172680"/>
            <a:ext cx="8323920" cy="1970280"/>
          </a:xfrm>
          <a:prstGeom prst="rect">
            <a:avLst/>
          </a:prstGeom>
          <a:noFill/>
          <a:ln w="9360">
            <a:solidFill>
              <a:srgbClr val="f3f3f3"/>
            </a:solidFill>
            <a:round/>
          </a:ln>
        </p:spPr>
        <p:txBody>
          <a:bodyPr tIns="91440" bIns="91440"/>
          <a:p>
            <a:pPr algn="r">
              <a:lnSpc>
                <a:spcPct val="100000"/>
              </a:lnSpc>
            </a:pPr>
            <a:endParaRPr b="0" lang="en-IN" sz="3200" spc="-1" strike="noStrike">
              <a:latin typeface="Arial"/>
            </a:endParaRPr>
          </a:p>
          <a:p>
            <a:pPr algn="just">
              <a:lnSpc>
                <a:spcPct val="100000"/>
              </a:lnSpc>
            </a:pPr>
            <a:r>
              <a:rPr b="1" lang="en-IN" sz="1600" spc="-1" strike="noStrike">
                <a:solidFill>
                  <a:srgbClr val="595959"/>
                </a:solidFill>
                <a:latin typeface="Trebuchet MS"/>
                <a:ea typeface="Trebuchet MS"/>
              </a:rPr>
              <a:t>                                                  </a:t>
            </a:r>
            <a:r>
              <a:rPr b="1" lang="en-IN" sz="1600" spc="-1" strike="noStrike">
                <a:solidFill>
                  <a:srgbClr val="595959"/>
                </a:solidFill>
                <a:latin typeface="Trebuchet MS"/>
                <a:ea typeface="Trebuchet MS"/>
              </a:rPr>
              <a:t>Mentor - Dr.Kusum Bharti</a:t>
            </a:r>
            <a:endParaRPr b="0" lang="en-IN" sz="1600" spc="-1" strike="noStrike">
              <a:latin typeface="Arial"/>
            </a:endParaRPr>
          </a:p>
          <a:p>
            <a:pPr algn="just">
              <a:lnSpc>
                <a:spcPct val="100000"/>
              </a:lnSpc>
            </a:pPr>
            <a:r>
              <a:rPr b="1" lang="en-IN" sz="1600" spc="-1" strike="noStrike">
                <a:solidFill>
                  <a:srgbClr val="595959"/>
                </a:solidFill>
                <a:latin typeface="Trebuchet MS"/>
                <a:ea typeface="Trebuchet MS"/>
              </a:rPr>
              <a:t>                                                              </a:t>
            </a:r>
            <a:endParaRPr b="0" lang="en-IN" sz="1600" spc="-1" strike="noStrike">
              <a:latin typeface="Arial"/>
            </a:endParaRPr>
          </a:p>
          <a:p>
            <a:pPr algn="just">
              <a:lnSpc>
                <a:spcPct val="100000"/>
              </a:lnSpc>
            </a:pPr>
            <a:r>
              <a:rPr b="1" lang="en-IN" sz="1600" spc="-1" strike="noStrike">
                <a:solidFill>
                  <a:srgbClr val="595959"/>
                </a:solidFill>
                <a:latin typeface="Trebuchet MS"/>
                <a:ea typeface="Trebuchet MS"/>
              </a:rPr>
              <a:t>                                                  </a:t>
            </a:r>
            <a:r>
              <a:rPr b="1" lang="en-IN" sz="1600" spc="-1" strike="noStrike">
                <a:solidFill>
                  <a:srgbClr val="595959"/>
                </a:solidFill>
                <a:latin typeface="Trebuchet MS"/>
                <a:ea typeface="Trebuchet MS"/>
              </a:rPr>
              <a:t>Team:</a:t>
            </a:r>
            <a:endParaRPr b="0" lang="en-IN" sz="1600" spc="-1" strike="noStrike">
              <a:latin typeface="Arial"/>
            </a:endParaRPr>
          </a:p>
          <a:p>
            <a:pPr algn="just">
              <a:lnSpc>
                <a:spcPct val="100000"/>
              </a:lnSpc>
            </a:pPr>
            <a:r>
              <a:rPr b="1" lang="en-IN" sz="1600" spc="-1" strike="noStrike">
                <a:solidFill>
                  <a:srgbClr val="595959"/>
                </a:solidFill>
                <a:latin typeface="Trebuchet MS"/>
                <a:ea typeface="Trebuchet MS"/>
              </a:rPr>
              <a:t>                                                  </a:t>
            </a:r>
            <a:r>
              <a:rPr b="1" lang="en-IN" sz="1600" spc="-1" strike="noStrike">
                <a:solidFill>
                  <a:srgbClr val="595959"/>
                </a:solidFill>
                <a:latin typeface="Trebuchet MS"/>
                <a:ea typeface="Trebuchet MS"/>
              </a:rPr>
              <a:t>Aditya Verma-2016011</a:t>
            </a:r>
            <a:endParaRPr b="0" lang="en-IN" sz="1600" spc="-1" strike="noStrike">
              <a:latin typeface="Arial"/>
            </a:endParaRPr>
          </a:p>
          <a:p>
            <a:pPr algn="just">
              <a:lnSpc>
                <a:spcPct val="100000"/>
              </a:lnSpc>
            </a:pPr>
            <a:r>
              <a:rPr b="1" lang="en-IN" sz="1600" spc="-1" strike="noStrike">
                <a:solidFill>
                  <a:srgbClr val="595959"/>
                </a:solidFill>
                <a:latin typeface="Trebuchet MS"/>
                <a:ea typeface="Trebuchet MS"/>
              </a:rPr>
              <a:t>                                                  </a:t>
            </a:r>
            <a:r>
              <a:rPr b="1" lang="en-IN" sz="1600" spc="-1" strike="noStrike">
                <a:solidFill>
                  <a:srgbClr val="595959"/>
                </a:solidFill>
                <a:latin typeface="Trebuchet MS"/>
                <a:ea typeface="Trebuchet MS"/>
              </a:rPr>
              <a:t>Gurpreet Singh-2016098</a:t>
            </a:r>
            <a:endParaRPr b="0" lang="en-IN" sz="1600" spc="-1" strike="noStrike">
              <a:latin typeface="Arial"/>
            </a:endParaRPr>
          </a:p>
          <a:p>
            <a:pPr algn="just">
              <a:lnSpc>
                <a:spcPct val="100000"/>
              </a:lnSpc>
            </a:pPr>
            <a:r>
              <a:rPr b="1" lang="en-IN" sz="1600" spc="-1" strike="noStrike">
                <a:solidFill>
                  <a:srgbClr val="595959"/>
                </a:solidFill>
                <a:latin typeface="Trebuchet MS"/>
                <a:ea typeface="Trebuchet MS"/>
              </a:rPr>
              <a:t>                                                  </a:t>
            </a:r>
            <a:r>
              <a:rPr b="1" lang="en-IN" sz="1600" spc="-1" strike="noStrike">
                <a:solidFill>
                  <a:srgbClr val="595959"/>
                </a:solidFill>
                <a:latin typeface="Trebuchet MS"/>
                <a:ea typeface="Trebuchet MS"/>
              </a:rPr>
              <a:t>Shubham Dixit-2016255</a:t>
            </a:r>
            <a:endParaRPr b="0" lang="en-IN" sz="1600" spc="-1" strike="noStrike">
              <a:latin typeface="Arial"/>
            </a:endParaRPr>
          </a:p>
          <a:p>
            <a:pPr algn="r">
              <a:lnSpc>
                <a:spcPct val="100000"/>
              </a:lnSpc>
            </a:pPr>
            <a:endParaRPr b="0" lang="en-IN" sz="1600" spc="-1" strike="noStrike">
              <a:latin typeface="Arial"/>
            </a:endParaRPr>
          </a:p>
        </p:txBody>
      </p:sp>
      <p:pic>
        <p:nvPicPr>
          <p:cNvPr id="84" name="Google Shape;88;p13" descr=""/>
          <p:cNvPicPr/>
          <p:nvPr/>
        </p:nvPicPr>
        <p:blipFill>
          <a:blip r:embed="rId1"/>
          <a:stretch/>
        </p:blipFill>
        <p:spPr>
          <a:xfrm>
            <a:off x="3531240" y="2621160"/>
            <a:ext cx="711360" cy="7113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0" y="681840"/>
            <a:ext cx="2999520" cy="621360"/>
          </a:xfrm>
          <a:prstGeom prst="rect">
            <a:avLst/>
          </a:prstGeom>
          <a:noFill/>
          <a:ln>
            <a:noFill/>
          </a:ln>
        </p:spPr>
        <p:style>
          <a:lnRef idx="0"/>
          <a:fillRef idx="0"/>
          <a:effectRef idx="0"/>
          <a:fontRef idx="minor"/>
        </p:style>
        <p:txBody>
          <a:bodyPr tIns="91440" bIns="91440"/>
          <a:p>
            <a:pPr>
              <a:lnSpc>
                <a:spcPct val="125000"/>
              </a:lnSpc>
              <a:spcBef>
                <a:spcPts val="1001"/>
              </a:spcBef>
            </a:pPr>
            <a:r>
              <a:rPr b="1" lang="en-IN" sz="2400" spc="-1" strike="noStrike" u="sng">
                <a:solidFill>
                  <a:srgbClr val="000000"/>
                </a:solidFill>
                <a:uFillTx/>
                <a:latin typeface="Trebuchet MS"/>
                <a:ea typeface="Trebuchet MS"/>
              </a:rPr>
              <a:t>INPUT</a:t>
            </a:r>
            <a:endParaRPr b="0" lang="en-IN" sz="2400" spc="-1" strike="noStrike">
              <a:latin typeface="Arial"/>
            </a:endParaRPr>
          </a:p>
        </p:txBody>
      </p:sp>
      <p:pic>
        <p:nvPicPr>
          <p:cNvPr id="111" name="Google Shape;151;p22" descr=""/>
          <p:cNvPicPr/>
          <p:nvPr/>
        </p:nvPicPr>
        <p:blipFill>
          <a:blip r:embed="rId1"/>
          <a:stretch/>
        </p:blipFill>
        <p:spPr>
          <a:xfrm>
            <a:off x="0" y="0"/>
            <a:ext cx="711360" cy="711360"/>
          </a:xfrm>
          <a:prstGeom prst="rect">
            <a:avLst/>
          </a:prstGeom>
          <a:ln>
            <a:noFill/>
          </a:ln>
        </p:spPr>
      </p:pic>
      <p:sp>
        <p:nvSpPr>
          <p:cNvPr id="112" name="CustomShape 2"/>
          <p:cNvSpPr/>
          <p:nvPr/>
        </p:nvSpPr>
        <p:spPr>
          <a:xfrm>
            <a:off x="130320" y="1463760"/>
            <a:ext cx="8662320" cy="3498840"/>
          </a:xfrm>
          <a:prstGeom prst="rect">
            <a:avLst/>
          </a:prstGeom>
          <a:noFill/>
          <a:ln>
            <a:noFill/>
          </a:ln>
        </p:spPr>
        <p:style>
          <a:lnRef idx="0"/>
          <a:fillRef idx="0"/>
          <a:effectRef idx="0"/>
          <a:fontRef idx="minor"/>
        </p:style>
        <p:txBody>
          <a:bodyPr tIns="91440" bIns="91440"/>
          <a:p>
            <a:pPr algn="just">
              <a:lnSpc>
                <a:spcPct val="125000"/>
              </a:lnSpc>
              <a:spcBef>
                <a:spcPts val="1001"/>
              </a:spcBef>
            </a:pPr>
            <a:r>
              <a:rPr b="0" lang="en-IN" sz="2400" spc="-1" strike="noStrike">
                <a:solidFill>
                  <a:srgbClr val="000000"/>
                </a:solidFill>
                <a:latin typeface="Trebuchet MS"/>
                <a:ea typeface="Trebuchet MS"/>
              </a:rPr>
              <a:t>The dataset itself is the input for predicting the league table. However the prediction gets down to predicting a match result between two teams. Here below we provide the structure of the code and how it flows.</a:t>
            </a:r>
            <a:endParaRPr b="0" lang="en-IN" sz="2400" spc="-1" strike="noStrike">
              <a:latin typeface="Arial"/>
            </a:endParaRPr>
          </a:p>
          <a:p>
            <a:pPr>
              <a:lnSpc>
                <a:spcPct val="100000"/>
              </a:lnSpc>
            </a:pPr>
            <a:endParaRPr b="0" lang="en-IN" sz="2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5280" y="92880"/>
            <a:ext cx="9073440" cy="5050080"/>
          </a:xfrm>
          <a:prstGeom prst="rect">
            <a:avLst/>
          </a:prstGeom>
          <a:noFill/>
          <a:ln>
            <a:noFill/>
          </a:ln>
        </p:spPr>
        <p:style>
          <a:lnRef idx="0"/>
          <a:fillRef idx="0"/>
          <a:effectRef idx="0"/>
          <a:fontRef idx="minor"/>
        </p:style>
        <p:txBody>
          <a:bodyPr tIns="91440" bIns="91440"/>
          <a:p>
            <a:pPr algn="just">
              <a:lnSpc>
                <a:spcPct val="125000"/>
              </a:lnSpc>
              <a:spcBef>
                <a:spcPts val="1001"/>
              </a:spcBef>
            </a:pPr>
            <a:r>
              <a:rPr b="1" lang="en-IN" sz="15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P</a:t>
            </a:r>
            <a:r>
              <a:rPr b="1" lang="en-IN" sz="2200" spc="-1" strike="noStrike">
                <a:solidFill>
                  <a:srgbClr val="000000"/>
                </a:solidFill>
                <a:latin typeface="Trebuchet MS"/>
                <a:ea typeface="Trebuchet MS"/>
              </a:rPr>
              <a:t>ython Libraries </a:t>
            </a:r>
            <a:r>
              <a:rPr b="0" lang="en-IN" sz="2200" spc="-1" strike="noStrike">
                <a:solidFill>
                  <a:srgbClr val="000000"/>
                </a:solidFill>
                <a:latin typeface="Trebuchet MS"/>
                <a:ea typeface="Trebuchet MS"/>
              </a:rPr>
              <a:t>:</a:t>
            </a:r>
            <a:br/>
            <a:endParaRPr b="0" lang="en-IN" sz="2200" spc="-1" strike="noStrike">
              <a:latin typeface="Arial"/>
            </a:endParaRPr>
          </a:p>
          <a:p>
            <a:pPr marL="914400">
              <a:lnSpc>
                <a:spcPct val="115000"/>
              </a:lnSpc>
              <a:spcBef>
                <a:spcPts val="1001"/>
              </a:spcBef>
            </a:pPr>
            <a:r>
              <a:rPr b="1" lang="en-IN" sz="1500" spc="-1" strike="noStrike">
                <a:solidFill>
                  <a:srgbClr val="000000"/>
                </a:solidFill>
                <a:latin typeface="Trebuchet MS"/>
                <a:ea typeface="Trebuchet MS"/>
              </a:rPr>
              <a:t>Pandas </a:t>
            </a:r>
            <a:r>
              <a:rPr b="0" lang="en-IN" sz="1500" spc="-1" strike="noStrike">
                <a:solidFill>
                  <a:srgbClr val="000000"/>
                </a:solidFill>
                <a:latin typeface="Trebuchet MS"/>
                <a:ea typeface="Trebuchet MS"/>
              </a:rPr>
              <a:t>: We have used </a:t>
            </a:r>
            <a:r>
              <a:rPr b="0" i="1" lang="en-IN" sz="1500" spc="-1" strike="noStrike">
                <a:solidFill>
                  <a:srgbClr val="000000"/>
                </a:solidFill>
                <a:latin typeface="Trebuchet MS"/>
                <a:ea typeface="Trebuchet MS"/>
              </a:rPr>
              <a:t>pandas </a:t>
            </a:r>
            <a:r>
              <a:rPr b="0" lang="en-IN" sz="1500" spc="-1" strike="noStrike">
                <a:solidFill>
                  <a:srgbClr val="000000"/>
                </a:solidFill>
                <a:latin typeface="Trebuchet MS"/>
                <a:ea typeface="Trebuchet MS"/>
              </a:rPr>
              <a:t>for manipulating the data frames in which we have stored all the rows and columns of the dataset we have used. We have also used it for the preparation of new features in the dataset using the previous ones.</a:t>
            </a:r>
            <a:br/>
            <a:endParaRPr b="0" lang="en-IN" sz="1500" spc="-1" strike="noStrike">
              <a:latin typeface="Arial"/>
            </a:endParaRPr>
          </a:p>
          <a:p>
            <a:pPr marL="914400">
              <a:lnSpc>
                <a:spcPct val="115000"/>
              </a:lnSpc>
              <a:spcBef>
                <a:spcPts val="1001"/>
              </a:spcBef>
            </a:pPr>
            <a:r>
              <a:rPr b="1" lang="en-IN" sz="1500" spc="-1" strike="noStrike">
                <a:solidFill>
                  <a:srgbClr val="000000"/>
                </a:solidFill>
                <a:latin typeface="Trebuchet MS"/>
                <a:ea typeface="Trebuchet MS"/>
              </a:rPr>
              <a:t>Numpy </a:t>
            </a:r>
            <a:r>
              <a:rPr b="0" lang="en-IN" sz="1500" spc="-1" strike="noStrike">
                <a:solidFill>
                  <a:srgbClr val="000000"/>
                </a:solidFill>
                <a:latin typeface="Trebuchet MS"/>
                <a:ea typeface="Trebuchet MS"/>
              </a:rPr>
              <a:t>: We have used numpy for the support of multi dimensional arrays and matrices which we provide for the training and testing dataset.</a:t>
            </a:r>
            <a:br/>
            <a:endParaRPr b="0" lang="en-IN" sz="1500" spc="-1" strike="noStrike">
              <a:latin typeface="Arial"/>
            </a:endParaRPr>
          </a:p>
          <a:p>
            <a:pPr marL="914400">
              <a:lnSpc>
                <a:spcPct val="115000"/>
              </a:lnSpc>
              <a:spcBef>
                <a:spcPts val="1001"/>
              </a:spcBef>
            </a:pPr>
            <a:r>
              <a:rPr b="1" lang="en-IN" sz="1500" spc="-1" strike="noStrike">
                <a:solidFill>
                  <a:srgbClr val="222222"/>
                </a:solidFill>
                <a:latin typeface="Trebuchet MS"/>
                <a:ea typeface="Trebuchet MS"/>
              </a:rPr>
              <a:t>Scikit-learn</a:t>
            </a:r>
            <a:r>
              <a:rPr b="1" lang="en-IN" sz="1500" spc="-1" strike="noStrike">
                <a:solidFill>
                  <a:srgbClr val="000000"/>
                </a:solidFill>
                <a:latin typeface="Trebuchet MS"/>
                <a:ea typeface="Trebuchet MS"/>
              </a:rPr>
              <a:t> </a:t>
            </a:r>
            <a:r>
              <a:rPr b="0" lang="en-IN" sz="1500" spc="-1" strike="noStrike">
                <a:solidFill>
                  <a:srgbClr val="000000"/>
                </a:solidFill>
                <a:latin typeface="Trebuchet MS"/>
                <a:ea typeface="Trebuchet MS"/>
              </a:rPr>
              <a:t>: This is the library from which we used all the functionalities of all the machine learning algorithms like K-Nearest Neighbours, Support Vector Machine, Random Forest Algorithm, Ensemble classifiers like Bagging and Boosting classifier.</a:t>
            </a:r>
            <a:br/>
            <a:endParaRPr b="0" lang="en-IN" sz="1500" spc="-1" strike="noStrike">
              <a:latin typeface="Arial"/>
            </a:endParaRPr>
          </a:p>
          <a:p>
            <a:pPr marL="914400">
              <a:lnSpc>
                <a:spcPct val="115000"/>
              </a:lnSpc>
              <a:spcBef>
                <a:spcPts val="1001"/>
              </a:spcBef>
            </a:pPr>
            <a:r>
              <a:rPr b="1" lang="en-IN" sz="1500" spc="-1" strike="noStrike">
                <a:solidFill>
                  <a:srgbClr val="000000"/>
                </a:solidFill>
                <a:latin typeface="Trebuchet MS"/>
                <a:ea typeface="Trebuchet MS"/>
              </a:rPr>
              <a:t>Matplotlib </a:t>
            </a:r>
            <a:r>
              <a:rPr b="0" lang="en-IN" sz="1500" spc="-1" strike="noStrike">
                <a:solidFill>
                  <a:srgbClr val="000000"/>
                </a:solidFill>
                <a:latin typeface="Trebuchet MS"/>
                <a:ea typeface="Trebuchet MS"/>
              </a:rPr>
              <a:t>: We have used Matplotlib for the data visualisation part. It helped us to learn the behaviour of different features with each other and make new assumptions on the available data.</a:t>
            </a:r>
            <a:br/>
            <a:endParaRPr b="0" lang="en-IN" sz="1500" spc="-1" strike="noStrike">
              <a:latin typeface="Arial"/>
            </a:endParaRPr>
          </a:p>
        </p:txBody>
      </p:sp>
      <p:pic>
        <p:nvPicPr>
          <p:cNvPr id="114" name="Google Shape;158;p23" descr=""/>
          <p:cNvPicPr/>
          <p:nvPr/>
        </p:nvPicPr>
        <p:blipFill>
          <a:blip r:embed="rId1"/>
          <a:stretch/>
        </p:blipFill>
        <p:spPr>
          <a:xfrm>
            <a:off x="0" y="0"/>
            <a:ext cx="711360" cy="7113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Google Shape;163;p24" descr=""/>
          <p:cNvPicPr/>
          <p:nvPr/>
        </p:nvPicPr>
        <p:blipFill>
          <a:blip r:embed="rId1"/>
          <a:stretch/>
        </p:blipFill>
        <p:spPr>
          <a:xfrm>
            <a:off x="0" y="0"/>
            <a:ext cx="711360" cy="711360"/>
          </a:xfrm>
          <a:prstGeom prst="rect">
            <a:avLst/>
          </a:prstGeom>
          <a:ln>
            <a:noFill/>
          </a:ln>
        </p:spPr>
      </p:pic>
      <p:pic>
        <p:nvPicPr>
          <p:cNvPr id="116" name="Google Shape;164;p24" descr=""/>
          <p:cNvPicPr/>
          <p:nvPr/>
        </p:nvPicPr>
        <p:blipFill>
          <a:blip r:embed="rId2"/>
          <a:stretch/>
        </p:blipFill>
        <p:spPr>
          <a:xfrm>
            <a:off x="852120" y="319680"/>
            <a:ext cx="7679880" cy="45730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Google Shape;169;p25" descr=""/>
          <p:cNvPicPr/>
          <p:nvPr/>
        </p:nvPicPr>
        <p:blipFill>
          <a:blip r:embed="rId1"/>
          <a:stretch/>
        </p:blipFill>
        <p:spPr>
          <a:xfrm>
            <a:off x="0" y="0"/>
            <a:ext cx="711360" cy="711360"/>
          </a:xfrm>
          <a:prstGeom prst="rect">
            <a:avLst/>
          </a:prstGeom>
          <a:ln>
            <a:noFill/>
          </a:ln>
        </p:spPr>
      </p:pic>
      <p:sp>
        <p:nvSpPr>
          <p:cNvPr id="118" name="CustomShape 1"/>
          <p:cNvSpPr/>
          <p:nvPr/>
        </p:nvSpPr>
        <p:spPr>
          <a:xfrm>
            <a:off x="872280" y="142920"/>
            <a:ext cx="7960320" cy="4148640"/>
          </a:xfrm>
          <a:prstGeom prst="rect">
            <a:avLst/>
          </a:prstGeom>
          <a:noFill/>
          <a:ln>
            <a:noFill/>
          </a:ln>
        </p:spPr>
        <p:style>
          <a:lnRef idx="0"/>
          <a:fillRef idx="0"/>
          <a:effectRef idx="0"/>
          <a:fontRef idx="minor"/>
        </p:style>
        <p:txBody>
          <a:bodyPr tIns="91440" bIns="91440"/>
          <a:p>
            <a:pPr marL="457200" algn="just">
              <a:lnSpc>
                <a:spcPct val="125000"/>
              </a:lnSpc>
              <a:spcBef>
                <a:spcPts val="1001"/>
              </a:spcBef>
            </a:pPr>
            <a:r>
              <a:rPr b="1" lang="en-IN" sz="2400" spc="-1" strike="noStrike">
                <a:solidFill>
                  <a:srgbClr val="000000"/>
                </a:solidFill>
                <a:latin typeface="Trebuchet MS"/>
                <a:ea typeface="Trebuchet MS"/>
              </a:rPr>
              <a:t>Reading data </a:t>
            </a:r>
            <a:r>
              <a:rPr b="0" lang="en-IN" sz="2400" spc="-1" strike="noStrike">
                <a:solidFill>
                  <a:srgbClr val="000000"/>
                </a:solidFill>
                <a:latin typeface="Trebuchet MS"/>
                <a:ea typeface="Trebuchet MS"/>
              </a:rPr>
              <a:t>:</a:t>
            </a:r>
            <a:r>
              <a:rPr b="0" lang="en-IN" sz="1800" spc="-1" strike="noStrike">
                <a:solidFill>
                  <a:srgbClr val="000000"/>
                </a:solidFill>
                <a:latin typeface="Trebuchet MS"/>
                <a:ea typeface="Trebuchet MS"/>
              </a:rPr>
              <a:t> </a:t>
            </a:r>
            <a:endParaRPr b="0" lang="en-IN" sz="1800" spc="-1" strike="noStrike">
              <a:latin typeface="Arial"/>
            </a:endParaRPr>
          </a:p>
          <a:p>
            <a:pPr marL="457200" algn="just">
              <a:lnSpc>
                <a:spcPct val="125000"/>
              </a:lnSpc>
              <a:spcBef>
                <a:spcPts val="1001"/>
              </a:spcBef>
            </a:pPr>
            <a:r>
              <a:rPr b="0" lang="en-IN" sz="1500" spc="-1" strike="noStrike">
                <a:solidFill>
                  <a:srgbClr val="000000"/>
                </a:solidFill>
                <a:latin typeface="Trebuchet MS"/>
                <a:ea typeface="Trebuchet MS"/>
              </a:rPr>
              <a:t>We then read the data from the csv files using</a:t>
            </a:r>
            <a:r>
              <a:rPr b="1" lang="en-IN" sz="1500" spc="-1" strike="noStrike">
                <a:solidFill>
                  <a:srgbClr val="000000"/>
                </a:solidFill>
                <a:latin typeface="Trebuchet MS"/>
                <a:ea typeface="Trebuchet MS"/>
              </a:rPr>
              <a:t> pandas</a:t>
            </a:r>
            <a:r>
              <a:rPr b="0" lang="en-IN" sz="1500" spc="-1" strike="noStrike">
                <a:solidFill>
                  <a:srgbClr val="000000"/>
                </a:solidFill>
                <a:latin typeface="Trebuchet MS"/>
                <a:ea typeface="Trebuchet MS"/>
              </a:rPr>
              <a:t> which has a </a:t>
            </a:r>
            <a:r>
              <a:rPr b="1" lang="en-IN" sz="1500" spc="-1" strike="noStrike">
                <a:solidFill>
                  <a:srgbClr val="000000"/>
                </a:solidFill>
                <a:latin typeface="Trebuchet MS"/>
                <a:ea typeface="Trebuchet MS"/>
              </a:rPr>
              <a:t>method </a:t>
            </a:r>
            <a:r>
              <a:rPr b="1" i="1" lang="en-IN" sz="1500" spc="-1" strike="noStrike">
                <a:solidFill>
                  <a:srgbClr val="000000"/>
                </a:solidFill>
                <a:latin typeface="Trebuchet MS"/>
                <a:ea typeface="Trebuchet MS"/>
              </a:rPr>
              <a:t>read_csv</a:t>
            </a:r>
            <a:r>
              <a:rPr b="0" i="1" lang="en-IN" sz="1500" spc="-1" strike="noStrike">
                <a:solidFill>
                  <a:srgbClr val="000000"/>
                </a:solidFill>
                <a:latin typeface="Trebuchet MS"/>
                <a:ea typeface="Trebuchet MS"/>
              </a:rPr>
              <a:t> </a:t>
            </a:r>
            <a:r>
              <a:rPr b="0" lang="en-IN" sz="1500" spc="-1" strike="noStrike">
                <a:solidFill>
                  <a:srgbClr val="000000"/>
                </a:solidFill>
                <a:latin typeface="Trebuchet MS"/>
                <a:ea typeface="Trebuchet MS"/>
              </a:rPr>
              <a:t>to which if we give the path of the csv file will read the data and store in rows and columns. We have dealt the problem of having many csv files by combining them into one using the </a:t>
            </a:r>
            <a:r>
              <a:rPr b="1" i="1" lang="en-IN" sz="1500" spc="-1" strike="noStrike">
                <a:solidFill>
                  <a:srgbClr val="000000"/>
                </a:solidFill>
                <a:latin typeface="Trebuchet MS"/>
                <a:ea typeface="Trebuchet MS"/>
              </a:rPr>
              <a:t>concat </a:t>
            </a:r>
            <a:r>
              <a:rPr b="1" lang="en-IN" sz="1500" spc="-1" strike="noStrike">
                <a:solidFill>
                  <a:srgbClr val="000000"/>
                </a:solidFill>
                <a:latin typeface="Trebuchet MS"/>
                <a:ea typeface="Trebuchet MS"/>
              </a:rPr>
              <a:t>method </a:t>
            </a:r>
            <a:r>
              <a:rPr b="0" lang="en-IN" sz="1500" spc="-1" strike="noStrike">
                <a:solidFill>
                  <a:srgbClr val="000000"/>
                </a:solidFill>
                <a:latin typeface="Trebuchet MS"/>
                <a:ea typeface="Trebuchet MS"/>
              </a:rPr>
              <a:t>of the pandas dataframe where we pass the list of all data frames.</a:t>
            </a:r>
            <a:br/>
            <a:endParaRPr b="0" lang="en-IN" sz="1500" spc="-1" strike="noStrike">
              <a:latin typeface="Arial"/>
            </a:endParaRPr>
          </a:p>
        </p:txBody>
      </p:sp>
      <p:pic>
        <p:nvPicPr>
          <p:cNvPr id="119" name="Google Shape;171;p25" descr=""/>
          <p:cNvPicPr/>
          <p:nvPr/>
        </p:nvPicPr>
        <p:blipFill>
          <a:blip r:embed="rId2"/>
          <a:stretch/>
        </p:blipFill>
        <p:spPr>
          <a:xfrm>
            <a:off x="992520" y="2767320"/>
            <a:ext cx="7890480" cy="2105280"/>
          </a:xfrm>
          <a:prstGeom prst="rect">
            <a:avLst/>
          </a:prstGeom>
          <a:ln>
            <a:noFill/>
          </a:ln>
        </p:spPr>
      </p:pic>
      <p:sp>
        <p:nvSpPr>
          <p:cNvPr id="120" name="CustomShape 2"/>
          <p:cNvSpPr/>
          <p:nvPr/>
        </p:nvSpPr>
        <p:spPr>
          <a:xfrm>
            <a:off x="872280" y="2767320"/>
            <a:ext cx="8080920" cy="2045160"/>
          </a:xfrm>
          <a:prstGeom prst="rect">
            <a:avLst/>
          </a:prstGeom>
          <a:solidFill>
            <a:srgbClr val="6aa84f"/>
          </a:solidFill>
          <a:ln w="9360">
            <a:solidFill>
              <a:schemeClr val="dk2"/>
            </a:solidFill>
            <a:round/>
          </a:ln>
        </p:spPr>
        <p:style>
          <a:lnRef idx="0"/>
          <a:fillRef idx="0"/>
          <a:effectRef idx="0"/>
          <a:fontRef idx="minor"/>
        </p:style>
      </p:sp>
      <p:pic>
        <p:nvPicPr>
          <p:cNvPr id="121" name="Google Shape;173;p25" descr=""/>
          <p:cNvPicPr/>
          <p:nvPr/>
        </p:nvPicPr>
        <p:blipFill>
          <a:blip r:embed="rId3"/>
          <a:stretch/>
        </p:blipFill>
        <p:spPr>
          <a:xfrm>
            <a:off x="872280" y="2767320"/>
            <a:ext cx="8080920" cy="174276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Google Shape;178;p26" descr=""/>
          <p:cNvPicPr/>
          <p:nvPr/>
        </p:nvPicPr>
        <p:blipFill>
          <a:blip r:embed="rId1"/>
          <a:stretch/>
        </p:blipFill>
        <p:spPr>
          <a:xfrm>
            <a:off x="0" y="0"/>
            <a:ext cx="711360" cy="711360"/>
          </a:xfrm>
          <a:prstGeom prst="rect">
            <a:avLst/>
          </a:prstGeom>
          <a:ln>
            <a:noFill/>
          </a:ln>
        </p:spPr>
      </p:pic>
      <p:sp>
        <p:nvSpPr>
          <p:cNvPr id="123" name="CustomShape 1"/>
          <p:cNvSpPr/>
          <p:nvPr/>
        </p:nvSpPr>
        <p:spPr>
          <a:xfrm>
            <a:off x="242280" y="145800"/>
            <a:ext cx="8840880" cy="2648520"/>
          </a:xfrm>
          <a:prstGeom prst="rect">
            <a:avLst/>
          </a:prstGeom>
          <a:noFill/>
          <a:ln>
            <a:noFill/>
          </a:ln>
        </p:spPr>
        <p:style>
          <a:lnRef idx="0"/>
          <a:fillRef idx="0"/>
          <a:effectRef idx="0"/>
          <a:fontRef idx="minor"/>
        </p:style>
        <p:txBody>
          <a:bodyPr tIns="91440" bIns="91440"/>
          <a:p>
            <a:pPr marL="457200" algn="just">
              <a:lnSpc>
                <a:spcPct val="125000"/>
              </a:lnSpc>
              <a:spcBef>
                <a:spcPts val="1001"/>
              </a:spcBef>
            </a:pPr>
            <a:r>
              <a:rPr b="1" lang="en-IN" sz="2400" spc="-1" strike="noStrike">
                <a:solidFill>
                  <a:srgbClr val="000000"/>
                </a:solidFill>
                <a:latin typeface="Trebuchet MS"/>
                <a:ea typeface="Trebuchet MS"/>
              </a:rPr>
              <a:t> </a:t>
            </a:r>
            <a:r>
              <a:rPr b="1" lang="en-IN" sz="2400" spc="-1" strike="noStrike">
                <a:solidFill>
                  <a:srgbClr val="000000"/>
                </a:solidFill>
                <a:latin typeface="Trebuchet MS"/>
                <a:ea typeface="Trebuchet MS"/>
              </a:rPr>
              <a:t>Cleaning Data </a:t>
            </a:r>
            <a:r>
              <a:rPr b="0" lang="en-IN" sz="2400" spc="-1" strike="noStrike">
                <a:solidFill>
                  <a:srgbClr val="000000"/>
                </a:solidFill>
                <a:latin typeface="Trebuchet MS"/>
                <a:ea typeface="Trebuchet MS"/>
              </a:rPr>
              <a:t>: </a:t>
            </a:r>
            <a:endParaRPr b="0" lang="en-IN" sz="2400" spc="-1" strike="noStrike">
              <a:latin typeface="Arial"/>
            </a:endParaRPr>
          </a:p>
          <a:p>
            <a:pPr marL="457200" algn="just">
              <a:lnSpc>
                <a:spcPct val="100000"/>
              </a:lnSpc>
              <a:spcBef>
                <a:spcPts val="1001"/>
              </a:spcBef>
            </a:pPr>
            <a:r>
              <a:rPr b="0" lang="en-IN" sz="1500" spc="-1" strike="noStrike">
                <a:solidFill>
                  <a:srgbClr val="000000"/>
                </a:solidFill>
                <a:latin typeface="Trebuchet MS"/>
                <a:ea typeface="Trebuchet MS"/>
              </a:rPr>
              <a:t>Cleaning data implies that filling all the empty positions of the dataset with a particular value and changing the string values of the features into corresponding numerical values. We have used two ways for this out of which “kernel method”, we finalised one easy way.</a:t>
            </a:r>
            <a:br/>
            <a:br/>
            <a:r>
              <a:rPr b="0" lang="en-IN" sz="1500" spc="-1" strike="noStrike">
                <a:solidFill>
                  <a:srgbClr val="000000"/>
                </a:solidFill>
                <a:latin typeface="Trebuchet MS"/>
                <a:ea typeface="Trebuchet MS"/>
              </a:rPr>
              <a:t>The first way is that we have written a </a:t>
            </a:r>
            <a:r>
              <a:rPr b="0" i="1" lang="en-IN" sz="1500" spc="-1" strike="noStrike">
                <a:solidFill>
                  <a:srgbClr val="000000"/>
                </a:solidFill>
                <a:latin typeface="Trebuchet MS"/>
                <a:ea typeface="Trebuchet MS"/>
              </a:rPr>
              <a:t>handle_non_numerical_data </a:t>
            </a:r>
            <a:r>
              <a:rPr b="0" lang="en-IN" sz="1500" spc="-1" strike="noStrike">
                <a:solidFill>
                  <a:srgbClr val="000000"/>
                </a:solidFill>
                <a:latin typeface="Trebuchet MS"/>
                <a:ea typeface="Trebuchet MS"/>
              </a:rPr>
              <a:t>which takes the dataframe as the argument and handles all the non-numerical data.The other way is that we have written a function </a:t>
            </a:r>
            <a:r>
              <a:rPr b="0" i="1" lang="en-IN" sz="1500" spc="-1" strike="noStrike">
                <a:solidFill>
                  <a:srgbClr val="000000"/>
                </a:solidFill>
                <a:latin typeface="Trebuchet MS"/>
                <a:ea typeface="Trebuchet MS"/>
              </a:rPr>
              <a:t>cleandata</a:t>
            </a:r>
            <a:r>
              <a:rPr b="0" lang="en-IN" sz="1500" spc="-1" strike="noStrike">
                <a:solidFill>
                  <a:srgbClr val="000000"/>
                </a:solidFill>
                <a:latin typeface="Trebuchet MS"/>
                <a:ea typeface="Trebuchet MS"/>
              </a:rPr>
              <a:t> which takes the dataframe as the argument and will handle just the features we are using in the dataset in-order to predict the final result.</a:t>
            </a:r>
            <a:endParaRPr b="0" lang="en-IN" sz="1500" spc="-1" strike="noStrike">
              <a:latin typeface="Arial"/>
            </a:endParaRPr>
          </a:p>
          <a:p>
            <a:pPr marL="457200" algn="just">
              <a:lnSpc>
                <a:spcPct val="100000"/>
              </a:lnSpc>
              <a:spcBef>
                <a:spcPts val="1001"/>
              </a:spcBef>
            </a:pPr>
            <a:endParaRPr b="0" lang="en-IN" sz="1500" spc="-1" strike="noStrike">
              <a:latin typeface="Arial"/>
            </a:endParaRPr>
          </a:p>
          <a:p>
            <a:pPr marL="457200" algn="just">
              <a:lnSpc>
                <a:spcPct val="100000"/>
              </a:lnSpc>
              <a:spcBef>
                <a:spcPts val="1001"/>
              </a:spcBef>
            </a:pPr>
            <a:endParaRPr b="0" lang="en-IN" sz="1500" spc="-1" strike="noStrike">
              <a:latin typeface="Arial"/>
            </a:endParaRPr>
          </a:p>
        </p:txBody>
      </p:sp>
      <p:sp>
        <p:nvSpPr>
          <p:cNvPr id="124" name="CustomShape 2"/>
          <p:cNvSpPr/>
          <p:nvPr/>
        </p:nvSpPr>
        <p:spPr>
          <a:xfrm>
            <a:off x="615600" y="3038400"/>
            <a:ext cx="6980040" cy="1910520"/>
          </a:xfrm>
          <a:prstGeom prst="rect">
            <a:avLst/>
          </a:prstGeom>
          <a:noFill/>
          <a:ln>
            <a:noFill/>
          </a:ln>
        </p:spPr>
        <p:style>
          <a:lnRef idx="0"/>
          <a:fillRef idx="0"/>
          <a:effectRef idx="0"/>
          <a:fontRef idx="minor"/>
        </p:style>
        <p:txBody>
          <a:bodyPr tIns="91440" bIns="91440"/>
          <a:p>
            <a:pPr marL="457200" algn="just">
              <a:lnSpc>
                <a:spcPct val="125000"/>
              </a:lnSpc>
              <a:spcBef>
                <a:spcPts val="1001"/>
              </a:spcBef>
            </a:pPr>
            <a:r>
              <a:rPr b="1" lang="en-IN" sz="1800" spc="-1" strike="noStrike">
                <a:solidFill>
                  <a:srgbClr val="000000"/>
                </a:solidFill>
                <a:latin typeface="Trebuchet MS"/>
                <a:ea typeface="Trebuchet MS"/>
              </a:rPr>
              <a:t>User input </a:t>
            </a:r>
            <a:r>
              <a:rPr b="0" lang="en-IN" sz="1800" spc="-1" strike="noStrike">
                <a:solidFill>
                  <a:srgbClr val="000000"/>
                </a:solidFill>
                <a:latin typeface="Trebuchet MS"/>
                <a:ea typeface="Trebuchet MS"/>
              </a:rPr>
              <a:t>: </a:t>
            </a:r>
            <a:endParaRPr b="0" lang="en-IN" sz="1800" spc="-1" strike="noStrike">
              <a:latin typeface="Arial"/>
            </a:endParaRPr>
          </a:p>
          <a:p>
            <a:pPr marL="457200" algn="just">
              <a:lnSpc>
                <a:spcPct val="125000"/>
              </a:lnSpc>
              <a:spcBef>
                <a:spcPts val="1001"/>
              </a:spcBef>
            </a:pPr>
            <a:r>
              <a:rPr b="0" lang="en-IN" sz="1500" spc="-1" strike="noStrike">
                <a:solidFill>
                  <a:srgbClr val="000000"/>
                </a:solidFill>
                <a:latin typeface="Trebuchet MS"/>
                <a:ea typeface="Trebuchet MS"/>
              </a:rPr>
              <a:t>We take the user input using the normal python functions and we use the pandas library again to segregate the particular match which was played by the teams which we are going to give as an input.</a:t>
            </a:r>
            <a:endParaRPr b="0" lang="en-IN" sz="15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Google Shape;185;p27" descr=""/>
          <p:cNvPicPr/>
          <p:nvPr/>
        </p:nvPicPr>
        <p:blipFill>
          <a:blip r:embed="rId1"/>
          <a:stretch/>
        </p:blipFill>
        <p:spPr>
          <a:xfrm>
            <a:off x="2239560" y="361080"/>
            <a:ext cx="4507560" cy="2386080"/>
          </a:xfrm>
          <a:prstGeom prst="rect">
            <a:avLst/>
          </a:prstGeom>
          <a:ln>
            <a:noFill/>
          </a:ln>
        </p:spPr>
      </p:pic>
      <p:pic>
        <p:nvPicPr>
          <p:cNvPr id="126" name="Google Shape;186;p27" descr=""/>
          <p:cNvPicPr/>
          <p:nvPr/>
        </p:nvPicPr>
        <p:blipFill>
          <a:blip r:embed="rId2"/>
          <a:stretch/>
        </p:blipFill>
        <p:spPr>
          <a:xfrm>
            <a:off x="0" y="0"/>
            <a:ext cx="711360" cy="711360"/>
          </a:xfrm>
          <a:prstGeom prst="rect">
            <a:avLst/>
          </a:prstGeom>
          <a:ln>
            <a:noFill/>
          </a:ln>
        </p:spPr>
      </p:pic>
      <p:pic>
        <p:nvPicPr>
          <p:cNvPr id="127" name="Google Shape;187;p27" descr=""/>
          <p:cNvPicPr/>
          <p:nvPr/>
        </p:nvPicPr>
        <p:blipFill>
          <a:blip r:embed="rId3"/>
          <a:stretch/>
        </p:blipFill>
        <p:spPr>
          <a:xfrm>
            <a:off x="2239560" y="2929680"/>
            <a:ext cx="4415040" cy="20912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071880" y="0"/>
            <a:ext cx="2999520" cy="630720"/>
          </a:xfrm>
          <a:prstGeom prst="rect">
            <a:avLst/>
          </a:prstGeom>
          <a:noFill/>
          <a:ln>
            <a:noFill/>
          </a:ln>
        </p:spPr>
        <p:style>
          <a:lnRef idx="0"/>
          <a:fillRef idx="0"/>
          <a:effectRef idx="0"/>
          <a:fontRef idx="minor"/>
        </p:style>
        <p:txBody>
          <a:bodyPr tIns="91440" bIns="91440"/>
          <a:p>
            <a:pPr algn="ctr">
              <a:lnSpc>
                <a:spcPct val="125000"/>
              </a:lnSpc>
              <a:spcBef>
                <a:spcPts val="1001"/>
              </a:spcBef>
            </a:pPr>
            <a:r>
              <a:rPr b="1" lang="en-IN" sz="2400" spc="-1" strike="noStrike">
                <a:solidFill>
                  <a:srgbClr val="000000"/>
                </a:solidFill>
                <a:latin typeface="Trebuchet MS"/>
                <a:ea typeface="Trebuchet MS"/>
              </a:rPr>
              <a:t>RESULTS</a:t>
            </a:r>
            <a:endParaRPr b="0" lang="en-IN" sz="2400" spc="-1" strike="noStrike">
              <a:latin typeface="Arial"/>
            </a:endParaRPr>
          </a:p>
        </p:txBody>
      </p:sp>
      <p:pic>
        <p:nvPicPr>
          <p:cNvPr id="129" name="Google Shape;193;p28" descr=""/>
          <p:cNvPicPr/>
          <p:nvPr/>
        </p:nvPicPr>
        <p:blipFill>
          <a:blip r:embed="rId1"/>
          <a:stretch/>
        </p:blipFill>
        <p:spPr>
          <a:xfrm>
            <a:off x="0" y="0"/>
            <a:ext cx="711360" cy="711360"/>
          </a:xfrm>
          <a:prstGeom prst="rect">
            <a:avLst/>
          </a:prstGeom>
          <a:ln>
            <a:noFill/>
          </a:ln>
        </p:spPr>
      </p:pic>
      <p:sp>
        <p:nvSpPr>
          <p:cNvPr id="130" name="CustomShape 2"/>
          <p:cNvSpPr/>
          <p:nvPr/>
        </p:nvSpPr>
        <p:spPr>
          <a:xfrm>
            <a:off x="449640" y="536400"/>
            <a:ext cx="8532000" cy="4545720"/>
          </a:xfrm>
          <a:prstGeom prst="rect">
            <a:avLst/>
          </a:prstGeom>
          <a:noFill/>
          <a:ln>
            <a:noFill/>
          </a:ln>
        </p:spPr>
        <p:style>
          <a:lnRef idx="0"/>
          <a:fillRef idx="0"/>
          <a:effectRef idx="0"/>
          <a:fontRef idx="minor"/>
        </p:style>
        <p:txBody>
          <a:bodyPr tIns="91440" bIns="91440"/>
          <a:p>
            <a:pPr algn="just">
              <a:lnSpc>
                <a:spcPct val="125000"/>
              </a:lnSpc>
              <a:spcBef>
                <a:spcPts val="1001"/>
              </a:spcBef>
            </a:pPr>
            <a:r>
              <a:rPr b="0" lang="en-IN" sz="1800" spc="-1" strike="noStrike" u="sng">
                <a:solidFill>
                  <a:srgbClr val="000000"/>
                </a:solidFill>
                <a:uFillTx/>
                <a:latin typeface="Trebuchet MS"/>
                <a:ea typeface="Trebuchet MS"/>
              </a:rPr>
              <a:t>USING KNN</a:t>
            </a:r>
            <a:r>
              <a:rPr b="0" lang="en-IN" sz="1800" spc="-1" strike="noStrike">
                <a:solidFill>
                  <a:srgbClr val="000000"/>
                </a:solidFill>
                <a:latin typeface="Trebuchet MS"/>
                <a:ea typeface="Trebuchet MS"/>
              </a:rPr>
              <a:t> : </a:t>
            </a:r>
            <a:endParaRPr b="0" lang="en-IN" sz="1800" spc="-1" strike="noStrike">
              <a:latin typeface="Arial"/>
            </a:endParaRPr>
          </a:p>
          <a:p>
            <a:pPr algn="just">
              <a:lnSpc>
                <a:spcPct val="115000"/>
              </a:lnSpc>
              <a:spcBef>
                <a:spcPts val="1001"/>
              </a:spcBef>
            </a:pPr>
            <a:r>
              <a:rPr b="0" lang="en-IN" sz="1800" spc="-1" strike="noStrike">
                <a:solidFill>
                  <a:srgbClr val="000000"/>
                </a:solidFill>
                <a:latin typeface="Trebuchet MS"/>
                <a:ea typeface="Trebuchet MS"/>
              </a:rPr>
              <a:t>1-The predicted table is the table of Premier League of the season 2017-18. According to the predicted result, the winner of that season was MAN UNITED with 105 points , where as originally too, Chelsea won with 100 points.</a:t>
            </a:r>
            <a:endParaRPr b="0" lang="en-IN" sz="1800" spc="-1" strike="noStrike">
              <a:latin typeface="Arial"/>
            </a:endParaRPr>
          </a:p>
          <a:p>
            <a:pPr algn="just">
              <a:lnSpc>
                <a:spcPct val="115000"/>
              </a:lnSpc>
              <a:spcBef>
                <a:spcPts val="1001"/>
              </a:spcBef>
            </a:pPr>
            <a:br/>
            <a:r>
              <a:rPr b="0" lang="en-IN" sz="1800" spc="-1" strike="noStrike">
                <a:solidFill>
                  <a:srgbClr val="000000"/>
                </a:solidFill>
                <a:latin typeface="Trebuchet MS"/>
                <a:ea typeface="Trebuchet MS"/>
              </a:rPr>
              <a:t>2-The final result is obtained using ensemble classifier bagged with KNN, with a final accuracy of 80-84 percent.</a:t>
            </a:r>
            <a:endParaRPr b="0" lang="en-IN" sz="1800" spc="-1" strike="noStrike">
              <a:latin typeface="Arial"/>
            </a:endParaRPr>
          </a:p>
          <a:p>
            <a:pPr algn="just">
              <a:lnSpc>
                <a:spcPct val="115000"/>
              </a:lnSpc>
              <a:spcBef>
                <a:spcPts val="1001"/>
              </a:spcBef>
            </a:pPr>
            <a:r>
              <a:rPr b="0" lang="en-IN" sz="1800" spc="-1" strike="noStrike" u="sng">
                <a:solidFill>
                  <a:srgbClr val="000000"/>
                </a:solidFill>
                <a:uFillTx/>
                <a:latin typeface="Trebuchet MS"/>
                <a:ea typeface="Trebuchet MS"/>
              </a:rPr>
              <a:t>USING RANDOM FOREST CLASSIFIER</a:t>
            </a:r>
            <a:r>
              <a:rPr b="0" lang="en-IN" sz="1800" spc="-1" strike="noStrike">
                <a:solidFill>
                  <a:srgbClr val="000000"/>
                </a:solidFill>
                <a:latin typeface="Trebuchet MS"/>
                <a:ea typeface="Trebuchet MS"/>
              </a:rPr>
              <a:t> :  </a:t>
            </a:r>
            <a:endParaRPr b="0" lang="en-IN" sz="1800" spc="-1" strike="noStrike">
              <a:latin typeface="Arial"/>
            </a:endParaRPr>
          </a:p>
          <a:p>
            <a:pPr algn="just">
              <a:lnSpc>
                <a:spcPct val="115000"/>
              </a:lnSpc>
              <a:spcBef>
                <a:spcPts val="1001"/>
              </a:spcBef>
            </a:pPr>
            <a:r>
              <a:rPr b="0" lang="en-IN" sz="1800" spc="-1" strike="noStrike">
                <a:solidFill>
                  <a:srgbClr val="000000"/>
                </a:solidFill>
                <a:latin typeface="Trebuchet MS"/>
                <a:ea typeface="Trebuchet MS"/>
              </a:rPr>
              <a:t>4-According to the predicted result, the winner of that season was MAN UNITED with 100 points , where as originally too, Chelsea won with 100 points.</a:t>
            </a:r>
            <a:endParaRPr b="0" lang="en-IN" sz="1800" spc="-1" strike="noStrike">
              <a:latin typeface="Arial"/>
            </a:endParaRPr>
          </a:p>
          <a:p>
            <a:pPr algn="just">
              <a:lnSpc>
                <a:spcPct val="115000"/>
              </a:lnSpc>
            </a:pPr>
            <a:endParaRPr b="0" lang="en-IN" sz="1800" spc="-1" strike="noStrike">
              <a:latin typeface="Arial"/>
            </a:endParaRPr>
          </a:p>
          <a:p>
            <a:pPr algn="just">
              <a:lnSpc>
                <a:spcPct val="115000"/>
              </a:lnSpc>
            </a:pPr>
            <a:r>
              <a:rPr b="0" lang="en-IN" sz="1800" spc="-1" strike="noStrike">
                <a:solidFill>
                  <a:srgbClr val="000000"/>
                </a:solidFill>
                <a:latin typeface="Trebuchet MS"/>
                <a:ea typeface="Trebuchet MS"/>
              </a:rPr>
              <a:t>3-The final result is obtained using RANDOM FOREST CLASSIFIER, with a final accuracy of 94-97 percent.</a:t>
            </a:r>
            <a:endParaRPr b="0" lang="en-IN" sz="1800" spc="-1" strike="noStrike">
              <a:latin typeface="Arial"/>
            </a:endParaRPr>
          </a:p>
          <a:p>
            <a:pPr algn="just">
              <a:lnSpc>
                <a:spcPct val="125000"/>
              </a:lnSpc>
              <a:spcBef>
                <a:spcPts val="1001"/>
              </a:spcBef>
            </a:pPr>
            <a:br/>
            <a:endParaRPr b="0" lang="en-IN" sz="1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199;p29" descr=""/>
          <p:cNvPicPr/>
          <p:nvPr/>
        </p:nvPicPr>
        <p:blipFill>
          <a:blip r:embed="rId1"/>
          <a:stretch/>
        </p:blipFill>
        <p:spPr>
          <a:xfrm>
            <a:off x="0" y="0"/>
            <a:ext cx="711360" cy="711360"/>
          </a:xfrm>
          <a:prstGeom prst="rect">
            <a:avLst/>
          </a:prstGeom>
          <a:ln>
            <a:noFill/>
          </a:ln>
        </p:spPr>
      </p:pic>
      <p:sp>
        <p:nvSpPr>
          <p:cNvPr id="132" name="CustomShape 1"/>
          <p:cNvSpPr/>
          <p:nvPr/>
        </p:nvSpPr>
        <p:spPr>
          <a:xfrm>
            <a:off x="3071880" y="72360"/>
            <a:ext cx="2999520" cy="639360"/>
          </a:xfrm>
          <a:prstGeom prst="rect">
            <a:avLst/>
          </a:prstGeom>
          <a:noFill/>
          <a:ln>
            <a:noFill/>
          </a:ln>
        </p:spPr>
        <p:style>
          <a:lnRef idx="0"/>
          <a:fillRef idx="0"/>
          <a:effectRef idx="0"/>
          <a:fontRef idx="minor"/>
        </p:style>
        <p:txBody>
          <a:bodyPr tIns="91440" bIns="91440"/>
          <a:p>
            <a:pPr algn="ctr">
              <a:lnSpc>
                <a:spcPct val="125000"/>
              </a:lnSpc>
              <a:spcBef>
                <a:spcPts val="1001"/>
              </a:spcBef>
            </a:pPr>
            <a:r>
              <a:rPr b="1" lang="en-IN" sz="2400" spc="-1" strike="noStrike">
                <a:solidFill>
                  <a:srgbClr val="000000"/>
                </a:solidFill>
                <a:latin typeface="Trebuchet MS"/>
                <a:ea typeface="Trebuchet MS"/>
              </a:rPr>
              <a:t>RESULTS</a:t>
            </a:r>
            <a:endParaRPr b="0" lang="en-IN" sz="2400" spc="-1" strike="noStrike">
              <a:latin typeface="Arial"/>
            </a:endParaRPr>
          </a:p>
          <a:p>
            <a:pPr algn="ctr">
              <a:lnSpc>
                <a:spcPct val="125000"/>
              </a:lnSpc>
              <a:spcBef>
                <a:spcPts val="1001"/>
              </a:spcBef>
            </a:pPr>
            <a:endParaRPr b="0" lang="en-IN" sz="2400" spc="-1" strike="noStrike">
              <a:latin typeface="Arial"/>
            </a:endParaRPr>
          </a:p>
        </p:txBody>
      </p:sp>
      <p:pic>
        <p:nvPicPr>
          <p:cNvPr id="133" name="Google Shape;201;p29" descr=""/>
          <p:cNvPicPr/>
          <p:nvPr/>
        </p:nvPicPr>
        <p:blipFill>
          <a:blip r:embed="rId2"/>
          <a:stretch/>
        </p:blipFill>
        <p:spPr>
          <a:xfrm>
            <a:off x="152280" y="897120"/>
            <a:ext cx="8838720" cy="3998160"/>
          </a:xfrm>
          <a:prstGeom prst="rect">
            <a:avLst/>
          </a:prstGeom>
          <a:ln>
            <a:noFill/>
          </a:ln>
        </p:spPr>
      </p:pic>
      <p:sp>
        <p:nvSpPr>
          <p:cNvPr id="134" name="CustomShape 2"/>
          <p:cNvSpPr/>
          <p:nvPr/>
        </p:nvSpPr>
        <p:spPr>
          <a:xfrm>
            <a:off x="2072880" y="2972160"/>
            <a:ext cx="4748400" cy="1923120"/>
          </a:xfrm>
          <a:prstGeom prst="wedgeEllipseCallout">
            <a:avLst>
              <a:gd name="adj1" fmla="val -20833"/>
              <a:gd name="adj2" fmla="val 62500"/>
            </a:avLst>
          </a:prstGeom>
          <a:solidFill>
            <a:srgbClr val="ffffff"/>
          </a:solidFill>
          <a:ln w="9360">
            <a:solidFill>
              <a:schemeClr val="dk2"/>
            </a:solidFill>
            <a:round/>
          </a:ln>
        </p:spPr>
        <p:style>
          <a:lnRef idx="0"/>
          <a:fillRef idx="0"/>
          <a:effectRef idx="0"/>
          <a:fontRef idx="minor"/>
        </p:style>
        <p:txBody>
          <a:bodyPr tIns="91440" bIns="91440" anchor="ctr"/>
          <a:p>
            <a:pPr>
              <a:lnSpc>
                <a:spcPct val="100000"/>
              </a:lnSpc>
            </a:pPr>
            <a:r>
              <a:rPr b="1" lang="en-IN" sz="1400" spc="-1" strike="noStrike">
                <a:solidFill>
                  <a:srgbClr val="000000"/>
                </a:solidFill>
                <a:latin typeface="Trebuchet MS"/>
                <a:ea typeface="Trebuchet MS"/>
              </a:rPr>
              <a:t>POINTS TABLE USING KNN ALGORITHM</a:t>
            </a:r>
            <a:endParaRPr b="0" lang="en-IN" sz="14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207;p30" descr=""/>
          <p:cNvPicPr/>
          <p:nvPr/>
        </p:nvPicPr>
        <p:blipFill>
          <a:blip r:embed="rId1"/>
          <a:stretch/>
        </p:blipFill>
        <p:spPr>
          <a:xfrm>
            <a:off x="631800" y="873000"/>
            <a:ext cx="8441640" cy="3989520"/>
          </a:xfrm>
          <a:prstGeom prst="rect">
            <a:avLst/>
          </a:prstGeom>
          <a:ln>
            <a:noFill/>
          </a:ln>
        </p:spPr>
      </p:pic>
      <p:pic>
        <p:nvPicPr>
          <p:cNvPr id="136" name="Google Shape;208;p30" descr=""/>
          <p:cNvPicPr/>
          <p:nvPr/>
        </p:nvPicPr>
        <p:blipFill>
          <a:blip r:embed="rId2"/>
          <a:stretch/>
        </p:blipFill>
        <p:spPr>
          <a:xfrm>
            <a:off x="0" y="0"/>
            <a:ext cx="631440" cy="631440"/>
          </a:xfrm>
          <a:prstGeom prst="rect">
            <a:avLst/>
          </a:prstGeom>
          <a:ln>
            <a:noFill/>
          </a:ln>
        </p:spPr>
      </p:pic>
      <p:sp>
        <p:nvSpPr>
          <p:cNvPr id="137" name="CustomShape 1"/>
          <p:cNvSpPr/>
          <p:nvPr/>
        </p:nvSpPr>
        <p:spPr>
          <a:xfrm>
            <a:off x="717120" y="83160"/>
            <a:ext cx="8271000" cy="547920"/>
          </a:xfrm>
          <a:prstGeom prst="rect">
            <a:avLst/>
          </a:prstGeom>
          <a:noFill/>
          <a:ln>
            <a:noFill/>
          </a:ln>
        </p:spPr>
        <p:style>
          <a:lnRef idx="0"/>
          <a:fillRef idx="0"/>
          <a:effectRef idx="0"/>
          <a:fontRef idx="minor"/>
        </p:style>
        <p:txBody>
          <a:bodyPr tIns="91440" bIns="91440"/>
          <a:p>
            <a:pPr algn="ctr">
              <a:lnSpc>
                <a:spcPct val="100000"/>
              </a:lnSpc>
            </a:pPr>
            <a:r>
              <a:rPr b="1" lang="en-IN" sz="1800" spc="-1" strike="noStrike">
                <a:solidFill>
                  <a:srgbClr val="000000"/>
                </a:solidFill>
                <a:latin typeface="Trebuchet MS"/>
                <a:ea typeface="Trebuchet MS"/>
              </a:rPr>
              <a:t>PREDICTED POINTS IN WHOLE LEAGUE</a:t>
            </a:r>
            <a:endParaRPr b="0" lang="en-IN" sz="18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214;p31" descr=""/>
          <p:cNvPicPr/>
          <p:nvPr/>
        </p:nvPicPr>
        <p:blipFill>
          <a:blip r:embed="rId1"/>
          <a:stretch/>
        </p:blipFill>
        <p:spPr>
          <a:xfrm>
            <a:off x="1343160" y="783720"/>
            <a:ext cx="6416280" cy="4216680"/>
          </a:xfrm>
          <a:prstGeom prst="rect">
            <a:avLst/>
          </a:prstGeom>
          <a:ln>
            <a:noFill/>
          </a:ln>
        </p:spPr>
      </p:pic>
      <p:pic>
        <p:nvPicPr>
          <p:cNvPr id="139" name="Google Shape;215;p31" descr=""/>
          <p:cNvPicPr/>
          <p:nvPr/>
        </p:nvPicPr>
        <p:blipFill>
          <a:blip r:embed="rId2"/>
          <a:stretch/>
        </p:blipFill>
        <p:spPr>
          <a:xfrm>
            <a:off x="0" y="0"/>
            <a:ext cx="711360" cy="711360"/>
          </a:xfrm>
          <a:prstGeom prst="rect">
            <a:avLst/>
          </a:prstGeom>
          <a:ln>
            <a:noFill/>
          </a:ln>
        </p:spPr>
      </p:pic>
      <p:sp>
        <p:nvSpPr>
          <p:cNvPr id="140" name="CustomShape 1"/>
          <p:cNvSpPr/>
          <p:nvPr/>
        </p:nvSpPr>
        <p:spPr>
          <a:xfrm>
            <a:off x="1370880" y="87840"/>
            <a:ext cx="6360480" cy="537120"/>
          </a:xfrm>
          <a:prstGeom prst="rect">
            <a:avLst/>
          </a:prstGeom>
          <a:noFill/>
          <a:ln>
            <a:noFill/>
          </a:ln>
        </p:spPr>
        <p:style>
          <a:lnRef idx="0"/>
          <a:fillRef idx="0"/>
          <a:effectRef idx="0"/>
          <a:fontRef idx="minor"/>
        </p:style>
        <p:txBody>
          <a:bodyPr tIns="91440" bIns="91440"/>
          <a:p>
            <a:pPr>
              <a:lnSpc>
                <a:spcPct val="100000"/>
              </a:lnSpc>
            </a:pPr>
            <a:r>
              <a:rPr b="0" lang="en-IN" sz="2000" spc="-1" strike="noStrike">
                <a:solidFill>
                  <a:srgbClr val="000000"/>
                </a:solidFill>
                <a:latin typeface="Trebuchet MS"/>
                <a:ea typeface="Trebuchet MS"/>
              </a:rPr>
              <a:t>RESULT COMPARISON WITH ORIGINAL POINTS TABLE</a:t>
            </a:r>
            <a:endParaRPr b="0" lang="en-IN" sz="2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5240" y="-105840"/>
            <a:ext cx="8156160" cy="661320"/>
          </a:xfrm>
          <a:prstGeom prst="rect">
            <a:avLst/>
          </a:prstGeom>
          <a:noFill/>
          <a:ln>
            <a:noFill/>
          </a:ln>
        </p:spPr>
        <p:style>
          <a:lnRef idx="0"/>
          <a:fillRef idx="0"/>
          <a:effectRef idx="0"/>
          <a:fontRef idx="minor"/>
        </p:style>
        <p:txBody>
          <a:bodyPr tIns="91440" bIns="91440"/>
          <a:p>
            <a:pPr marL="914400" algn="ctr">
              <a:lnSpc>
                <a:spcPct val="125000"/>
              </a:lnSpc>
              <a:spcBef>
                <a:spcPts val="1001"/>
              </a:spcBef>
            </a:pPr>
            <a:r>
              <a:rPr b="1" lang="en-IN" sz="2800" spc="-1" strike="noStrike">
                <a:solidFill>
                  <a:srgbClr val="000000"/>
                </a:solidFill>
                <a:latin typeface="Trebuchet MS"/>
                <a:ea typeface="Trebuchet MS"/>
              </a:rPr>
              <a:t>INTRODUCTION</a:t>
            </a:r>
            <a:endParaRPr b="0" lang="en-IN" sz="2800" spc="-1" strike="noStrike">
              <a:latin typeface="Arial"/>
            </a:endParaRPr>
          </a:p>
        </p:txBody>
      </p:sp>
      <p:sp>
        <p:nvSpPr>
          <p:cNvPr id="86" name="CustomShape 2"/>
          <p:cNvSpPr/>
          <p:nvPr/>
        </p:nvSpPr>
        <p:spPr>
          <a:xfrm>
            <a:off x="461160" y="555840"/>
            <a:ext cx="8221320" cy="4371120"/>
          </a:xfrm>
          <a:prstGeom prst="rect">
            <a:avLst/>
          </a:prstGeom>
          <a:noFill/>
          <a:ln>
            <a:noFill/>
          </a:ln>
        </p:spPr>
        <p:style>
          <a:lnRef idx="0"/>
          <a:fillRef idx="0"/>
          <a:effectRef idx="0"/>
          <a:fontRef idx="minor"/>
        </p:style>
        <p:txBody>
          <a:bodyPr tIns="91440" bIns="91440"/>
          <a:p>
            <a:pPr algn="just">
              <a:lnSpc>
                <a:spcPct val="150000"/>
              </a:lnSpc>
              <a:spcBef>
                <a:spcPts val="1001"/>
              </a:spcBef>
            </a:pPr>
            <a:r>
              <a:rPr b="0" lang="en-IN" sz="1800" spc="-1" strike="noStrike">
                <a:solidFill>
                  <a:srgbClr val="222222"/>
                </a:solidFill>
                <a:latin typeface="Trebuchet MS"/>
                <a:ea typeface="Trebuchet MS"/>
              </a:rPr>
              <a:t>The </a:t>
            </a:r>
            <a:r>
              <a:rPr b="1" lang="en-IN" sz="1800" spc="-1" strike="noStrike">
                <a:solidFill>
                  <a:srgbClr val="222222"/>
                </a:solidFill>
                <a:latin typeface="Trebuchet MS"/>
                <a:ea typeface="Trebuchet MS"/>
              </a:rPr>
              <a:t>Premier League</a:t>
            </a:r>
            <a:r>
              <a:rPr b="0" lang="en-IN" sz="1800" spc="-1" strike="noStrike">
                <a:solidFill>
                  <a:srgbClr val="222222"/>
                </a:solidFill>
                <a:latin typeface="Trebuchet MS"/>
                <a:ea typeface="Trebuchet MS"/>
              </a:rPr>
              <a:t> (often referred to as the </a:t>
            </a:r>
            <a:r>
              <a:rPr b="1" lang="en-IN" sz="1800" spc="-1" strike="noStrike">
                <a:solidFill>
                  <a:srgbClr val="222222"/>
                </a:solidFill>
                <a:latin typeface="Trebuchet MS"/>
                <a:ea typeface="Trebuchet MS"/>
              </a:rPr>
              <a:t>English Premier League</a:t>
            </a:r>
            <a:r>
              <a:rPr b="0" lang="en-IN" sz="1800" spc="-1" strike="noStrike">
                <a:solidFill>
                  <a:srgbClr val="222222"/>
                </a:solidFill>
                <a:latin typeface="Trebuchet MS"/>
                <a:ea typeface="Trebuchet MS"/>
              </a:rPr>
              <a:t> (</a:t>
            </a:r>
            <a:r>
              <a:rPr b="1" lang="en-IN" sz="1800" spc="-1" strike="noStrike">
                <a:solidFill>
                  <a:srgbClr val="222222"/>
                </a:solidFill>
                <a:latin typeface="Trebuchet MS"/>
                <a:ea typeface="Trebuchet MS"/>
              </a:rPr>
              <a:t>EPL</a:t>
            </a:r>
            <a:r>
              <a:rPr b="0" lang="en-IN" sz="1800" spc="-1" strike="noStrike">
                <a:solidFill>
                  <a:srgbClr val="222222"/>
                </a:solidFill>
                <a:latin typeface="Trebuchet MS"/>
                <a:ea typeface="Trebuchet MS"/>
              </a:rPr>
              <a:t>) outside England) is the top level of the English Premier League. Contested by 20 clubs, it operates on a system of promotion and relegation with the English Premier League (EPL). The Premier League is the most-watched sports league in the world, broadcast in 212 territories to 643 million homes and a potential TV audience of 4.7 billion people.</a:t>
            </a:r>
            <a:endParaRPr b="0" lang="en-IN" sz="1800" spc="-1" strike="noStrike">
              <a:latin typeface="Arial"/>
            </a:endParaRPr>
          </a:p>
          <a:p>
            <a:pPr algn="just">
              <a:lnSpc>
                <a:spcPct val="150000"/>
              </a:lnSpc>
              <a:spcBef>
                <a:spcPts val="1001"/>
              </a:spcBef>
            </a:pPr>
            <a:r>
              <a:rPr b="0" lang="en-IN" sz="1800" spc="-1" strike="noStrike">
                <a:solidFill>
                  <a:srgbClr val="222222"/>
                </a:solidFill>
                <a:latin typeface="Trebuchet MS"/>
                <a:ea typeface="Trebuchet MS"/>
              </a:rPr>
              <a:t>There are 20 clubs in the Premier League. During the course of a season (from August to May) each club plays the others twice (a double round-robin system), once at their home stadium and once at that of their opponents', for 38 games. Teams receive three points for a win and one point for a draw. </a:t>
            </a:r>
            <a:endParaRPr b="0" lang="en-IN" sz="1800" spc="-1" strike="noStrike">
              <a:latin typeface="Arial"/>
            </a:endParaRPr>
          </a:p>
          <a:p>
            <a:pPr>
              <a:lnSpc>
                <a:spcPct val="100000"/>
              </a:lnSpc>
            </a:pPr>
            <a:endParaRPr b="0" lang="en-IN" sz="1800" spc="-1" strike="noStrike">
              <a:latin typeface="Arial"/>
            </a:endParaRPr>
          </a:p>
        </p:txBody>
      </p:sp>
      <p:pic>
        <p:nvPicPr>
          <p:cNvPr id="87" name="Google Shape;95;p14" descr=""/>
          <p:cNvPicPr/>
          <p:nvPr/>
        </p:nvPicPr>
        <p:blipFill>
          <a:blip r:embed="rId1"/>
          <a:stretch/>
        </p:blipFill>
        <p:spPr>
          <a:xfrm>
            <a:off x="0" y="0"/>
            <a:ext cx="711360" cy="7113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Google Shape;221;p32" descr=""/>
          <p:cNvPicPr/>
          <p:nvPr/>
        </p:nvPicPr>
        <p:blipFill>
          <a:blip r:embed="rId1"/>
          <a:stretch/>
        </p:blipFill>
        <p:spPr>
          <a:xfrm>
            <a:off x="877320" y="197280"/>
            <a:ext cx="8115840" cy="4745160"/>
          </a:xfrm>
          <a:prstGeom prst="rect">
            <a:avLst/>
          </a:prstGeom>
          <a:ln>
            <a:noFill/>
          </a:ln>
        </p:spPr>
      </p:pic>
      <p:pic>
        <p:nvPicPr>
          <p:cNvPr id="142" name="Google Shape;222;p32" descr=""/>
          <p:cNvPicPr/>
          <p:nvPr/>
        </p:nvPicPr>
        <p:blipFill>
          <a:blip r:embed="rId2"/>
          <a:stretch/>
        </p:blipFill>
        <p:spPr>
          <a:xfrm>
            <a:off x="0" y="0"/>
            <a:ext cx="711360" cy="7113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Google Shape;227;p33" descr=""/>
          <p:cNvPicPr/>
          <p:nvPr/>
        </p:nvPicPr>
        <p:blipFill>
          <a:blip r:embed="rId1"/>
          <a:stretch/>
        </p:blipFill>
        <p:spPr>
          <a:xfrm>
            <a:off x="873000" y="711720"/>
            <a:ext cx="7626600" cy="4334400"/>
          </a:xfrm>
          <a:prstGeom prst="rect">
            <a:avLst/>
          </a:prstGeom>
          <a:ln>
            <a:noFill/>
          </a:ln>
        </p:spPr>
      </p:pic>
      <p:pic>
        <p:nvPicPr>
          <p:cNvPr id="144" name="Google Shape;228;p33" descr=""/>
          <p:cNvPicPr/>
          <p:nvPr/>
        </p:nvPicPr>
        <p:blipFill>
          <a:blip r:embed="rId2"/>
          <a:stretch/>
        </p:blipFill>
        <p:spPr>
          <a:xfrm>
            <a:off x="0" y="0"/>
            <a:ext cx="711360" cy="711360"/>
          </a:xfrm>
          <a:prstGeom prst="rect">
            <a:avLst/>
          </a:prstGeom>
          <a:ln>
            <a:noFill/>
          </a:ln>
        </p:spPr>
      </p:pic>
      <p:sp>
        <p:nvSpPr>
          <p:cNvPr id="145" name="CustomShape 1"/>
          <p:cNvSpPr/>
          <p:nvPr/>
        </p:nvSpPr>
        <p:spPr>
          <a:xfrm>
            <a:off x="1257480" y="93600"/>
            <a:ext cx="7522920" cy="618120"/>
          </a:xfrm>
          <a:prstGeom prst="rect">
            <a:avLst/>
          </a:prstGeom>
          <a:noFill/>
          <a:ln>
            <a:noFill/>
          </a:ln>
        </p:spPr>
        <p:style>
          <a:lnRef idx="0"/>
          <a:fillRef idx="0"/>
          <a:effectRef idx="0"/>
          <a:fontRef idx="minor"/>
        </p:style>
        <p:txBody>
          <a:bodyPr tIns="91440" bIns="91440"/>
          <a:p>
            <a:pPr algn="ctr">
              <a:lnSpc>
                <a:spcPct val="100000"/>
              </a:lnSpc>
            </a:pPr>
            <a:r>
              <a:rPr b="1" lang="en-IN" sz="1800" spc="-1" strike="noStrike">
                <a:solidFill>
                  <a:srgbClr val="000000"/>
                </a:solidFill>
                <a:latin typeface="Trebuchet MS"/>
                <a:ea typeface="Trebuchet MS"/>
              </a:rPr>
              <a:t>GRAPH ANALYSIS SHOTS ON TARGET VS GOALS</a:t>
            </a:r>
            <a:endParaRPr b="0" lang="en-IN" sz="1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Google Shape;234;p34" descr=""/>
          <p:cNvPicPr/>
          <p:nvPr/>
        </p:nvPicPr>
        <p:blipFill>
          <a:blip r:embed="rId1"/>
          <a:stretch/>
        </p:blipFill>
        <p:spPr>
          <a:xfrm>
            <a:off x="966240" y="935280"/>
            <a:ext cx="7677720" cy="4055400"/>
          </a:xfrm>
          <a:prstGeom prst="rect">
            <a:avLst/>
          </a:prstGeom>
          <a:ln>
            <a:noFill/>
          </a:ln>
        </p:spPr>
      </p:pic>
      <p:pic>
        <p:nvPicPr>
          <p:cNvPr id="147" name="Google Shape;235;p34" descr=""/>
          <p:cNvPicPr/>
          <p:nvPr/>
        </p:nvPicPr>
        <p:blipFill>
          <a:blip r:embed="rId2"/>
          <a:stretch/>
        </p:blipFill>
        <p:spPr>
          <a:xfrm>
            <a:off x="0" y="0"/>
            <a:ext cx="711360" cy="711360"/>
          </a:xfrm>
          <a:prstGeom prst="rect">
            <a:avLst/>
          </a:prstGeom>
          <a:ln>
            <a:noFill/>
          </a:ln>
        </p:spPr>
      </p:pic>
      <p:sp>
        <p:nvSpPr>
          <p:cNvPr id="148" name="CustomShape 1"/>
          <p:cNvSpPr/>
          <p:nvPr/>
        </p:nvSpPr>
        <p:spPr>
          <a:xfrm>
            <a:off x="1002240" y="176400"/>
            <a:ext cx="7605720" cy="758520"/>
          </a:xfrm>
          <a:prstGeom prst="rect">
            <a:avLst/>
          </a:prstGeom>
          <a:noFill/>
          <a:ln>
            <a:noFill/>
          </a:ln>
        </p:spPr>
        <p:style>
          <a:lnRef idx="0"/>
          <a:fillRef idx="0"/>
          <a:effectRef idx="0"/>
          <a:fontRef idx="minor"/>
        </p:style>
        <p:txBody>
          <a:bodyPr tIns="91440" bIns="91440"/>
          <a:p>
            <a:pPr algn="ctr">
              <a:lnSpc>
                <a:spcPct val="100000"/>
              </a:lnSpc>
            </a:pPr>
            <a:r>
              <a:rPr b="1" lang="en-IN" sz="1800" spc="-1" strike="noStrike">
                <a:solidFill>
                  <a:srgbClr val="000000"/>
                </a:solidFill>
                <a:latin typeface="Trebuchet MS"/>
                <a:ea typeface="Trebuchet MS"/>
              </a:rPr>
              <a:t>GRAPH ANALYSIS RED CARD VS HOME GOALS</a:t>
            </a:r>
            <a:endParaRPr b="0" lang="en-IN" sz="18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Google Shape;241;p35" descr=""/>
          <p:cNvPicPr/>
          <p:nvPr/>
        </p:nvPicPr>
        <p:blipFill>
          <a:blip r:embed="rId1"/>
          <a:stretch/>
        </p:blipFill>
        <p:spPr>
          <a:xfrm>
            <a:off x="702000" y="778680"/>
            <a:ext cx="7808040" cy="4058640"/>
          </a:xfrm>
          <a:prstGeom prst="rect">
            <a:avLst/>
          </a:prstGeom>
          <a:ln>
            <a:noFill/>
          </a:ln>
        </p:spPr>
      </p:pic>
      <p:sp>
        <p:nvSpPr>
          <p:cNvPr id="150" name="CustomShape 1"/>
          <p:cNvSpPr/>
          <p:nvPr/>
        </p:nvSpPr>
        <p:spPr>
          <a:xfrm>
            <a:off x="702000" y="142560"/>
            <a:ext cx="7808040" cy="635760"/>
          </a:xfrm>
          <a:prstGeom prst="rect">
            <a:avLst/>
          </a:prstGeom>
          <a:noFill/>
          <a:ln>
            <a:noFill/>
          </a:ln>
        </p:spPr>
        <p:style>
          <a:lnRef idx="0"/>
          <a:fillRef idx="0"/>
          <a:effectRef idx="0"/>
          <a:fontRef idx="minor"/>
        </p:style>
        <p:txBody>
          <a:bodyPr tIns="91440" bIns="91440"/>
          <a:p>
            <a:pPr algn="ctr">
              <a:lnSpc>
                <a:spcPct val="100000"/>
              </a:lnSpc>
            </a:pPr>
            <a:r>
              <a:rPr b="1" lang="en-IN" sz="2400" spc="-1" strike="noStrike">
                <a:solidFill>
                  <a:srgbClr val="000000"/>
                </a:solidFill>
                <a:latin typeface="Trebuchet MS"/>
                <a:ea typeface="Trebuchet MS"/>
              </a:rPr>
              <a:t>ACCURACY USING KNN ALGORITHM</a:t>
            </a:r>
            <a:endParaRPr b="0" lang="en-IN" sz="24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Google Shape;247;p36" descr=""/>
          <p:cNvPicPr/>
          <p:nvPr/>
        </p:nvPicPr>
        <p:blipFill>
          <a:blip r:embed="rId1"/>
          <a:stretch/>
        </p:blipFill>
        <p:spPr>
          <a:xfrm>
            <a:off x="152280" y="833400"/>
            <a:ext cx="8605800" cy="4157280"/>
          </a:xfrm>
          <a:prstGeom prst="rect">
            <a:avLst/>
          </a:prstGeom>
          <a:ln>
            <a:noFill/>
          </a:ln>
        </p:spPr>
      </p:pic>
      <p:sp>
        <p:nvSpPr>
          <p:cNvPr id="152" name="CustomShape 1"/>
          <p:cNvSpPr/>
          <p:nvPr/>
        </p:nvSpPr>
        <p:spPr>
          <a:xfrm>
            <a:off x="153360" y="76680"/>
            <a:ext cx="8619480" cy="635760"/>
          </a:xfrm>
          <a:prstGeom prst="rect">
            <a:avLst/>
          </a:prstGeom>
          <a:noFill/>
          <a:ln>
            <a:noFill/>
          </a:ln>
        </p:spPr>
        <p:style>
          <a:lnRef idx="0"/>
          <a:fillRef idx="0"/>
          <a:effectRef idx="0"/>
          <a:fontRef idx="minor"/>
        </p:style>
        <p:txBody>
          <a:bodyPr tIns="91440" bIns="91440"/>
          <a:p>
            <a:pPr algn="ctr">
              <a:lnSpc>
                <a:spcPct val="100000"/>
              </a:lnSpc>
            </a:pPr>
            <a:r>
              <a:rPr b="1" lang="en-IN" sz="2400" spc="-1" strike="noStrike">
                <a:solidFill>
                  <a:srgbClr val="000000"/>
                </a:solidFill>
                <a:latin typeface="Trebuchet MS"/>
                <a:ea typeface="Trebuchet MS"/>
              </a:rPr>
              <a:t>ACCURACY USING RANDOM FOREST CLASSIFIER</a:t>
            </a:r>
            <a:endParaRPr b="0" lang="en-IN" sz="2400" spc="-1" strike="noStrike">
              <a:latin typeface="Arial"/>
            </a:endParaRPr>
          </a:p>
        </p:txBody>
      </p:sp>
      <p:pic>
        <p:nvPicPr>
          <p:cNvPr id="153" name="Google Shape;249;p36" descr=""/>
          <p:cNvPicPr/>
          <p:nvPr/>
        </p:nvPicPr>
        <p:blipFill>
          <a:blip r:embed="rId2"/>
          <a:stretch/>
        </p:blipFill>
        <p:spPr>
          <a:xfrm>
            <a:off x="0" y="0"/>
            <a:ext cx="711360" cy="71136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Google Shape;254;p37" descr=""/>
          <p:cNvPicPr/>
          <p:nvPr/>
        </p:nvPicPr>
        <p:blipFill>
          <a:blip r:embed="rId1"/>
          <a:stretch/>
        </p:blipFill>
        <p:spPr>
          <a:xfrm>
            <a:off x="152280" y="690840"/>
            <a:ext cx="8605800" cy="4299840"/>
          </a:xfrm>
          <a:prstGeom prst="rect">
            <a:avLst/>
          </a:prstGeom>
          <a:ln>
            <a:noFill/>
          </a:ln>
        </p:spPr>
      </p:pic>
      <p:sp>
        <p:nvSpPr>
          <p:cNvPr id="155" name="CustomShape 1"/>
          <p:cNvSpPr/>
          <p:nvPr/>
        </p:nvSpPr>
        <p:spPr>
          <a:xfrm>
            <a:off x="197280" y="0"/>
            <a:ext cx="8561160" cy="581040"/>
          </a:xfrm>
          <a:prstGeom prst="rect">
            <a:avLst/>
          </a:prstGeom>
          <a:noFill/>
          <a:ln>
            <a:noFill/>
          </a:ln>
        </p:spPr>
        <p:style>
          <a:lnRef idx="0"/>
          <a:fillRef idx="0"/>
          <a:effectRef idx="0"/>
          <a:fontRef idx="minor"/>
        </p:style>
        <p:txBody>
          <a:bodyPr tIns="91440" bIns="91440"/>
          <a:p>
            <a:pPr algn="ctr">
              <a:lnSpc>
                <a:spcPct val="100000"/>
              </a:lnSpc>
            </a:pPr>
            <a:r>
              <a:rPr b="1" lang="en-IN" sz="2400" spc="-1" strike="noStrike">
                <a:solidFill>
                  <a:srgbClr val="000000"/>
                </a:solidFill>
                <a:latin typeface="Trebuchet MS"/>
                <a:ea typeface="Trebuchet MS"/>
              </a:rPr>
              <a:t>POINTS TABLE USING RANDOM FOREST CLASSIFIER</a:t>
            </a:r>
            <a:endParaRPr b="0" lang="en-IN" sz="2400" spc="-1" strike="noStrike">
              <a:latin typeface="Arial"/>
            </a:endParaRPr>
          </a:p>
        </p:txBody>
      </p:sp>
      <p:pic>
        <p:nvPicPr>
          <p:cNvPr id="156" name="Google Shape;256;p37" descr=""/>
          <p:cNvPicPr/>
          <p:nvPr/>
        </p:nvPicPr>
        <p:blipFill>
          <a:blip r:embed="rId2"/>
          <a:stretch/>
        </p:blipFill>
        <p:spPr>
          <a:xfrm>
            <a:off x="0" y="0"/>
            <a:ext cx="581040" cy="58104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513440" y="32760"/>
            <a:ext cx="6118920" cy="624960"/>
          </a:xfrm>
          <a:prstGeom prst="rect">
            <a:avLst/>
          </a:prstGeom>
          <a:noFill/>
          <a:ln>
            <a:noFill/>
          </a:ln>
        </p:spPr>
        <p:style>
          <a:lnRef idx="0"/>
          <a:fillRef idx="0"/>
          <a:effectRef idx="0"/>
          <a:fontRef idx="minor"/>
        </p:style>
        <p:txBody>
          <a:bodyPr tIns="91440" bIns="91440"/>
          <a:p>
            <a:pPr algn="ctr">
              <a:lnSpc>
                <a:spcPct val="100000"/>
              </a:lnSpc>
            </a:pPr>
            <a:r>
              <a:rPr b="0" lang="en-IN" sz="2400" spc="-1" strike="noStrike">
                <a:solidFill>
                  <a:srgbClr val="000000"/>
                </a:solidFill>
                <a:latin typeface="Trebuchet MS"/>
                <a:ea typeface="Trebuchet MS"/>
              </a:rPr>
              <a:t>FUTURE WORK</a:t>
            </a:r>
            <a:endParaRPr b="0" lang="en-IN" sz="2400" spc="-1" strike="noStrike">
              <a:latin typeface="Arial"/>
            </a:endParaRPr>
          </a:p>
        </p:txBody>
      </p:sp>
      <p:sp>
        <p:nvSpPr>
          <p:cNvPr id="158" name="CustomShape 2"/>
          <p:cNvSpPr/>
          <p:nvPr/>
        </p:nvSpPr>
        <p:spPr>
          <a:xfrm>
            <a:off x="31680" y="460800"/>
            <a:ext cx="9080280" cy="4484880"/>
          </a:xfrm>
          <a:prstGeom prst="rect">
            <a:avLst/>
          </a:prstGeom>
          <a:noFill/>
          <a:ln>
            <a:noFill/>
          </a:ln>
        </p:spPr>
        <p:style>
          <a:lnRef idx="0"/>
          <a:fillRef idx="0"/>
          <a:effectRef idx="0"/>
          <a:fontRef idx="minor"/>
        </p:style>
        <p:txBody>
          <a:bodyPr tIns="91440" bIns="91440"/>
          <a:p>
            <a:pPr marL="457200" indent="-355320" algn="just">
              <a:lnSpc>
                <a:spcPct val="100000"/>
              </a:lnSpc>
              <a:spcBef>
                <a:spcPts val="1001"/>
              </a:spcBef>
              <a:buClr>
                <a:srgbClr val="000000"/>
              </a:buClr>
              <a:buFont typeface="Trebuchet MS"/>
              <a:buChar char="●"/>
            </a:pPr>
            <a:r>
              <a:rPr b="0" lang="en-IN" sz="2000" spc="-1" strike="noStrike">
                <a:solidFill>
                  <a:srgbClr val="000000"/>
                </a:solidFill>
                <a:latin typeface="Times New Roman"/>
                <a:ea typeface="Times New Roman"/>
              </a:rPr>
              <a:t>As we know that, the performance of a team also depends on team coach, key players of the team i.e. how good a player is. Moreover it also depends a lot on the goalkeeper because a strong goalkeeper who is able to stop difficult goals multiplies the chances of that team winning the match.</a:t>
            </a:r>
            <a:endParaRPr b="0" lang="en-IN" sz="2000" spc="-1" strike="noStrike">
              <a:latin typeface="Arial"/>
            </a:endParaRPr>
          </a:p>
          <a:p>
            <a:pPr marL="457200" indent="-355320" algn="just">
              <a:lnSpc>
                <a:spcPct val="100000"/>
              </a:lnSpc>
              <a:buClr>
                <a:srgbClr val="000000"/>
              </a:buClr>
              <a:buFont typeface="Times New Roman"/>
              <a:buChar char="●"/>
            </a:pPr>
            <a:r>
              <a:rPr b="0" lang="en-IN" sz="2000" spc="-1" strike="noStrike">
                <a:solidFill>
                  <a:srgbClr val="000000"/>
                </a:solidFill>
                <a:latin typeface="Times New Roman"/>
                <a:ea typeface="Times New Roman"/>
              </a:rPr>
              <a:t>To implement a Machine Learning algorithm, firstly, we should be able to map the skills of different players and coaches with a mathematical value, after that we can put a column in our dataset in which we can feed the values corresponding to the skill of the coach and also of the key players and the goalkeeper and then we can apply different algorithms in order to get the output.</a:t>
            </a:r>
            <a:endParaRPr b="0" lang="en-IN" sz="2000" spc="-1" strike="noStrike">
              <a:latin typeface="Arial"/>
            </a:endParaRPr>
          </a:p>
          <a:p>
            <a:pPr marL="457200" indent="-355320" algn="just">
              <a:lnSpc>
                <a:spcPct val="100000"/>
              </a:lnSpc>
              <a:buClr>
                <a:srgbClr val="000000"/>
              </a:buClr>
              <a:buFont typeface="Times New Roman"/>
              <a:buChar char="●"/>
            </a:pPr>
            <a:r>
              <a:rPr b="0" lang="en-IN" sz="2000" spc="-1" strike="noStrike">
                <a:solidFill>
                  <a:srgbClr val="000000"/>
                </a:solidFill>
                <a:latin typeface="Times New Roman"/>
                <a:ea typeface="Times New Roman"/>
              </a:rPr>
              <a:t>Weights can assigned to various parameters as they can matter the result of the match too. Like a red card can change the result of the game as the red card awarded team becomes a player less when compared to the other team.</a:t>
            </a:r>
            <a:endParaRPr b="0" lang="en-IN" sz="2000" spc="-1" strike="noStrike">
              <a:latin typeface="Arial"/>
            </a:endParaRPr>
          </a:p>
          <a:p>
            <a:pPr marL="457200" indent="-323640" algn="just">
              <a:lnSpc>
                <a:spcPct val="100000"/>
              </a:lnSpc>
              <a:buClr>
                <a:srgbClr val="000000"/>
              </a:buClr>
              <a:buFont typeface="Times New Roman"/>
              <a:buChar char="●"/>
            </a:pPr>
            <a:r>
              <a:rPr b="0" lang="en-IN" sz="2000" spc="-1" strike="noStrike">
                <a:solidFill>
                  <a:srgbClr val="000000"/>
                </a:solidFill>
                <a:latin typeface="Times New Roman"/>
                <a:ea typeface="Times New Roman"/>
              </a:rPr>
              <a:t>Dataset could be updated automatically for future seasons and old datasets can be removed when new ones get added.</a:t>
            </a:r>
            <a:br/>
            <a:br/>
            <a:r>
              <a:rPr b="0" lang="en-IN" sz="1500" spc="-1" strike="noStrike">
                <a:solidFill>
                  <a:srgbClr val="000000"/>
                </a:solidFill>
                <a:latin typeface="Times New Roman"/>
              </a:rPr>
              <a:t> </a:t>
            </a:r>
            <a:endParaRPr b="0" lang="en-IN" sz="1500" spc="-1" strike="noStrike">
              <a:latin typeface="Arial"/>
            </a:endParaRPr>
          </a:p>
        </p:txBody>
      </p:sp>
      <p:pic>
        <p:nvPicPr>
          <p:cNvPr id="159" name="Google Shape;263;p38" descr=""/>
          <p:cNvPicPr/>
          <p:nvPr/>
        </p:nvPicPr>
        <p:blipFill>
          <a:blip r:embed="rId1"/>
          <a:stretch/>
        </p:blipFill>
        <p:spPr>
          <a:xfrm>
            <a:off x="0" y="0"/>
            <a:ext cx="711360" cy="71136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152000" y="29880"/>
            <a:ext cx="7079400" cy="595440"/>
          </a:xfrm>
          <a:prstGeom prst="rect">
            <a:avLst/>
          </a:prstGeom>
          <a:noFill/>
          <a:ln>
            <a:noFill/>
          </a:ln>
        </p:spPr>
        <p:style>
          <a:lnRef idx="0"/>
          <a:fillRef idx="0"/>
          <a:effectRef idx="0"/>
          <a:fontRef idx="minor"/>
        </p:style>
        <p:txBody>
          <a:bodyPr tIns="91440" bIns="91440"/>
          <a:p>
            <a:pPr algn="ctr">
              <a:lnSpc>
                <a:spcPct val="100000"/>
              </a:lnSpc>
            </a:pPr>
            <a:r>
              <a:rPr b="1" lang="en-IN" sz="2400" spc="-1" strike="noStrike">
                <a:solidFill>
                  <a:srgbClr val="000000"/>
                </a:solidFill>
                <a:latin typeface="Trebuchet MS"/>
                <a:ea typeface="Trebuchet MS"/>
              </a:rPr>
              <a:t>REFERENCES</a:t>
            </a:r>
            <a:endParaRPr b="0" lang="en-IN" sz="2400" spc="-1" strike="noStrike">
              <a:latin typeface="Arial"/>
            </a:endParaRPr>
          </a:p>
        </p:txBody>
      </p:sp>
      <p:pic>
        <p:nvPicPr>
          <p:cNvPr id="161" name="Google Shape;269;p39" descr=""/>
          <p:cNvPicPr/>
          <p:nvPr/>
        </p:nvPicPr>
        <p:blipFill>
          <a:blip r:embed="rId1"/>
          <a:stretch/>
        </p:blipFill>
        <p:spPr>
          <a:xfrm>
            <a:off x="0" y="0"/>
            <a:ext cx="711360" cy="711360"/>
          </a:xfrm>
          <a:prstGeom prst="rect">
            <a:avLst/>
          </a:prstGeom>
          <a:ln>
            <a:noFill/>
          </a:ln>
        </p:spPr>
      </p:pic>
      <p:sp>
        <p:nvSpPr>
          <p:cNvPr id="162" name="CustomShape 2"/>
          <p:cNvSpPr/>
          <p:nvPr/>
        </p:nvSpPr>
        <p:spPr>
          <a:xfrm>
            <a:off x="711720" y="711720"/>
            <a:ext cx="8254080" cy="3517920"/>
          </a:xfrm>
          <a:prstGeom prst="rect">
            <a:avLst/>
          </a:prstGeom>
          <a:noFill/>
          <a:ln>
            <a:noFill/>
          </a:ln>
        </p:spPr>
        <p:style>
          <a:lnRef idx="0"/>
          <a:fillRef idx="0"/>
          <a:effectRef idx="0"/>
          <a:fontRef idx="minor"/>
        </p:style>
        <p:txBody>
          <a:bodyPr tIns="91440" bIns="91440"/>
          <a:p>
            <a:pPr algn="just">
              <a:lnSpc>
                <a:spcPct val="125000"/>
              </a:lnSpc>
              <a:spcBef>
                <a:spcPts val="1001"/>
              </a:spcBef>
            </a:pPr>
            <a:r>
              <a:rPr b="0" lang="en-IN" sz="1500" spc="-1" strike="noStrike">
                <a:solidFill>
                  <a:srgbClr val="000000"/>
                </a:solidFill>
                <a:latin typeface="Trebuchet MS"/>
                <a:ea typeface="Trebuchet MS"/>
              </a:rPr>
              <a:t>1. </a:t>
            </a:r>
            <a:r>
              <a:rPr b="0" lang="en-IN" sz="1500" spc="-1" strike="noStrike" u="sng">
                <a:solidFill>
                  <a:srgbClr val="1c3678"/>
                </a:solidFill>
                <a:uFillTx/>
                <a:latin typeface="Trebuchet MS"/>
                <a:ea typeface="Trebuchet MS"/>
                <a:hlinkClick r:id="rId2"/>
              </a:rPr>
              <a:t>Association Football</a:t>
            </a:r>
            <a:r>
              <a:rPr b="0" lang="en-IN" sz="1500" spc="-1" strike="noStrike">
                <a:solidFill>
                  <a:srgbClr val="000000"/>
                </a:solidFill>
                <a:latin typeface="Trebuchet MS"/>
                <a:ea typeface="Trebuchet MS"/>
              </a:rPr>
              <a:t> ”  Wikipedia</a:t>
            </a:r>
            <a:endParaRPr b="0" lang="en-IN" sz="1500" spc="-1" strike="noStrike">
              <a:latin typeface="Arial"/>
            </a:endParaRPr>
          </a:p>
          <a:p>
            <a:pPr algn="just">
              <a:lnSpc>
                <a:spcPct val="125000"/>
              </a:lnSpc>
              <a:spcBef>
                <a:spcPts val="1001"/>
              </a:spcBef>
            </a:pPr>
            <a:r>
              <a:rPr b="0" lang="en-IN" sz="1500" spc="-1" strike="noStrike">
                <a:solidFill>
                  <a:srgbClr val="000000"/>
                </a:solidFill>
                <a:latin typeface="Trebuchet MS"/>
                <a:ea typeface="Trebuchet MS"/>
              </a:rPr>
              <a:t>2. </a:t>
            </a:r>
            <a:r>
              <a:rPr b="0" lang="en-IN" sz="1500" spc="-1" strike="noStrike" u="sng">
                <a:solidFill>
                  <a:srgbClr val="1c3678"/>
                </a:solidFill>
                <a:uFillTx/>
                <a:latin typeface="Trebuchet MS"/>
                <a:ea typeface="Trebuchet MS"/>
                <a:hlinkClick r:id="rId3"/>
              </a:rPr>
              <a:t> English Premier League</a:t>
            </a:r>
            <a:r>
              <a:rPr b="0" lang="en-IN" sz="1500" spc="-1" strike="noStrike">
                <a:solidFill>
                  <a:srgbClr val="000000"/>
                </a:solidFill>
                <a:latin typeface="Trebuchet MS"/>
                <a:ea typeface="Trebuchet MS"/>
              </a:rPr>
              <a:t> “ Wikipedia</a:t>
            </a:r>
            <a:endParaRPr b="0" lang="en-IN" sz="1500" spc="-1" strike="noStrike">
              <a:latin typeface="Arial"/>
            </a:endParaRPr>
          </a:p>
          <a:p>
            <a:pPr algn="just">
              <a:lnSpc>
                <a:spcPct val="125000"/>
              </a:lnSpc>
              <a:spcBef>
                <a:spcPts val="1001"/>
              </a:spcBef>
            </a:pPr>
            <a:r>
              <a:rPr b="0" lang="en-IN" sz="1500" spc="-1" strike="noStrike">
                <a:solidFill>
                  <a:srgbClr val="000000"/>
                </a:solidFill>
                <a:latin typeface="Trebuchet MS"/>
                <a:ea typeface="Trebuchet MS"/>
              </a:rPr>
              <a:t>3. </a:t>
            </a:r>
            <a:r>
              <a:rPr b="0" lang="en-IN" sz="1500" spc="-1" strike="noStrike" u="sng">
                <a:solidFill>
                  <a:srgbClr val="1c3678"/>
                </a:solidFill>
                <a:uFillTx/>
                <a:latin typeface="Trebuchet MS"/>
                <a:ea typeface="Trebuchet MS"/>
                <a:hlinkClick r:id="rId4"/>
              </a:rPr>
              <a:t>Nearest Neighbour Methods</a:t>
            </a:r>
            <a:r>
              <a:rPr b="0" lang="en-IN" sz="1500" spc="-1" strike="noStrike">
                <a:solidFill>
                  <a:srgbClr val="000000"/>
                </a:solidFill>
                <a:latin typeface="Trebuchet MS"/>
                <a:ea typeface="Trebuchet MS"/>
              </a:rPr>
              <a:t>” scikit-learn.org</a:t>
            </a:r>
            <a:endParaRPr b="0" lang="en-IN" sz="1500" spc="-1" strike="noStrike">
              <a:latin typeface="Arial"/>
            </a:endParaRPr>
          </a:p>
          <a:p>
            <a:pPr algn="just">
              <a:lnSpc>
                <a:spcPct val="125000"/>
              </a:lnSpc>
              <a:spcBef>
                <a:spcPts val="1001"/>
              </a:spcBef>
            </a:pPr>
            <a:r>
              <a:rPr b="0" lang="en-IN" sz="1500" spc="-1" strike="noStrike">
                <a:solidFill>
                  <a:srgbClr val="000000"/>
                </a:solidFill>
                <a:latin typeface="Trebuchet MS"/>
                <a:ea typeface="Trebuchet MS"/>
              </a:rPr>
              <a:t>4.Effective Learning and Classification using Random Forest Algorithm by Vrushali Y Kulkarni, Pradeep K Sinha in International Journal of Engineering and Innovative Technology (IJEIT) Volume 3, Issue 11, May 2014</a:t>
            </a:r>
            <a:r>
              <a:rPr b="0" lang="en-IN" sz="1800" spc="-1" strike="noStrike">
                <a:solidFill>
                  <a:srgbClr val="000000"/>
                </a:solidFill>
                <a:latin typeface="Trebuchet MS"/>
                <a:ea typeface="Trebuchet MS"/>
              </a:rPr>
              <a:t>.</a:t>
            </a:r>
            <a:endParaRPr b="0" lang="en-IN" sz="1800" spc="-1" strike="noStrike">
              <a:latin typeface="Arial"/>
            </a:endParaRPr>
          </a:p>
          <a:p>
            <a:pPr algn="just">
              <a:lnSpc>
                <a:spcPct val="125000"/>
              </a:lnSpc>
              <a:spcBef>
                <a:spcPts val="1001"/>
              </a:spcBef>
            </a:pPr>
            <a:r>
              <a:rPr b="0" lang="en-IN" sz="1800" spc="-1" strike="noStrike">
                <a:solidFill>
                  <a:srgbClr val="000000"/>
                </a:solidFill>
                <a:latin typeface="Trebuchet MS"/>
                <a:ea typeface="Trebuchet MS"/>
              </a:rPr>
              <a:t>5.</a:t>
            </a:r>
            <a:r>
              <a:rPr b="0" lang="en-IN" sz="1500" spc="-1" strike="noStrike">
                <a:solidFill>
                  <a:srgbClr val="000000"/>
                </a:solidFill>
                <a:latin typeface="Trebuchet MS"/>
                <a:ea typeface="Trebuchet MS"/>
              </a:rPr>
              <a:t>A Study on Soccer Prediction using Goals and Shots on Target by Snorre Gebhardt Stenerud, Norwegian University of Science and Technology, June 2015.</a:t>
            </a:r>
            <a:br/>
            <a:br/>
            <a:endParaRPr b="0" lang="en-IN" sz="15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30840" y="80280"/>
            <a:ext cx="8511840" cy="4982760"/>
          </a:xfrm>
          <a:prstGeom prst="rect">
            <a:avLst/>
          </a:prstGeom>
          <a:noFill/>
          <a:ln>
            <a:noFill/>
          </a:ln>
        </p:spPr>
        <p:style>
          <a:lnRef idx="0"/>
          <a:fillRef idx="0"/>
          <a:effectRef idx="0"/>
          <a:fontRef idx="minor"/>
        </p:style>
        <p:txBody>
          <a:bodyPr tIns="91440" bIns="91440"/>
          <a:p>
            <a:pPr algn="just">
              <a:lnSpc>
                <a:spcPct val="150000"/>
              </a:lnSpc>
              <a:spcBef>
                <a:spcPts val="1001"/>
              </a:spcBef>
            </a:pPr>
            <a:endParaRPr b="0" lang="en-IN" sz="1800" spc="-1" strike="noStrike">
              <a:latin typeface="Arial"/>
            </a:endParaRPr>
          </a:p>
          <a:p>
            <a:pPr algn="just">
              <a:lnSpc>
                <a:spcPct val="150000"/>
              </a:lnSpc>
              <a:spcBef>
                <a:spcPts val="1001"/>
              </a:spcBef>
            </a:pPr>
            <a:r>
              <a:rPr b="0" lang="en-IN" sz="1800" spc="-1" strike="noStrike">
                <a:solidFill>
                  <a:srgbClr val="222222"/>
                </a:solidFill>
                <a:latin typeface="Trebuchet MS"/>
                <a:ea typeface="Trebuchet MS"/>
              </a:rPr>
              <a:t>No points are awarded for a loss. Teams are ranked by total points, then goal difference, and then goals scored. If still equal, teams are deemed to occupy the same position. If there is a tie for the championship, for relegation, or for qualification to other competitions, a play-off match at a neutral venue decides rank.</a:t>
            </a:r>
            <a:endParaRPr b="0" lang="en-IN" sz="1800" spc="-1" strike="noStrike">
              <a:latin typeface="Arial"/>
            </a:endParaRPr>
          </a:p>
        </p:txBody>
      </p:sp>
      <p:pic>
        <p:nvPicPr>
          <p:cNvPr id="89" name="Google Shape;101;p15" descr=""/>
          <p:cNvPicPr/>
          <p:nvPr/>
        </p:nvPicPr>
        <p:blipFill>
          <a:blip r:embed="rId1"/>
          <a:stretch/>
        </p:blipFill>
        <p:spPr>
          <a:xfrm>
            <a:off x="0" y="0"/>
            <a:ext cx="711360" cy="7113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Google Shape;106;p16" descr=""/>
          <p:cNvPicPr/>
          <p:nvPr/>
        </p:nvPicPr>
        <p:blipFill>
          <a:blip r:embed="rId1"/>
          <a:stretch/>
        </p:blipFill>
        <p:spPr>
          <a:xfrm>
            <a:off x="0" y="0"/>
            <a:ext cx="711360" cy="711360"/>
          </a:xfrm>
          <a:prstGeom prst="rect">
            <a:avLst/>
          </a:prstGeom>
          <a:ln>
            <a:noFill/>
          </a:ln>
        </p:spPr>
      </p:pic>
      <p:sp>
        <p:nvSpPr>
          <p:cNvPr id="91" name="CustomShape 1"/>
          <p:cNvSpPr/>
          <p:nvPr/>
        </p:nvSpPr>
        <p:spPr>
          <a:xfrm>
            <a:off x="1009080" y="43920"/>
            <a:ext cx="7808040" cy="547920"/>
          </a:xfrm>
          <a:prstGeom prst="rect">
            <a:avLst/>
          </a:prstGeom>
          <a:noFill/>
          <a:ln>
            <a:noFill/>
          </a:ln>
        </p:spPr>
        <p:style>
          <a:lnRef idx="0"/>
          <a:fillRef idx="0"/>
          <a:effectRef idx="0"/>
          <a:fontRef idx="minor"/>
        </p:style>
        <p:txBody>
          <a:bodyPr tIns="91440" bIns="91440"/>
          <a:p>
            <a:pPr algn="ctr">
              <a:lnSpc>
                <a:spcPct val="100000"/>
              </a:lnSpc>
            </a:pPr>
            <a:r>
              <a:rPr b="0" lang="en-IN" sz="2200" spc="-1" strike="noStrike">
                <a:solidFill>
                  <a:srgbClr val="000000"/>
                </a:solidFill>
                <a:latin typeface="Trebuchet MS"/>
                <a:ea typeface="Trebuchet MS"/>
              </a:rPr>
              <a:t>LITERATURE REVIEW</a:t>
            </a:r>
            <a:endParaRPr b="0" lang="en-IN" sz="2200" spc="-1" strike="noStrike">
              <a:latin typeface="Arial"/>
            </a:endParaRPr>
          </a:p>
        </p:txBody>
      </p:sp>
      <p:sp>
        <p:nvSpPr>
          <p:cNvPr id="92" name="CustomShape 2"/>
          <p:cNvSpPr/>
          <p:nvPr/>
        </p:nvSpPr>
        <p:spPr>
          <a:xfrm>
            <a:off x="237600" y="484560"/>
            <a:ext cx="8104680" cy="4476240"/>
          </a:xfrm>
          <a:prstGeom prst="rect">
            <a:avLst/>
          </a:prstGeom>
          <a:noFill/>
          <a:ln>
            <a:noFill/>
          </a:ln>
        </p:spPr>
        <p:style>
          <a:lnRef idx="0"/>
          <a:fillRef idx="0"/>
          <a:effectRef idx="0"/>
          <a:fontRef idx="minor"/>
        </p:style>
        <p:txBody>
          <a:bodyPr tIns="91440" bIns="91440"/>
          <a:p>
            <a:pPr marL="457200">
              <a:lnSpc>
                <a:spcPct val="125000"/>
              </a:lnSpc>
              <a:spcBef>
                <a:spcPts val="1001"/>
              </a:spcBef>
            </a:pPr>
            <a:r>
              <a:rPr b="1" lang="en-IN" sz="1700" spc="-1" strike="noStrike" u="sng">
                <a:solidFill>
                  <a:srgbClr val="222222"/>
                </a:solidFill>
                <a:uFillTx/>
                <a:latin typeface="Trebuchet MS"/>
                <a:ea typeface="Trebuchet MS"/>
              </a:rPr>
              <a:t>Maher’s Model (1982) :</a:t>
            </a:r>
            <a:endParaRPr b="0" lang="en-IN" sz="1700" spc="-1" strike="noStrike">
              <a:latin typeface="Arial"/>
            </a:endParaRPr>
          </a:p>
          <a:p>
            <a:pPr marL="457200">
              <a:lnSpc>
                <a:spcPct val="125000"/>
              </a:lnSpc>
              <a:spcBef>
                <a:spcPts val="1001"/>
              </a:spcBef>
            </a:pPr>
            <a:r>
              <a:rPr b="0" lang="en-IN" sz="1700" spc="-1" strike="noStrike">
                <a:solidFill>
                  <a:srgbClr val="000000"/>
                </a:solidFill>
                <a:latin typeface="Trebuchet MS"/>
                <a:ea typeface="Trebuchet MS"/>
              </a:rPr>
              <a:t>In this model we give an attacking strength </a:t>
            </a:r>
            <a:r>
              <a:rPr b="1" lang="en-IN" sz="1700" spc="-1" strike="noStrike">
                <a:solidFill>
                  <a:srgbClr val="000000"/>
                </a:solidFill>
                <a:latin typeface="Trebuchet MS"/>
                <a:ea typeface="Trebuchet MS"/>
              </a:rPr>
              <a:t>ɑ </a:t>
            </a:r>
            <a:r>
              <a:rPr b="0" lang="en-IN" sz="1700" spc="-1" strike="noStrike">
                <a:solidFill>
                  <a:srgbClr val="000000"/>
                </a:solidFill>
                <a:latin typeface="Trebuchet MS"/>
                <a:ea typeface="Trebuchet MS"/>
              </a:rPr>
              <a:t>and a defensive strength 𝛃 and we can model the goals scored as poisson responsible variable whose mean will be the relative strength between the teams. Home Ground provides the advantage to the home team. This model sometimes under estimates and over estimates the goals depending on the number of goals scored.</a:t>
            </a:r>
            <a:endParaRPr b="0" lang="en-IN" sz="1700" spc="-1" strike="noStrike">
              <a:latin typeface="Arial"/>
            </a:endParaRPr>
          </a:p>
          <a:p>
            <a:pPr marL="114480" indent="-228240">
              <a:lnSpc>
                <a:spcPct val="95000"/>
              </a:lnSpc>
              <a:spcBef>
                <a:spcPts val="1001"/>
              </a:spcBef>
            </a:pPr>
            <a:r>
              <a:rPr b="1" lang="en-IN" sz="1700" spc="-1" strike="noStrike">
                <a:solidFill>
                  <a:srgbClr val="222222"/>
                </a:solidFill>
                <a:latin typeface="Trebuchet MS"/>
                <a:ea typeface="Trebuchet MS"/>
              </a:rPr>
              <a:t>      </a:t>
            </a:r>
            <a:r>
              <a:rPr b="1" lang="en-IN" sz="1700" spc="-1" strike="noStrike" u="sng">
                <a:solidFill>
                  <a:srgbClr val="222222"/>
                </a:solidFill>
                <a:uFillTx/>
                <a:latin typeface="Trebuchet MS"/>
                <a:ea typeface="Trebuchet MS"/>
              </a:rPr>
              <a:t>Lee’s Model (1997) :</a:t>
            </a:r>
            <a:endParaRPr b="0" lang="en-IN" sz="1700" spc="-1" strike="noStrike">
              <a:latin typeface="Arial"/>
            </a:endParaRPr>
          </a:p>
          <a:p>
            <a:pPr marL="114480" indent="-228240">
              <a:lnSpc>
                <a:spcPct val="85000"/>
              </a:lnSpc>
              <a:spcBef>
                <a:spcPts val="1001"/>
              </a:spcBef>
            </a:pPr>
            <a:br/>
            <a:r>
              <a:rPr b="0" lang="en-IN" sz="1700" spc="-1" strike="noStrike">
                <a:solidFill>
                  <a:srgbClr val="000000"/>
                </a:solidFill>
                <a:latin typeface="Trebuchet MS"/>
                <a:ea typeface="Trebuchet MS"/>
              </a:rPr>
              <a:t>    </a:t>
            </a:r>
            <a:r>
              <a:rPr b="0" lang="en-IN" sz="1700" spc="-1" strike="noStrike">
                <a:solidFill>
                  <a:srgbClr val="000000"/>
                </a:solidFill>
                <a:latin typeface="Trebuchet MS"/>
                <a:ea typeface="Trebuchet MS"/>
              </a:rPr>
              <a:t>This model is mainly for the question “Is Manchester United really the best?”. This model matches with Maher’s model a bit but in this it doesn’t consider the strength and weakness, whereas, he simulates the season One Thousand Times, to see which team is the best in the Premier League.</a:t>
            </a:r>
            <a:br/>
            <a:endParaRPr b="0" lang="en-IN" sz="1700" spc="-1" strike="noStrike">
              <a:latin typeface="Arial"/>
            </a:endParaRPr>
          </a:p>
          <a:p>
            <a:pPr marL="457200" algn="just">
              <a:lnSpc>
                <a:spcPct val="125000"/>
              </a:lnSpc>
              <a:spcBef>
                <a:spcPts val="1001"/>
              </a:spcBef>
            </a:pPr>
            <a:endParaRPr b="0" lang="en-IN" sz="17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0" y="0"/>
            <a:ext cx="9047520" cy="5099400"/>
          </a:xfrm>
          <a:prstGeom prst="rect">
            <a:avLst/>
          </a:prstGeom>
          <a:noFill/>
          <a:ln>
            <a:noFill/>
          </a:ln>
        </p:spPr>
        <p:style>
          <a:lnRef idx="0"/>
          <a:fillRef idx="0"/>
          <a:effectRef idx="0"/>
          <a:fontRef idx="minor"/>
        </p:style>
        <p:txBody>
          <a:bodyPr tIns="91440" bIns="91440"/>
          <a:p>
            <a:pPr marL="457200" algn="just">
              <a:lnSpc>
                <a:spcPct val="125000"/>
              </a:lnSpc>
              <a:spcBef>
                <a:spcPts val="1001"/>
              </a:spcBef>
            </a:pPr>
            <a:endParaRPr b="0" lang="en-IN" sz="1800" spc="-1" strike="noStrike">
              <a:latin typeface="Arial"/>
            </a:endParaRPr>
          </a:p>
          <a:p>
            <a:pPr>
              <a:lnSpc>
                <a:spcPct val="125000"/>
              </a:lnSpc>
              <a:spcBef>
                <a:spcPts val="1001"/>
              </a:spcBef>
            </a:pPr>
            <a:r>
              <a:rPr b="1" lang="en-IN" sz="1700" spc="-1" strike="noStrike">
                <a:solidFill>
                  <a:srgbClr val="222222"/>
                </a:solidFill>
                <a:latin typeface="Trebuchet MS"/>
                <a:ea typeface="Trebuchet MS"/>
              </a:rPr>
              <a:t>       </a:t>
            </a:r>
            <a:r>
              <a:rPr b="1" lang="en-IN" sz="1700" spc="-1" strike="noStrike" u="sng">
                <a:solidFill>
                  <a:srgbClr val="222222"/>
                </a:solidFill>
                <a:uFillTx/>
                <a:latin typeface="Trebuchet MS"/>
                <a:ea typeface="Trebuchet MS"/>
              </a:rPr>
              <a:t>  </a:t>
            </a:r>
            <a:r>
              <a:rPr b="1" lang="en-IN" sz="1700" spc="-1" strike="noStrike" u="sng">
                <a:solidFill>
                  <a:srgbClr val="222222"/>
                </a:solidFill>
                <a:uFillTx/>
                <a:latin typeface="Trebuchet MS"/>
                <a:ea typeface="Trebuchet MS"/>
              </a:rPr>
              <a:t>Rue, Salvesen (2000) :</a:t>
            </a:r>
            <a:r>
              <a:rPr b="1" lang="en-IN" sz="1700" spc="-1" strike="noStrike">
                <a:solidFill>
                  <a:srgbClr val="666666"/>
                </a:solidFill>
                <a:latin typeface="Trebuchet MS"/>
                <a:ea typeface="Trebuchet MS"/>
              </a:rPr>
              <a:t> </a:t>
            </a:r>
            <a:br/>
            <a:r>
              <a:rPr b="0" lang="en-IN" sz="1700" spc="-1" strike="noStrike">
                <a:solidFill>
                  <a:srgbClr val="000000"/>
                </a:solidFill>
                <a:latin typeface="Trebuchet MS"/>
                <a:ea typeface="Trebuchet MS"/>
              </a:rPr>
              <a:t>In this model, they predicted and analysed football matches in a league. A bayesian     approach was used in this model. They made a few assumptions like, superior team will be  easy going on the inferior team. In this model if a team scores more than 5 goals, then it is considered to be 5. So, if the final score is 6-5, then it is considered as a 5-5 draw.</a:t>
            </a:r>
            <a:endParaRPr b="0" lang="en-IN" sz="1700" spc="-1" strike="noStrike">
              <a:latin typeface="Arial"/>
            </a:endParaRPr>
          </a:p>
          <a:p>
            <a:pPr>
              <a:lnSpc>
                <a:spcPct val="125000"/>
              </a:lnSpc>
              <a:spcBef>
                <a:spcPts val="1001"/>
              </a:spcBef>
            </a:pPr>
            <a:r>
              <a:rPr b="1" lang="en-IN" sz="1700" spc="-1" strike="noStrike">
                <a:solidFill>
                  <a:srgbClr val="222222"/>
                </a:solidFill>
                <a:latin typeface="Trebuchet MS"/>
                <a:ea typeface="Trebuchet MS"/>
              </a:rPr>
              <a:t>        </a:t>
            </a:r>
            <a:r>
              <a:rPr b="1" lang="en-IN" sz="1700" spc="-1" strike="noStrike" u="sng">
                <a:solidFill>
                  <a:srgbClr val="222222"/>
                </a:solidFill>
                <a:uFillTx/>
                <a:latin typeface="Trebuchet MS"/>
                <a:ea typeface="Trebuchet MS"/>
              </a:rPr>
              <a:t> </a:t>
            </a:r>
            <a:r>
              <a:rPr b="1" lang="en-IN" sz="1700" spc="-1" strike="noStrike" u="sng">
                <a:solidFill>
                  <a:srgbClr val="222222"/>
                </a:solidFill>
                <a:uFillTx/>
                <a:latin typeface="Trebuchet MS"/>
                <a:ea typeface="Trebuchet MS"/>
              </a:rPr>
              <a:t>Owen’s Model (2011) :</a:t>
            </a:r>
            <a:br/>
            <a:r>
              <a:rPr b="0" lang="en-IN" sz="1700" spc="-1" strike="noStrike">
                <a:solidFill>
                  <a:srgbClr val="000000"/>
                </a:solidFill>
                <a:latin typeface="Trebuchet MS"/>
                <a:ea typeface="Trebuchet MS"/>
              </a:rPr>
              <a:t>This is another Bayesian model which is dynamic and predicts the outcomes of the football matches. The approach is almost same as the above described one. The League which is predicted is Scottish Premier League. It predicts the strength of the teams by using previous year data, but if a team is promoted, the strength is not predictable. So he gives the first division team the strength of the team which it is replacing.</a:t>
            </a:r>
            <a:r>
              <a:rPr b="0" lang="en-IN" sz="1800" spc="-1" strike="noStrike">
                <a:solidFill>
                  <a:srgbClr val="000000"/>
                </a:solidFill>
                <a:latin typeface="Trebuchet MS"/>
                <a:ea typeface="Trebuchet MS"/>
              </a:rPr>
              <a:t> </a:t>
            </a:r>
            <a:endParaRPr b="0" lang="en-IN" sz="1800" spc="-1" strike="noStrike">
              <a:latin typeface="Arial"/>
            </a:endParaRPr>
          </a:p>
        </p:txBody>
      </p:sp>
      <p:pic>
        <p:nvPicPr>
          <p:cNvPr id="94" name="Google Shape;114;p17" descr=""/>
          <p:cNvPicPr/>
          <p:nvPr/>
        </p:nvPicPr>
        <p:blipFill>
          <a:blip r:embed="rId1"/>
          <a:stretch/>
        </p:blipFill>
        <p:spPr>
          <a:xfrm>
            <a:off x="0" y="0"/>
            <a:ext cx="581040" cy="581040"/>
          </a:xfrm>
          <a:prstGeom prst="rect">
            <a:avLst/>
          </a:prstGeom>
          <a:ln>
            <a:noFill/>
          </a:ln>
        </p:spPr>
      </p:pic>
      <p:sp>
        <p:nvSpPr>
          <p:cNvPr id="95" name="CustomShape 2"/>
          <p:cNvSpPr/>
          <p:nvPr/>
        </p:nvSpPr>
        <p:spPr>
          <a:xfrm>
            <a:off x="3024000" y="0"/>
            <a:ext cx="2999520" cy="581040"/>
          </a:xfrm>
          <a:prstGeom prst="rect">
            <a:avLst/>
          </a:prstGeom>
          <a:noFill/>
          <a:ln>
            <a:noFill/>
          </a:ln>
        </p:spPr>
        <p:style>
          <a:lnRef idx="0"/>
          <a:fillRef idx="0"/>
          <a:effectRef idx="0"/>
          <a:fontRef idx="minor"/>
        </p:style>
        <p:txBody>
          <a:bodyPr tIns="91440" bIns="91440"/>
          <a:p>
            <a:pPr algn="ctr">
              <a:lnSpc>
                <a:spcPct val="100000"/>
              </a:lnSpc>
            </a:pPr>
            <a:r>
              <a:rPr b="0" lang="en-IN" sz="2200" spc="-1" strike="noStrike">
                <a:solidFill>
                  <a:srgbClr val="000000"/>
                </a:solidFill>
                <a:latin typeface="Trebuchet MS"/>
                <a:ea typeface="Trebuchet MS"/>
              </a:rPr>
              <a:t>LITERATURE REVIEW</a:t>
            </a:r>
            <a:endParaRPr b="0" lang="en-IN" sz="2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120;p18" descr=""/>
          <p:cNvPicPr/>
          <p:nvPr/>
        </p:nvPicPr>
        <p:blipFill>
          <a:blip r:embed="rId1"/>
          <a:stretch/>
        </p:blipFill>
        <p:spPr>
          <a:xfrm>
            <a:off x="0" y="0"/>
            <a:ext cx="711360" cy="711360"/>
          </a:xfrm>
          <a:prstGeom prst="rect">
            <a:avLst/>
          </a:prstGeom>
          <a:ln>
            <a:noFill/>
          </a:ln>
        </p:spPr>
      </p:pic>
      <p:sp>
        <p:nvSpPr>
          <p:cNvPr id="97" name="CustomShape 1"/>
          <p:cNvSpPr/>
          <p:nvPr/>
        </p:nvSpPr>
        <p:spPr>
          <a:xfrm>
            <a:off x="425880" y="-70200"/>
            <a:ext cx="8291520" cy="501120"/>
          </a:xfrm>
          <a:prstGeom prst="rect">
            <a:avLst/>
          </a:prstGeom>
          <a:noFill/>
          <a:ln>
            <a:noFill/>
          </a:ln>
        </p:spPr>
        <p:style>
          <a:lnRef idx="0"/>
          <a:fillRef idx="0"/>
          <a:effectRef idx="0"/>
          <a:fontRef idx="minor"/>
        </p:style>
        <p:txBody>
          <a:bodyPr tIns="91440" bIns="91440"/>
          <a:p>
            <a:pPr marL="399960" algn="ctr">
              <a:lnSpc>
                <a:spcPct val="125000"/>
              </a:lnSpc>
              <a:spcBef>
                <a:spcPts val="1001"/>
              </a:spcBef>
            </a:pPr>
            <a:r>
              <a:rPr b="1" lang="en-IN" sz="2800" spc="-1" strike="noStrike">
                <a:solidFill>
                  <a:srgbClr val="000000"/>
                </a:solidFill>
                <a:latin typeface="Trebuchet MS"/>
                <a:ea typeface="Trebuchet MS"/>
              </a:rPr>
              <a:t>PROBLEM STATEMENT</a:t>
            </a:r>
            <a:endParaRPr b="0" lang="en-IN" sz="2800" spc="-1" strike="noStrike">
              <a:latin typeface="Arial"/>
            </a:endParaRPr>
          </a:p>
        </p:txBody>
      </p:sp>
      <p:sp>
        <p:nvSpPr>
          <p:cNvPr id="98" name="CustomShape 2"/>
          <p:cNvSpPr/>
          <p:nvPr/>
        </p:nvSpPr>
        <p:spPr>
          <a:xfrm>
            <a:off x="1092960" y="656280"/>
            <a:ext cx="7138440" cy="4266720"/>
          </a:xfrm>
          <a:prstGeom prst="bevel">
            <a:avLst>
              <a:gd name="adj" fmla="val 12500"/>
            </a:avLst>
          </a:prstGeom>
          <a:solidFill>
            <a:srgbClr val="b6d7a8"/>
          </a:solidFill>
          <a:ln w="9360">
            <a:solidFill>
              <a:schemeClr val="dk2"/>
            </a:solidFill>
            <a:round/>
          </a:ln>
        </p:spPr>
        <p:style>
          <a:lnRef idx="0"/>
          <a:fillRef idx="0"/>
          <a:effectRef idx="0"/>
          <a:fontRef idx="minor"/>
        </p:style>
        <p:txBody>
          <a:bodyPr tIns="91440" bIns="91440" anchor="ctr"/>
          <a:p>
            <a:pPr algn="just">
              <a:lnSpc>
                <a:spcPct val="125000"/>
              </a:lnSpc>
              <a:spcBef>
                <a:spcPts val="1001"/>
              </a:spcBef>
            </a:pPr>
            <a:r>
              <a:rPr b="1" lang="en-IN" sz="2000" spc="-1" strike="noStrike">
                <a:solidFill>
                  <a:srgbClr val="000000"/>
                </a:solidFill>
                <a:latin typeface="Trebuchet MS"/>
                <a:ea typeface="Trebuchet MS"/>
              </a:rPr>
              <a:t>The basic idea of the project is to predict the results of the English Premier league using the appropriate machine learning algorithms. It is very common to have a predictive analysis of any sport. And it is much more crucial to a game like Football as it is one of the most loved sport in the world. </a:t>
            </a:r>
            <a:endParaRPr b="0" lang="en-IN" sz="2000" spc="-1" strike="noStrike">
              <a:latin typeface="Arial"/>
            </a:endParaRPr>
          </a:p>
          <a:p>
            <a:pPr>
              <a:lnSpc>
                <a:spcPct val="100000"/>
              </a:lnSpc>
            </a:pPr>
            <a:endParaRPr b="0" lang="en-IN"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012680" y="0"/>
            <a:ext cx="6897960" cy="961920"/>
          </a:xfrm>
          <a:prstGeom prst="rect">
            <a:avLst/>
          </a:prstGeom>
          <a:noFill/>
          <a:ln>
            <a:noFill/>
          </a:ln>
        </p:spPr>
        <p:style>
          <a:lnRef idx="0"/>
          <a:fillRef idx="0"/>
          <a:effectRef idx="0"/>
          <a:fontRef idx="minor"/>
        </p:style>
        <p:txBody>
          <a:bodyPr tIns="91440" bIns="91440"/>
          <a:p>
            <a:pPr marL="457200" algn="ctr">
              <a:lnSpc>
                <a:spcPct val="125000"/>
              </a:lnSpc>
              <a:spcBef>
                <a:spcPts val="1001"/>
              </a:spcBef>
            </a:pPr>
            <a:r>
              <a:rPr b="1" lang="en-IN" sz="2000" spc="-1" strike="noStrike">
                <a:solidFill>
                  <a:srgbClr val="000000"/>
                </a:solidFill>
                <a:latin typeface="Trebuchet MS"/>
                <a:ea typeface="Trebuchet MS"/>
              </a:rPr>
              <a:t>PROPOSED METHODOLOGY</a:t>
            </a:r>
            <a:endParaRPr b="0" lang="en-IN" sz="2000" spc="-1" strike="noStrike">
              <a:latin typeface="Arial"/>
            </a:endParaRPr>
          </a:p>
          <a:p>
            <a:pPr algn="ctr">
              <a:lnSpc>
                <a:spcPct val="125000"/>
              </a:lnSpc>
              <a:spcBef>
                <a:spcPts val="1001"/>
              </a:spcBef>
            </a:pPr>
            <a:endParaRPr b="0" lang="en-IN" sz="2000" spc="-1" strike="noStrike">
              <a:latin typeface="Arial"/>
            </a:endParaRPr>
          </a:p>
        </p:txBody>
      </p:sp>
      <p:pic>
        <p:nvPicPr>
          <p:cNvPr id="100" name="Google Shape;128;p19" descr=""/>
          <p:cNvPicPr/>
          <p:nvPr/>
        </p:nvPicPr>
        <p:blipFill>
          <a:blip r:embed="rId1"/>
          <a:stretch/>
        </p:blipFill>
        <p:spPr>
          <a:xfrm>
            <a:off x="0" y="0"/>
            <a:ext cx="711360" cy="711360"/>
          </a:xfrm>
          <a:prstGeom prst="rect">
            <a:avLst/>
          </a:prstGeom>
          <a:ln>
            <a:noFill/>
          </a:ln>
        </p:spPr>
      </p:pic>
      <p:sp>
        <p:nvSpPr>
          <p:cNvPr id="101" name="CustomShape 2"/>
          <p:cNvSpPr/>
          <p:nvPr/>
        </p:nvSpPr>
        <p:spPr>
          <a:xfrm>
            <a:off x="887400" y="641520"/>
            <a:ext cx="7148520" cy="4441680"/>
          </a:xfrm>
          <a:prstGeom prst="rect">
            <a:avLst/>
          </a:prstGeom>
          <a:noFill/>
          <a:ln>
            <a:noFill/>
          </a:ln>
        </p:spPr>
        <p:style>
          <a:lnRef idx="0"/>
          <a:fillRef idx="0"/>
          <a:effectRef idx="0"/>
          <a:fontRef idx="minor"/>
        </p:style>
        <p:txBody>
          <a:bodyPr tIns="91440" bIns="91440"/>
          <a:p>
            <a:pPr>
              <a:lnSpc>
                <a:spcPct val="125000"/>
              </a:lnSpc>
              <a:spcBef>
                <a:spcPts val="1001"/>
              </a:spcBef>
            </a:pPr>
            <a:r>
              <a:rPr b="1" lang="en-IN" sz="1800" spc="-1" strike="noStrike">
                <a:solidFill>
                  <a:srgbClr val="000000"/>
                </a:solidFill>
                <a:latin typeface="Trebuchet MS"/>
                <a:ea typeface="Trebuchet MS"/>
              </a:rPr>
              <a:t>Dataset</a:t>
            </a:r>
            <a:endParaRPr b="0" lang="en-IN" sz="1800" spc="-1" strike="noStrike">
              <a:latin typeface="Arial"/>
            </a:endParaRPr>
          </a:p>
          <a:p>
            <a:pPr algn="just">
              <a:lnSpc>
                <a:spcPct val="115000"/>
              </a:lnSpc>
              <a:spcBef>
                <a:spcPts val="1001"/>
              </a:spcBef>
            </a:pPr>
            <a:r>
              <a:rPr b="0" lang="en-IN" sz="1800" spc="-1" strike="noStrike">
                <a:solidFill>
                  <a:srgbClr val="000000"/>
                </a:solidFill>
                <a:latin typeface="Trebuchet MS"/>
                <a:ea typeface="Trebuchet MS"/>
              </a:rPr>
              <a:t>A football match always has a </a:t>
            </a:r>
            <a:r>
              <a:rPr b="1" lang="en-IN" sz="1800" spc="-1" strike="noStrike">
                <a:solidFill>
                  <a:srgbClr val="000000"/>
                </a:solidFill>
                <a:latin typeface="Trebuchet MS"/>
                <a:ea typeface="Trebuchet MS"/>
              </a:rPr>
              <a:t>Home team</a:t>
            </a:r>
            <a:r>
              <a:rPr b="0" lang="en-IN" sz="1800" spc="-1" strike="noStrike">
                <a:solidFill>
                  <a:srgbClr val="000000"/>
                </a:solidFill>
                <a:latin typeface="Trebuchet MS"/>
                <a:ea typeface="Trebuchet MS"/>
              </a:rPr>
              <a:t> and an </a:t>
            </a:r>
            <a:r>
              <a:rPr b="1" lang="en-IN" sz="1800" spc="-1" strike="noStrike">
                <a:solidFill>
                  <a:srgbClr val="000000"/>
                </a:solidFill>
                <a:latin typeface="Trebuchet MS"/>
                <a:ea typeface="Trebuchet MS"/>
              </a:rPr>
              <a:t>Away team</a:t>
            </a:r>
            <a:r>
              <a:rPr b="0" lang="en-IN" sz="1800" spc="-1" strike="noStrike">
                <a:solidFill>
                  <a:srgbClr val="000000"/>
                </a:solidFill>
                <a:latin typeface="Trebuchet MS"/>
                <a:ea typeface="Trebuchet MS"/>
              </a:rPr>
              <a:t>(not considering world cup and friendly matches). Winner or Loser , anyone is decided by the number of goals they score. So from this, we will have </a:t>
            </a:r>
            <a:r>
              <a:rPr b="1" lang="en-IN" sz="1800" spc="-1" strike="noStrike">
                <a:solidFill>
                  <a:srgbClr val="000000"/>
                </a:solidFill>
                <a:latin typeface="Trebuchet MS"/>
                <a:ea typeface="Trebuchet MS"/>
              </a:rPr>
              <a:t>Home Goals(FTHG)</a:t>
            </a:r>
            <a:r>
              <a:rPr b="0" lang="en-IN" sz="1800" spc="-1" strike="noStrike">
                <a:solidFill>
                  <a:srgbClr val="000000"/>
                </a:solidFill>
                <a:latin typeface="Trebuchet MS"/>
                <a:ea typeface="Trebuchet MS"/>
              </a:rPr>
              <a:t> and </a:t>
            </a:r>
            <a:r>
              <a:rPr b="1" lang="en-IN" sz="1800" spc="-1" strike="noStrike">
                <a:solidFill>
                  <a:srgbClr val="000000"/>
                </a:solidFill>
                <a:latin typeface="Trebuchet MS"/>
                <a:ea typeface="Trebuchet MS"/>
              </a:rPr>
              <a:t>Away Goals(FTAG)</a:t>
            </a:r>
            <a:r>
              <a:rPr b="0" lang="en-IN" sz="1800" spc="-1" strike="noStrike">
                <a:solidFill>
                  <a:srgbClr val="000000"/>
                </a:solidFill>
                <a:latin typeface="Trebuchet MS"/>
                <a:ea typeface="Trebuchet MS"/>
              </a:rPr>
              <a:t>. A Football match duration is 90 minutes with a half time break after the first 45 minutes. So it has a </a:t>
            </a:r>
            <a:r>
              <a:rPr b="1" lang="en-IN" sz="1800" spc="-1" strike="noStrike">
                <a:solidFill>
                  <a:srgbClr val="000000"/>
                </a:solidFill>
                <a:latin typeface="Trebuchet MS"/>
                <a:ea typeface="Trebuchet MS"/>
              </a:rPr>
              <a:t>Full Time(FT)</a:t>
            </a:r>
            <a:r>
              <a:rPr b="0" lang="en-IN" sz="1800" spc="-1" strike="noStrike">
                <a:solidFill>
                  <a:srgbClr val="000000"/>
                </a:solidFill>
                <a:latin typeface="Trebuchet MS"/>
                <a:ea typeface="Trebuchet MS"/>
              </a:rPr>
              <a:t> and </a:t>
            </a:r>
            <a:r>
              <a:rPr b="1" lang="en-IN" sz="1800" spc="-1" strike="noStrike">
                <a:solidFill>
                  <a:srgbClr val="000000"/>
                </a:solidFill>
                <a:latin typeface="Trebuchet MS"/>
                <a:ea typeface="Trebuchet MS"/>
              </a:rPr>
              <a:t>Half Time(HT)</a:t>
            </a:r>
            <a:r>
              <a:rPr b="0" lang="en-IN" sz="1800" spc="-1" strike="noStrike">
                <a:solidFill>
                  <a:srgbClr val="000000"/>
                </a:solidFill>
                <a:latin typeface="Trebuchet MS"/>
                <a:ea typeface="Trebuchet MS"/>
              </a:rPr>
              <a:t> time labels. Shots of home teams(HS) and Shots of </a:t>
            </a:r>
            <a:r>
              <a:rPr b="1" lang="en-IN" sz="1800" spc="-1" strike="noStrike">
                <a:solidFill>
                  <a:srgbClr val="000000"/>
                </a:solidFill>
                <a:latin typeface="Trebuchet MS"/>
                <a:ea typeface="Trebuchet MS"/>
              </a:rPr>
              <a:t>away team(AS)</a:t>
            </a:r>
            <a:r>
              <a:rPr b="0" lang="en-IN" sz="1800" spc="-1" strike="noStrike">
                <a:solidFill>
                  <a:srgbClr val="000000"/>
                </a:solidFill>
                <a:latin typeface="Trebuchet MS"/>
                <a:ea typeface="Trebuchet MS"/>
              </a:rPr>
              <a:t> are also present. Out of which few could be Shots on Target for </a:t>
            </a:r>
            <a:r>
              <a:rPr b="1" lang="en-IN" sz="1800" spc="-1" strike="noStrike">
                <a:solidFill>
                  <a:srgbClr val="000000"/>
                </a:solidFill>
                <a:latin typeface="Trebuchet MS"/>
                <a:ea typeface="Trebuchet MS"/>
              </a:rPr>
              <a:t>home team(HST)</a:t>
            </a:r>
            <a:r>
              <a:rPr b="0" lang="en-IN" sz="1800" spc="-1" strike="noStrike">
                <a:solidFill>
                  <a:srgbClr val="000000"/>
                </a:solidFill>
                <a:latin typeface="Trebuchet MS"/>
                <a:ea typeface="Trebuchet MS"/>
              </a:rPr>
              <a:t> and </a:t>
            </a:r>
            <a:r>
              <a:rPr b="1" lang="en-IN" sz="1800" spc="-1" strike="noStrike">
                <a:solidFill>
                  <a:srgbClr val="000000"/>
                </a:solidFill>
                <a:latin typeface="Trebuchet MS"/>
                <a:ea typeface="Trebuchet MS"/>
              </a:rPr>
              <a:t>away team(AST).</a:t>
            </a:r>
            <a:r>
              <a:rPr b="0" lang="en-IN" sz="1800" spc="-1" strike="noStrike">
                <a:solidFill>
                  <a:srgbClr val="000000"/>
                </a:solidFill>
                <a:latin typeface="Trebuchet MS"/>
                <a:ea typeface="Trebuchet MS"/>
              </a:rPr>
              <a:t> Yellow cards(Y) and Red Cards(R) are given for players who commit fouls(F). Corners(C) are taken when ball rolls from players leg to his/her own side last line.</a:t>
            </a:r>
            <a:endParaRPr b="0" lang="en-IN" sz="1800" spc="-1" strike="noStrike">
              <a:latin typeface="Arial"/>
            </a:endParaRPr>
          </a:p>
          <a:p>
            <a:pPr>
              <a:lnSpc>
                <a:spcPct val="125000"/>
              </a:lnSpc>
              <a:spcBef>
                <a:spcPts val="1001"/>
              </a:spcBef>
            </a:pPr>
            <a:endParaRPr b="0" lang="en-IN" sz="1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071880" y="0"/>
            <a:ext cx="2999520" cy="571320"/>
          </a:xfrm>
          <a:prstGeom prst="rect">
            <a:avLst/>
          </a:prstGeom>
          <a:noFill/>
          <a:ln>
            <a:noFill/>
          </a:ln>
        </p:spPr>
        <p:style>
          <a:lnRef idx="0"/>
          <a:fillRef idx="0"/>
          <a:effectRef idx="0"/>
          <a:fontRef idx="minor"/>
        </p:style>
      </p:sp>
      <p:pic>
        <p:nvPicPr>
          <p:cNvPr id="103" name="Google Shape;135;p20" descr=""/>
          <p:cNvPicPr/>
          <p:nvPr/>
        </p:nvPicPr>
        <p:blipFill>
          <a:blip r:embed="rId1"/>
          <a:stretch/>
        </p:blipFill>
        <p:spPr>
          <a:xfrm>
            <a:off x="0" y="0"/>
            <a:ext cx="711360" cy="711360"/>
          </a:xfrm>
          <a:prstGeom prst="rect">
            <a:avLst/>
          </a:prstGeom>
          <a:ln>
            <a:noFill/>
          </a:ln>
        </p:spPr>
      </p:pic>
      <p:pic>
        <p:nvPicPr>
          <p:cNvPr id="104" name="Google Shape;136;p20" descr=""/>
          <p:cNvPicPr/>
          <p:nvPr/>
        </p:nvPicPr>
        <p:blipFill>
          <a:blip r:embed="rId2"/>
          <a:stretch/>
        </p:blipFill>
        <p:spPr>
          <a:xfrm>
            <a:off x="821880" y="0"/>
            <a:ext cx="8321760" cy="51433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67520" y="32760"/>
            <a:ext cx="7873920" cy="778320"/>
          </a:xfrm>
          <a:prstGeom prst="rect">
            <a:avLst/>
          </a:prstGeom>
          <a:noFill/>
          <a:ln>
            <a:noFill/>
          </a:ln>
        </p:spPr>
        <p:style>
          <a:lnRef idx="0"/>
          <a:fillRef idx="0"/>
          <a:effectRef idx="0"/>
          <a:fontRef idx="minor"/>
        </p:style>
        <p:txBody>
          <a:bodyPr tIns="91440" bIns="91440"/>
          <a:p>
            <a:pPr algn="ctr">
              <a:lnSpc>
                <a:spcPct val="100000"/>
              </a:lnSpc>
            </a:pPr>
            <a:r>
              <a:rPr b="0" lang="en-IN" sz="2400" spc="-1" strike="noStrike" u="sng">
                <a:solidFill>
                  <a:srgbClr val="000000"/>
                </a:solidFill>
                <a:uFillTx/>
                <a:latin typeface="Trebuchet MS"/>
                <a:ea typeface="Trebuchet MS"/>
              </a:rPr>
              <a:t>ALGORITHMS USED</a:t>
            </a:r>
            <a:endParaRPr b="0" lang="en-IN" sz="2400" spc="-1" strike="noStrike">
              <a:latin typeface="Arial"/>
            </a:endParaRPr>
          </a:p>
          <a:p>
            <a:pPr algn="ctr">
              <a:lnSpc>
                <a:spcPct val="100000"/>
              </a:lnSpc>
            </a:pPr>
            <a:endParaRPr b="0" lang="en-IN" sz="2400" spc="-1" strike="noStrike">
              <a:latin typeface="Arial"/>
            </a:endParaRPr>
          </a:p>
        </p:txBody>
      </p:sp>
      <p:pic>
        <p:nvPicPr>
          <p:cNvPr id="106" name="Google Shape;142;p21" descr=""/>
          <p:cNvPicPr/>
          <p:nvPr/>
        </p:nvPicPr>
        <p:blipFill>
          <a:blip r:embed="rId1"/>
          <a:stretch/>
        </p:blipFill>
        <p:spPr>
          <a:xfrm>
            <a:off x="0" y="0"/>
            <a:ext cx="711360" cy="711360"/>
          </a:xfrm>
          <a:prstGeom prst="rect">
            <a:avLst/>
          </a:prstGeom>
          <a:ln>
            <a:noFill/>
          </a:ln>
        </p:spPr>
      </p:pic>
      <p:sp>
        <p:nvSpPr>
          <p:cNvPr id="107" name="CustomShape 2"/>
          <p:cNvSpPr/>
          <p:nvPr/>
        </p:nvSpPr>
        <p:spPr>
          <a:xfrm>
            <a:off x="1645200" y="965160"/>
            <a:ext cx="6546960" cy="624960"/>
          </a:xfrm>
          <a:prstGeom prst="homePlate">
            <a:avLst>
              <a:gd name="adj" fmla="val 50000"/>
            </a:avLst>
          </a:prstGeom>
          <a:solidFill>
            <a:srgbClr val="ffffff"/>
          </a:solidFill>
          <a:ln w="9360">
            <a:solidFill>
              <a:schemeClr val="dk2"/>
            </a:solidFill>
            <a:round/>
          </a:ln>
        </p:spPr>
        <p:style>
          <a:lnRef idx="0"/>
          <a:fillRef idx="0"/>
          <a:effectRef idx="0"/>
          <a:fontRef idx="minor"/>
        </p:style>
        <p:txBody>
          <a:bodyPr tIns="91440" bIns="91440" anchor="ctr"/>
          <a:p>
            <a:pPr algn="ctr">
              <a:lnSpc>
                <a:spcPct val="100000"/>
              </a:lnSpc>
            </a:pPr>
            <a:r>
              <a:rPr b="0" lang="en-IN" sz="2400" spc="-1" strike="noStrike">
                <a:solidFill>
                  <a:srgbClr val="000000"/>
                </a:solidFill>
                <a:latin typeface="Trebuchet MS"/>
                <a:ea typeface="Trebuchet MS"/>
              </a:rPr>
              <a:t>K NEAREST NEIGHBOURS</a:t>
            </a:r>
            <a:endParaRPr b="0" lang="en-IN" sz="2400" spc="-1" strike="noStrike">
              <a:latin typeface="Arial"/>
            </a:endParaRPr>
          </a:p>
        </p:txBody>
      </p:sp>
      <p:sp>
        <p:nvSpPr>
          <p:cNvPr id="108" name="CustomShape 3"/>
          <p:cNvSpPr/>
          <p:nvPr/>
        </p:nvSpPr>
        <p:spPr>
          <a:xfrm>
            <a:off x="1645200" y="2185200"/>
            <a:ext cx="6546960" cy="624960"/>
          </a:xfrm>
          <a:prstGeom prst="homePlate">
            <a:avLst>
              <a:gd name="adj" fmla="val 50000"/>
            </a:avLst>
          </a:prstGeom>
          <a:solidFill>
            <a:schemeClr val="lt2"/>
          </a:solidFill>
          <a:ln w="9360">
            <a:solidFill>
              <a:schemeClr val="dk2"/>
            </a:solidFill>
            <a:round/>
          </a:ln>
        </p:spPr>
        <p:style>
          <a:lnRef idx="0"/>
          <a:fillRef idx="0"/>
          <a:effectRef idx="0"/>
          <a:fontRef idx="minor"/>
        </p:style>
        <p:txBody>
          <a:bodyPr tIns="91440" bIns="91440" anchor="ctr"/>
          <a:p>
            <a:pPr algn="ctr">
              <a:lnSpc>
                <a:spcPct val="100000"/>
              </a:lnSpc>
            </a:pPr>
            <a:r>
              <a:rPr b="0" lang="en-IN" sz="2400" spc="-1" strike="noStrike">
                <a:solidFill>
                  <a:srgbClr val="000000"/>
                </a:solidFill>
                <a:latin typeface="Trebuchet MS"/>
                <a:ea typeface="Trebuchet MS"/>
              </a:rPr>
              <a:t>LINEAR REGRESSION</a:t>
            </a:r>
            <a:endParaRPr b="0" lang="en-IN" sz="2400" spc="-1" strike="noStrike">
              <a:latin typeface="Arial"/>
            </a:endParaRPr>
          </a:p>
        </p:txBody>
      </p:sp>
      <p:sp>
        <p:nvSpPr>
          <p:cNvPr id="109" name="CustomShape 4"/>
          <p:cNvSpPr/>
          <p:nvPr/>
        </p:nvSpPr>
        <p:spPr>
          <a:xfrm>
            <a:off x="1645200" y="3405240"/>
            <a:ext cx="6546960" cy="624960"/>
          </a:xfrm>
          <a:prstGeom prst="homePlate">
            <a:avLst>
              <a:gd name="adj" fmla="val 50000"/>
            </a:avLst>
          </a:prstGeom>
          <a:solidFill>
            <a:srgbClr val="ffffff"/>
          </a:solidFill>
          <a:ln w="9360">
            <a:solidFill>
              <a:schemeClr val="dk2"/>
            </a:solidFill>
            <a:round/>
          </a:ln>
        </p:spPr>
        <p:style>
          <a:lnRef idx="0"/>
          <a:fillRef idx="0"/>
          <a:effectRef idx="0"/>
          <a:fontRef idx="minor"/>
        </p:style>
        <p:txBody>
          <a:bodyPr tIns="91440" bIns="91440" anchor="ctr"/>
          <a:p>
            <a:pPr algn="ctr">
              <a:lnSpc>
                <a:spcPct val="100000"/>
              </a:lnSpc>
            </a:pPr>
            <a:r>
              <a:rPr b="0" lang="en-IN" sz="2400" spc="-1" strike="noStrike">
                <a:solidFill>
                  <a:srgbClr val="000000"/>
                </a:solidFill>
                <a:latin typeface="Trebuchet MS"/>
                <a:ea typeface="Trebuchet MS"/>
              </a:rPr>
              <a:t>RANDOM FOREST CLASSIFIER</a:t>
            </a:r>
            <a:endParaRPr b="0" lang="en-IN" sz="24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25638a"/>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25638a"/>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Words>9015</Words>
  <Paragraphs>124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2019-11-29T09:04:39Z</dcterms:created>
  <dc:creator/>
  <dc:description/>
  <dc:language>en-IN</dc:language>
  <cp:lastModifiedBy/>
  <dcterms:modified xsi:type="dcterms:W3CDTF">2019-11-29T15:05:26Z</dcterms:modified>
  <cp:revision>5</cp:revision>
  <dc:subject/>
  <dc:title>Football League Prediction Using Machine Learning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1033-10.2.0.7636</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