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3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12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9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2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4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8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5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0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0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9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3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0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A\Desktop\IMDB_Movies.xlsx" TargetMode="External"/><Relationship Id="rId2" Type="http://schemas.openxmlformats.org/officeDocument/2006/relationships/hyperlink" Target="https://www.loom.com/share/0e1234b9aa624a149a7586412d0bbd4d?sid=159c03db-696c-41b7-94d2-74f7b7ecd58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3611" y="357789"/>
            <a:ext cx="10058400" cy="3566160"/>
          </a:xfrm>
        </p:spPr>
        <p:txBody>
          <a:bodyPr/>
          <a:lstStyle/>
          <a:p>
            <a:r>
              <a:rPr lang="en-IN" b="1" dirty="0"/>
              <a:t>IMDB MOVIE ANALYSIS</a:t>
            </a:r>
            <a:br>
              <a:rPr lang="en-IN" b="1" dirty="0"/>
            </a:br>
            <a:r>
              <a:rPr lang="en-IN" b="1" dirty="0"/>
              <a:t>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3611" y="4504241"/>
            <a:ext cx="10075239" cy="1865132"/>
          </a:xfrm>
        </p:spPr>
        <p:txBody>
          <a:bodyPr/>
          <a:lstStyle/>
          <a:p>
            <a:r>
              <a:rPr lang="en-IN" cap="none" dirty="0"/>
              <a:t>Project report</a:t>
            </a:r>
          </a:p>
          <a:p>
            <a:r>
              <a:rPr lang="en-IN" cap="none" dirty="0"/>
              <a:t>Submitted by:</a:t>
            </a:r>
          </a:p>
          <a:p>
            <a:r>
              <a:rPr lang="en-IN" dirty="0" err="1"/>
              <a:t>Shadiya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78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D. Best Directors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Alphabetically sorted </a:t>
            </a:r>
            <a:r>
              <a:rPr lang="en-IN" b="1" dirty="0" err="1"/>
              <a:t>director_name</a:t>
            </a:r>
            <a:r>
              <a:rPr lang="en-IN" dirty="0"/>
              <a:t> column.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Created pivot table with columns </a:t>
            </a:r>
            <a:r>
              <a:rPr lang="en-IN" b="1" dirty="0" err="1"/>
              <a:t>director_name</a:t>
            </a:r>
            <a:r>
              <a:rPr lang="en-IN" dirty="0"/>
              <a:t>, </a:t>
            </a:r>
            <a:r>
              <a:rPr lang="en-IN" b="1" dirty="0"/>
              <a:t>average of </a:t>
            </a:r>
            <a:r>
              <a:rPr lang="en-IN" b="1" dirty="0" err="1"/>
              <a:t>imdb_score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Sorted </a:t>
            </a:r>
            <a:r>
              <a:rPr lang="en-IN" b="1" dirty="0"/>
              <a:t>average of </a:t>
            </a:r>
            <a:r>
              <a:rPr lang="en-IN" b="1" dirty="0" err="1"/>
              <a:t>imdb_score</a:t>
            </a:r>
            <a:r>
              <a:rPr lang="en-IN" b="1" dirty="0"/>
              <a:t> </a:t>
            </a:r>
            <a:r>
              <a:rPr lang="en-IN" dirty="0"/>
              <a:t>column from “largest to smallest” to get directors with top mean </a:t>
            </a:r>
            <a:r>
              <a:rPr lang="en-IN" dirty="0" err="1"/>
              <a:t>imdb_score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Created new column </a:t>
            </a:r>
            <a:r>
              <a:rPr lang="en-IN" dirty="0" err="1"/>
              <a:t>topdirectors</a:t>
            </a:r>
            <a:r>
              <a:rPr lang="en-IN" dirty="0"/>
              <a:t> and displayed with mean </a:t>
            </a:r>
            <a:r>
              <a:rPr lang="en-IN" dirty="0" err="1"/>
              <a:t>imdb_score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As we did alphabet sorting first, the directors name with tie mean </a:t>
            </a:r>
            <a:r>
              <a:rPr lang="en-IN" dirty="0" err="1"/>
              <a:t>imdb_score</a:t>
            </a:r>
            <a:r>
              <a:rPr lang="en-IN" dirty="0"/>
              <a:t> are in alphabetic order. </a:t>
            </a:r>
          </a:p>
        </p:txBody>
      </p:sp>
    </p:spTree>
    <p:extLst>
      <p:ext uri="{BB962C8B-B14F-4D97-AF65-F5344CB8AC3E}">
        <p14:creationId xmlns:p14="http://schemas.microsoft.com/office/powerpoint/2010/main" val="1112883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D. Best Directors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C00000"/>
                </a:solidFill>
              </a:rPr>
              <a:t>The best directors in the list are Charles Chaplin and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Tony Kaye with mean </a:t>
            </a:r>
            <a:r>
              <a:rPr lang="en-IN" dirty="0" err="1">
                <a:solidFill>
                  <a:srgbClr val="C00000"/>
                </a:solidFill>
              </a:rPr>
              <a:t>imdb_score</a:t>
            </a:r>
            <a:r>
              <a:rPr lang="en-IN" dirty="0">
                <a:solidFill>
                  <a:srgbClr val="C00000"/>
                </a:solidFill>
              </a:rPr>
              <a:t> 8.6.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We got not 10, but 12 top directors as there are four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directors with 8.5 score and four directors with 8.4 score.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353" y="3078536"/>
            <a:ext cx="4184391" cy="28989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344" y="1845734"/>
            <a:ext cx="2510358" cy="2216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426" y="1948482"/>
            <a:ext cx="4177936" cy="10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4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E. Popular Genres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Create Pivot table with </a:t>
            </a:r>
            <a:r>
              <a:rPr lang="en-IN" b="1" dirty="0"/>
              <a:t>genres</a:t>
            </a:r>
            <a:r>
              <a:rPr lang="en-IN" dirty="0"/>
              <a:t> column with </a:t>
            </a:r>
            <a:r>
              <a:rPr lang="en-IN" b="1" dirty="0"/>
              <a:t>count of</a:t>
            </a:r>
          </a:p>
          <a:p>
            <a:pPr marL="0" indent="0">
              <a:buNone/>
            </a:pPr>
            <a:r>
              <a:rPr lang="en-IN" b="1" dirty="0" err="1"/>
              <a:t>Movie_titles</a:t>
            </a:r>
            <a:r>
              <a:rPr lang="en-IN" b="1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 </a:t>
            </a:r>
            <a:r>
              <a:rPr lang="en-IN" dirty="0"/>
              <a:t>Done value filters -&gt; Top 10 items by </a:t>
            </a:r>
            <a:r>
              <a:rPr lang="en-IN" b="1" dirty="0"/>
              <a:t>count of </a:t>
            </a:r>
            <a:r>
              <a:rPr lang="en-IN" b="1" dirty="0" err="1"/>
              <a:t>movie_titles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to get top/most popular genres.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Sorted descending by </a:t>
            </a:r>
            <a:r>
              <a:rPr lang="en-IN" b="1" dirty="0"/>
              <a:t>count of </a:t>
            </a:r>
            <a:r>
              <a:rPr lang="en-IN" b="1" dirty="0" err="1"/>
              <a:t>movie_titles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Created a graph with most popular genres.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The most popular genre is Drama with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153 movies count and then 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C00000"/>
                </a:solidFill>
              </a:rPr>
              <a:t>Comedy|Drama|Romance</a:t>
            </a:r>
            <a:r>
              <a:rPr lang="en-IN" dirty="0">
                <a:solidFill>
                  <a:srgbClr val="C00000"/>
                </a:solidFill>
              </a:rPr>
              <a:t> with 151.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188" y="1845734"/>
            <a:ext cx="4055242" cy="2499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240" y="4345192"/>
            <a:ext cx="5583190" cy="189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6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E. Genres as separate 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I also created a table with each genres separate and movie counts. Using Label filters.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C00000"/>
                </a:solidFill>
              </a:rPr>
              <a:t>Label Filters -&gt; Contains “genre name” -&gt; ok</a:t>
            </a:r>
          </a:p>
          <a:p>
            <a:pPr marL="0" indent="0">
              <a:buNone/>
            </a:pPr>
            <a:r>
              <a:rPr lang="en-IN" dirty="0"/>
              <a:t>Then enter the sum of counts in </a:t>
            </a:r>
            <a:r>
              <a:rPr lang="en-IN" b="1" dirty="0"/>
              <a:t>total count </a:t>
            </a:r>
            <a:r>
              <a:rPr lang="en-IN" dirty="0"/>
              <a:t>column.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Here we can see that Drama genre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Is on top. So it is the most popular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genre. Next comes, comedy and then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thriller.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266" y="2312377"/>
            <a:ext cx="2538414" cy="3556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965" y="3162301"/>
            <a:ext cx="3561952" cy="260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94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F. Three new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First task is to create three columns </a:t>
            </a:r>
            <a:r>
              <a:rPr lang="en-IN" dirty="0" err="1"/>
              <a:t>Meryl_Streep</a:t>
            </a:r>
            <a:r>
              <a:rPr lang="en-IN" dirty="0"/>
              <a:t>, </a:t>
            </a:r>
            <a:r>
              <a:rPr lang="en-IN" dirty="0" err="1"/>
              <a:t>Leo_Caprio</a:t>
            </a:r>
            <a:r>
              <a:rPr lang="en-IN" dirty="0"/>
              <a:t> and </a:t>
            </a:r>
            <a:r>
              <a:rPr lang="en-IN" dirty="0" err="1"/>
              <a:t>Brad_Pitt</a:t>
            </a:r>
            <a:r>
              <a:rPr lang="en-IN" dirty="0"/>
              <a:t>. Extracted the movies acted by them from </a:t>
            </a:r>
            <a:r>
              <a:rPr lang="en-IN" dirty="0">
                <a:solidFill>
                  <a:srgbClr val="C00000"/>
                </a:solidFill>
              </a:rPr>
              <a:t>actor_1_name</a:t>
            </a:r>
            <a:r>
              <a:rPr lang="en-IN" dirty="0"/>
              <a:t> column with </a:t>
            </a:r>
            <a:r>
              <a:rPr lang="en-IN" b="1" dirty="0" err="1"/>
              <a:t>movie_title</a:t>
            </a:r>
            <a:r>
              <a:rPr lang="en-IN" dirty="0"/>
              <a:t> by using </a:t>
            </a:r>
            <a:r>
              <a:rPr lang="en-IN" dirty="0">
                <a:solidFill>
                  <a:srgbClr val="C00000"/>
                </a:solidFill>
              </a:rPr>
              <a:t>Filter</a:t>
            </a:r>
            <a:r>
              <a:rPr lang="en-IN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45" y="2450389"/>
            <a:ext cx="2803210" cy="38244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820" y="2716547"/>
            <a:ext cx="5578323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81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F. Combined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Next task is to append the rows of these columns and create a new column “</a:t>
            </a:r>
            <a:r>
              <a:rPr lang="en-IN" b="1" dirty="0"/>
              <a:t>Combined</a:t>
            </a:r>
            <a:r>
              <a:rPr lang="en-IN" dirty="0"/>
              <a:t>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Used </a:t>
            </a:r>
            <a:r>
              <a:rPr lang="en-IN" dirty="0">
                <a:solidFill>
                  <a:srgbClr val="C00000"/>
                </a:solidFill>
              </a:rPr>
              <a:t>CONCATENATE() </a:t>
            </a:r>
            <a:r>
              <a:rPr lang="en-IN" dirty="0"/>
              <a:t>function to join texts from all row.</a:t>
            </a:r>
          </a:p>
          <a:p>
            <a:pPr marL="0" indent="0">
              <a:buNone/>
            </a:pPr>
            <a:r>
              <a:rPr lang="en-IN" dirty="0"/>
              <a:t>Result: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38189"/>
            <a:ext cx="10607959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62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F.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Next task is to find mean of </a:t>
            </a:r>
            <a:r>
              <a:rPr lang="en-IN" b="1" dirty="0" err="1"/>
              <a:t>num_critic_for_reviews</a:t>
            </a:r>
            <a:r>
              <a:rPr lang="en-IN" dirty="0"/>
              <a:t> and </a:t>
            </a:r>
          </a:p>
          <a:p>
            <a:pPr marL="0" indent="0">
              <a:buNone/>
            </a:pPr>
            <a:r>
              <a:rPr lang="en-IN" b="1" dirty="0" err="1"/>
              <a:t>num_user_for_reviews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 err="1"/>
              <a:t>num_user_for_reviews</a:t>
            </a:r>
            <a:r>
              <a:rPr lang="en-IN" dirty="0"/>
              <a:t> is given as text in the column, so</a:t>
            </a:r>
          </a:p>
          <a:p>
            <a:pPr marL="0" indent="0">
              <a:buNone/>
            </a:pPr>
            <a:r>
              <a:rPr lang="en-IN" dirty="0"/>
              <a:t> converted them to numbers using: </a:t>
            </a:r>
            <a:r>
              <a:rPr lang="en-IN" dirty="0">
                <a:solidFill>
                  <a:srgbClr val="C00000"/>
                </a:solidFill>
              </a:rPr>
              <a:t>Data -&gt; Text to column.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Copied only required columns to a sheet and then created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pivot table using actor_1_name, </a:t>
            </a:r>
            <a:r>
              <a:rPr lang="en-IN" dirty="0" err="1">
                <a:solidFill>
                  <a:schemeClr val="tx1"/>
                </a:solidFill>
              </a:rPr>
              <a:t>num_critic_for_reviews</a:t>
            </a:r>
            <a:r>
              <a:rPr lang="en-IN" dirty="0">
                <a:solidFill>
                  <a:schemeClr val="tx1"/>
                </a:solidFill>
              </a:rPr>
              <a:t> and 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1"/>
                </a:solidFill>
              </a:rPr>
              <a:t>num_user_for_reviews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 Then sorted the table descending by Average of 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1"/>
                </a:solidFill>
              </a:rPr>
              <a:t>num_critic_for_reviews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572" y="1737360"/>
            <a:ext cx="3347108" cy="451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0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F. Critic favourite and Audience Favourite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From the table,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dirty="0">
                <a:solidFill>
                  <a:srgbClr val="C00000"/>
                </a:solidFill>
              </a:rPr>
              <a:t>Albert Finney </a:t>
            </a:r>
            <a:r>
              <a:rPr lang="en-IN" dirty="0">
                <a:solidFill>
                  <a:schemeClr val="tx1"/>
                </a:solidFill>
              </a:rPr>
              <a:t>is the actor who have highest </a:t>
            </a:r>
            <a:r>
              <a:rPr lang="en-IN" b="1" dirty="0">
                <a:solidFill>
                  <a:schemeClr val="tx1"/>
                </a:solidFill>
              </a:rPr>
              <a:t>mean of </a:t>
            </a:r>
            <a:r>
              <a:rPr lang="en-IN" b="1" dirty="0" err="1">
                <a:solidFill>
                  <a:schemeClr val="tx1"/>
                </a:solidFill>
              </a:rPr>
              <a:t>num</a:t>
            </a:r>
            <a:r>
              <a:rPr lang="en-IN" b="1" dirty="0">
                <a:solidFill>
                  <a:schemeClr val="tx1"/>
                </a:solidFill>
              </a:rPr>
              <a:t>_</a:t>
            </a:r>
          </a:p>
          <a:p>
            <a:pPr marL="0" indent="0">
              <a:buNone/>
            </a:pPr>
            <a:r>
              <a:rPr lang="en-IN" b="1" dirty="0" err="1">
                <a:solidFill>
                  <a:schemeClr val="tx1"/>
                </a:solidFill>
              </a:rPr>
              <a:t>critic_for_reviews</a:t>
            </a:r>
            <a:r>
              <a:rPr lang="en-IN" dirty="0">
                <a:solidFill>
                  <a:schemeClr val="tx1"/>
                </a:solidFill>
              </a:rPr>
              <a:t>. So </a:t>
            </a:r>
            <a:r>
              <a:rPr lang="en-IN" dirty="0">
                <a:solidFill>
                  <a:srgbClr val="C00000"/>
                </a:solidFill>
              </a:rPr>
              <a:t>critic favourite actor is Albert Finney.</a:t>
            </a: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And while sorting descending by </a:t>
            </a:r>
            <a:r>
              <a:rPr lang="en-IN" b="1" dirty="0">
                <a:solidFill>
                  <a:schemeClr val="tx1"/>
                </a:solidFill>
              </a:rPr>
              <a:t>Average of </a:t>
            </a:r>
            <a:r>
              <a:rPr lang="en-IN" b="1" dirty="0" err="1">
                <a:solidFill>
                  <a:schemeClr val="tx1"/>
                </a:solidFill>
              </a:rPr>
              <a:t>num_user_for_reviews</a:t>
            </a:r>
            <a:r>
              <a:rPr lang="en-IN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Heather Donahue </a:t>
            </a:r>
            <a:r>
              <a:rPr lang="en-IN" dirty="0">
                <a:solidFill>
                  <a:schemeClr val="tx1"/>
                </a:solidFill>
              </a:rPr>
              <a:t>have highest mean of user review. So,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Heather Donahue is the audience favourite actor.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769" y="2329962"/>
            <a:ext cx="4134396" cy="1209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769" y="4131590"/>
            <a:ext cx="4134396" cy="124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18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F. Number of voted users over decades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First copied </a:t>
            </a:r>
            <a:r>
              <a:rPr lang="en-IN" b="1" dirty="0" err="1"/>
              <a:t>title_year</a:t>
            </a:r>
            <a:r>
              <a:rPr lang="en-IN" dirty="0"/>
              <a:t> and </a:t>
            </a:r>
            <a:r>
              <a:rPr lang="en-IN" b="1" dirty="0" err="1"/>
              <a:t>num_voted_users</a:t>
            </a:r>
            <a:r>
              <a:rPr lang="en-IN" dirty="0"/>
              <a:t> columns.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Created pivot table. In pivot tools -&gt; </a:t>
            </a:r>
            <a:r>
              <a:rPr lang="en-IN" dirty="0" err="1"/>
              <a:t>Analyze</a:t>
            </a:r>
            <a:r>
              <a:rPr lang="en-IN" dirty="0"/>
              <a:t> -&gt; Group -&gt; Group selection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Gave values starting at 1920 and ending at 2020 By 10.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This gives us years in groups of 10 </a:t>
            </a:r>
            <a:r>
              <a:rPr lang="en-IN" dirty="0" err="1"/>
              <a:t>ie</a:t>
            </a:r>
            <a:r>
              <a:rPr lang="en-IN" dirty="0"/>
              <a:t>. Decades.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When sum of </a:t>
            </a:r>
            <a:r>
              <a:rPr lang="en-IN" dirty="0" err="1">
                <a:solidFill>
                  <a:srgbClr val="C00000"/>
                </a:solidFill>
              </a:rPr>
              <a:t>num_voted_users</a:t>
            </a:r>
            <a:r>
              <a:rPr lang="en-IN" dirty="0">
                <a:solidFill>
                  <a:srgbClr val="C00000"/>
                </a:solidFill>
              </a:rPr>
              <a:t> is checked we can see that each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decade mostly it’s increasing.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Saved this in a new worksheet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1"/>
                </a:solidFill>
              </a:rPr>
              <a:t>df_by_decade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008" y="1845734"/>
            <a:ext cx="2294672" cy="1495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513" y="3449451"/>
            <a:ext cx="3096167" cy="2663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796" y="4048459"/>
            <a:ext cx="3269367" cy="209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94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EXCEL 2016 FILE LINK: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LOOM VIDEO LINK: </a:t>
            </a:r>
            <a:r>
              <a:rPr lang="en-IN" dirty="0" err="1">
                <a:hlinkClick r:id="rId2"/>
              </a:rPr>
              <a:t>loom_video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https://www.loom.com/share/0e1234b9aa624a149a7586412d0bbd4d?sid=c1c2132c-6e86-4013-b165-bc43d279aee5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704306"/>
              </p:ext>
            </p:extLst>
          </p:nvPr>
        </p:nvGraphicFramePr>
        <p:xfrm>
          <a:off x="2280139" y="2698017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914400" imgH="792360" progId="Excel.Sheet.12">
                  <p:link updateAutomatic="1"/>
                </p:oleObj>
              </mc:Choice>
              <mc:Fallback>
                <p:oleObj name="Worksheet" showAsIcon="1" r:id="rId3" imgW="914400" imgH="79236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0139" y="2698017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423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rmAutofit fontScale="85000" lnSpcReduction="10000"/>
          </a:bodyPr>
          <a:lstStyle/>
          <a:p>
            <a:pPr marL="201168" lvl="1" indent="0">
              <a:buNone/>
            </a:pPr>
            <a:r>
              <a:rPr lang="en-IN" dirty="0"/>
              <a:t>	</a:t>
            </a:r>
            <a:r>
              <a:rPr lang="en-IN" sz="2100" dirty="0"/>
              <a:t>A Dataset having various columns of different IMDB Movies is provided. We are required to provide a detailed report for the below data record mentioning the answers for the questions.</a:t>
            </a:r>
          </a:p>
          <a:p>
            <a:r>
              <a:rPr lang="en-IN" b="1" dirty="0"/>
              <a:t>A. Cleaning the data:  </a:t>
            </a:r>
            <a:r>
              <a:rPr lang="en-IN" dirty="0"/>
              <a:t>Removing the null/blank cells, unnecessary rows and columns, also duplicate rows.</a:t>
            </a:r>
          </a:p>
          <a:p>
            <a:r>
              <a:rPr lang="en-IN" b="1" dirty="0"/>
              <a:t>B. Find movies with highest profit: </a:t>
            </a:r>
            <a:r>
              <a:rPr lang="en-IN" dirty="0"/>
              <a:t>Find profit by gross-budget. Then display most profit movies in the list.</a:t>
            </a:r>
          </a:p>
          <a:p>
            <a:r>
              <a:rPr lang="en-IN" b="1" dirty="0"/>
              <a:t>C. Top 250:</a:t>
            </a:r>
            <a:r>
              <a:rPr lang="en-IN" dirty="0"/>
              <a:t> Find top 250 movies with IMDB Rating with respect to the </a:t>
            </a:r>
            <a:r>
              <a:rPr lang="en-IN" dirty="0" err="1"/>
              <a:t>imdb_score</a:t>
            </a:r>
            <a:r>
              <a:rPr lang="en-IN" dirty="0"/>
              <a:t> given in the dataset. Also we have to find out top foreign language films other than English.</a:t>
            </a:r>
          </a:p>
          <a:p>
            <a:r>
              <a:rPr lang="en-IN" b="1" dirty="0"/>
              <a:t>D. Top Directors: </a:t>
            </a:r>
            <a:r>
              <a:rPr lang="en-IN" dirty="0"/>
              <a:t>Find top 10 directors whose mean of </a:t>
            </a:r>
            <a:r>
              <a:rPr lang="en-IN" dirty="0" err="1"/>
              <a:t>imdb_score</a:t>
            </a:r>
            <a:r>
              <a:rPr lang="en-IN" dirty="0"/>
              <a:t> is the highest.</a:t>
            </a:r>
          </a:p>
          <a:p>
            <a:r>
              <a:rPr lang="en-IN" b="1" dirty="0"/>
              <a:t>E. Popular Genres: </a:t>
            </a:r>
            <a:r>
              <a:rPr lang="en-IN" dirty="0"/>
              <a:t>Find the popular genre of movies using count of movie titles.</a:t>
            </a:r>
          </a:p>
          <a:p>
            <a:r>
              <a:rPr lang="en-IN" b="1" dirty="0"/>
              <a:t>F. Critic and audience favourite actors:</a:t>
            </a:r>
          </a:p>
          <a:p>
            <a:pPr lvl="8"/>
            <a:r>
              <a:rPr lang="en-IN" sz="1600" dirty="0" err="1"/>
              <a:t>i</a:t>
            </a:r>
            <a:r>
              <a:rPr lang="en-IN" sz="1600" dirty="0"/>
              <a:t>) First task is to create three columns for three actors and extracting movies in which they played lead role and combine them.</a:t>
            </a:r>
          </a:p>
          <a:p>
            <a:pPr lvl="8"/>
            <a:r>
              <a:rPr lang="en-IN" sz="1600" dirty="0"/>
              <a:t>Ii)  Find the critic favourite and audience favourite actors with respect to the highest mean of </a:t>
            </a:r>
            <a:r>
              <a:rPr lang="en-IN" sz="1600" dirty="0" err="1"/>
              <a:t>num_critic</a:t>
            </a:r>
            <a:r>
              <a:rPr lang="en-IN" sz="1600" dirty="0"/>
              <a:t> and </a:t>
            </a:r>
            <a:r>
              <a:rPr lang="en-IN" sz="1600" dirty="0" err="1"/>
              <a:t>num_user</a:t>
            </a:r>
            <a:r>
              <a:rPr lang="en-IN" sz="1600" dirty="0"/>
              <a:t> reviews.</a:t>
            </a:r>
          </a:p>
          <a:p>
            <a:pPr lvl="8"/>
            <a:r>
              <a:rPr lang="en-IN" sz="1600" dirty="0"/>
              <a:t>Iii) Prepare chart for sum of voted users vs decade.</a:t>
            </a:r>
          </a:p>
        </p:txBody>
      </p:sp>
    </p:spTree>
    <p:extLst>
      <p:ext uri="{BB962C8B-B14F-4D97-AF65-F5344CB8AC3E}">
        <p14:creationId xmlns:p14="http://schemas.microsoft.com/office/powerpoint/2010/main" val="3760903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By doing the IMDB Movie Analysis project I have learned a lot about advanced excel functions, formulas.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Understanding of statistical and logical analysis helped me to do easy calculations and thus to correct answers to the questions.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Most of the analysis included pivot tables and charts, thus got deep into options and pivot tools used for analysis. Learned Charts and visualisation techniques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This project also made me realise analysis can be done in so many ways, that we will reach the final answer through different logic applied.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587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579" y="261656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IN" sz="8800" b="1" dirty="0"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848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Downloaded and imported given dataset (csv file) to Excel sheet.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Cleaned the data and kept only the required information.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Created pivot tables. Used different excel tools, filter and sort functions, excel formulas etc. Created necessary charts and plots etc. to get the correct answers to the questions asked.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While doing the project, prepared </a:t>
            </a:r>
            <a:r>
              <a:rPr lang="en-IN" dirty="0" err="1"/>
              <a:t>ppt</a:t>
            </a:r>
            <a:r>
              <a:rPr lang="en-IN" dirty="0"/>
              <a:t> and explained each task step by step and displayed charts and screenshots from excel sheets as required.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Hyperlinked the working sheet into the </a:t>
            </a:r>
            <a:r>
              <a:rPr lang="en-IN" dirty="0" err="1"/>
              <a:t>ppt</a:t>
            </a:r>
            <a:r>
              <a:rPr lang="en-IN" dirty="0"/>
              <a:t> for clarification.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Attached loom video explaining how I did the project.</a:t>
            </a:r>
          </a:p>
        </p:txBody>
      </p:sp>
    </p:spTree>
    <p:extLst>
      <p:ext uri="{BB962C8B-B14F-4D97-AF65-F5344CB8AC3E}">
        <p14:creationId xmlns:p14="http://schemas.microsoft.com/office/powerpoint/2010/main" val="294463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Microsoft Excel 2016 for doing the analysis.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Microsoft </a:t>
            </a:r>
            <a:r>
              <a:rPr lang="en-IN" dirty="0" err="1"/>
              <a:t>Powerpoint</a:t>
            </a:r>
            <a:r>
              <a:rPr lang="en-IN" dirty="0"/>
              <a:t> 2016 for project report.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Loom as screen recorder.</a:t>
            </a:r>
          </a:p>
        </p:txBody>
      </p:sp>
    </p:spTree>
    <p:extLst>
      <p:ext uri="{BB962C8B-B14F-4D97-AF65-F5344CB8AC3E}">
        <p14:creationId xmlns:p14="http://schemas.microsoft.com/office/powerpoint/2010/main" val="277343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A. CLEANING THE DATA -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300" dirty="0"/>
              <a:t> Understand the whole project and read through questions to find out unwanted columns given in the dataset. </a:t>
            </a:r>
          </a:p>
          <a:p>
            <a:pPr marL="0" indent="0">
              <a:buNone/>
            </a:pPr>
            <a:r>
              <a:rPr lang="en-IN" sz="2300" b="1" dirty="0"/>
              <a:t>1. Delete unnecessary columns:</a:t>
            </a:r>
          </a:p>
          <a:p>
            <a:pPr marL="0" indent="0">
              <a:buNone/>
            </a:pPr>
            <a:r>
              <a:rPr lang="en-IN" sz="2300" dirty="0"/>
              <a:t>	(colour, duration, </a:t>
            </a:r>
            <a:r>
              <a:rPr lang="en-IN" sz="2300" dirty="0" err="1"/>
              <a:t>director_facebook_likes</a:t>
            </a:r>
            <a:r>
              <a:rPr lang="en-IN" sz="2300" dirty="0"/>
              <a:t>, actor_3_facebook_likes, actor_2_name, actor_1_facebook_likes, </a:t>
            </a:r>
            <a:r>
              <a:rPr lang="en-IN" sz="2300" dirty="0" err="1"/>
              <a:t>cast_total_facebook_likes</a:t>
            </a:r>
            <a:r>
              <a:rPr lang="en-IN" sz="2300" dirty="0"/>
              <a:t>, actor_3_name, </a:t>
            </a:r>
            <a:r>
              <a:rPr lang="en-IN" sz="2300" dirty="0" err="1"/>
              <a:t>facenumber_in_poster</a:t>
            </a:r>
            <a:r>
              <a:rPr lang="en-IN" sz="2300" dirty="0"/>
              <a:t>, </a:t>
            </a:r>
            <a:r>
              <a:rPr lang="en-IN" sz="2300" dirty="0" err="1"/>
              <a:t>plot_keywords</a:t>
            </a:r>
            <a:r>
              <a:rPr lang="en-IN" sz="2300" dirty="0"/>
              <a:t>, </a:t>
            </a:r>
            <a:r>
              <a:rPr lang="en-IN" sz="2300" dirty="0" err="1"/>
              <a:t>movie_imdb_link</a:t>
            </a:r>
            <a:r>
              <a:rPr lang="en-IN" sz="2300" dirty="0"/>
              <a:t>, </a:t>
            </a:r>
            <a:r>
              <a:rPr lang="en-IN" sz="2300" dirty="0" err="1"/>
              <a:t>content_rating</a:t>
            </a:r>
            <a:r>
              <a:rPr lang="en-IN" sz="2300" dirty="0"/>
              <a:t>, actor_2_facebook_likes, </a:t>
            </a:r>
            <a:r>
              <a:rPr lang="en-IN" sz="2300" dirty="0" err="1"/>
              <a:t>aspect_ratio</a:t>
            </a:r>
            <a:r>
              <a:rPr lang="en-IN" sz="2300" dirty="0"/>
              <a:t>, </a:t>
            </a:r>
            <a:r>
              <a:rPr lang="en-IN" sz="2300" dirty="0" err="1"/>
              <a:t>movie_facebook_likes</a:t>
            </a:r>
            <a:r>
              <a:rPr lang="en-IN" sz="2300" dirty="0"/>
              <a:t>)</a:t>
            </a:r>
          </a:p>
          <a:p>
            <a:pPr marL="0" indent="0">
              <a:buNone/>
            </a:pPr>
            <a:r>
              <a:rPr lang="en-IN" sz="2300" b="1" dirty="0"/>
              <a:t>2. Removing duplicate rows:</a:t>
            </a:r>
          </a:p>
          <a:p>
            <a:pPr marL="0" indent="0">
              <a:buNone/>
            </a:pPr>
            <a:r>
              <a:rPr lang="en-IN" sz="2300" dirty="0"/>
              <a:t>	</a:t>
            </a:r>
            <a:r>
              <a:rPr lang="en-IN" sz="2300" dirty="0" err="1"/>
              <a:t>Ctrl+A</a:t>
            </a:r>
            <a:r>
              <a:rPr lang="en-IN" sz="2300" dirty="0"/>
              <a:t> (select all cells in the table)</a:t>
            </a:r>
          </a:p>
          <a:p>
            <a:pPr marL="0" indent="0">
              <a:buNone/>
            </a:pPr>
            <a:r>
              <a:rPr lang="en-IN" sz="2300" dirty="0"/>
              <a:t>	Data –&gt; Remove Duplicates </a:t>
            </a:r>
            <a:r>
              <a:rPr lang="en-IN" sz="2300" dirty="0">
                <a:solidFill>
                  <a:srgbClr val="C00000"/>
                </a:solidFill>
              </a:rPr>
              <a:t>( 47 Duplicate values were found and removed, 4996 remained)</a:t>
            </a:r>
          </a:p>
          <a:p>
            <a:pPr marL="0" indent="0">
              <a:buNone/>
            </a:pPr>
            <a:r>
              <a:rPr lang="en-IN" sz="2300" b="1" dirty="0"/>
              <a:t>3. Finding null/blank cells and removing those rows</a:t>
            </a:r>
          </a:p>
          <a:p>
            <a:pPr marL="0" indent="0">
              <a:buNone/>
            </a:pPr>
            <a:r>
              <a:rPr lang="en-IN" sz="2300" dirty="0"/>
              <a:t>	</a:t>
            </a:r>
            <a:r>
              <a:rPr lang="en-IN" sz="2300" dirty="0" err="1"/>
              <a:t>Ctr+A</a:t>
            </a:r>
            <a:r>
              <a:rPr lang="en-IN" sz="2300" dirty="0"/>
              <a:t> </a:t>
            </a:r>
          </a:p>
          <a:p>
            <a:pPr marL="0" indent="0">
              <a:buNone/>
            </a:pPr>
            <a:r>
              <a:rPr lang="en-IN" sz="2300" dirty="0"/>
              <a:t>	Home -&gt; Find &amp; Select -&gt; Go to Special -&gt; Blanks -&gt; OK (Blank cells are then Highlighted)</a:t>
            </a:r>
          </a:p>
          <a:p>
            <a:pPr marL="0" indent="0">
              <a:buNone/>
            </a:pPr>
            <a:r>
              <a:rPr lang="en-IN" sz="2300" dirty="0"/>
              <a:t>	With that selection, Go to Home -&gt; Delete -&gt; Delete Sheet Rows</a:t>
            </a:r>
          </a:p>
          <a:p>
            <a:pPr marL="0" indent="0">
              <a:buNone/>
            </a:pPr>
            <a:r>
              <a:rPr lang="en-IN" sz="2300" b="1" dirty="0">
                <a:solidFill>
                  <a:srgbClr val="C00000"/>
                </a:solidFill>
              </a:rPr>
              <a:t>After cleaning total 3850 rows  and 13 columns were only present. The worksheet was saved as </a:t>
            </a:r>
            <a:r>
              <a:rPr lang="en-IN" sz="2300" b="1" dirty="0" err="1">
                <a:solidFill>
                  <a:srgbClr val="C00000"/>
                </a:solidFill>
              </a:rPr>
              <a:t>Cleaned_Data</a:t>
            </a:r>
            <a:r>
              <a:rPr lang="en-IN" sz="2300" b="1" dirty="0">
                <a:solidFill>
                  <a:srgbClr val="C00000"/>
                </a:solidFill>
              </a:rPr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39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B. Movies with the Highest Profit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Inserted “</a:t>
            </a:r>
            <a:r>
              <a:rPr lang="en-IN" b="1" dirty="0"/>
              <a:t>Profit</a:t>
            </a:r>
            <a:r>
              <a:rPr lang="en-IN" dirty="0"/>
              <a:t>” column and assigned values (Profit =</a:t>
            </a:r>
            <a:r>
              <a:rPr lang="en-IN" dirty="0" err="1"/>
              <a:t>Gross_col</a:t>
            </a:r>
            <a:r>
              <a:rPr lang="en-IN" dirty="0"/>
              <a:t> – </a:t>
            </a:r>
            <a:r>
              <a:rPr lang="en-IN" dirty="0" err="1"/>
              <a:t>Budget_col</a:t>
            </a:r>
            <a:r>
              <a:rPr lang="en-IN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Sorted the “</a:t>
            </a:r>
            <a:r>
              <a:rPr lang="en-IN" b="1" dirty="0"/>
              <a:t>Profit</a:t>
            </a:r>
            <a:r>
              <a:rPr lang="en-IN" dirty="0"/>
              <a:t>” column from largest to smallest values. Selected first 10 rows.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Created pivot table to a different worksheet “</a:t>
            </a:r>
            <a:r>
              <a:rPr lang="en-IN" dirty="0" err="1"/>
              <a:t>Highest_Profit</a:t>
            </a:r>
            <a:r>
              <a:rPr lang="en-IN" dirty="0"/>
              <a:t>” with columns </a:t>
            </a:r>
            <a:r>
              <a:rPr lang="en-IN" b="1" dirty="0" err="1"/>
              <a:t>movie_title</a:t>
            </a:r>
            <a:r>
              <a:rPr lang="en-IN" b="1" dirty="0"/>
              <a:t>, profit and budget.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Plotted graph with profit on y-axis and budget on x-axis.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Highest Profit Movies are: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C00000"/>
                </a:solidFill>
              </a:rPr>
              <a:t>Avatar   (₹ 52,35,05,847.00)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C00000"/>
                </a:solidFill>
              </a:rPr>
              <a:t>Jurassic World   (₹ 50,21,77,271.00)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C00000"/>
                </a:solidFill>
              </a:rPr>
              <a:t>Titanic   (₹ 45,86,72,302.00)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C00000"/>
                </a:solidFill>
              </a:rPr>
              <a:t>Star Wars   (₹ 44,99,35,665.00 )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644" y="3744246"/>
            <a:ext cx="6114036" cy="248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4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C. Top 250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First sorted </a:t>
            </a:r>
            <a:r>
              <a:rPr lang="en-IN" b="1" dirty="0" err="1"/>
              <a:t>imdb_score</a:t>
            </a:r>
            <a:r>
              <a:rPr lang="en-IN" dirty="0"/>
              <a:t> column from largest to smallest.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Converted </a:t>
            </a:r>
            <a:r>
              <a:rPr lang="en-IN" b="1" dirty="0" err="1"/>
              <a:t>num_voted_users</a:t>
            </a:r>
            <a:r>
              <a:rPr lang="en-IN" b="1" dirty="0"/>
              <a:t> </a:t>
            </a:r>
            <a:r>
              <a:rPr lang="en-IN" dirty="0"/>
              <a:t>to numbers format (Data-&gt;Text to Columns).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Filtered </a:t>
            </a:r>
            <a:r>
              <a:rPr lang="en-IN" b="1" dirty="0" err="1"/>
              <a:t>num_voted_users</a:t>
            </a:r>
            <a:r>
              <a:rPr lang="en-IN" dirty="0"/>
              <a:t> greater than 25000 and selected top 250 </a:t>
            </a:r>
            <a:r>
              <a:rPr lang="en-IN" b="1" dirty="0" err="1"/>
              <a:t>movie_titles</a:t>
            </a:r>
            <a:r>
              <a:rPr lang="en-IN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Copied them to another worksheet with </a:t>
            </a:r>
            <a:r>
              <a:rPr lang="en-IN" b="1" dirty="0" err="1"/>
              <a:t>movie_titles</a:t>
            </a:r>
            <a:r>
              <a:rPr lang="en-IN" b="1" dirty="0"/>
              <a:t>, </a:t>
            </a:r>
            <a:r>
              <a:rPr lang="en-IN" b="1" dirty="0" err="1"/>
              <a:t>num_voted_users</a:t>
            </a:r>
            <a:r>
              <a:rPr lang="en-IN" b="1" dirty="0"/>
              <a:t>, </a:t>
            </a:r>
            <a:r>
              <a:rPr lang="en-IN" b="1" dirty="0" err="1"/>
              <a:t>imdb_score</a:t>
            </a:r>
            <a:r>
              <a:rPr lang="en-IN" b="1" dirty="0"/>
              <a:t> and language column</a:t>
            </a:r>
            <a:r>
              <a:rPr lang="en-IN" dirty="0"/>
              <a:t>. Named worksheet as </a:t>
            </a:r>
            <a:r>
              <a:rPr lang="en-IN" b="1" dirty="0"/>
              <a:t>Top_250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Ranked movies according to </a:t>
            </a:r>
            <a:r>
              <a:rPr lang="en-IN" dirty="0" err="1"/>
              <a:t>imdb_score</a:t>
            </a:r>
            <a:r>
              <a:rPr lang="en-IN" dirty="0"/>
              <a:t> using formula:			</a:t>
            </a:r>
            <a:r>
              <a:rPr lang="en-US" b="1" dirty="0"/>
              <a:t>=SUMPRODUCT((D2&lt;=$D$2:$D$251)/COUNTIF($D$2:$D$251,$D$2:$D$251))</a:t>
            </a:r>
            <a:endParaRPr lang="en-IN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Filtered </a:t>
            </a:r>
            <a:r>
              <a:rPr lang="en-IN" b="1" dirty="0"/>
              <a:t>language</a:t>
            </a:r>
            <a:r>
              <a:rPr lang="en-IN" dirty="0"/>
              <a:t> without English movies and found top ten foreign languages. Displayed them in new column </a:t>
            </a:r>
            <a:r>
              <a:rPr lang="en-IN" b="1" dirty="0" err="1"/>
              <a:t>Top_Foreign_Lang_Film</a:t>
            </a:r>
            <a:r>
              <a:rPr lang="en-IN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206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554" y="209022"/>
            <a:ext cx="10058400" cy="1450757"/>
          </a:xfrm>
        </p:spPr>
        <p:txBody>
          <a:bodyPr/>
          <a:lstStyle/>
          <a:p>
            <a:r>
              <a:rPr lang="en-IN" dirty="0"/>
              <a:t>C. Top 250 Movies </a:t>
            </a:r>
            <a:r>
              <a:rPr lang="en-IN" sz="2000" b="1" dirty="0"/>
              <a:t>(acc. To </a:t>
            </a:r>
            <a:r>
              <a:rPr lang="en-IN" sz="2000" b="1" dirty="0" err="1"/>
              <a:t>imdb_score</a:t>
            </a:r>
            <a:r>
              <a:rPr lang="en-IN" sz="2000" b="1" dirty="0"/>
              <a:t>, for which </a:t>
            </a:r>
            <a:r>
              <a:rPr lang="en-IN" sz="2000" b="1" dirty="0" err="1"/>
              <a:t>num_vote_users</a:t>
            </a:r>
            <a:r>
              <a:rPr lang="en-IN" sz="2000" b="1" dirty="0"/>
              <a:t> &gt; 25000)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18" y="1852349"/>
            <a:ext cx="10058400" cy="4023360"/>
          </a:xfrm>
        </p:spPr>
        <p:txBody>
          <a:bodyPr/>
          <a:lstStyle/>
          <a:p>
            <a:pPr lvl="1"/>
            <a:r>
              <a:rPr lang="en-IN" dirty="0">
                <a:solidFill>
                  <a:srgbClr val="C00000"/>
                </a:solidFill>
              </a:rPr>
              <a:t>First Rank in the list for movie “The Shawshank Redemption” with </a:t>
            </a:r>
            <a:r>
              <a:rPr lang="en-IN" dirty="0" err="1">
                <a:solidFill>
                  <a:srgbClr val="C00000"/>
                </a:solidFill>
              </a:rPr>
              <a:t>imdb_score</a:t>
            </a:r>
            <a:r>
              <a:rPr lang="en-IN" dirty="0">
                <a:solidFill>
                  <a:srgbClr val="C00000"/>
                </a:solidFill>
              </a:rPr>
              <a:t>=9.3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3202" r="19911"/>
          <a:stretch/>
        </p:blipFill>
        <p:spPr>
          <a:xfrm>
            <a:off x="641838" y="2206636"/>
            <a:ext cx="2206870" cy="40944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4973" r="19601"/>
          <a:stretch/>
        </p:blipFill>
        <p:spPr>
          <a:xfrm>
            <a:off x="2938614" y="2206636"/>
            <a:ext cx="2136530" cy="40944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4949" r="19644"/>
          <a:stretch/>
        </p:blipFill>
        <p:spPr>
          <a:xfrm>
            <a:off x="5165050" y="2197580"/>
            <a:ext cx="2126402" cy="41035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5657" r="19793"/>
          <a:stretch/>
        </p:blipFill>
        <p:spPr>
          <a:xfrm>
            <a:off x="7381358" y="2197580"/>
            <a:ext cx="2092537" cy="40944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/>
          <a:srcRect r="21166"/>
          <a:stretch/>
        </p:blipFill>
        <p:spPr>
          <a:xfrm>
            <a:off x="9563800" y="2206636"/>
            <a:ext cx="1982507" cy="163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4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C.Top</a:t>
            </a:r>
            <a:r>
              <a:rPr lang="en-IN" dirty="0"/>
              <a:t> Foreign Language movies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There </a:t>
            </a:r>
            <a:r>
              <a:rPr lang="en-IN"/>
              <a:t>are 37 </a:t>
            </a:r>
            <a:r>
              <a:rPr lang="en-IN" dirty="0"/>
              <a:t>foreign language films in the list.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C00000"/>
                </a:solidFill>
              </a:rPr>
              <a:t>Top first foreign language film is “The Good, the Bad and the Ugly”, an Italian movie with </a:t>
            </a:r>
            <a:r>
              <a:rPr lang="en-IN" dirty="0" err="1">
                <a:solidFill>
                  <a:srgbClr val="C00000"/>
                </a:solidFill>
              </a:rPr>
              <a:t>imdb_score</a:t>
            </a:r>
            <a:r>
              <a:rPr lang="en-IN" dirty="0">
                <a:solidFill>
                  <a:srgbClr val="C00000"/>
                </a:solidFill>
              </a:rPr>
              <a:t> of 8.9.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345" y="2681359"/>
            <a:ext cx="2067486" cy="363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544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2219</TotalTime>
  <Words>1726</Words>
  <Application>Microsoft Office PowerPoint</Application>
  <PresentationFormat>Widescreen</PresentationFormat>
  <Paragraphs>142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 Black</vt:lpstr>
      <vt:lpstr>Calibri</vt:lpstr>
      <vt:lpstr>Calibri Light</vt:lpstr>
      <vt:lpstr>Wingdings</vt:lpstr>
      <vt:lpstr>Retrospect</vt:lpstr>
      <vt:lpstr>C:\Users\OA\Desktop\IMDB_Movies.xlsx</vt:lpstr>
      <vt:lpstr>IMDB MOVIE ANALYSIS DATA ANALYTICS</vt:lpstr>
      <vt:lpstr>Project description</vt:lpstr>
      <vt:lpstr>Approach</vt:lpstr>
      <vt:lpstr>Tech stack used</vt:lpstr>
      <vt:lpstr>A. CLEANING THE DATA - Insights</vt:lpstr>
      <vt:lpstr>B. Movies with the Highest Profit </vt:lpstr>
      <vt:lpstr>C. Top 250</vt:lpstr>
      <vt:lpstr>C. Top 250 Movies (acc. To imdb_score, for which num_vote_users &gt; 25000)</vt:lpstr>
      <vt:lpstr>C.Top Foreign Language movies</vt:lpstr>
      <vt:lpstr>D. Best Directors</vt:lpstr>
      <vt:lpstr>D. Best Directors</vt:lpstr>
      <vt:lpstr>E. Popular Genres</vt:lpstr>
      <vt:lpstr>E. Genres as separate counts</vt:lpstr>
      <vt:lpstr>F. Three new columns</vt:lpstr>
      <vt:lpstr>F. Combined column</vt:lpstr>
      <vt:lpstr>F. Mean</vt:lpstr>
      <vt:lpstr>F. Critic favourite and Audience Favourite</vt:lpstr>
      <vt:lpstr>F. Number of voted users over decades</vt:lpstr>
      <vt:lpstr>Working file </vt:lpstr>
      <vt:lpstr>RESULT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 ANALYSIS DATA ANALYTICS</dc:title>
  <dc:creator>OA</dc:creator>
  <cp:lastModifiedBy>shadiya shadiya</cp:lastModifiedBy>
  <cp:revision>89</cp:revision>
  <dcterms:created xsi:type="dcterms:W3CDTF">2023-07-04T06:18:55Z</dcterms:created>
  <dcterms:modified xsi:type="dcterms:W3CDTF">2024-08-05T14:57:56Z</dcterms:modified>
</cp:coreProperties>
</file>