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  <p:sldMasterId id="2147483658" r:id="rId2"/>
  </p:sldMasterIdLst>
  <p:notesMasterIdLst>
    <p:notesMasterId r:id="rId24"/>
  </p:notesMasterIdLst>
  <p:sldIdLst>
    <p:sldId id="256" r:id="rId3"/>
    <p:sldId id="257" r:id="rId4"/>
    <p:sldId id="258" r:id="rId5"/>
    <p:sldId id="271" r:id="rId6"/>
    <p:sldId id="259" r:id="rId7"/>
    <p:sldId id="260" r:id="rId8"/>
    <p:sldId id="277" r:id="rId9"/>
    <p:sldId id="262" r:id="rId10"/>
    <p:sldId id="264" r:id="rId11"/>
    <p:sldId id="278" r:id="rId12"/>
    <p:sldId id="280" r:id="rId13"/>
    <p:sldId id="281" r:id="rId14"/>
    <p:sldId id="279" r:id="rId15"/>
    <p:sldId id="272" r:id="rId16"/>
    <p:sldId id="265" r:id="rId17"/>
    <p:sldId id="273" r:id="rId18"/>
    <p:sldId id="275" r:id="rId19"/>
    <p:sldId id="266" r:id="rId20"/>
    <p:sldId id="267" r:id="rId21"/>
    <p:sldId id="276" r:id="rId22"/>
    <p:sldId id="270" r:id="rId23"/>
  </p:sldIdLst>
  <p:sldSz cx="14630400" cy="8229600"/>
  <p:notesSz cx="8229600" cy="14630400"/>
  <p:embeddedFontLst>
    <p:embeddedFont>
      <p:font typeface="Lato" panose="020F0502020204030203" pitchFamily="34" charset="0"/>
      <p:regular r:id="rId25"/>
      <p:bold r:id="rId26"/>
    </p:embeddedFont>
    <p:embeddedFont>
      <p:font typeface="Lato Bold" panose="020F0502020204030203" charset="0"/>
      <p:bold r:id="rId27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73" d="100"/>
          <a:sy n="73" d="100"/>
        </p:scale>
        <p:origin x="485" y="-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9518" y="1576745"/>
            <a:ext cx="4815245" cy="507611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939522" y="1420058"/>
            <a:ext cx="7264956" cy="16778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6600"/>
              </a:lnSpc>
              <a:buNone/>
            </a:pPr>
            <a:r>
              <a:rPr lang="en-US" sz="52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Real-Time Credit Card Fraud Detection</a:t>
            </a:r>
            <a:endParaRPr lang="en-US" sz="5250" dirty="0"/>
          </a:p>
        </p:txBody>
      </p:sp>
      <p:sp>
        <p:nvSpPr>
          <p:cNvPr id="5" name="Text 1"/>
          <p:cNvSpPr/>
          <p:nvPr/>
        </p:nvSpPr>
        <p:spPr>
          <a:xfrm>
            <a:off x="939522" y="3500557"/>
            <a:ext cx="7264956" cy="214788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This presentation outlines the development of a real-time credit card fraud detection system for financial transactions using machine learning. The project aims to identify and prevent fraudulent activities in financial transactions by leveraging advanced machine learning algorithms.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939522" y="5950387"/>
            <a:ext cx="2366386" cy="85915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b="1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Team Members:</a:t>
            </a: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 Mohd Shadmaan, Ayush, Nitesh, Sharman, Luxmi</a:t>
            </a:r>
            <a:endParaRPr lang="en-US" sz="2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95169FE-9D5C-EB63-969F-57FFDF6CA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535" y="761532"/>
            <a:ext cx="9707330" cy="67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05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11665A-83AB-6746-31D2-C9D9C8DC9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08" y="705465"/>
            <a:ext cx="6134956" cy="36295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89EA49-7E81-2A80-436A-33E8227D29A4}"/>
              </a:ext>
            </a:extLst>
          </p:cNvPr>
          <p:cNvSpPr txBox="1"/>
          <p:nvPr/>
        </p:nvSpPr>
        <p:spPr>
          <a:xfrm>
            <a:off x="2318657" y="4455651"/>
            <a:ext cx="25037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Distribution of Amount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EC6AB1-ED66-2E2D-8D01-C021AB09A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924" y="633625"/>
            <a:ext cx="5953956" cy="36886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AEEB36-A618-FBB0-A3D1-846F8B6AD8D0}"/>
              </a:ext>
            </a:extLst>
          </p:cNvPr>
          <p:cNvSpPr txBox="1"/>
          <p:nvPr/>
        </p:nvSpPr>
        <p:spPr>
          <a:xfrm>
            <a:off x="9372600" y="4455651"/>
            <a:ext cx="2601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Distribution of Time</a:t>
            </a:r>
          </a:p>
        </p:txBody>
      </p:sp>
    </p:spTree>
    <p:extLst>
      <p:ext uri="{BB962C8B-B14F-4D97-AF65-F5344CB8AC3E}">
        <p14:creationId xmlns:p14="http://schemas.microsoft.com/office/powerpoint/2010/main" val="2325352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89EA49-7E81-2A80-436A-33E8227D29A4}"/>
              </a:ext>
            </a:extLst>
          </p:cNvPr>
          <p:cNvSpPr txBox="1"/>
          <p:nvPr/>
        </p:nvSpPr>
        <p:spPr>
          <a:xfrm>
            <a:off x="2318657" y="3930134"/>
            <a:ext cx="25037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Distribution of Amount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AEEB36-A618-FBB0-A3D1-846F8B6AD8D0}"/>
              </a:ext>
            </a:extLst>
          </p:cNvPr>
          <p:cNvSpPr txBox="1"/>
          <p:nvPr/>
        </p:nvSpPr>
        <p:spPr>
          <a:xfrm>
            <a:off x="9372600" y="3883052"/>
            <a:ext cx="2601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Distribution of Time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D0A3B9-2C9E-A295-23A8-7BD1AA81B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6904"/>
            <a:ext cx="14630400" cy="531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14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2353E5-4C78-C67D-5AD9-8876ED43C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511" y="1175927"/>
            <a:ext cx="5925377" cy="58777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649823-0515-F1BF-FACF-7A4BA50C1F5B}"/>
              </a:ext>
            </a:extLst>
          </p:cNvPr>
          <p:cNvSpPr txBox="1"/>
          <p:nvPr/>
        </p:nvSpPr>
        <p:spPr>
          <a:xfrm>
            <a:off x="4180114" y="446705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Without Scaling &amp; over and under sampling</a:t>
            </a:r>
          </a:p>
        </p:txBody>
      </p:sp>
    </p:spTree>
    <p:extLst>
      <p:ext uri="{BB962C8B-B14F-4D97-AF65-F5344CB8AC3E}">
        <p14:creationId xmlns:p14="http://schemas.microsoft.com/office/powerpoint/2010/main" val="1182402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211EB1-DEEC-EBD1-5332-6CB1C16EB15F}"/>
              </a:ext>
            </a:extLst>
          </p:cNvPr>
          <p:cNvSpPr txBox="1"/>
          <p:nvPr/>
        </p:nvSpPr>
        <p:spPr>
          <a:xfrm>
            <a:off x="290479" y="619432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IN" altLang="en-US" sz="18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G</a:t>
            </a:r>
            <a:r>
              <a:rPr lang="en-US" sz="18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it</a:t>
            </a:r>
            <a:r>
              <a:rPr lang="en-IN" altLang="en-US" sz="18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H</a:t>
            </a:r>
            <a:r>
              <a:rPr lang="en-US" sz="1800" b="1" u="sng" dirty="0" err="1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ub</a:t>
            </a:r>
            <a:r>
              <a:rPr lang="en-IN" altLang="en-US" sz="18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 </a:t>
            </a:r>
            <a:r>
              <a:rPr lang="en-US" altLang="en-US" sz="18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Readme: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1A6AA8-61DA-0925-3C88-A2C7645E37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80" t="11694" r="31298"/>
          <a:stretch/>
        </p:blipFill>
        <p:spPr>
          <a:xfrm>
            <a:off x="234365" y="1150374"/>
            <a:ext cx="6712126" cy="64597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64B0E0-433E-9619-74D9-1B4470BD97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245" t="11694" r="36058"/>
          <a:stretch/>
        </p:blipFill>
        <p:spPr>
          <a:xfrm>
            <a:off x="7164088" y="1150374"/>
            <a:ext cx="6596157" cy="645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85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350520" y="1010920"/>
            <a:ext cx="7315200" cy="3874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How to Run the App;</a:t>
            </a:r>
            <a:endParaRPr sz="2000" b="1" u="sng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1956E0-0D83-64EC-50BB-222D59EED3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614" t="11089" r="33110" b="33669"/>
          <a:stretch/>
        </p:blipFill>
        <p:spPr>
          <a:xfrm>
            <a:off x="350520" y="2507223"/>
            <a:ext cx="6359995" cy="41967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A569CE-946A-F446-651C-A4ACC85F46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386" t="11291" r="33565" b="7570"/>
          <a:stretch/>
        </p:blipFill>
        <p:spPr>
          <a:xfrm>
            <a:off x="7665720" y="1563329"/>
            <a:ext cx="6902245" cy="59355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810C8A-B445-A3CE-FDCE-11706A1F6E1B}"/>
              </a:ext>
            </a:extLst>
          </p:cNvPr>
          <p:cNvSpPr txBox="1"/>
          <p:nvPr/>
        </p:nvSpPr>
        <p:spPr>
          <a:xfrm>
            <a:off x="350520" y="1887171"/>
            <a:ext cx="1786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1. Using </a:t>
            </a:r>
            <a:r>
              <a:rPr lang="en-US" sz="2000" dirty="0" err="1"/>
              <a:t>Github</a:t>
            </a:r>
            <a:endParaRPr lang="en-I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97BB79-0D0F-5B14-7EA1-F4974B54E0CE}"/>
              </a:ext>
            </a:extLst>
          </p:cNvPr>
          <p:cNvSpPr txBox="1"/>
          <p:nvPr/>
        </p:nvSpPr>
        <p:spPr>
          <a:xfrm>
            <a:off x="7665720" y="1088754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</a:t>
            </a:r>
            <a:r>
              <a:rPr lang="en-US" sz="1800" dirty="0"/>
              <a:t>. Using </a:t>
            </a:r>
            <a:r>
              <a:rPr lang="en-US" dirty="0"/>
              <a:t>Docker</a:t>
            </a:r>
            <a:endParaRPr lang="en-IN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FEA3E1-FA30-714E-320B-40EC2548EE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642" t="18952" r="21775"/>
          <a:stretch/>
        </p:blipFill>
        <p:spPr>
          <a:xfrm>
            <a:off x="427704" y="1415845"/>
            <a:ext cx="6563032" cy="59288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A0071D-0E29-4FB5-589C-D3FAF11DE2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433" t="16939" r="20979" b="-1"/>
          <a:stretch/>
        </p:blipFill>
        <p:spPr>
          <a:xfrm>
            <a:off x="7315201" y="1415845"/>
            <a:ext cx="6887496" cy="59288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D0645F-2327-CC09-E195-6DA9BFA601B4}"/>
              </a:ext>
            </a:extLst>
          </p:cNvPr>
          <p:cNvSpPr txBox="1"/>
          <p:nvPr/>
        </p:nvSpPr>
        <p:spPr>
          <a:xfrm>
            <a:off x="427704" y="502940"/>
            <a:ext cx="7315200" cy="412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en-US" sz="2400" b="1" u="sng" dirty="0" err="1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Streamlit</a:t>
            </a:r>
            <a:r>
              <a:rPr lang="en-US" sz="24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 </a:t>
            </a:r>
            <a:r>
              <a:rPr lang="en-US" sz="2400" b="1" u="sng" dirty="0" err="1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Webpp</a:t>
            </a:r>
            <a:r>
              <a:rPr lang="en-US" sz="24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2742588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518CCC-284E-55AE-2215-AE3632629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982" t="20968" r="22682" b="4839"/>
          <a:stretch/>
        </p:blipFill>
        <p:spPr>
          <a:xfrm>
            <a:off x="2846439" y="1401096"/>
            <a:ext cx="7329948" cy="54274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CE2A46-C826-C9E2-C190-A85E66F8BCE9}"/>
              </a:ext>
            </a:extLst>
          </p:cNvPr>
          <p:cNvSpPr txBox="1"/>
          <p:nvPr/>
        </p:nvSpPr>
        <p:spPr>
          <a:xfrm>
            <a:off x="634180" y="531689"/>
            <a:ext cx="7315200" cy="412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en-US" sz="2400" b="1" u="sng" dirty="0" err="1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Streamlit</a:t>
            </a:r>
            <a:r>
              <a:rPr lang="en-US" sz="24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 </a:t>
            </a:r>
            <a:r>
              <a:rPr lang="en-US" sz="2400" b="1" u="sng" dirty="0" err="1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Webpp</a:t>
            </a:r>
            <a:r>
              <a:rPr lang="en-US" sz="24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2894711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350520" y="1010920"/>
            <a:ext cx="731520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D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ocker 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H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ub 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mage</a:t>
            </a:r>
          </a:p>
        </p:txBody>
      </p:sp>
      <p:pic>
        <p:nvPicPr>
          <p:cNvPr id="4" name="Picture 3" descr="docker hub image"/>
          <p:cNvPicPr>
            <a:picLocks noChangeAspect="1"/>
          </p:cNvPicPr>
          <p:nvPr/>
        </p:nvPicPr>
        <p:blipFill>
          <a:blip r:embed="rId3"/>
          <a:srcRect r="40958"/>
          <a:stretch/>
        </p:blipFill>
        <p:spPr>
          <a:xfrm>
            <a:off x="149020" y="1781175"/>
            <a:ext cx="6463235" cy="52583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7892D1-1CC2-215A-00F6-97C23010D0F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1371" r="42632" b="5115"/>
          <a:stretch/>
        </p:blipFill>
        <p:spPr>
          <a:xfrm>
            <a:off x="7033444" y="1781175"/>
            <a:ext cx="7315200" cy="525834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350520" y="1010920"/>
            <a:ext cx="731520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D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ocker 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C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ontainers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 Running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 (mysql and jupyter) - in GUI</a:t>
            </a:r>
          </a:p>
        </p:txBody>
      </p:sp>
      <p:pic>
        <p:nvPicPr>
          <p:cNvPr id="3" name="Picture 2" descr="docker running containers (mysql and jupyter) - in GU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1422400"/>
            <a:ext cx="14210665" cy="66281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39522" y="1603177"/>
            <a:ext cx="6711077" cy="83891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6600"/>
              </a:lnSpc>
              <a:buNone/>
            </a:pPr>
            <a:r>
              <a:rPr lang="en-US" sz="52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Project Objective</a:t>
            </a:r>
            <a:endParaRPr lang="en-US" sz="5250" dirty="0"/>
          </a:p>
        </p:txBody>
      </p:sp>
      <p:sp>
        <p:nvSpPr>
          <p:cNvPr id="3" name="Text 1"/>
          <p:cNvSpPr/>
          <p:nvPr/>
        </p:nvSpPr>
        <p:spPr>
          <a:xfrm>
            <a:off x="939522" y="2978944"/>
            <a:ext cx="12751356" cy="85915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The objective of this project is to create a real-time credit card fraud detection system for financial transactions using machine learning.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939522" y="4408408"/>
            <a:ext cx="3355538" cy="41933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0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Goal</a:t>
            </a:r>
            <a:endParaRPr lang="en-US" sz="2600" dirty="0"/>
          </a:p>
        </p:txBody>
      </p:sp>
      <p:sp>
        <p:nvSpPr>
          <p:cNvPr id="5" name="Text 3"/>
          <p:cNvSpPr/>
          <p:nvPr/>
        </p:nvSpPr>
        <p:spPr>
          <a:xfrm>
            <a:off x="939522" y="5096113"/>
            <a:ext cx="6048256" cy="85915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To develop a system that can identify and prevent fraudulent activities in financial transactions.</a:t>
            </a:r>
            <a:endParaRPr lang="en-US" sz="2100" dirty="0"/>
          </a:p>
        </p:txBody>
      </p:sp>
      <p:sp>
        <p:nvSpPr>
          <p:cNvPr id="6" name="Text 4"/>
          <p:cNvSpPr/>
          <p:nvPr/>
        </p:nvSpPr>
        <p:spPr>
          <a:xfrm>
            <a:off x="7650242" y="4408408"/>
            <a:ext cx="3355538" cy="41933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0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Approach</a:t>
            </a:r>
            <a:endParaRPr lang="en-US" sz="2600" dirty="0"/>
          </a:p>
        </p:txBody>
      </p:sp>
      <p:sp>
        <p:nvSpPr>
          <p:cNvPr id="7" name="Text 5"/>
          <p:cNvSpPr/>
          <p:nvPr/>
        </p:nvSpPr>
        <p:spPr>
          <a:xfrm>
            <a:off x="7650242" y="5096113"/>
            <a:ext cx="6048256" cy="128873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Leveraging advanced machine learning algorithms to analyze transaction data and detect suspicious patterns and create a web app so the user can interact with ML model easily.</a:t>
            </a:r>
            <a:endParaRPr lang="en-US" sz="21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E7647D-E6C2-E497-78B5-9A20901642C6}"/>
              </a:ext>
            </a:extLst>
          </p:cNvPr>
          <p:cNvSpPr txBox="1"/>
          <p:nvPr/>
        </p:nvSpPr>
        <p:spPr>
          <a:xfrm>
            <a:off x="604683" y="752915"/>
            <a:ext cx="7315200" cy="381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en-US" sz="18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Docker Containers Running (</a:t>
            </a:r>
            <a:r>
              <a:rPr lang="en-US" sz="1800" b="1" u="sng" dirty="0" err="1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Streamlit</a:t>
            </a:r>
            <a:r>
              <a:rPr lang="en-US" sz="18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 WebApp) - in GUI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D59334-EE8E-D776-3C7F-8C89241559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66" t="4033" r="4206" b="4042"/>
          <a:stretch/>
        </p:blipFill>
        <p:spPr>
          <a:xfrm>
            <a:off x="1032386" y="1371600"/>
            <a:ext cx="11960943" cy="67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37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121920" y="1143635"/>
            <a:ext cx="731520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en-US" sz="2000" u="sng" dirty="0">
                <a:sym typeface="+mn-ea"/>
              </a:rPr>
              <a:t>Accuracy obtained using the models</a:t>
            </a:r>
            <a:r>
              <a:rPr lang="en-IN" altLang="en-US" sz="2000" u="sng" dirty="0">
                <a:sym typeface="+mn-ea"/>
              </a:rPr>
              <a:t> :</a:t>
            </a:r>
            <a:endParaRPr lang="en-IN" altLang="en-US" sz="2000" b="1" u="sng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630" y="1847850"/>
            <a:ext cx="9883140" cy="4533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8750" y="596384"/>
            <a:ext cx="3419713" cy="42743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6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Project Workflow</a:t>
            </a:r>
            <a:endParaRPr lang="en-US" sz="2650" dirty="0"/>
          </a:p>
        </p:txBody>
      </p:sp>
      <p:sp>
        <p:nvSpPr>
          <p:cNvPr id="3" name="Shape 1"/>
          <p:cNvSpPr/>
          <p:nvPr/>
        </p:nvSpPr>
        <p:spPr>
          <a:xfrm>
            <a:off x="676275" y="1297305"/>
            <a:ext cx="15240" cy="6335792"/>
          </a:xfrm>
          <a:prstGeom prst="roundRect">
            <a:avLst>
              <a:gd name="adj" fmla="val 134635"/>
            </a:avLst>
          </a:prstGeom>
          <a:solidFill>
            <a:srgbClr val="CBC5B8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Shape 2"/>
          <p:cNvSpPr/>
          <p:nvPr/>
        </p:nvSpPr>
        <p:spPr>
          <a:xfrm>
            <a:off x="822484" y="1597343"/>
            <a:ext cx="478750" cy="15240"/>
          </a:xfrm>
          <a:prstGeom prst="roundRect">
            <a:avLst>
              <a:gd name="adj" fmla="val 134635"/>
            </a:avLst>
          </a:prstGeom>
          <a:solidFill>
            <a:srgbClr val="CBC5B8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Shape 3"/>
          <p:cNvSpPr/>
          <p:nvPr/>
        </p:nvSpPr>
        <p:spPr>
          <a:xfrm>
            <a:off x="530066" y="1451134"/>
            <a:ext cx="307658" cy="307658"/>
          </a:xfrm>
          <a:prstGeom prst="roundRect">
            <a:avLst>
              <a:gd name="adj" fmla="val 6669"/>
            </a:avLst>
          </a:prstGeom>
          <a:solidFill>
            <a:srgbClr val="E5DFD2"/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624364" y="1502331"/>
            <a:ext cx="118943" cy="20514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6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1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1436132" y="1433989"/>
            <a:ext cx="1709857" cy="2137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Environment Setup</a:t>
            </a:r>
            <a:endParaRPr lang="en-US" sz="1300" dirty="0"/>
          </a:p>
        </p:txBody>
      </p:sp>
      <p:sp>
        <p:nvSpPr>
          <p:cNvPr id="8" name="Text 6"/>
          <p:cNvSpPr/>
          <p:nvPr/>
        </p:nvSpPr>
        <p:spPr>
          <a:xfrm>
            <a:off x="1436132" y="1729740"/>
            <a:ext cx="12715518" cy="21883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Setting up the necessary software and libraries for the project, including Python, MySQL, Docker, Scikit-learn, Pytest, and Git/GitHub.</a:t>
            </a:r>
            <a:endParaRPr lang="en-US" sz="1050" dirty="0"/>
          </a:p>
        </p:txBody>
      </p:sp>
      <p:sp>
        <p:nvSpPr>
          <p:cNvPr id="9" name="Shape 7"/>
          <p:cNvSpPr/>
          <p:nvPr/>
        </p:nvSpPr>
        <p:spPr>
          <a:xfrm>
            <a:off x="822484" y="2521982"/>
            <a:ext cx="478750" cy="15240"/>
          </a:xfrm>
          <a:prstGeom prst="roundRect">
            <a:avLst>
              <a:gd name="adj" fmla="val 134635"/>
            </a:avLst>
          </a:prstGeom>
          <a:solidFill>
            <a:srgbClr val="CBC5B8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Shape 8"/>
          <p:cNvSpPr/>
          <p:nvPr/>
        </p:nvSpPr>
        <p:spPr>
          <a:xfrm>
            <a:off x="530066" y="2375773"/>
            <a:ext cx="307658" cy="307658"/>
          </a:xfrm>
          <a:prstGeom prst="roundRect">
            <a:avLst>
              <a:gd name="adj" fmla="val 6669"/>
            </a:avLst>
          </a:prstGeom>
          <a:solidFill>
            <a:srgbClr val="E5DFD2"/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Text 9"/>
          <p:cNvSpPr/>
          <p:nvPr/>
        </p:nvSpPr>
        <p:spPr>
          <a:xfrm>
            <a:off x="624364" y="2426970"/>
            <a:ext cx="118943" cy="20514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6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2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1436132" y="2358628"/>
            <a:ext cx="2475905" cy="2137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Version Control with Git/GitHub</a:t>
            </a:r>
            <a:endParaRPr lang="en-US" sz="1300" dirty="0"/>
          </a:p>
        </p:txBody>
      </p:sp>
      <p:sp>
        <p:nvSpPr>
          <p:cNvPr id="13" name="Text 11"/>
          <p:cNvSpPr/>
          <p:nvPr/>
        </p:nvSpPr>
        <p:spPr>
          <a:xfrm>
            <a:off x="1436132" y="2654379"/>
            <a:ext cx="12715518" cy="21883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Utilizing Git for version control and GitHub for collaborative code management, ensuring efficient tracking of changes and code sharing among team members.</a:t>
            </a:r>
            <a:endParaRPr lang="en-US" sz="1050" dirty="0"/>
          </a:p>
        </p:txBody>
      </p:sp>
      <p:sp>
        <p:nvSpPr>
          <p:cNvPr id="14" name="Shape 12"/>
          <p:cNvSpPr/>
          <p:nvPr/>
        </p:nvSpPr>
        <p:spPr>
          <a:xfrm>
            <a:off x="822484" y="3446621"/>
            <a:ext cx="478750" cy="15240"/>
          </a:xfrm>
          <a:prstGeom prst="roundRect">
            <a:avLst>
              <a:gd name="adj" fmla="val 134635"/>
            </a:avLst>
          </a:prstGeom>
          <a:solidFill>
            <a:srgbClr val="CBC5B8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Shape 13"/>
          <p:cNvSpPr/>
          <p:nvPr/>
        </p:nvSpPr>
        <p:spPr>
          <a:xfrm>
            <a:off x="530066" y="3300412"/>
            <a:ext cx="307658" cy="307658"/>
          </a:xfrm>
          <a:prstGeom prst="roundRect">
            <a:avLst>
              <a:gd name="adj" fmla="val 6669"/>
            </a:avLst>
          </a:prstGeom>
          <a:solidFill>
            <a:srgbClr val="E5DFD2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Text 14"/>
          <p:cNvSpPr/>
          <p:nvPr/>
        </p:nvSpPr>
        <p:spPr>
          <a:xfrm>
            <a:off x="624364" y="3351609"/>
            <a:ext cx="118943" cy="20514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6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3</a:t>
            </a:r>
            <a:endParaRPr lang="en-US" sz="1600" dirty="0"/>
          </a:p>
        </p:txBody>
      </p:sp>
      <p:sp>
        <p:nvSpPr>
          <p:cNvPr id="17" name="Text 15"/>
          <p:cNvSpPr/>
          <p:nvPr/>
        </p:nvSpPr>
        <p:spPr>
          <a:xfrm>
            <a:off x="1436132" y="3283268"/>
            <a:ext cx="2320766" cy="2137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Database Integration (MySQL)</a:t>
            </a:r>
            <a:endParaRPr lang="en-US" sz="1300" dirty="0"/>
          </a:p>
        </p:txBody>
      </p:sp>
      <p:sp>
        <p:nvSpPr>
          <p:cNvPr id="18" name="Text 16"/>
          <p:cNvSpPr/>
          <p:nvPr/>
        </p:nvSpPr>
        <p:spPr>
          <a:xfrm>
            <a:off x="1436132" y="3579019"/>
            <a:ext cx="12715518" cy="21883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Integrating MySQL for database management, storing and retrieving transaction data for analysis and model training.</a:t>
            </a:r>
            <a:endParaRPr lang="en-US" sz="1050" dirty="0"/>
          </a:p>
        </p:txBody>
      </p:sp>
      <p:sp>
        <p:nvSpPr>
          <p:cNvPr id="19" name="Shape 17"/>
          <p:cNvSpPr/>
          <p:nvPr/>
        </p:nvSpPr>
        <p:spPr>
          <a:xfrm>
            <a:off x="822484" y="4371261"/>
            <a:ext cx="478750" cy="15240"/>
          </a:xfrm>
          <a:prstGeom prst="roundRect">
            <a:avLst>
              <a:gd name="adj" fmla="val 134635"/>
            </a:avLst>
          </a:prstGeom>
          <a:solidFill>
            <a:srgbClr val="CBC5B8"/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Shape 18"/>
          <p:cNvSpPr/>
          <p:nvPr/>
        </p:nvSpPr>
        <p:spPr>
          <a:xfrm>
            <a:off x="530066" y="4225052"/>
            <a:ext cx="307658" cy="307658"/>
          </a:xfrm>
          <a:prstGeom prst="roundRect">
            <a:avLst>
              <a:gd name="adj" fmla="val 6669"/>
            </a:avLst>
          </a:prstGeom>
          <a:solidFill>
            <a:srgbClr val="E5DFD2"/>
          </a:solidFill>
        </p:spPr>
        <p:txBody>
          <a:bodyPr/>
          <a:lstStyle/>
          <a:p>
            <a:endParaRPr lang="en-US"/>
          </a:p>
        </p:txBody>
      </p:sp>
      <p:sp>
        <p:nvSpPr>
          <p:cNvPr id="21" name="Text 19"/>
          <p:cNvSpPr/>
          <p:nvPr/>
        </p:nvSpPr>
        <p:spPr>
          <a:xfrm>
            <a:off x="624364" y="4276249"/>
            <a:ext cx="118943" cy="20514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6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4</a:t>
            </a:r>
            <a:endParaRPr lang="en-US" sz="1600" dirty="0"/>
          </a:p>
        </p:txBody>
      </p:sp>
      <p:sp>
        <p:nvSpPr>
          <p:cNvPr id="22" name="Text 20"/>
          <p:cNvSpPr/>
          <p:nvPr/>
        </p:nvSpPr>
        <p:spPr>
          <a:xfrm>
            <a:off x="1436132" y="4207907"/>
            <a:ext cx="3143012" cy="2137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Model Development (Various ML models)</a:t>
            </a:r>
            <a:endParaRPr lang="en-US" sz="1300" dirty="0"/>
          </a:p>
        </p:txBody>
      </p:sp>
      <p:sp>
        <p:nvSpPr>
          <p:cNvPr id="23" name="Text 21"/>
          <p:cNvSpPr/>
          <p:nvPr/>
        </p:nvSpPr>
        <p:spPr>
          <a:xfrm>
            <a:off x="1436132" y="4503658"/>
            <a:ext cx="12715518" cy="21883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Developing and evaluating various machine learning models, including logistic regression, random forest, naive Bayes, KNN, SVM, and decision tree, to identify the most effective model for fraud detection.</a:t>
            </a:r>
            <a:endParaRPr lang="en-US" sz="1050" dirty="0"/>
          </a:p>
        </p:txBody>
      </p:sp>
      <p:sp>
        <p:nvSpPr>
          <p:cNvPr id="24" name="Shape 22"/>
          <p:cNvSpPr/>
          <p:nvPr/>
        </p:nvSpPr>
        <p:spPr>
          <a:xfrm>
            <a:off x="822484" y="5295900"/>
            <a:ext cx="478750" cy="15240"/>
          </a:xfrm>
          <a:prstGeom prst="roundRect">
            <a:avLst>
              <a:gd name="adj" fmla="val 134635"/>
            </a:avLst>
          </a:prstGeom>
          <a:solidFill>
            <a:srgbClr val="CBC5B8"/>
          </a:solidFill>
        </p:spPr>
        <p:txBody>
          <a:bodyPr/>
          <a:lstStyle/>
          <a:p>
            <a:endParaRPr lang="en-US"/>
          </a:p>
        </p:txBody>
      </p:sp>
      <p:sp>
        <p:nvSpPr>
          <p:cNvPr id="25" name="Shape 23"/>
          <p:cNvSpPr/>
          <p:nvPr/>
        </p:nvSpPr>
        <p:spPr>
          <a:xfrm>
            <a:off x="530066" y="5149691"/>
            <a:ext cx="307658" cy="307658"/>
          </a:xfrm>
          <a:prstGeom prst="roundRect">
            <a:avLst>
              <a:gd name="adj" fmla="val 6669"/>
            </a:avLst>
          </a:prstGeom>
          <a:solidFill>
            <a:srgbClr val="E5DFD2"/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Text 24"/>
          <p:cNvSpPr/>
          <p:nvPr/>
        </p:nvSpPr>
        <p:spPr>
          <a:xfrm>
            <a:off x="624364" y="5200888"/>
            <a:ext cx="118943" cy="20514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6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5</a:t>
            </a:r>
            <a:endParaRPr lang="en-US" sz="1600" dirty="0"/>
          </a:p>
        </p:txBody>
      </p:sp>
      <p:sp>
        <p:nvSpPr>
          <p:cNvPr id="27" name="Text 25"/>
          <p:cNvSpPr/>
          <p:nvPr/>
        </p:nvSpPr>
        <p:spPr>
          <a:xfrm>
            <a:off x="1436132" y="5132546"/>
            <a:ext cx="1709857" cy="2137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Testing (Using Pytest)</a:t>
            </a:r>
            <a:endParaRPr lang="en-US" sz="1300" dirty="0"/>
          </a:p>
        </p:txBody>
      </p:sp>
      <p:sp>
        <p:nvSpPr>
          <p:cNvPr id="28" name="Text 26"/>
          <p:cNvSpPr/>
          <p:nvPr/>
        </p:nvSpPr>
        <p:spPr>
          <a:xfrm>
            <a:off x="1436132" y="5428298"/>
            <a:ext cx="12715518" cy="21883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Thorough testing of the developed models and system using Pytest to ensure accuracy, reliability, and robustness.</a:t>
            </a:r>
            <a:endParaRPr lang="en-US" sz="1050" dirty="0"/>
          </a:p>
        </p:txBody>
      </p:sp>
      <p:sp>
        <p:nvSpPr>
          <p:cNvPr id="29" name="Shape 27"/>
          <p:cNvSpPr/>
          <p:nvPr/>
        </p:nvSpPr>
        <p:spPr>
          <a:xfrm>
            <a:off x="822484" y="6220539"/>
            <a:ext cx="478750" cy="15240"/>
          </a:xfrm>
          <a:prstGeom prst="roundRect">
            <a:avLst>
              <a:gd name="adj" fmla="val 134635"/>
            </a:avLst>
          </a:prstGeom>
          <a:solidFill>
            <a:srgbClr val="CBC5B8"/>
          </a:solidFill>
        </p:spPr>
        <p:txBody>
          <a:bodyPr/>
          <a:lstStyle/>
          <a:p>
            <a:endParaRPr lang="en-US"/>
          </a:p>
        </p:txBody>
      </p:sp>
      <p:sp>
        <p:nvSpPr>
          <p:cNvPr id="30" name="Shape 28"/>
          <p:cNvSpPr/>
          <p:nvPr/>
        </p:nvSpPr>
        <p:spPr>
          <a:xfrm>
            <a:off x="530066" y="6074331"/>
            <a:ext cx="307658" cy="307658"/>
          </a:xfrm>
          <a:prstGeom prst="roundRect">
            <a:avLst>
              <a:gd name="adj" fmla="val 6669"/>
            </a:avLst>
          </a:prstGeom>
          <a:solidFill>
            <a:srgbClr val="E5DFD2"/>
          </a:solidFill>
        </p:spPr>
        <p:txBody>
          <a:bodyPr/>
          <a:lstStyle/>
          <a:p>
            <a:endParaRPr lang="en-US"/>
          </a:p>
        </p:txBody>
      </p:sp>
      <p:sp>
        <p:nvSpPr>
          <p:cNvPr id="31" name="Text 29"/>
          <p:cNvSpPr/>
          <p:nvPr/>
        </p:nvSpPr>
        <p:spPr>
          <a:xfrm>
            <a:off x="624364" y="6125527"/>
            <a:ext cx="118943" cy="20514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6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6</a:t>
            </a:r>
            <a:endParaRPr lang="en-US" sz="1600" dirty="0"/>
          </a:p>
        </p:txBody>
      </p:sp>
      <p:sp>
        <p:nvSpPr>
          <p:cNvPr id="32" name="Text 30"/>
          <p:cNvSpPr/>
          <p:nvPr/>
        </p:nvSpPr>
        <p:spPr>
          <a:xfrm>
            <a:off x="1436132" y="6057186"/>
            <a:ext cx="1983700" cy="2137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Containerization (Docker)</a:t>
            </a:r>
            <a:endParaRPr lang="en-US" sz="1300" dirty="0"/>
          </a:p>
        </p:txBody>
      </p:sp>
      <p:sp>
        <p:nvSpPr>
          <p:cNvPr id="33" name="Text 31"/>
          <p:cNvSpPr/>
          <p:nvPr/>
        </p:nvSpPr>
        <p:spPr>
          <a:xfrm>
            <a:off x="1436132" y="6352937"/>
            <a:ext cx="12715518" cy="21883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Containerizing the application using Docker for efficient deployment and portability, ensuring consistent execution across different environments.</a:t>
            </a:r>
            <a:endParaRPr lang="en-US" sz="1050" dirty="0"/>
          </a:p>
        </p:txBody>
      </p:sp>
      <p:sp>
        <p:nvSpPr>
          <p:cNvPr id="34" name="Shape 32"/>
          <p:cNvSpPr/>
          <p:nvPr/>
        </p:nvSpPr>
        <p:spPr>
          <a:xfrm>
            <a:off x="822484" y="7145179"/>
            <a:ext cx="478750" cy="15240"/>
          </a:xfrm>
          <a:prstGeom prst="roundRect">
            <a:avLst>
              <a:gd name="adj" fmla="val 134635"/>
            </a:avLst>
          </a:prstGeom>
          <a:solidFill>
            <a:srgbClr val="CBC5B8"/>
          </a:solidFill>
        </p:spPr>
        <p:txBody>
          <a:bodyPr/>
          <a:lstStyle/>
          <a:p>
            <a:endParaRPr lang="en-US"/>
          </a:p>
        </p:txBody>
      </p:sp>
      <p:sp>
        <p:nvSpPr>
          <p:cNvPr id="35" name="Shape 33"/>
          <p:cNvSpPr/>
          <p:nvPr/>
        </p:nvSpPr>
        <p:spPr>
          <a:xfrm>
            <a:off x="530066" y="6998970"/>
            <a:ext cx="307658" cy="307658"/>
          </a:xfrm>
          <a:prstGeom prst="roundRect">
            <a:avLst>
              <a:gd name="adj" fmla="val 6669"/>
            </a:avLst>
          </a:prstGeom>
          <a:solidFill>
            <a:srgbClr val="E5DFD2"/>
          </a:solidFill>
        </p:spPr>
        <p:txBody>
          <a:bodyPr/>
          <a:lstStyle/>
          <a:p>
            <a:endParaRPr lang="en-US"/>
          </a:p>
        </p:txBody>
      </p:sp>
      <p:sp>
        <p:nvSpPr>
          <p:cNvPr id="36" name="Text 34"/>
          <p:cNvSpPr/>
          <p:nvPr/>
        </p:nvSpPr>
        <p:spPr>
          <a:xfrm>
            <a:off x="624364" y="7050167"/>
            <a:ext cx="118943" cy="20514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6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7</a:t>
            </a:r>
            <a:endParaRPr lang="en-US" sz="1600" dirty="0"/>
          </a:p>
        </p:txBody>
      </p:sp>
      <p:sp>
        <p:nvSpPr>
          <p:cNvPr id="37" name="Text 35"/>
          <p:cNvSpPr/>
          <p:nvPr/>
        </p:nvSpPr>
        <p:spPr>
          <a:xfrm>
            <a:off x="1436132" y="6981825"/>
            <a:ext cx="1709857" cy="2137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UI Representation</a:t>
            </a:r>
            <a:endParaRPr lang="en-US" sz="1300" dirty="0"/>
          </a:p>
        </p:txBody>
      </p:sp>
      <p:sp>
        <p:nvSpPr>
          <p:cNvPr id="38" name="Text 36"/>
          <p:cNvSpPr/>
          <p:nvPr/>
        </p:nvSpPr>
        <p:spPr>
          <a:xfrm>
            <a:off x="1436132" y="7277576"/>
            <a:ext cx="12715518" cy="21883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Developing a user-friendly interface for visualizing the results of the fraud detection system, providing insights and actionable information to users.</a:t>
            </a:r>
            <a:endParaRPr lang="en-US" sz="10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7C9051B-430C-3720-8D7B-64FC7086D1A5}"/>
              </a:ext>
            </a:extLst>
          </p:cNvPr>
          <p:cNvSpPr/>
          <p:nvPr/>
        </p:nvSpPr>
        <p:spPr>
          <a:xfrm>
            <a:off x="10085642" y="2174099"/>
            <a:ext cx="2791175" cy="406667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tx1"/>
            </a:solidFill>
            <a:prstDash val="lgDashDot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08B489-1093-B8F6-E236-E3373317C4FA}"/>
              </a:ext>
            </a:extLst>
          </p:cNvPr>
          <p:cNvSpPr txBox="1"/>
          <p:nvPr/>
        </p:nvSpPr>
        <p:spPr>
          <a:xfrm>
            <a:off x="4919869" y="256996"/>
            <a:ext cx="3816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 WORKFLOW</a:t>
            </a:r>
            <a:endParaRPr lang="en-IN" sz="3200" dirty="0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EADC4DB9-60FE-CF58-30C5-2757597074D9}"/>
              </a:ext>
            </a:extLst>
          </p:cNvPr>
          <p:cNvSpPr/>
          <p:nvPr/>
        </p:nvSpPr>
        <p:spPr>
          <a:xfrm>
            <a:off x="492592" y="2402128"/>
            <a:ext cx="1252331" cy="1948069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94B837D-4472-CEBE-EBD4-74840277E11A}"/>
              </a:ext>
            </a:extLst>
          </p:cNvPr>
          <p:cNvSpPr/>
          <p:nvPr/>
        </p:nvSpPr>
        <p:spPr>
          <a:xfrm>
            <a:off x="3180967" y="2815256"/>
            <a:ext cx="2464903" cy="1152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Preprocessing (Feature Selection, Scaling, </a:t>
            </a:r>
            <a:r>
              <a:rPr lang="en-US" dirty="0" err="1"/>
              <a:t>etc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891D41F-8884-CB4F-1D8C-3910B574AA84}"/>
              </a:ext>
            </a:extLst>
          </p:cNvPr>
          <p:cNvSpPr/>
          <p:nvPr/>
        </p:nvSpPr>
        <p:spPr>
          <a:xfrm>
            <a:off x="7176053" y="1914602"/>
            <a:ext cx="2047459" cy="7752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Under - Sampling</a:t>
            </a:r>
            <a:endParaRPr lang="en-IN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2B4AD74-65E6-E3D5-EC07-295F1020800D}"/>
              </a:ext>
            </a:extLst>
          </p:cNvPr>
          <p:cNvSpPr/>
          <p:nvPr/>
        </p:nvSpPr>
        <p:spPr>
          <a:xfrm rot="19783090">
            <a:off x="5662371" y="2225465"/>
            <a:ext cx="1324822" cy="584775"/>
          </a:xfrm>
          <a:prstGeom prst="rightArrow">
            <a:avLst>
              <a:gd name="adj1" fmla="val 27974"/>
              <a:gd name="adj2" fmla="val 5394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819C3F5-C6A6-B9C9-7F2F-CF2F66DCC95E}"/>
              </a:ext>
            </a:extLst>
          </p:cNvPr>
          <p:cNvSpPr/>
          <p:nvPr/>
        </p:nvSpPr>
        <p:spPr>
          <a:xfrm rot="1378268">
            <a:off x="5859850" y="3914416"/>
            <a:ext cx="1324822" cy="584775"/>
          </a:xfrm>
          <a:prstGeom prst="rightArrow">
            <a:avLst>
              <a:gd name="adj1" fmla="val 27974"/>
              <a:gd name="adj2" fmla="val 5394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EC33BF-125D-DBA2-6FCB-FBFA51192701}"/>
              </a:ext>
            </a:extLst>
          </p:cNvPr>
          <p:cNvSpPr/>
          <p:nvPr/>
        </p:nvSpPr>
        <p:spPr>
          <a:xfrm>
            <a:off x="7176054" y="4250741"/>
            <a:ext cx="2047459" cy="7752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- Sampling</a:t>
            </a:r>
            <a:endParaRPr lang="en-IN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E9B1C34-10BC-938F-E6D5-44EC2C40EB91}"/>
              </a:ext>
            </a:extLst>
          </p:cNvPr>
          <p:cNvSpPr/>
          <p:nvPr/>
        </p:nvSpPr>
        <p:spPr>
          <a:xfrm rot="1387315">
            <a:off x="9360780" y="2167971"/>
            <a:ext cx="1324822" cy="584775"/>
          </a:xfrm>
          <a:prstGeom prst="rightArrow">
            <a:avLst>
              <a:gd name="adj1" fmla="val 27974"/>
              <a:gd name="adj2" fmla="val 5394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5E40C21-B33B-7C1D-179F-38592D5B8059}"/>
              </a:ext>
            </a:extLst>
          </p:cNvPr>
          <p:cNvSpPr/>
          <p:nvPr/>
        </p:nvSpPr>
        <p:spPr>
          <a:xfrm rot="19783090">
            <a:off x="9356230" y="3973212"/>
            <a:ext cx="1324822" cy="584775"/>
          </a:xfrm>
          <a:prstGeom prst="rightArrow">
            <a:avLst>
              <a:gd name="adj1" fmla="val 27974"/>
              <a:gd name="adj2" fmla="val 5394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23F9869-A23A-DB5A-6874-30DAD84F27F7}"/>
              </a:ext>
            </a:extLst>
          </p:cNvPr>
          <p:cNvSpPr/>
          <p:nvPr/>
        </p:nvSpPr>
        <p:spPr>
          <a:xfrm>
            <a:off x="10388232" y="2870617"/>
            <a:ext cx="2122402" cy="91629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 Model</a:t>
            </a:r>
            <a:endParaRPr lang="en-IN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7167DB7-7324-BEFB-27C5-61202122A292}"/>
              </a:ext>
            </a:extLst>
          </p:cNvPr>
          <p:cNvSpPr/>
          <p:nvPr/>
        </p:nvSpPr>
        <p:spPr>
          <a:xfrm rot="5400000">
            <a:off x="10991285" y="4172046"/>
            <a:ext cx="916294" cy="584775"/>
          </a:xfrm>
          <a:prstGeom prst="rightArrow">
            <a:avLst>
              <a:gd name="adj1" fmla="val 27974"/>
              <a:gd name="adj2" fmla="val 5394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DCD121F-0C1D-736E-F8D0-998F46D8C1E5}"/>
              </a:ext>
            </a:extLst>
          </p:cNvPr>
          <p:cNvSpPr/>
          <p:nvPr/>
        </p:nvSpPr>
        <p:spPr>
          <a:xfrm>
            <a:off x="1820584" y="3104368"/>
            <a:ext cx="1235922" cy="574716"/>
          </a:xfrm>
          <a:prstGeom prst="rightArrow">
            <a:avLst>
              <a:gd name="adj1" fmla="val 27974"/>
              <a:gd name="adj2" fmla="val 5394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FFF6E14-8D25-F0CA-9BA1-A59C8515CF93}"/>
              </a:ext>
            </a:extLst>
          </p:cNvPr>
          <p:cNvSpPr/>
          <p:nvPr/>
        </p:nvSpPr>
        <p:spPr>
          <a:xfrm>
            <a:off x="10388232" y="5050035"/>
            <a:ext cx="2122402" cy="91629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Deployed </a:t>
            </a:r>
            <a:r>
              <a:rPr lang="en-US" dirty="0" err="1"/>
              <a:t>Streamlit</a:t>
            </a:r>
            <a:r>
              <a:rPr lang="en-US" dirty="0"/>
              <a:t> Webapp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5980FE-E497-3DA1-9DE8-E7D8E947D449}"/>
              </a:ext>
            </a:extLst>
          </p:cNvPr>
          <p:cNvSpPr txBox="1"/>
          <p:nvPr/>
        </p:nvSpPr>
        <p:spPr>
          <a:xfrm>
            <a:off x="10934348" y="6445770"/>
            <a:ext cx="839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</a:t>
            </a:r>
          </a:p>
          <a:p>
            <a:endParaRPr lang="en-IN" dirty="0"/>
          </a:p>
        </p:txBody>
      </p:sp>
      <p:pic>
        <p:nvPicPr>
          <p:cNvPr id="2052" name="Picture 4" descr="What is Docker? - Viking Software A/S">
            <a:extLst>
              <a:ext uri="{FF2B5EF4-FFF2-40B4-BE49-F238E27FC236}">
                <a16:creationId xmlns:a16="http://schemas.microsoft.com/office/drawing/2014/main" id="{C30AAF72-2A5E-481B-7C70-FA6C8E054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1970" y="6452334"/>
            <a:ext cx="1078518" cy="107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A1581CE-D65B-10A8-B8FC-A8782BB2B717}"/>
              </a:ext>
            </a:extLst>
          </p:cNvPr>
          <p:cNvSpPr/>
          <p:nvPr/>
        </p:nvSpPr>
        <p:spPr>
          <a:xfrm>
            <a:off x="139148" y="1240758"/>
            <a:ext cx="13378069" cy="647200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ACEA1A-056D-268E-13DB-75EE32A5E91B}"/>
              </a:ext>
            </a:extLst>
          </p:cNvPr>
          <p:cNvSpPr txBox="1"/>
          <p:nvPr/>
        </p:nvSpPr>
        <p:spPr>
          <a:xfrm>
            <a:off x="12020488" y="841771"/>
            <a:ext cx="219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GIT Version Control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5897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39522" y="1903333"/>
            <a:ext cx="6841569" cy="83891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6600"/>
              </a:lnSpc>
              <a:buNone/>
            </a:pPr>
            <a:r>
              <a:rPr lang="en-US" sz="52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Tools and Technologies</a:t>
            </a:r>
            <a:endParaRPr lang="en-US" sz="5250" dirty="0"/>
          </a:p>
        </p:txBody>
      </p:sp>
      <p:sp>
        <p:nvSpPr>
          <p:cNvPr id="3" name="Text 1"/>
          <p:cNvSpPr/>
          <p:nvPr/>
        </p:nvSpPr>
        <p:spPr>
          <a:xfrm>
            <a:off x="1368862" y="3279100"/>
            <a:ext cx="12322016" cy="4295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Python (pandas for data manipulation)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1368862" y="3802618"/>
            <a:ext cx="12322016" cy="4295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MySQL (for database management)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1368862" y="4326136"/>
            <a:ext cx="12322016" cy="4295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Docker (for containerization)</a:t>
            </a:r>
            <a:endParaRPr lang="en-US" sz="2100" dirty="0"/>
          </a:p>
        </p:txBody>
      </p:sp>
      <p:sp>
        <p:nvSpPr>
          <p:cNvPr id="6" name="Text 4"/>
          <p:cNvSpPr/>
          <p:nvPr/>
        </p:nvSpPr>
        <p:spPr>
          <a:xfrm>
            <a:off x="1368862" y="4849654"/>
            <a:ext cx="12322016" cy="4295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Scikit-learn (for machine learning models)</a:t>
            </a:r>
            <a:endParaRPr lang="en-US" sz="2100" dirty="0"/>
          </a:p>
        </p:txBody>
      </p:sp>
      <p:sp>
        <p:nvSpPr>
          <p:cNvPr id="7" name="Text 5"/>
          <p:cNvSpPr/>
          <p:nvPr/>
        </p:nvSpPr>
        <p:spPr>
          <a:xfrm>
            <a:off x="1368862" y="5373172"/>
            <a:ext cx="12322016" cy="4295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Pytest (for testing)</a:t>
            </a:r>
            <a:endParaRPr lang="en-US" sz="2100" dirty="0"/>
          </a:p>
        </p:txBody>
      </p:sp>
      <p:sp>
        <p:nvSpPr>
          <p:cNvPr id="8" name="Text 6"/>
          <p:cNvSpPr/>
          <p:nvPr/>
        </p:nvSpPr>
        <p:spPr>
          <a:xfrm>
            <a:off x="1368862" y="5896689"/>
            <a:ext cx="12322016" cy="4295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Git/GitHub (for version control)</a:t>
            </a:r>
          </a:p>
          <a:p>
            <a:pPr algn="l">
              <a:lnSpc>
                <a:spcPts val="3350"/>
              </a:lnSpc>
              <a:buSzPct val="100000"/>
            </a:pPr>
            <a:endParaRPr lang="en-US" sz="21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DD1F26A0-A2E1-6F07-8C57-2EAE32C3F82F}"/>
              </a:ext>
            </a:extLst>
          </p:cNvPr>
          <p:cNvSpPr/>
          <p:nvPr/>
        </p:nvSpPr>
        <p:spPr>
          <a:xfrm>
            <a:off x="1368862" y="6420206"/>
            <a:ext cx="12322016" cy="4295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 err="1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Streamlit</a:t>
            </a: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 (for UI)</a:t>
            </a:r>
          </a:p>
          <a:p>
            <a:pPr algn="l">
              <a:lnSpc>
                <a:spcPts val="3350"/>
              </a:lnSpc>
              <a:buSzPct val="100000"/>
            </a:pPr>
            <a:endParaRPr lang="en-US" sz="2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39522" y="2041088"/>
            <a:ext cx="6711077" cy="83891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6600"/>
              </a:lnSpc>
              <a:buNone/>
            </a:pPr>
            <a:r>
              <a:rPr lang="en-US" sz="52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Dataset Used</a:t>
            </a:r>
            <a:endParaRPr lang="en-US" sz="5250" dirty="0"/>
          </a:p>
        </p:txBody>
      </p:sp>
      <p:sp>
        <p:nvSpPr>
          <p:cNvPr id="3" name="Text 1"/>
          <p:cNvSpPr/>
          <p:nvPr/>
        </p:nvSpPr>
        <p:spPr>
          <a:xfrm>
            <a:off x="939522" y="3551039"/>
            <a:ext cx="6048256" cy="8386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0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Credit card fraud detection datasets (creditcard.csv)</a:t>
            </a:r>
            <a:endParaRPr lang="en-US" sz="2600" dirty="0"/>
          </a:p>
        </p:txBody>
      </p:sp>
      <p:sp>
        <p:nvSpPr>
          <p:cNvPr id="4" name="Text 2"/>
          <p:cNvSpPr/>
          <p:nvPr/>
        </p:nvSpPr>
        <p:spPr>
          <a:xfrm>
            <a:off x="939522" y="4658082"/>
            <a:ext cx="6048256" cy="85915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The project utilized credit card fraud detection datasets, specifically the "creditcard.csv" file.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7650242" y="3551039"/>
            <a:ext cx="6048256" cy="8386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0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Source: Kaggle - Credit Card Fraud Detection</a:t>
            </a:r>
            <a:endParaRPr lang="en-US" sz="2600" dirty="0"/>
          </a:p>
        </p:txBody>
      </p:sp>
      <p:sp>
        <p:nvSpPr>
          <p:cNvPr id="6" name="Text 4"/>
          <p:cNvSpPr/>
          <p:nvPr/>
        </p:nvSpPr>
        <p:spPr>
          <a:xfrm>
            <a:off x="7650242" y="4658082"/>
            <a:ext cx="6048256" cy="128873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The dataset was sourced from Kaggle, a platform for data science and machine learning competitions, under the "Credit Card Fraud Detection" category.</a:t>
            </a:r>
            <a:endParaRPr lang="en-US" sz="2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1281" y="727591"/>
            <a:ext cx="5152311" cy="6438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en-US" sz="40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My Contributions</a:t>
            </a:r>
            <a:endParaRPr lang="en-US" sz="4050" dirty="0"/>
          </a:p>
        </p:txBody>
      </p:sp>
      <p:sp>
        <p:nvSpPr>
          <p:cNvPr id="3" name="Shape 1"/>
          <p:cNvSpPr/>
          <p:nvPr/>
        </p:nvSpPr>
        <p:spPr>
          <a:xfrm>
            <a:off x="721281" y="2015371"/>
            <a:ext cx="360640" cy="360640"/>
          </a:xfrm>
          <a:prstGeom prst="roundRect">
            <a:avLst>
              <a:gd name="adj" fmla="val 8572"/>
            </a:avLst>
          </a:prstGeom>
          <a:solidFill>
            <a:srgbClr val="E5DFD2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287899" y="2015371"/>
            <a:ext cx="3722608" cy="32206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Installation of required software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1287899" y="2461022"/>
            <a:ext cx="5924312" cy="9890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Installing the necessary software and libraries for the project, including Python, MySQL, Docker, Scikit-learn, Pytest, and Git/GitHub.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7418189" y="2015371"/>
            <a:ext cx="360640" cy="360640"/>
          </a:xfrm>
          <a:prstGeom prst="roundRect">
            <a:avLst>
              <a:gd name="adj" fmla="val 8572"/>
            </a:avLst>
          </a:prstGeom>
          <a:solidFill>
            <a:srgbClr val="E5DFD2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7984808" y="2015371"/>
            <a:ext cx="3083362" cy="32206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Created GitHub repository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7984808" y="2461022"/>
            <a:ext cx="5924312" cy="9890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Created the GitHub repository for the project, providing a centralized platform for collaborative code management and version control.</a:t>
            </a: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721281" y="3887867"/>
            <a:ext cx="360640" cy="360640"/>
          </a:xfrm>
          <a:prstGeom prst="roundRect">
            <a:avLst>
              <a:gd name="adj" fmla="val 8572"/>
            </a:avLst>
          </a:prstGeom>
          <a:solidFill>
            <a:srgbClr val="E5DFD2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1287899" y="3887867"/>
            <a:ext cx="3219688" cy="32206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Integrated MySQL database</a:t>
            </a:r>
            <a:endParaRPr lang="en-US" sz="2000" dirty="0"/>
          </a:p>
        </p:txBody>
      </p:sp>
      <p:sp>
        <p:nvSpPr>
          <p:cNvPr id="11" name="Text 9"/>
          <p:cNvSpPr/>
          <p:nvPr/>
        </p:nvSpPr>
        <p:spPr>
          <a:xfrm>
            <a:off x="1287899" y="4333518"/>
            <a:ext cx="5924312" cy="65936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Integrated the MySQL database, enabling the storage and retrieval of transaction data for analysis and model training.</a:t>
            </a:r>
            <a:endParaRPr lang="en-US" sz="1600" dirty="0"/>
          </a:p>
        </p:txBody>
      </p:sp>
      <p:sp>
        <p:nvSpPr>
          <p:cNvPr id="12" name="Shape 10"/>
          <p:cNvSpPr/>
          <p:nvPr/>
        </p:nvSpPr>
        <p:spPr>
          <a:xfrm>
            <a:off x="7418189" y="3887867"/>
            <a:ext cx="360640" cy="360640"/>
          </a:xfrm>
          <a:prstGeom prst="roundRect">
            <a:avLst>
              <a:gd name="adj" fmla="val 8572"/>
            </a:avLst>
          </a:prstGeom>
          <a:solidFill>
            <a:srgbClr val="E5DFD2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Text 11"/>
          <p:cNvSpPr/>
          <p:nvPr/>
        </p:nvSpPr>
        <p:spPr>
          <a:xfrm>
            <a:off x="7984808" y="3887867"/>
            <a:ext cx="5924312" cy="96619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Built models-Random Forest</a:t>
            </a:r>
          </a:p>
          <a:p>
            <a:pPr>
              <a:lnSpc>
                <a:spcPts val="25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Developed Random Forest models and tested logistic regression and decision tree on oversampled data.</a:t>
            </a:r>
          </a:p>
          <a:p>
            <a:pPr marL="0" indent="0">
              <a:lnSpc>
                <a:spcPts val="2500"/>
              </a:lnSpc>
              <a:buNone/>
            </a:pPr>
            <a:endParaRPr lang="en-US" sz="2000" b="1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</a:endParaRPr>
          </a:p>
          <a:p>
            <a:pPr marL="0" indent="0">
              <a:lnSpc>
                <a:spcPts val="2500"/>
              </a:lnSpc>
              <a:buNone/>
            </a:pPr>
            <a:endParaRPr lang="en-US" sz="2000" dirty="0"/>
          </a:p>
        </p:txBody>
      </p:sp>
      <p:sp>
        <p:nvSpPr>
          <p:cNvPr id="14" name="Text 12"/>
          <p:cNvSpPr/>
          <p:nvPr/>
        </p:nvSpPr>
        <p:spPr>
          <a:xfrm>
            <a:off x="7984808" y="4977646"/>
            <a:ext cx="5924312" cy="32968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endParaRPr lang="en-US" sz="1600" dirty="0"/>
          </a:p>
        </p:txBody>
      </p:sp>
      <p:sp>
        <p:nvSpPr>
          <p:cNvPr id="15" name="Shape 13"/>
          <p:cNvSpPr/>
          <p:nvPr/>
        </p:nvSpPr>
        <p:spPr>
          <a:xfrm>
            <a:off x="721281" y="5745123"/>
            <a:ext cx="360640" cy="360640"/>
          </a:xfrm>
          <a:prstGeom prst="roundRect">
            <a:avLst>
              <a:gd name="adj" fmla="val 8572"/>
            </a:avLst>
          </a:prstGeom>
          <a:solidFill>
            <a:srgbClr val="E5DFD2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Text 14"/>
          <p:cNvSpPr/>
          <p:nvPr/>
        </p:nvSpPr>
        <p:spPr>
          <a:xfrm>
            <a:off x="1287899" y="5745123"/>
            <a:ext cx="5924312" cy="6441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Performed basic analysis and undersampling (also tried oversampling)</a:t>
            </a:r>
            <a:endParaRPr lang="en-US" sz="2000" dirty="0"/>
          </a:p>
        </p:txBody>
      </p:sp>
      <p:sp>
        <p:nvSpPr>
          <p:cNvPr id="17" name="Text 15"/>
          <p:cNvSpPr/>
          <p:nvPr/>
        </p:nvSpPr>
        <p:spPr>
          <a:xfrm>
            <a:off x="1287899" y="6512838"/>
            <a:ext cx="5924312" cy="9890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EDA and Conducted basic analysis of the dataset.</a:t>
            </a:r>
            <a:endParaRPr lang="en-US" sz="1600" dirty="0"/>
          </a:p>
        </p:txBody>
      </p:sp>
      <p:sp>
        <p:nvSpPr>
          <p:cNvPr id="18" name="Shape 16"/>
          <p:cNvSpPr/>
          <p:nvPr/>
        </p:nvSpPr>
        <p:spPr>
          <a:xfrm>
            <a:off x="7418189" y="5745123"/>
            <a:ext cx="360640" cy="360640"/>
          </a:xfrm>
          <a:prstGeom prst="roundRect">
            <a:avLst>
              <a:gd name="adj" fmla="val 8572"/>
            </a:avLst>
          </a:prstGeom>
          <a:solidFill>
            <a:srgbClr val="E5DFD2"/>
          </a:solidFill>
        </p:spPr>
        <p:txBody>
          <a:bodyPr/>
          <a:lstStyle/>
          <a:p>
            <a:endParaRPr lang="en-US"/>
          </a:p>
        </p:txBody>
      </p:sp>
      <p:sp>
        <p:nvSpPr>
          <p:cNvPr id="19" name="Text 17"/>
          <p:cNvSpPr/>
          <p:nvPr/>
        </p:nvSpPr>
        <p:spPr>
          <a:xfrm>
            <a:off x="7984808" y="5745123"/>
            <a:ext cx="5924312" cy="6441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Containerized the application with Docker and uploaded the image to Docker Hub for team access</a:t>
            </a:r>
            <a:endParaRPr lang="en-US" sz="2000" dirty="0"/>
          </a:p>
        </p:txBody>
      </p:sp>
      <p:sp>
        <p:nvSpPr>
          <p:cNvPr id="20" name="Text 18"/>
          <p:cNvSpPr/>
          <p:nvPr/>
        </p:nvSpPr>
        <p:spPr>
          <a:xfrm>
            <a:off x="7984808" y="6512838"/>
            <a:ext cx="5924312" cy="9890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Containerized the application using Docker, ensuring efficient deployment and portability. 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1772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89345" y="552926"/>
            <a:ext cx="7377470" cy="6275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39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Contributions of Other Members</a:t>
            </a:r>
            <a:endParaRPr lang="en-US" sz="3950" dirty="0"/>
          </a:p>
        </p:txBody>
      </p:sp>
      <p:sp>
        <p:nvSpPr>
          <p:cNvPr id="4" name="Shape 1"/>
          <p:cNvSpPr/>
          <p:nvPr/>
        </p:nvSpPr>
        <p:spPr>
          <a:xfrm>
            <a:off x="6189345" y="1481733"/>
            <a:ext cx="7738110" cy="1478518"/>
          </a:xfrm>
          <a:prstGeom prst="roundRect">
            <a:avLst>
              <a:gd name="adj" fmla="val 2038"/>
            </a:avLst>
          </a:prstGeom>
          <a:solidFill>
            <a:srgbClr val="E5DFD2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6390084" y="1682472"/>
            <a:ext cx="2510552" cy="3138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Ayush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6390084" y="2116812"/>
            <a:ext cx="7336631" cy="6426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Installation, GitHub repo creation, MySQL integration, </a:t>
            </a:r>
            <a:r>
              <a:rPr lang="en-US" sz="1550" dirty="0" err="1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undersampling</a:t>
            </a:r>
            <a:r>
              <a:rPr lang="en-US" sz="15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, Logistic regression ML model, Docker containerization</a:t>
            </a:r>
            <a:endParaRPr lang="en-US" sz="1550" dirty="0"/>
          </a:p>
        </p:txBody>
      </p:sp>
      <p:sp>
        <p:nvSpPr>
          <p:cNvPr id="7" name="Shape 4"/>
          <p:cNvSpPr/>
          <p:nvPr/>
        </p:nvSpPr>
        <p:spPr>
          <a:xfrm>
            <a:off x="6189345" y="3160990"/>
            <a:ext cx="7738110" cy="1157168"/>
          </a:xfrm>
          <a:prstGeom prst="roundRect">
            <a:avLst>
              <a:gd name="adj" fmla="val 2604"/>
            </a:avLst>
          </a:prstGeom>
          <a:solidFill>
            <a:srgbClr val="E5DFD2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6390084" y="3361730"/>
            <a:ext cx="2510552" cy="3138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Nitesh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6390084" y="3796070"/>
            <a:ext cx="7336631" cy="32135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Installation, GitHub repo creation, MySQL integration, and testing with Pytest</a:t>
            </a:r>
            <a:endParaRPr lang="en-US" sz="1550" dirty="0"/>
          </a:p>
        </p:txBody>
      </p:sp>
      <p:sp>
        <p:nvSpPr>
          <p:cNvPr id="10" name="Shape 7"/>
          <p:cNvSpPr/>
          <p:nvPr/>
        </p:nvSpPr>
        <p:spPr>
          <a:xfrm>
            <a:off x="6189345" y="4518898"/>
            <a:ext cx="7738110" cy="1478518"/>
          </a:xfrm>
          <a:prstGeom prst="roundRect">
            <a:avLst>
              <a:gd name="adj" fmla="val 2038"/>
            </a:avLst>
          </a:prstGeom>
          <a:solidFill>
            <a:srgbClr val="E5DFD2"/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6390084" y="4719638"/>
            <a:ext cx="2510552" cy="3138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Sharman</a:t>
            </a:r>
            <a:endParaRPr lang="en-US" sz="1950" dirty="0"/>
          </a:p>
        </p:txBody>
      </p:sp>
      <p:sp>
        <p:nvSpPr>
          <p:cNvPr id="12" name="Text 9"/>
          <p:cNvSpPr/>
          <p:nvPr/>
        </p:nvSpPr>
        <p:spPr>
          <a:xfrm>
            <a:off x="6390084" y="5153978"/>
            <a:ext cx="7336631" cy="6426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Installation, GitHub repo creation, MySQL integration, oversampling, code merging, UI development</a:t>
            </a:r>
            <a:endParaRPr lang="en-US" sz="1550" dirty="0"/>
          </a:p>
        </p:txBody>
      </p:sp>
      <p:sp>
        <p:nvSpPr>
          <p:cNvPr id="13" name="Shape 10"/>
          <p:cNvSpPr/>
          <p:nvPr/>
        </p:nvSpPr>
        <p:spPr>
          <a:xfrm>
            <a:off x="6189345" y="6198156"/>
            <a:ext cx="7738110" cy="1478518"/>
          </a:xfrm>
          <a:prstGeom prst="roundRect">
            <a:avLst>
              <a:gd name="adj" fmla="val 2038"/>
            </a:avLst>
          </a:prstGeom>
          <a:solidFill>
            <a:srgbClr val="E5DFD2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6390084" y="6398895"/>
            <a:ext cx="2510552" cy="3138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Luxmi</a:t>
            </a:r>
            <a:endParaRPr lang="en-US" sz="1950" dirty="0"/>
          </a:p>
        </p:txBody>
      </p:sp>
      <p:sp>
        <p:nvSpPr>
          <p:cNvPr id="15" name="Text 12"/>
          <p:cNvSpPr/>
          <p:nvPr/>
        </p:nvSpPr>
        <p:spPr>
          <a:xfrm>
            <a:off x="6390084" y="6833235"/>
            <a:ext cx="7336631" cy="6426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Installation, GitHub repo creation, MySQL integration, decision tree model development</a:t>
            </a:r>
            <a:endParaRPr lang="en-US" sz="15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4317365" y="257175"/>
            <a:ext cx="7315200" cy="719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lnSpc>
                <a:spcPts val="4900"/>
              </a:lnSpc>
              <a:buNone/>
            </a:pPr>
            <a:r>
              <a:rPr lang="en-IN" altLang="en-US" sz="39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Images of Project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336550" y="1055370"/>
            <a:ext cx="731520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en-IN" altLang="en-US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G</a:t>
            </a:r>
            <a:r>
              <a:rPr lang="en-US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it </a:t>
            </a:r>
            <a:r>
              <a:rPr lang="en-IN" altLang="en-US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H</a:t>
            </a:r>
            <a:r>
              <a:rPr lang="en-US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ub</a:t>
            </a:r>
            <a:r>
              <a:rPr lang="en-IN" altLang="en-US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882DD-D5FE-3EE0-2538-32F4ED644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07" y="1545590"/>
            <a:ext cx="14630400" cy="65290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774</Words>
  <Application>Microsoft Office PowerPoint</Application>
  <PresentationFormat>Custom</PresentationFormat>
  <Paragraphs>99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Lato Bold</vt:lpstr>
      <vt:lpstr>Arial</vt:lpstr>
      <vt:lpstr>Calibri</vt:lpstr>
      <vt:lpstr>Lato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Mohd  Shadmaan</cp:lastModifiedBy>
  <cp:revision>14</cp:revision>
  <dcterms:created xsi:type="dcterms:W3CDTF">2024-10-04T09:17:00Z</dcterms:created>
  <dcterms:modified xsi:type="dcterms:W3CDTF">2024-10-07T11:20:12Z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234B20C6AA474474975D57E44011F116_12</vt:lpwstr>
  </property>
  <property fmtid="{D5CDD505-2E9C-101B-9397-08002B2CF9AE}" pid="3" name="KSOProductBuildVer">
    <vt:lpwstr>1033-12.2.0.18283</vt:lpwstr>
  </property>
</Properties>
</file>