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7" r:id="rId3"/>
    <p:sldId id="275" r:id="rId4"/>
    <p:sldId id="277" r:id="rId5"/>
    <p:sldId id="279" r:id="rId6"/>
    <p:sldId id="280" r:id="rId7"/>
    <p:sldId id="257" r:id="rId8"/>
    <p:sldId id="282" r:id="rId9"/>
    <p:sldId id="281" r:id="rId10"/>
    <p:sldId id="260" r:id="rId11"/>
    <p:sldId id="283" r:id="rId12"/>
    <p:sldId id="285" r:id="rId13"/>
    <p:sldId id="286" r:id="rId14"/>
    <p:sldId id="287" r:id="rId15"/>
    <p:sldId id="288" r:id="rId16"/>
    <p:sldId id="289" r:id="rId17"/>
    <p:sldId id="274" r:id="rId18"/>
  </p:sldIdLst>
  <p:sldSz cx="18288000" cy="10287000"/>
  <p:notesSz cx="6858000" cy="9144000"/>
  <p:embeddedFontLs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/>
    <p:restoredTop sz="94725"/>
  </p:normalViewPr>
  <p:slideViewPr>
    <p:cSldViewPr snapToGrid="0">
      <p:cViewPr varScale="1">
        <p:scale>
          <a:sx n="55" d="100"/>
          <a:sy n="55" d="100"/>
        </p:scale>
        <p:origin x="12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20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41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2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49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54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80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44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54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08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5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85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t="-9220" b="-9219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0002193" y="-2006577"/>
            <a:ext cx="10835687" cy="9946822"/>
            <a:chOff x="0" y="-47625"/>
            <a:chExt cx="812800" cy="74612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88" name="Google Shape;88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474340" y="-2016860"/>
            <a:ext cx="11011179" cy="10107918"/>
            <a:chOff x="0" y="-47625"/>
            <a:chExt cx="812800" cy="7461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685241" y="2727597"/>
            <a:ext cx="7993047" cy="7993047"/>
            <a:chOff x="0" y="0"/>
            <a:chExt cx="10657396" cy="10657396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3"/>
          <p:cNvGrpSpPr/>
          <p:nvPr/>
        </p:nvGrpSpPr>
        <p:grpSpPr>
          <a:xfrm>
            <a:off x="0" y="8533034"/>
            <a:ext cx="6095940" cy="1753966"/>
            <a:chOff x="0" y="-47625"/>
            <a:chExt cx="1926614" cy="554339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  <p:sp>
          <p:nvSpPr>
            <p:cNvPr id="110" name="Google Shape;110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6095940" y="8533034"/>
            <a:ext cx="6095940" cy="1753966"/>
            <a:chOff x="0" y="-47625"/>
            <a:chExt cx="1926614" cy="55433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12192060" y="8533034"/>
            <a:ext cx="6095940" cy="1753966"/>
            <a:chOff x="0" y="-47625"/>
            <a:chExt cx="1926614" cy="554339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6" name="Google Shape;116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10569079" y="-1178608"/>
            <a:ext cx="9140004" cy="8390238"/>
            <a:chOff x="0" y="-47625"/>
            <a:chExt cx="812800" cy="746125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119" name="Google Shape;119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1" name="Google Shape;121;p13"/>
          <p:cNvGrpSpPr/>
          <p:nvPr/>
        </p:nvGrpSpPr>
        <p:grpSpPr>
          <a:xfrm>
            <a:off x="1328485" y="5831520"/>
            <a:ext cx="4383341" cy="1216984"/>
            <a:chOff x="0" y="-47625"/>
            <a:chExt cx="1154460" cy="320523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0"/>
              <a:ext cx="1154460" cy="272898"/>
            </a:xfrm>
            <a:custGeom>
              <a:avLst/>
              <a:gdLst/>
              <a:ahLst/>
              <a:cxnLst/>
              <a:rect l="l" t="t" r="r" b="b"/>
              <a:pathLst>
                <a:path w="1154460" h="272898" extrusionOk="0">
                  <a:moveTo>
                    <a:pt x="90077" y="0"/>
                  </a:moveTo>
                  <a:lnTo>
                    <a:pt x="1064383" y="0"/>
                  </a:lnTo>
                  <a:cubicBezTo>
                    <a:pt x="1088273" y="0"/>
                    <a:pt x="1111185" y="9490"/>
                    <a:pt x="1128077" y="26383"/>
                  </a:cubicBezTo>
                  <a:cubicBezTo>
                    <a:pt x="1144970" y="43276"/>
                    <a:pt x="1154460" y="66187"/>
                    <a:pt x="1154460" y="90077"/>
                  </a:cubicBezTo>
                  <a:lnTo>
                    <a:pt x="1154460" y="182821"/>
                  </a:lnTo>
                  <a:cubicBezTo>
                    <a:pt x="1154460" y="206711"/>
                    <a:pt x="1144970" y="229622"/>
                    <a:pt x="1128077" y="246515"/>
                  </a:cubicBezTo>
                  <a:cubicBezTo>
                    <a:pt x="1111185" y="263407"/>
                    <a:pt x="1088273" y="272898"/>
                    <a:pt x="1064383" y="272898"/>
                  </a:cubicBezTo>
                  <a:lnTo>
                    <a:pt x="90077" y="272898"/>
                  </a:lnTo>
                  <a:cubicBezTo>
                    <a:pt x="66187" y="272898"/>
                    <a:pt x="43276" y="263407"/>
                    <a:pt x="26383" y="246515"/>
                  </a:cubicBezTo>
                  <a:cubicBezTo>
                    <a:pt x="9490" y="229622"/>
                    <a:pt x="0" y="206711"/>
                    <a:pt x="0" y="182821"/>
                  </a:cubicBezTo>
                  <a:lnTo>
                    <a:pt x="0" y="90077"/>
                  </a:lnTo>
                  <a:cubicBezTo>
                    <a:pt x="0" y="66187"/>
                    <a:pt x="9490" y="43276"/>
                    <a:pt x="26383" y="26383"/>
                  </a:cubicBezTo>
                  <a:cubicBezTo>
                    <a:pt x="43276" y="9490"/>
                    <a:pt x="66187" y="0"/>
                    <a:pt x="90077" y="0"/>
                  </a:cubicBezTo>
                  <a:close/>
                </a:path>
              </a:pathLst>
            </a:custGeom>
            <a:solidFill>
              <a:srgbClr val="FF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0" y="-47625"/>
              <a:ext cx="1154460" cy="32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rot="1812227">
            <a:off x="12710945" y="220437"/>
            <a:ext cx="5044020" cy="6462184"/>
            <a:chOff x="-147178" y="-1"/>
            <a:chExt cx="6725359" cy="8616246"/>
          </a:xfrm>
        </p:grpSpPr>
        <p:grpSp>
          <p:nvGrpSpPr>
            <p:cNvPr id="125" name="Google Shape;125;p13"/>
            <p:cNvGrpSpPr/>
            <p:nvPr/>
          </p:nvGrpSpPr>
          <p:grpSpPr>
            <a:xfrm rot="-9023308">
              <a:off x="743004" y="916323"/>
              <a:ext cx="4897166" cy="4495445"/>
              <a:chOff x="0" y="-47625"/>
              <a:chExt cx="812800" cy="7461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571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7" name="Google Shape;127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 rot="-9023308">
              <a:off x="673754" y="2998567"/>
              <a:ext cx="5083495" cy="4666490"/>
              <a:chOff x="0" y="-47625"/>
              <a:chExt cx="812800" cy="7461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30" name="Google Shape;130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2910435" y="5074340"/>
              <a:ext cx="762000" cy="762000"/>
              <a:chOff x="0" y="0"/>
              <a:chExt cx="812800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3066896" y="5646272"/>
              <a:ext cx="449078" cy="608501"/>
              <a:chOff x="0" y="-47625"/>
              <a:chExt cx="6350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13"/>
          <p:cNvGrpSpPr/>
          <p:nvPr/>
        </p:nvGrpSpPr>
        <p:grpSpPr>
          <a:xfrm>
            <a:off x="4743657" y="6168742"/>
            <a:ext cx="723366" cy="723366"/>
            <a:chOff x="0" y="0"/>
            <a:chExt cx="812800" cy="812800"/>
          </a:xfrm>
        </p:grpSpPr>
        <p:sp>
          <p:nvSpPr>
            <p:cNvPr id="138" name="Google Shape;13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>
            <a:off x="6474051" y="9021127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5" extrusionOk="0">
                <a:moveTo>
                  <a:pt x="0" y="0"/>
                </a:moveTo>
                <a:lnTo>
                  <a:pt x="833755" y="0"/>
                </a:lnTo>
                <a:lnTo>
                  <a:pt x="833755" y="833755"/>
                </a:lnTo>
                <a:lnTo>
                  <a:pt x="0" y="83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3"/>
          <p:cNvSpPr/>
          <p:nvPr/>
        </p:nvSpPr>
        <p:spPr>
          <a:xfrm>
            <a:off x="1484827" y="9068484"/>
            <a:ext cx="739040" cy="739040"/>
          </a:xfrm>
          <a:custGeom>
            <a:avLst/>
            <a:gdLst/>
            <a:ahLst/>
            <a:cxnLst/>
            <a:rect l="l" t="t" r="r" b="b"/>
            <a:pathLst>
              <a:path w="739040" h="739040" extrusionOk="0">
                <a:moveTo>
                  <a:pt x="0" y="0"/>
                </a:moveTo>
                <a:lnTo>
                  <a:pt x="739040" y="0"/>
                </a:lnTo>
                <a:lnTo>
                  <a:pt x="739040" y="739040"/>
                </a:lnTo>
                <a:lnTo>
                  <a:pt x="0" y="73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3"/>
          <p:cNvSpPr/>
          <p:nvPr/>
        </p:nvSpPr>
        <p:spPr>
          <a:xfrm>
            <a:off x="12572880" y="9044392"/>
            <a:ext cx="787225" cy="787225"/>
          </a:xfrm>
          <a:custGeom>
            <a:avLst/>
            <a:gdLst/>
            <a:ahLst/>
            <a:cxnLst/>
            <a:rect l="l" t="t" r="r" b="b"/>
            <a:pathLst>
              <a:path w="787225" h="787225" extrusionOk="0">
                <a:moveTo>
                  <a:pt x="0" y="0"/>
                </a:moveTo>
                <a:lnTo>
                  <a:pt x="787224" y="0"/>
                </a:lnTo>
                <a:lnTo>
                  <a:pt x="787224" y="787225"/>
                </a:lnTo>
                <a:lnTo>
                  <a:pt x="0" y="787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3"/>
          <p:cNvSpPr txBox="1"/>
          <p:nvPr/>
        </p:nvSpPr>
        <p:spPr>
          <a:xfrm>
            <a:off x="1484827" y="2008569"/>
            <a:ext cx="1133159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Speech Recognition System</a:t>
            </a:r>
            <a:endParaRPr sz="8400" dirty="0"/>
          </a:p>
        </p:txBody>
      </p:sp>
      <p:sp>
        <p:nvSpPr>
          <p:cNvPr id="144" name="Google Shape;144;p13"/>
          <p:cNvSpPr txBox="1"/>
          <p:nvPr/>
        </p:nvSpPr>
        <p:spPr>
          <a:xfrm>
            <a:off x="1723049" y="6187545"/>
            <a:ext cx="2848951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rot="-8100000">
            <a:off x="-5308284" y="-133080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17"/>
          <p:cNvSpPr txBox="1"/>
          <p:nvPr/>
        </p:nvSpPr>
        <p:spPr>
          <a:xfrm>
            <a:off x="1028700" y="512099"/>
            <a:ext cx="12380295" cy="15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5"/>
              </a:lnSpc>
            </a:pPr>
            <a:r>
              <a:rPr lang="en-US" sz="6999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Process</a:t>
            </a:r>
          </a:p>
        </p:txBody>
      </p:sp>
      <p:grpSp>
        <p:nvGrpSpPr>
          <p:cNvPr id="284" name="Google Shape;284;p17"/>
          <p:cNvGrpSpPr/>
          <p:nvPr/>
        </p:nvGrpSpPr>
        <p:grpSpPr>
          <a:xfrm>
            <a:off x="14636947" y="7379663"/>
            <a:ext cx="339583" cy="359480"/>
            <a:chOff x="0" y="-47625"/>
            <a:chExt cx="812800" cy="860425"/>
          </a:xfrm>
        </p:grpSpPr>
        <p:sp>
          <p:nvSpPr>
            <p:cNvPr id="285" name="Google Shape;285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6" name="Google Shape;286;p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14E07E-CFD4-435D-B930-73B6C0A250F9}"/>
              </a:ext>
            </a:extLst>
          </p:cNvPr>
          <p:cNvSpPr/>
          <p:nvPr/>
        </p:nvSpPr>
        <p:spPr>
          <a:xfrm>
            <a:off x="8026401" y="2547857"/>
            <a:ext cx="9493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Load the Whisper model: model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</a:t>
            </a:r>
            <a:r>
              <a:rPr lang="en-US" sz="4400" dirty="0" err="1">
                <a:solidFill>
                  <a:schemeClr val="bg1"/>
                </a:solidFill>
              </a:rPr>
              <a:t>whisper.load_model</a:t>
            </a:r>
            <a:r>
              <a:rPr lang="en-US" sz="4400" dirty="0">
                <a:solidFill>
                  <a:schemeClr val="bg1"/>
                </a:solidFill>
              </a:rPr>
              <a:t>("tiny")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Transcribe audio file: result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</a:t>
            </a:r>
            <a:r>
              <a:rPr lang="en-US" sz="4400" dirty="0" err="1">
                <a:solidFill>
                  <a:schemeClr val="bg1"/>
                </a:solidFill>
              </a:rPr>
              <a:t>model.transcribe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audio_file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Extract text: transcription </a:t>
            </a:r>
          </a:p>
          <a:p>
            <a:r>
              <a:rPr lang="en-US" sz="4400" dirty="0">
                <a:solidFill>
                  <a:schemeClr val="bg1"/>
                </a:solidFill>
              </a:rPr>
              <a:t>    = result['text'].strip()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Display output in the console or notebook cell.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B130-F9CD-4ECC-A584-FA6E643C0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3157"/>
            <a:ext cx="7834489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14"/>
          <p:cNvGrpSpPr/>
          <p:nvPr/>
        </p:nvGrpSpPr>
        <p:grpSpPr>
          <a:xfrm>
            <a:off x="14052166" y="938344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86919-7B3F-48A2-9D11-29E0C3566760}"/>
              </a:ext>
            </a:extLst>
          </p:cNvPr>
          <p:cNvSpPr/>
          <p:nvPr/>
        </p:nvSpPr>
        <p:spPr>
          <a:xfrm>
            <a:off x="1117800" y="3105186"/>
            <a:ext cx="12021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import </a:t>
            </a:r>
            <a:r>
              <a:rPr lang="en-US" sz="6000" dirty="0" err="1">
                <a:solidFill>
                  <a:schemeClr val="bg1"/>
                </a:solidFill>
              </a:rPr>
              <a:t>whispermodel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r>
              <a:rPr lang="en-US" sz="6000" dirty="0">
                <a:solidFill>
                  <a:schemeClr val="bg1"/>
                </a:solidFill>
              </a:rPr>
              <a:t>= </a:t>
            </a:r>
            <a:r>
              <a:rPr lang="en-US" sz="6000" dirty="0" err="1">
                <a:solidFill>
                  <a:schemeClr val="bg1"/>
                </a:solidFill>
              </a:rPr>
              <a:t>whisper.load_model</a:t>
            </a:r>
            <a:r>
              <a:rPr lang="en-US" sz="6000" dirty="0">
                <a:solidFill>
                  <a:schemeClr val="bg1"/>
                </a:solidFill>
              </a:rPr>
              <a:t>("tiny")result </a:t>
            </a:r>
          </a:p>
          <a:p>
            <a:r>
              <a:rPr lang="en-US" sz="6000" dirty="0">
                <a:solidFill>
                  <a:schemeClr val="bg1"/>
                </a:solidFill>
              </a:rPr>
              <a:t>= </a:t>
            </a:r>
            <a:r>
              <a:rPr lang="en-US" sz="6000" dirty="0" err="1">
                <a:solidFill>
                  <a:schemeClr val="bg1"/>
                </a:solidFill>
              </a:rPr>
              <a:t>model.transcribe</a:t>
            </a:r>
            <a:r>
              <a:rPr lang="en-US" sz="6000" dirty="0">
                <a:solidFill>
                  <a:schemeClr val="bg1"/>
                </a:solidFill>
              </a:rPr>
              <a:t>("</a:t>
            </a:r>
            <a:r>
              <a:rPr lang="en-US" sz="6000" dirty="0" err="1">
                <a:solidFill>
                  <a:schemeClr val="bg1"/>
                </a:solidFill>
              </a:rPr>
              <a:t>sample.wav</a:t>
            </a:r>
            <a:r>
              <a:rPr lang="en-US" sz="6000" dirty="0">
                <a:solidFill>
                  <a:schemeClr val="bg1"/>
                </a:solidFill>
              </a:rPr>
              <a:t>")</a:t>
            </a:r>
          </a:p>
          <a:p>
            <a:r>
              <a:rPr lang="en-US" sz="6000" dirty="0">
                <a:solidFill>
                  <a:schemeClr val="bg1"/>
                </a:solidFill>
              </a:rPr>
              <a:t>print(result["text"])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6C9F2-948B-5B59-BFEC-A4FEF3CA7B88}"/>
              </a:ext>
            </a:extLst>
          </p:cNvPr>
          <p:cNvSpPr txBox="1"/>
          <p:nvPr/>
        </p:nvSpPr>
        <p:spPr>
          <a:xfrm>
            <a:off x="1026360" y="1240629"/>
            <a:ext cx="1066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dirty="0">
                <a:solidFill>
                  <a:schemeClr val="accent3"/>
                </a:solidFill>
              </a:rPr>
              <a:t>Sample Code Snippet</a:t>
            </a:r>
          </a:p>
        </p:txBody>
      </p:sp>
    </p:spTree>
    <p:extLst>
      <p:ext uri="{BB962C8B-B14F-4D97-AF65-F5344CB8AC3E}">
        <p14:creationId xmlns:p14="http://schemas.microsoft.com/office/powerpoint/2010/main" val="17235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2207330" y="1701997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538961" y="614220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207330" y="3605352"/>
            <a:ext cx="12386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Ground Truth vs Predicted: Compare the model’s output with the expected transcript.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Tokenization: Split both strings into word lists of equal length.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Binary Matching: Mark each word as correct (1) or incorrect (0).</a:t>
            </a:r>
          </a:p>
        </p:txBody>
      </p:sp>
    </p:spTree>
    <p:extLst>
      <p:ext uri="{BB962C8B-B14F-4D97-AF65-F5344CB8AC3E}">
        <p14:creationId xmlns:p14="http://schemas.microsoft.com/office/powerpoint/2010/main" val="11272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Metric Formulas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076270" y="703218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755655" y="2500312"/>
            <a:ext cx="109379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Precision: TP / (TP + FP) — proportion of correctly transcribed words out of all predicted words.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Recall: TP / (TP + FN) — proportion of correctly transcribed words out of all actual words.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F1 Score: 2 * (Precision * Recall) / (Precision + Recall) — harmonic mean balancing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25126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515517" y="1028700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Output Example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989679" y="1022835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207331" y="2950031"/>
            <a:ext cx="109893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Ground Truth: “Hello </a:t>
            </a:r>
            <a:r>
              <a:rPr lang="en-US" sz="4800" dirty="0" err="1">
                <a:solidFill>
                  <a:schemeClr val="bg1"/>
                </a:solidFill>
              </a:rPr>
              <a:t>Hello</a:t>
            </a:r>
            <a:r>
              <a:rPr lang="en-US" sz="4800" dirty="0">
                <a:solidFill>
                  <a:schemeClr val="bg1"/>
                </a:solidFill>
              </a:rPr>
              <a:t>, welcome to the speech recognition demo.”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Transcription: “Hello, welcome to the speech recognition demo.”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Computed Metrics: Precision: 0.91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Recall: 0.91F1 Score: 0.91</a:t>
            </a:r>
          </a:p>
        </p:txBody>
      </p:sp>
    </p:spTree>
    <p:extLst>
      <p:ext uri="{BB962C8B-B14F-4D97-AF65-F5344CB8AC3E}">
        <p14:creationId xmlns:p14="http://schemas.microsoft.com/office/powerpoint/2010/main" val="118979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425364" y="-52550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2388284" y="622261"/>
            <a:ext cx="1188253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 </a:t>
            </a:r>
          </a:p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Environment 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736856" y="622261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2396870" y="3679276"/>
            <a:ext cx="127612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 Differences: Port Audio issues in Colab vs local.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Model Download Time: Large model files take minutes to fetch.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Text Alignment: Minor spelling or punctuation errors affect metrics.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bg1"/>
                </a:solidFill>
              </a:rPr>
              <a:t>Resource Constraints: CPU-only inference is slower for larger models.</a:t>
            </a:r>
          </a:p>
        </p:txBody>
      </p:sp>
    </p:spTree>
    <p:extLst>
      <p:ext uri="{BB962C8B-B14F-4D97-AF65-F5344CB8AC3E}">
        <p14:creationId xmlns:p14="http://schemas.microsoft.com/office/powerpoint/2010/main" val="344965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769926" y="1131426"/>
            <a:ext cx="131992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72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Scope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538961" y="653942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1913617" y="2725993"/>
            <a:ext cx="131992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Conclusion: Successfully implemented a cross-platform speech recognition demo using Whisper and evaluated performance.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Future Work: Integrate a web UI for real-time </a:t>
            </a:r>
            <a:r>
              <a:rPr lang="en-US" sz="4800" dirty="0" err="1">
                <a:solidFill>
                  <a:schemeClr val="bg1"/>
                </a:solidFill>
              </a:rPr>
              <a:t>transcription.Fine</a:t>
            </a:r>
            <a:r>
              <a:rPr lang="en-US" sz="4800" dirty="0">
                <a:solidFill>
                  <a:schemeClr val="bg1"/>
                </a:solidFill>
              </a:rPr>
              <a:t>-tune Whisper on domain-specific datasets. Add multilingual support and translation. Deploy as a mobile app for on-device inference.</a:t>
            </a:r>
          </a:p>
        </p:txBody>
      </p:sp>
    </p:spTree>
    <p:extLst>
      <p:ext uri="{BB962C8B-B14F-4D97-AF65-F5344CB8AC3E}">
        <p14:creationId xmlns:p14="http://schemas.microsoft.com/office/powerpoint/2010/main" val="382846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 txBox="1"/>
          <p:nvPr/>
        </p:nvSpPr>
        <p:spPr>
          <a:xfrm>
            <a:off x="3729073" y="3774537"/>
            <a:ext cx="10829854" cy="13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69F3C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798" name="Google Shape;798;p31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799" name="Google Shape;799;p31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800" name="Google Shape;800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1" name="Google Shape;801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14425431" y="680584"/>
            <a:ext cx="2078446" cy="1907948"/>
            <a:chOff x="0" y="-47625"/>
            <a:chExt cx="812800" cy="746125"/>
          </a:xfrm>
        </p:grpSpPr>
        <p:sp>
          <p:nvSpPr>
            <p:cNvPr id="803" name="Google Shape;803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04" name="Google Shape;804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806" name="Google Shape;806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7" name="Google Shape;807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1"/>
          <p:cNvGrpSpPr/>
          <p:nvPr/>
        </p:nvGrpSpPr>
        <p:grpSpPr>
          <a:xfrm>
            <a:off x="2257209" y="1774156"/>
            <a:ext cx="1032416" cy="947726"/>
            <a:chOff x="0" y="-47625"/>
            <a:chExt cx="812800" cy="746125"/>
          </a:xfrm>
        </p:grpSpPr>
        <p:sp>
          <p:nvSpPr>
            <p:cNvPr id="809" name="Google Shape;809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10" name="Google Shape;810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11699915" y="7630006"/>
            <a:ext cx="1007468" cy="995426"/>
            <a:chOff x="0" y="-53826"/>
            <a:chExt cx="1343290" cy="1327236"/>
          </a:xfrm>
        </p:grpSpPr>
        <p:grpSp>
          <p:nvGrpSpPr>
            <p:cNvPr id="812" name="Google Shape;812;p31"/>
            <p:cNvGrpSpPr/>
            <p:nvPr/>
          </p:nvGrpSpPr>
          <p:grpSpPr>
            <a:xfrm>
              <a:off x="0" y="40312"/>
              <a:ext cx="1343290" cy="1233098"/>
              <a:chOff x="0" y="-47625"/>
              <a:chExt cx="812800" cy="746125"/>
            </a:xfrm>
          </p:grpSpPr>
          <p:sp>
            <p:nvSpPr>
              <p:cNvPr id="813" name="Google Shape;813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14" name="Google Shape;814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31"/>
            <p:cNvGrpSpPr/>
            <p:nvPr/>
          </p:nvGrpSpPr>
          <p:grpSpPr>
            <a:xfrm>
              <a:off x="365341" y="-53826"/>
              <a:ext cx="918623" cy="843268"/>
              <a:chOff x="0" y="-47625"/>
              <a:chExt cx="812800" cy="746125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817" name="Google Shape;817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2A45EF-9609-A397-8E47-1CC9888CBC4F}"/>
              </a:ext>
            </a:extLst>
          </p:cNvPr>
          <p:cNvSpPr/>
          <p:nvPr/>
        </p:nvSpPr>
        <p:spPr>
          <a:xfrm>
            <a:off x="2046514" y="3374571"/>
            <a:ext cx="5404272" cy="1550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Google Shape;536;p24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546" name="Google Shape;546;p24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547" name="Google Shape;547;p24"/>
          <p:cNvGrpSpPr/>
          <p:nvPr/>
        </p:nvGrpSpPr>
        <p:grpSpPr>
          <a:xfrm>
            <a:off x="5289132" y="6109726"/>
            <a:ext cx="2161654" cy="2187058"/>
            <a:chOff x="0" y="-149366"/>
            <a:chExt cx="2882205" cy="2916079"/>
          </a:xfrm>
        </p:grpSpPr>
        <p:grpSp>
          <p:nvGrpSpPr>
            <p:cNvPr id="548" name="Google Shape;548;p24"/>
            <p:cNvGrpSpPr/>
            <p:nvPr/>
          </p:nvGrpSpPr>
          <p:grpSpPr>
            <a:xfrm>
              <a:off x="0" y="-149366"/>
              <a:ext cx="2549174" cy="2340062"/>
              <a:chOff x="0" y="-47625"/>
              <a:chExt cx="812800" cy="746125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50" name="Google Shape;550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>
              <a:off x="346307" y="438838"/>
              <a:ext cx="2535898" cy="2327875"/>
              <a:chOff x="0" y="-47625"/>
              <a:chExt cx="812800" cy="746125"/>
            </a:xfrm>
          </p:grpSpPr>
          <p:sp>
            <p:nvSpPr>
              <p:cNvPr id="552" name="Google Shape;552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53" name="Google Shape;553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24"/>
          <p:cNvGrpSpPr/>
          <p:nvPr/>
        </p:nvGrpSpPr>
        <p:grpSpPr>
          <a:xfrm>
            <a:off x="16523442" y="806025"/>
            <a:ext cx="847888" cy="856040"/>
            <a:chOff x="0" y="-60012"/>
            <a:chExt cx="1130517" cy="1141387"/>
          </a:xfrm>
        </p:grpSpPr>
        <p:grpSp>
          <p:nvGrpSpPr>
            <p:cNvPr id="555" name="Google Shape;555;p24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57" name="Google Shape;557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60" name="Google Shape;560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5" name="Google Shape;565;p24"/>
          <p:cNvSpPr txBox="1"/>
          <p:nvPr/>
        </p:nvSpPr>
        <p:spPr>
          <a:xfrm>
            <a:off x="2030177" y="3447286"/>
            <a:ext cx="54042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 Group</a:t>
            </a:r>
            <a:r>
              <a:rPr lang="en-US" sz="8000" dirty="0">
                <a:solidFill>
                  <a:schemeClr val="bg1"/>
                </a:solidFill>
              </a:rPr>
              <a:t> - 06</a:t>
            </a:r>
            <a:endParaRPr sz="8000" dirty="0">
              <a:solidFill>
                <a:schemeClr val="bg1"/>
              </a:solidFill>
            </a:endParaRPr>
          </a:p>
        </p:txBody>
      </p:sp>
      <p:grpSp>
        <p:nvGrpSpPr>
          <p:cNvPr id="575" name="Google Shape;575;p24"/>
          <p:cNvGrpSpPr/>
          <p:nvPr/>
        </p:nvGrpSpPr>
        <p:grpSpPr>
          <a:xfrm>
            <a:off x="3084891" y="8251775"/>
            <a:ext cx="847888" cy="856040"/>
            <a:chOff x="0" y="-60012"/>
            <a:chExt cx="1130517" cy="1141387"/>
          </a:xfrm>
        </p:grpSpPr>
        <p:grpSp>
          <p:nvGrpSpPr>
            <p:cNvPr id="576" name="Google Shape;576;p24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577" name="Google Shape;577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78" name="Google Shape;578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4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581" name="Google Shape;581;p2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7EEC1E-D484-A36E-DC85-0149D8006145}"/>
              </a:ext>
            </a:extLst>
          </p:cNvPr>
          <p:cNvSpPr txBox="1"/>
          <p:nvPr/>
        </p:nvSpPr>
        <p:spPr>
          <a:xfrm>
            <a:off x="8640238" y="1557382"/>
            <a:ext cx="65810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Md. Ahnaf Tajwar Khan 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1931447042)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Md. Shadman Sakib </a:t>
            </a:r>
          </a:p>
          <a:p>
            <a:pPr>
              <a:buNone/>
            </a:pPr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1911357042)</a:t>
            </a:r>
            <a:endParaRPr lang="en-US" sz="4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Zahid Al Razin 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1921046042)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T M Redwan Shahriar </a:t>
            </a:r>
          </a:p>
          <a:p>
            <a:r>
              <a:rPr lang="en-US" sz="4800" i="1" dirty="0">
                <a:solidFill>
                  <a:schemeClr val="bg1"/>
                </a:solidFill>
                <a:effectLst/>
                <a:latin typeface="Helvetica" pitchFamily="2" charset="0"/>
              </a:rPr>
              <a:t>(ID: 2021679642)</a:t>
            </a:r>
            <a:endParaRPr lang="en-US" sz="4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138757" y="540259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11" y="2015948"/>
            <a:ext cx="1171387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What is Speech Recognition?  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The automatic process of converting spoken language into text using computational models and algorithms.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Importance in Modern Applications: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Voice assistants (e.g., Siri, Alexa) enable hands‑free interaction.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Automated transcription services for meetings, lectures, and interviews.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Accessibility tools for the hearing impaired.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Project Overview:  Implemented a speech-to-text system leveraging OpenAI's Whisper model, with evaluation metrics to measure transcription quality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5B0EB-795C-4575-91EA-1B21D99C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633" y="3228616"/>
            <a:ext cx="5424803" cy="3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355107" y="1091435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3387552" y="762360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1355107" y="3352275"/>
            <a:ext cx="125945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Develop a speech-to-text pipeline using Whisper’s pretrained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Support dual input modes: upload audio files in Google Colab and live microphone recording on local machines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Evaluate transcription accuracy using Precision, Recall, and F1 Score.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Demonstrate deployment both in cloud (Colab) and on personal computers without a GPU.</a:t>
            </a:r>
          </a:p>
        </p:txBody>
      </p:sp>
    </p:spTree>
    <p:extLst>
      <p:ext uri="{BB962C8B-B14F-4D97-AF65-F5344CB8AC3E}">
        <p14:creationId xmlns:p14="http://schemas.microsoft.com/office/powerpoint/2010/main" val="8506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4454717" y="-380479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882490" y="526064"/>
            <a:ext cx="168975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Tools &amp; Technologies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5143157" y="550227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09" y="2015948"/>
            <a:ext cx="14906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Python: Primary language for scripting and prototyping.</a:t>
            </a:r>
          </a:p>
          <a:p>
            <a:r>
              <a:rPr lang="en-US" sz="3600" dirty="0">
                <a:solidFill>
                  <a:schemeClr val="bg1"/>
                </a:solidFill>
              </a:rPr>
              <a:t>Google Colab / Local Machine: Execution environments; Colab offers free GPU, local runs on CPU.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OpenAI</a:t>
            </a:r>
            <a:r>
              <a:rPr lang="en-US" sz="3600" dirty="0">
                <a:solidFill>
                  <a:schemeClr val="bg1"/>
                </a:solidFill>
              </a:rPr>
              <a:t> Whisper: Speech recognition model used for transcription.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FFmpeg</a:t>
            </a:r>
            <a:r>
              <a:rPr lang="en-US" sz="3600" dirty="0">
                <a:solidFill>
                  <a:schemeClr val="bg1"/>
                </a:solidFill>
              </a:rPr>
              <a:t>: Audio processing library for format conversion.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sound device &amp; </a:t>
            </a:r>
            <a:r>
              <a:rPr lang="en-US" sz="3600" dirty="0" err="1">
                <a:solidFill>
                  <a:schemeClr val="bg1"/>
                </a:solidFill>
              </a:rPr>
              <a:t>scipy</a:t>
            </a:r>
            <a:r>
              <a:rPr lang="en-US" sz="3600" dirty="0">
                <a:solidFill>
                  <a:schemeClr val="bg1"/>
                </a:solidFill>
              </a:rPr>
              <a:t>: Python libraries for audio recording and file I/O.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scikit</a:t>
            </a:r>
            <a:r>
              <a:rPr lang="en-US" sz="3600" dirty="0">
                <a:solidFill>
                  <a:schemeClr val="bg1"/>
                </a:solidFill>
              </a:rPr>
              <a:t>-learn: Provides functions to calculate Precision, Recall, and F1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85FF-7BB1-49E1-AE30-7D87103B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" y="6754229"/>
            <a:ext cx="2858363" cy="3139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1D4A6-1BBE-4BC3-B70C-8EEB402AB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7" y="6706028"/>
            <a:ext cx="3139416" cy="2917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C5F20-F8A0-4FCC-93DC-247C69A4B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021" y="6785548"/>
            <a:ext cx="3706322" cy="27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6614378" y="-552591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017810" y="346212"/>
            <a:ext cx="1689750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9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What is Whisper?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138757" y="916512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02210" y="2015948"/>
            <a:ext cx="12594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An open-source speech recognition model by OpenAI was released in 2022.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Trained on 680,000 hours of multilingual data for robust </a:t>
            </a:r>
            <a:r>
              <a:rPr lang="en-US" sz="3600" dirty="0" err="1">
                <a:solidFill>
                  <a:schemeClr val="bg1"/>
                </a:solidFill>
              </a:rPr>
              <a:t>performance.Capabilities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Transcription (speech-to-text), language identification, and translation.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Design: Uses a Transformer-based encoder-decoder architecture optimized for audio sequences.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56895-DE4F-4EF9-BC81-5CDCAF0B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64" y="7210524"/>
            <a:ext cx="4645563" cy="261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E824E-9F06-4438-B8FE-E9AD03A6E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426" y="7208305"/>
            <a:ext cx="5735653" cy="25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4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/>
        </p:nvSpPr>
        <p:spPr>
          <a:xfrm>
            <a:off x="882490" y="923630"/>
            <a:ext cx="1466230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4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Whisper Model Variants</a:t>
            </a:r>
            <a:endParaRPr sz="8400" dirty="0">
              <a:solidFill>
                <a:schemeClr val="accent3"/>
              </a:solidFill>
            </a:endParaRPr>
          </a:p>
        </p:txBody>
      </p:sp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14"/>
          <p:cNvGrpSpPr/>
          <p:nvPr/>
        </p:nvGrpSpPr>
        <p:grpSpPr>
          <a:xfrm>
            <a:off x="15810608" y="749497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7C68EE-9BBD-4334-A21B-7137EF5A6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58481"/>
              </p:ext>
            </p:extLst>
          </p:nvPr>
        </p:nvGraphicFramePr>
        <p:xfrm>
          <a:off x="1193097" y="2739061"/>
          <a:ext cx="13854749" cy="639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969">
                  <a:extLst>
                    <a:ext uri="{9D8B030D-6E8A-4147-A177-3AD203B41FA5}">
                      <a16:colId xmlns:a16="http://schemas.microsoft.com/office/drawing/2014/main" val="2330730215"/>
                    </a:ext>
                  </a:extLst>
                </a:gridCol>
                <a:gridCol w="3480260">
                  <a:extLst>
                    <a:ext uri="{9D8B030D-6E8A-4147-A177-3AD203B41FA5}">
                      <a16:colId xmlns:a16="http://schemas.microsoft.com/office/drawing/2014/main" val="3890789033"/>
                    </a:ext>
                  </a:extLst>
                </a:gridCol>
                <a:gridCol w="3480260">
                  <a:extLst>
                    <a:ext uri="{9D8B030D-6E8A-4147-A177-3AD203B41FA5}">
                      <a16:colId xmlns:a16="http://schemas.microsoft.com/office/drawing/2014/main" val="1115446476"/>
                    </a:ext>
                  </a:extLst>
                </a:gridCol>
                <a:gridCol w="3480260">
                  <a:extLst>
                    <a:ext uri="{9D8B030D-6E8A-4147-A177-3AD203B41FA5}">
                      <a16:colId xmlns:a16="http://schemas.microsoft.com/office/drawing/2014/main" val="221653510"/>
                    </a:ext>
                  </a:extLst>
                </a:gridCol>
              </a:tblGrid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	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54892"/>
                  </a:ext>
                </a:extLst>
              </a:tr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~39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7278"/>
                  </a:ext>
                </a:extLst>
              </a:tr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~74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4472"/>
                  </a:ext>
                </a:extLst>
              </a:tr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~244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68694"/>
                  </a:ext>
                </a:extLst>
              </a:tr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~769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63926"/>
                  </a:ext>
                </a:extLst>
              </a:tr>
              <a:tr h="1066630">
                <a:tc>
                  <a:txBody>
                    <a:bodyPr/>
                    <a:lstStyle/>
                    <a:p>
                      <a:r>
                        <a:rPr lang="en-US" sz="48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~1.55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Very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593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9770042" y="-561784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1277817" y="575661"/>
            <a:ext cx="15817087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8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Why Choose the tiny Model?</a:t>
            </a: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6895940" y="3993901"/>
            <a:ext cx="5141250" cy="1092252"/>
            <a:chOff x="0" y="-28575"/>
            <a:chExt cx="6855000" cy="1456336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4"/>
              <a:ext cx="64254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10996651" y="3239152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12505645" y="3993901"/>
            <a:ext cx="5141250" cy="1092252"/>
            <a:chOff x="0" y="-28575"/>
            <a:chExt cx="6855000" cy="1456336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4"/>
              <a:ext cx="4766700" cy="330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3392" marR="0" lvl="1" indent="-22669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</a:pPr>
              <a:endParaRPr dirty="0"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14661611" y="1978963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1CEAFF5-9EEB-433F-8B99-2FDA572BE6DD}"/>
              </a:ext>
            </a:extLst>
          </p:cNvPr>
          <p:cNvSpPr/>
          <p:nvPr/>
        </p:nvSpPr>
        <p:spPr>
          <a:xfrm>
            <a:off x="665973" y="3300205"/>
            <a:ext cx="125556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Fast inference on CPU-only systems.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Low memory footprint, suitable for classroom demos.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Rapid iteration during development and testing.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800" dirty="0">
                <a:solidFill>
                  <a:schemeClr val="bg1"/>
                </a:solidFill>
              </a:rPr>
              <a:t>Acceptable accuracy for short, clear utterances.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EE952-E4E3-47AC-B7AD-6F6FC68A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187" y="4799129"/>
            <a:ext cx="4842139" cy="27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14"/>
          <p:cNvGrpSpPr/>
          <p:nvPr/>
        </p:nvGrpSpPr>
        <p:grpSpPr>
          <a:xfrm>
            <a:off x="12217597" y="936876"/>
            <a:ext cx="1875026" cy="1989564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775" tIns="12775" rIns="12775" bIns="127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6009774" y="8079888"/>
            <a:ext cx="1209607" cy="1283498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950" tIns="12950" rIns="12950" bIns="12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86919-7B3F-48A2-9D11-29E0C3566760}"/>
              </a:ext>
            </a:extLst>
          </p:cNvPr>
          <p:cNvSpPr/>
          <p:nvPr/>
        </p:nvSpPr>
        <p:spPr>
          <a:xfrm>
            <a:off x="406911" y="3190820"/>
            <a:ext cx="134734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Google Colab:  Use </a:t>
            </a:r>
            <a:r>
              <a:rPr lang="en-US" sz="4800" dirty="0" err="1">
                <a:solidFill>
                  <a:schemeClr val="bg1"/>
                </a:solidFill>
              </a:rPr>
              <a:t>files.upload</a:t>
            </a:r>
            <a:r>
              <a:rPr lang="en-US" sz="4800" dirty="0">
                <a:solidFill>
                  <a:schemeClr val="bg1"/>
                </a:solidFill>
              </a:rPr>
              <a:t>() to import .wav or .mp3 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Local Machine:  Record live audio for 5 seconds using the sound device and save as recorded.wav.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Fallback Logic: Notebook detects the environment and switches between upload and recording.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6EAE7-1736-C505-2FBB-9A20CE0A125D}"/>
              </a:ext>
            </a:extLst>
          </p:cNvPr>
          <p:cNvSpPr txBox="1"/>
          <p:nvPr/>
        </p:nvSpPr>
        <p:spPr>
          <a:xfrm>
            <a:off x="551949" y="1049437"/>
            <a:ext cx="13328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400" dirty="0">
                <a:solidFill>
                  <a:schemeClr val="accent3"/>
                </a:solidFill>
              </a:rPr>
              <a:t>Audio Input Handling</a:t>
            </a:r>
          </a:p>
        </p:txBody>
      </p:sp>
    </p:spTree>
    <p:extLst>
      <p:ext uri="{BB962C8B-B14F-4D97-AF65-F5344CB8AC3E}">
        <p14:creationId xmlns:p14="http://schemas.microsoft.com/office/powerpoint/2010/main" val="292472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787</Words>
  <Application>Microsoft Office PowerPoint</Application>
  <PresentationFormat>Custom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Arial</vt:lpstr>
      <vt:lpstr>Calibri</vt:lpstr>
      <vt:lpstr>Montserrat Black</vt:lpstr>
      <vt:lpstr>Montserrat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Redwan Shahriar</dc:creator>
  <cp:lastModifiedBy>Shadman sakib</cp:lastModifiedBy>
  <cp:revision>16</cp:revision>
  <dcterms:modified xsi:type="dcterms:W3CDTF">2025-04-20T05:52:37Z</dcterms:modified>
</cp:coreProperties>
</file>