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419" r:id="rId2"/>
    <p:sldId id="420" r:id="rId3"/>
    <p:sldId id="474" r:id="rId4"/>
    <p:sldId id="497" r:id="rId5"/>
    <p:sldId id="498" r:id="rId6"/>
    <p:sldId id="499" r:id="rId7"/>
    <p:sldId id="500" r:id="rId8"/>
    <p:sldId id="501" r:id="rId9"/>
    <p:sldId id="477" r:id="rId10"/>
    <p:sldId id="482" r:id="rId11"/>
    <p:sldId id="483" r:id="rId12"/>
    <p:sldId id="502" r:id="rId13"/>
    <p:sldId id="481" r:id="rId14"/>
    <p:sldId id="503" r:id="rId15"/>
    <p:sldId id="480" r:id="rId16"/>
    <p:sldId id="504" r:id="rId17"/>
    <p:sldId id="505" r:id="rId18"/>
    <p:sldId id="475" r:id="rId19"/>
    <p:sldId id="476" r:id="rId20"/>
    <p:sldId id="478" r:id="rId21"/>
    <p:sldId id="479" r:id="rId22"/>
    <p:sldId id="485" r:id="rId23"/>
    <p:sldId id="484" r:id="rId24"/>
    <p:sldId id="491" r:id="rId25"/>
    <p:sldId id="486" r:id="rId26"/>
    <p:sldId id="487" r:id="rId27"/>
    <p:sldId id="492" r:id="rId28"/>
    <p:sldId id="488" r:id="rId29"/>
    <p:sldId id="493" r:id="rId30"/>
    <p:sldId id="489" r:id="rId31"/>
    <p:sldId id="494" r:id="rId32"/>
    <p:sldId id="470" r:id="rId33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51865" autoAdjust="0"/>
  </p:normalViewPr>
  <p:slideViewPr>
    <p:cSldViewPr>
      <p:cViewPr varScale="1">
        <p:scale>
          <a:sx n="63" d="100"/>
          <a:sy n="63" d="100"/>
        </p:scale>
        <p:origin x="13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2EF2EA62-EE49-42D9-BAFB-87BD083B80F9}"/>
    <pc:docChg chg="modSld">
      <pc:chgData name="Juena Ahmed Noshin" userId="df4442bb-949b-4849-8a28-5716394ec665" providerId="ADAL" clId="{2EF2EA62-EE49-42D9-BAFB-87BD083B80F9}" dt="2023-03-29T09:49:06.579" v="0" actId="20577"/>
      <pc:docMkLst>
        <pc:docMk/>
      </pc:docMkLst>
      <pc:sldChg chg="modSp mod">
        <pc:chgData name="Juena Ahmed Noshin" userId="df4442bb-949b-4849-8a28-5716394ec665" providerId="ADAL" clId="{2EF2EA62-EE49-42D9-BAFB-87BD083B80F9}" dt="2023-03-29T09:49:06.579" v="0" actId="20577"/>
        <pc:sldMkLst>
          <pc:docMk/>
          <pc:sldMk cId="3544994937" sldId="486"/>
        </pc:sldMkLst>
        <pc:spChg chg="mod">
          <ac:chgData name="Juena Ahmed Noshin" userId="df4442bb-949b-4849-8a28-5716394ec665" providerId="ADAL" clId="{2EF2EA62-EE49-42D9-BAFB-87BD083B80F9}" dt="2023-03-29T09:49:06.579" v="0" actId="20577"/>
          <ac:spMkLst>
            <pc:docMk/>
            <pc:sldMk cId="3544994937" sldId="486"/>
            <ac:spMk id="5" creationId="{00000000-0000-0000-0000-000000000000}"/>
          </ac:spMkLst>
        </pc:spChg>
      </pc:sldChg>
    </pc:docChg>
  </pc:docChgLst>
  <pc:docChgLst>
    <pc:chgData name="Juena Ahmed Noshin" userId="df4442bb-949b-4849-8a28-5716394ec665" providerId="ADAL" clId="{38C65375-5077-4E29-A437-A360D2420FE4}"/>
    <pc:docChg chg="undo custSel modSld">
      <pc:chgData name="Juena Ahmed Noshin" userId="df4442bb-949b-4849-8a28-5716394ec665" providerId="ADAL" clId="{38C65375-5077-4E29-A437-A360D2420FE4}" dt="2024-11-11T03:00:25.091" v="2" actId="20577"/>
      <pc:docMkLst>
        <pc:docMk/>
      </pc:docMkLst>
      <pc:sldChg chg="modSp mod">
        <pc:chgData name="Juena Ahmed Noshin" userId="df4442bb-949b-4849-8a28-5716394ec665" providerId="ADAL" clId="{38C65375-5077-4E29-A437-A360D2420FE4}" dt="2024-11-11T03:00:25.091" v="2" actId="20577"/>
        <pc:sldMkLst>
          <pc:docMk/>
          <pc:sldMk cId="1943646184" sldId="498"/>
        </pc:sldMkLst>
        <pc:spChg chg="mod">
          <ac:chgData name="Juena Ahmed Noshin" userId="df4442bb-949b-4849-8a28-5716394ec665" providerId="ADAL" clId="{38C65375-5077-4E29-A437-A360D2420FE4}" dt="2024-11-11T03:00:25.091" v="2" actId="20577"/>
          <ac:spMkLst>
            <pc:docMk/>
            <pc:sldMk cId="1943646184" sldId="498"/>
            <ac:spMk id="3" creationId="{00000000-0000-0000-0000-000000000000}"/>
          </ac:spMkLst>
        </pc:spChg>
      </pc:sldChg>
    </pc:docChg>
  </pc:docChgLst>
  <pc:docChgLst>
    <pc:chgData name="Juena Ahmed Noshin" userId="df4442bb-949b-4849-8a28-5716394ec665" providerId="ADAL" clId="{ADE2846E-2383-4C5A-819E-09669BB0B1A2}"/>
    <pc:docChg chg="undo custSel addSld delSld modSld">
      <pc:chgData name="Juena Ahmed Noshin" userId="df4442bb-949b-4849-8a28-5716394ec665" providerId="ADAL" clId="{ADE2846E-2383-4C5A-819E-09669BB0B1A2}" dt="2024-06-23T04:19:51.708" v="35" actId="20577"/>
      <pc:docMkLst>
        <pc:docMk/>
      </pc:docMkLst>
      <pc:sldChg chg="modSp mod">
        <pc:chgData name="Juena Ahmed Noshin" userId="df4442bb-949b-4849-8a28-5716394ec665" providerId="ADAL" clId="{ADE2846E-2383-4C5A-819E-09669BB0B1A2}" dt="2024-06-23T02:44:13.214" v="29" actId="20577"/>
        <pc:sldMkLst>
          <pc:docMk/>
          <pc:sldMk cId="0" sldId="419"/>
        </pc:sldMkLst>
        <pc:spChg chg="mod">
          <ac:chgData name="Juena Ahmed Noshin" userId="df4442bb-949b-4849-8a28-5716394ec665" providerId="ADAL" clId="{ADE2846E-2383-4C5A-819E-09669BB0B1A2}" dt="2024-06-23T02:44:13.214" v="29" actId="20577"/>
          <ac:spMkLst>
            <pc:docMk/>
            <pc:sldMk cId="0" sldId="419"/>
            <ac:spMk id="5" creationId="{00000000-0000-0000-0000-000000000000}"/>
          </ac:spMkLst>
        </pc:spChg>
      </pc:sldChg>
      <pc:sldChg chg="modSp mod">
        <pc:chgData name="Juena Ahmed Noshin" userId="df4442bb-949b-4849-8a28-5716394ec665" providerId="ADAL" clId="{ADE2846E-2383-4C5A-819E-09669BB0B1A2}" dt="2024-06-23T02:43:26.050" v="16" actId="403"/>
        <pc:sldMkLst>
          <pc:docMk/>
          <pc:sldMk cId="0" sldId="420"/>
        </pc:sldMkLst>
        <pc:spChg chg="mod">
          <ac:chgData name="Juena Ahmed Noshin" userId="df4442bb-949b-4849-8a28-5716394ec665" providerId="ADAL" clId="{ADE2846E-2383-4C5A-819E-09669BB0B1A2}" dt="2024-06-23T02:43:26.050" v="16" actId="403"/>
          <ac:spMkLst>
            <pc:docMk/>
            <pc:sldMk cId="0" sldId="420"/>
            <ac:spMk id="3" creationId="{00000000-0000-0000-0000-000000000000}"/>
          </ac:spMkLst>
        </pc:spChg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2199531888" sldId="474"/>
        </pc:sldMkLst>
      </pc:sldChg>
      <pc:sldChg chg="modSp mod">
        <pc:chgData name="Juena Ahmed Noshin" userId="df4442bb-949b-4849-8a28-5716394ec665" providerId="ADAL" clId="{ADE2846E-2383-4C5A-819E-09669BB0B1A2}" dt="2024-06-23T04:19:51.708" v="35" actId="20577"/>
        <pc:sldMkLst>
          <pc:docMk/>
          <pc:sldMk cId="3055058990" sldId="476"/>
        </pc:sldMkLst>
        <pc:spChg chg="mod">
          <ac:chgData name="Juena Ahmed Noshin" userId="df4442bb-949b-4849-8a28-5716394ec665" providerId="ADAL" clId="{ADE2846E-2383-4C5A-819E-09669BB0B1A2}" dt="2024-06-23T04:19:51.708" v="35" actId="20577"/>
          <ac:spMkLst>
            <pc:docMk/>
            <pc:sldMk cId="3055058990" sldId="476"/>
            <ac:spMk id="3" creationId="{00000000-0000-0000-0000-000000000000}"/>
          </ac:spMkLst>
        </pc:spChg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3232953847" sldId="477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3017674718" sldId="480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649335738" sldId="481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2631785914" sldId="482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877053173" sldId="483"/>
        </pc:sldMkLst>
      </pc:sldChg>
      <pc:sldChg chg="add del">
        <pc:chgData name="Juena Ahmed Noshin" userId="df4442bb-949b-4849-8a28-5716394ec665" providerId="ADAL" clId="{ADE2846E-2383-4C5A-819E-09669BB0B1A2}" dt="2024-06-23T02:44:18.663" v="30" actId="47"/>
        <pc:sldMkLst>
          <pc:docMk/>
          <pc:sldMk cId="0" sldId="495"/>
        </pc:sldMkLst>
      </pc:sldChg>
      <pc:sldChg chg="add del">
        <pc:chgData name="Juena Ahmed Noshin" userId="df4442bb-949b-4849-8a28-5716394ec665" providerId="ADAL" clId="{ADE2846E-2383-4C5A-819E-09669BB0B1A2}" dt="2024-06-23T02:44:21.035" v="31" actId="47"/>
        <pc:sldMkLst>
          <pc:docMk/>
          <pc:sldMk cId="0" sldId="496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2738421005" sldId="497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1943646184" sldId="498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332816716" sldId="499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1722157223" sldId="500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1546484730" sldId="501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531187942" sldId="502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2382448457" sldId="503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3715473340" sldId="504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590100713" sldId="505"/>
        </pc:sldMkLst>
      </pc:sldChg>
      <pc:sldChg chg="add del">
        <pc:chgData name="Juena Ahmed Noshin" userId="df4442bb-949b-4849-8a28-5716394ec665" providerId="ADAL" clId="{ADE2846E-2383-4C5A-819E-09669BB0B1A2}" dt="2024-06-23T02:44:36.144" v="34" actId="47"/>
        <pc:sldMkLst>
          <pc:docMk/>
          <pc:sldMk cId="0" sldId="5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5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03: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PL/SQL Operators &amp; Conditions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Comparison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value varchar2(20):='Zara Ali';</a:t>
            </a:r>
          </a:p>
          <a:p>
            <a:pPr>
              <a:buNone/>
            </a:pPr>
            <a:r>
              <a:rPr lang="en-US" sz="3600" b="1" dirty="0"/>
              <a:t>pattern varchar2(20):='</a:t>
            </a:r>
            <a:r>
              <a:rPr lang="en-US" sz="3600" b="1" dirty="0" err="1"/>
              <a:t>Z%A_i</a:t>
            </a:r>
            <a:r>
              <a:rPr lang="en-US" sz="3600" b="1" dirty="0"/>
              <a:t>';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IF value LIKE pattern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 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 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END;  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3600" b="1" dirty="0"/>
              <a:t>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8591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Between Comparison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   x number(2) := 10; 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IF (x between 5 and 20)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 </a:t>
            </a:r>
          </a:p>
          <a:p>
            <a:pPr>
              <a:buNone/>
            </a:pPr>
            <a:r>
              <a:rPr lang="en-US" sz="3600" b="1" dirty="0"/>
              <a:t>   IF (x BETWEEN 5 AND 10)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 </a:t>
            </a:r>
          </a:p>
          <a:p>
            <a:pPr>
              <a:buNone/>
            </a:pPr>
            <a:r>
              <a:rPr lang="en-US" sz="3600" b="1" dirty="0"/>
              <a:t>   IF (x BETWEEN 11 AND 20)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5317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and Is Null Comparison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   letter varchar2(1) := 'm'; 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IF (letter in ('a', 'b', 'c'))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</a:t>
            </a:r>
          </a:p>
          <a:p>
            <a:pPr>
              <a:buNone/>
            </a:pPr>
            <a:r>
              <a:rPr lang="en-US" sz="3600" b="1" dirty="0"/>
              <a:t>   IF (letter in ('m', 'n', 'o')) THEN </a:t>
            </a:r>
          </a:p>
          <a:p>
            <a:pPr>
              <a:buNone/>
            </a:pPr>
            <a:r>
              <a:rPr lang="en-US" sz="3600" b="1" dirty="0"/>
              <a:t> 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 </a:t>
            </a:r>
          </a:p>
          <a:p>
            <a:pPr>
              <a:buNone/>
            </a:pPr>
            <a:r>
              <a:rPr lang="en-US" sz="3600" b="1" dirty="0"/>
              <a:t>   IF (letter is null) THEN </a:t>
            </a:r>
          </a:p>
          <a:p>
            <a:pPr>
              <a:buNone/>
            </a:pPr>
            <a:r>
              <a:rPr lang="en-US" sz="3600" b="1" dirty="0"/>
              <a:t>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8794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	Following table shows the Logical operators supported by PL/SQL. All these operators work on Boolean operands and produce Boolean results. Let us assume </a:t>
            </a:r>
            <a:r>
              <a:rPr lang="en-US" sz="1600" b="1" dirty="0"/>
              <a:t>variable A</a:t>
            </a:r>
            <a:r>
              <a:rPr lang="en-US" sz="1600" dirty="0"/>
              <a:t> holds true and </a:t>
            </a:r>
            <a:r>
              <a:rPr lang="en-US" sz="1600" b="1" dirty="0"/>
              <a:t>variable B</a:t>
            </a:r>
            <a:r>
              <a:rPr lang="en-US" sz="1600" dirty="0"/>
              <a:t> holds false, then −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C:\Users\user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239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33573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Logical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sz="1600" dirty="0"/>
          </a:p>
          <a:p>
            <a:pPr>
              <a:buNone/>
            </a:pPr>
            <a:r>
              <a:rPr lang="en-US" sz="1600" b="1" dirty="0"/>
              <a:t>DECLARE </a:t>
            </a:r>
          </a:p>
          <a:p>
            <a:pPr>
              <a:buNone/>
            </a:pPr>
            <a:r>
              <a:rPr lang="en-US" sz="1600" b="1" dirty="0"/>
              <a:t>   a </a:t>
            </a:r>
            <a:r>
              <a:rPr lang="en-US" sz="1600" b="1" dirty="0" err="1"/>
              <a:t>boolean</a:t>
            </a:r>
            <a:r>
              <a:rPr lang="en-US" sz="1600" b="1" dirty="0"/>
              <a:t> := true; </a:t>
            </a:r>
          </a:p>
          <a:p>
            <a:pPr>
              <a:buNone/>
            </a:pPr>
            <a:r>
              <a:rPr lang="en-US" sz="1600" b="1" dirty="0"/>
              <a:t>   b </a:t>
            </a:r>
            <a:r>
              <a:rPr lang="en-US" sz="1600" b="1" dirty="0" err="1"/>
              <a:t>boolean</a:t>
            </a:r>
            <a:r>
              <a:rPr lang="en-US" sz="1600" b="1" dirty="0"/>
              <a:t> := false; </a:t>
            </a:r>
          </a:p>
          <a:p>
            <a:pPr>
              <a:buNone/>
            </a:pPr>
            <a:r>
              <a:rPr lang="en-US" sz="1600" b="1" dirty="0"/>
              <a:t>BEGIN </a:t>
            </a:r>
          </a:p>
          <a:p>
            <a:pPr>
              <a:buNone/>
            </a:pPr>
            <a:r>
              <a:rPr lang="en-US" sz="1600" b="1" dirty="0"/>
              <a:t>   IF (a AND b) THEN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1 - Condition is true'); </a:t>
            </a:r>
          </a:p>
          <a:p>
            <a:pPr>
              <a:buNone/>
            </a:pPr>
            <a:r>
              <a:rPr lang="en-US" sz="1600" b="1" dirty="0"/>
              <a:t>   END IF; </a:t>
            </a:r>
          </a:p>
          <a:p>
            <a:pPr>
              <a:buNone/>
            </a:pPr>
            <a:r>
              <a:rPr lang="en-US" sz="1600" b="1" dirty="0"/>
              <a:t>   IF (a OR b) THEN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2 - Condition is true'); </a:t>
            </a:r>
          </a:p>
          <a:p>
            <a:pPr>
              <a:buNone/>
            </a:pPr>
            <a:r>
              <a:rPr lang="en-US" sz="1600" b="1" dirty="0"/>
              <a:t>   END IF; </a:t>
            </a:r>
          </a:p>
          <a:p>
            <a:pPr>
              <a:buNone/>
            </a:pPr>
            <a:r>
              <a:rPr lang="en-US" sz="1600" b="1" dirty="0"/>
              <a:t>   IF (NOT a) THEN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3 - a is not true'); </a:t>
            </a:r>
          </a:p>
          <a:p>
            <a:pPr>
              <a:buNone/>
            </a:pPr>
            <a:r>
              <a:rPr lang="en-US" sz="1600" b="1" dirty="0"/>
              <a:t>   ELSE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3 - a is true'); </a:t>
            </a:r>
          </a:p>
          <a:p>
            <a:pPr>
              <a:buNone/>
            </a:pPr>
            <a:r>
              <a:rPr lang="en-US" sz="1600" b="1" dirty="0"/>
              <a:t>   END IF; </a:t>
            </a:r>
          </a:p>
          <a:p>
            <a:pPr>
              <a:buNone/>
            </a:pPr>
            <a:r>
              <a:rPr lang="en-US" sz="1600" b="1" dirty="0"/>
              <a:t>   IF (NOT b) THEN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4 - b is not true'); </a:t>
            </a:r>
          </a:p>
          <a:p>
            <a:pPr>
              <a:buNone/>
            </a:pPr>
            <a:r>
              <a:rPr lang="en-US" sz="1600" b="1" dirty="0"/>
              <a:t>   ELSE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4 - b is true'); </a:t>
            </a:r>
          </a:p>
          <a:p>
            <a:pPr>
              <a:buNone/>
            </a:pPr>
            <a:r>
              <a:rPr lang="en-US" sz="1600" b="1" dirty="0"/>
              <a:t>   END IF; </a:t>
            </a:r>
          </a:p>
          <a:p>
            <a:pPr>
              <a:buNone/>
            </a:pPr>
            <a:r>
              <a:rPr lang="en-US" sz="1600" b="1" dirty="0"/>
              <a:t>END; </a:t>
            </a:r>
          </a:p>
          <a:p>
            <a:pPr>
              <a:buNone/>
            </a:pPr>
            <a:r>
              <a:rPr lang="en-US" sz="1600" b="1" dirty="0"/>
              <a:t>/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4845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Operator Precedence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sz="3600" dirty="0"/>
          </a:p>
          <a:p>
            <a:r>
              <a:rPr lang="en-US" sz="3600" dirty="0"/>
              <a:t>Operator precedence determines the grouping of terms in an expression. This affects how an expression is evaluated. Certain operators have higher precedence than others; for example, the multiplication operator has higher precedence than the addition operator.</a:t>
            </a:r>
          </a:p>
          <a:p>
            <a:r>
              <a:rPr lang="en-US" sz="3600" dirty="0"/>
              <a:t>For example, </a:t>
            </a:r>
            <a:r>
              <a:rPr lang="en-US" sz="3600" b="1" dirty="0"/>
              <a:t>x = 7 + 3 * 2</a:t>
            </a:r>
            <a:r>
              <a:rPr lang="en-US" sz="3600" dirty="0"/>
              <a:t>; here, </a:t>
            </a:r>
            <a:r>
              <a:rPr lang="en-US" sz="3600" b="1" dirty="0"/>
              <a:t>x</a:t>
            </a:r>
            <a:r>
              <a:rPr lang="en-US" sz="3600" dirty="0"/>
              <a:t> is assigned </a:t>
            </a:r>
            <a:r>
              <a:rPr lang="en-US" sz="3600" b="1" dirty="0"/>
              <a:t>13</a:t>
            </a:r>
            <a:r>
              <a:rPr lang="en-US" sz="3600" dirty="0"/>
              <a:t>, not 20 because operator * has higher precedence than +, so it first gets multiplied with </a:t>
            </a:r>
            <a:r>
              <a:rPr lang="en-US" sz="3600" b="1" dirty="0"/>
              <a:t>3*2</a:t>
            </a:r>
            <a:r>
              <a:rPr lang="en-US" sz="3600" dirty="0"/>
              <a:t> and then adds into </a:t>
            </a:r>
            <a:r>
              <a:rPr lang="en-US" sz="3600" b="1" dirty="0"/>
              <a:t>7</a:t>
            </a:r>
            <a:r>
              <a:rPr lang="en-US" sz="3600" dirty="0"/>
              <a:t>.</a:t>
            </a:r>
          </a:p>
          <a:p>
            <a:r>
              <a:rPr lang="en-US" sz="3600" dirty="0"/>
              <a:t>Here, operators with the highest precedence appear at the top of the table, those with the lowest appear at the bottom. Within an expression, higher precedence operators will be evaluated first.</a:t>
            </a:r>
          </a:p>
          <a:p>
            <a:r>
              <a:rPr lang="en-US" sz="3600" dirty="0"/>
              <a:t>The precedence of operators goes as follows: =, &lt;, &gt;, &lt;=, &gt;=, &lt;&gt;, !=, ~=, ^=, IS NULL, LIKE, BETWEEN, IN.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7471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Operator Precedence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 descr="C:\Users\user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17" y="2209800"/>
            <a:ext cx="5811837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7334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 Precedence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4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DECLARE </a:t>
            </a:r>
          </a:p>
          <a:p>
            <a:pPr marL="0" indent="0">
              <a:buNone/>
            </a:pPr>
            <a:r>
              <a:rPr lang="en-US" sz="3600" b="1" dirty="0"/>
              <a:t>   a number(2) := 20; </a:t>
            </a:r>
          </a:p>
          <a:p>
            <a:pPr marL="0" indent="0">
              <a:buNone/>
            </a:pPr>
            <a:r>
              <a:rPr lang="en-US" sz="3600" b="1" dirty="0"/>
              <a:t>   b number(2) := 10; </a:t>
            </a:r>
          </a:p>
          <a:p>
            <a:pPr marL="0" indent="0">
              <a:buNone/>
            </a:pPr>
            <a:r>
              <a:rPr lang="en-US" sz="3600" b="1" dirty="0"/>
              <a:t>   c number(2) := 15; </a:t>
            </a:r>
          </a:p>
          <a:p>
            <a:pPr marL="0" indent="0">
              <a:buNone/>
            </a:pPr>
            <a:r>
              <a:rPr lang="en-US" sz="3600" b="1" dirty="0"/>
              <a:t>   d number(2) := 5; </a:t>
            </a:r>
          </a:p>
          <a:p>
            <a:pPr marL="0" indent="0">
              <a:buNone/>
            </a:pPr>
            <a:r>
              <a:rPr lang="en-US" sz="3600" b="1" dirty="0"/>
              <a:t>   e number(2) ; </a:t>
            </a:r>
          </a:p>
          <a:p>
            <a:pPr marL="0" indent="0">
              <a:buNone/>
            </a:pPr>
            <a:r>
              <a:rPr lang="en-US" sz="3600" b="1" dirty="0"/>
              <a:t>BEGIN </a:t>
            </a:r>
          </a:p>
          <a:p>
            <a:pPr marL="0" indent="0">
              <a:buNone/>
            </a:pPr>
            <a:r>
              <a:rPr lang="en-US" sz="3600" b="1" dirty="0"/>
              <a:t>   e := (a + b) * c / d;      -- ( 30 * 15 ) / 5 </a:t>
            </a:r>
          </a:p>
          <a:p>
            <a:pPr marL="0" indent="0"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(a + b) * c / d is : '|| e );  </a:t>
            </a:r>
          </a:p>
          <a:p>
            <a:pPr marL="0" indent="0">
              <a:buNone/>
            </a:pPr>
            <a:r>
              <a:rPr lang="en-US" sz="3600" b="1" dirty="0"/>
              <a:t>   e := ((a + b) * c) / d;   -- (30 * 15 ) / 5 </a:t>
            </a:r>
          </a:p>
          <a:p>
            <a:pPr marL="0" indent="0"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((a + b) * c) / d is  : ' ||  e );  </a:t>
            </a:r>
          </a:p>
          <a:p>
            <a:pPr marL="0" indent="0">
              <a:buNone/>
            </a:pPr>
            <a:r>
              <a:rPr lang="en-US" sz="3600" b="1" dirty="0"/>
              <a:t>   e := (a + b) * (c / d);   -- (30) * (15/5) </a:t>
            </a:r>
          </a:p>
          <a:p>
            <a:pPr marL="0" indent="0"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(a + b) * (c / d) is  : '||  e );  </a:t>
            </a:r>
          </a:p>
          <a:p>
            <a:pPr marL="0" indent="0">
              <a:buNone/>
            </a:pPr>
            <a:r>
              <a:rPr lang="en-US" sz="3600" b="1" dirty="0"/>
              <a:t>   e := a + (b * c) / d;     --  20 + (150/5) </a:t>
            </a:r>
          </a:p>
          <a:p>
            <a:pPr marL="0" indent="0"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+ (b * c) / d is  : ' ||  e ); </a:t>
            </a:r>
          </a:p>
          <a:p>
            <a:pPr marL="0" indent="0">
              <a:buNone/>
            </a:pPr>
            <a:r>
              <a:rPr lang="en-US" sz="3600" b="1" dirty="0"/>
              <a:t>END; </a:t>
            </a:r>
          </a:p>
          <a:p>
            <a:pPr marL="0" indent="0">
              <a:buNone/>
            </a:pPr>
            <a:r>
              <a:rPr lang="en-US" sz="3600" b="1" dirty="0"/>
              <a:t>/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0071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000" dirty="0"/>
              <a:t>    Decision-making structures require that the programmer specify one or more conditions to be evaluated or tested by the program, along with a statement or statements to be executed if the condition is determined to be true, and optionally, other statements to be executed if the condition is determined to be false.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	PL/SQL programming language provides following types of decision-making statements.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IF-THEN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IF-THEN-ELSE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IF-THEN-ELSIF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CASE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SEARCHED CASE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Nested IF-THEN-ELSE</a:t>
            </a:r>
          </a:p>
          <a:p>
            <a:pPr lvl="1" algn="just">
              <a:buNone/>
            </a:pPr>
            <a:endParaRPr lang="en-US" sz="20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It is the simplest form of the </a:t>
            </a:r>
            <a:r>
              <a:rPr lang="en-US" sz="2900" b="1" dirty="0"/>
              <a:t>IF</a:t>
            </a:r>
            <a:r>
              <a:rPr lang="en-US" sz="2900" dirty="0"/>
              <a:t> control statement, frequently used in decision-making and changing the control flow of the program execution</a:t>
            </a:r>
          </a:p>
          <a:p>
            <a:pPr>
              <a:buNone/>
            </a:pPr>
            <a:endParaRPr lang="en-US" sz="2900" dirty="0"/>
          </a:p>
          <a:p>
            <a:r>
              <a:rPr lang="en-US" sz="2900" dirty="0"/>
              <a:t>The </a:t>
            </a:r>
            <a:r>
              <a:rPr lang="en-US" sz="2900" b="1" dirty="0"/>
              <a:t>IF statement</a:t>
            </a:r>
            <a:r>
              <a:rPr lang="en-US" sz="2900" dirty="0"/>
              <a:t> associates a condition with a sequence of statements enclosed by the keywords </a:t>
            </a:r>
            <a:r>
              <a:rPr lang="en-US" sz="2900" b="1" dirty="0"/>
              <a:t>THEN</a:t>
            </a:r>
            <a:r>
              <a:rPr lang="en-US" sz="2900" dirty="0"/>
              <a:t> and </a:t>
            </a:r>
            <a:r>
              <a:rPr lang="en-US" sz="2900" b="1" dirty="0"/>
              <a:t>END IF</a:t>
            </a:r>
          </a:p>
          <a:p>
            <a:pPr>
              <a:buNone/>
            </a:pPr>
            <a:endParaRPr lang="en-US" sz="2900" dirty="0"/>
          </a:p>
          <a:p>
            <a:r>
              <a:rPr lang="en-US" sz="2900" dirty="0"/>
              <a:t>If the condition is </a:t>
            </a:r>
            <a:r>
              <a:rPr lang="en-US" sz="2900" b="1" dirty="0"/>
              <a:t>TRUE</a:t>
            </a:r>
            <a:r>
              <a:rPr lang="en-US" sz="2900" dirty="0"/>
              <a:t>, the statements get executed, and if the condition is </a:t>
            </a:r>
            <a:r>
              <a:rPr lang="en-US" sz="2900" b="1" dirty="0"/>
              <a:t>FALSE</a:t>
            </a:r>
            <a:r>
              <a:rPr lang="en-US" sz="2900" dirty="0"/>
              <a:t> or </a:t>
            </a:r>
            <a:r>
              <a:rPr lang="en-US" sz="2900" b="1" dirty="0"/>
              <a:t>NULL</a:t>
            </a:r>
            <a:r>
              <a:rPr lang="en-US" sz="2900" dirty="0"/>
              <a:t>, then the </a:t>
            </a:r>
            <a:r>
              <a:rPr lang="en-US" sz="2900" b="1" dirty="0"/>
              <a:t>IF</a:t>
            </a:r>
            <a:r>
              <a:rPr lang="en-US" sz="2900" dirty="0"/>
              <a:t> statement does nothing.</a:t>
            </a:r>
          </a:p>
          <a:p>
            <a:pPr>
              <a:buNone/>
            </a:pPr>
            <a:endParaRPr lang="en-US" sz="2900" dirty="0"/>
          </a:p>
          <a:p>
            <a:pPr>
              <a:buNone/>
            </a:pPr>
            <a:endParaRPr lang="en-US" sz="2900" dirty="0"/>
          </a:p>
          <a:p>
            <a:pPr>
              <a:buNone/>
            </a:pPr>
            <a:r>
              <a:rPr lang="en-US" sz="2900" dirty="0"/>
              <a:t>	Syntax:</a:t>
            </a:r>
          </a:p>
          <a:p>
            <a:pPr>
              <a:buNone/>
            </a:pPr>
            <a:r>
              <a:rPr lang="en-US" sz="2900" dirty="0"/>
              <a:t>	 </a:t>
            </a:r>
            <a:r>
              <a:rPr lang="en-US" sz="2900" b="1" i="1" dirty="0"/>
              <a:t>IF condition THEN</a:t>
            </a:r>
          </a:p>
          <a:p>
            <a:pPr>
              <a:buNone/>
            </a:pPr>
            <a:r>
              <a:rPr lang="en-US" sz="2900" b="1" i="1" dirty="0"/>
              <a:t>	 S; </a:t>
            </a:r>
          </a:p>
          <a:p>
            <a:pPr>
              <a:buNone/>
            </a:pPr>
            <a:r>
              <a:rPr lang="en-US" sz="2900" b="1" i="1" dirty="0"/>
              <a:t>	END IF; </a:t>
            </a:r>
          </a:p>
          <a:p>
            <a:pPr>
              <a:buNone/>
            </a:pPr>
            <a:r>
              <a:rPr lang="en-US" sz="2900" dirty="0"/>
              <a:t>	</a:t>
            </a:r>
          </a:p>
          <a:p>
            <a:pPr>
              <a:buNone/>
            </a:pPr>
            <a:r>
              <a:rPr lang="en-US" sz="2900" dirty="0"/>
              <a:t>	If the Boolean expression condition evaluates to true, then the block of code inside the </a:t>
            </a:r>
            <a:r>
              <a:rPr lang="en-US" sz="2900" b="1" dirty="0"/>
              <a:t>if statement</a:t>
            </a:r>
            <a:r>
              <a:rPr lang="en-US" sz="2900" dirty="0"/>
              <a:t> will be executed. If the Boolean expression evaluates to false, then the first set of code after the end of the </a:t>
            </a:r>
            <a:r>
              <a:rPr lang="en-US" sz="2900" b="1" dirty="0"/>
              <a:t>if statement</a:t>
            </a:r>
            <a:r>
              <a:rPr lang="en-US" sz="2900" dirty="0"/>
              <a:t> (after the closing end if) will be executed.</a:t>
            </a:r>
            <a:endParaRPr lang="en-US" sz="2900" b="1" i="1" dirty="0"/>
          </a:p>
          <a:p>
            <a:pPr>
              <a:buNone/>
            </a:pPr>
            <a:endParaRPr lang="en-US" sz="40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PL/SQL Operators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Types of PL/SQL Operators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Example Query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Operator Precedence</a:t>
            </a:r>
            <a:endParaRPr lang="en-US" sz="2900" dirty="0">
              <a:solidFill>
                <a:schemeClr val="tx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IF-THEN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IF-THEN-ELSE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IF-THEN-ELSIF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CASE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SEARCHED CASE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Nested IF-THEN-ELSE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 Statement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   a number(2) := 10; 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a:= 10; </a:t>
            </a:r>
          </a:p>
          <a:p>
            <a:pPr>
              <a:buNone/>
            </a:pPr>
            <a:r>
              <a:rPr lang="en-US" sz="3600" b="1" dirty="0"/>
              <a:t>  -- check the </a:t>
            </a:r>
            <a:r>
              <a:rPr lang="en-US" sz="3600" b="1" dirty="0" err="1"/>
              <a:t>boolean</a:t>
            </a:r>
            <a:r>
              <a:rPr lang="en-US" sz="3600" b="1" dirty="0"/>
              <a:t> condition using if statement  </a:t>
            </a:r>
          </a:p>
          <a:p>
            <a:pPr>
              <a:buNone/>
            </a:pPr>
            <a:r>
              <a:rPr lang="en-US" sz="3600" b="1" dirty="0"/>
              <a:t>   IF( a &lt; 20 ) THEN </a:t>
            </a:r>
          </a:p>
          <a:p>
            <a:pPr>
              <a:buNone/>
            </a:pPr>
            <a:r>
              <a:rPr lang="en-US" sz="3600" b="1" dirty="0"/>
              <a:t>      -- if condition is true then print the following  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('a is less than 20 ' 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: ' || a);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</a:t>
            </a:r>
          </a:p>
          <a:p>
            <a:pPr>
              <a:buNone/>
            </a:pPr>
            <a:r>
              <a:rPr lang="en-US" sz="3600" b="1" dirty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5059251"/>
            <a:ext cx="2438400" cy="1338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a is less than 20 value of a is : 10 </a:t>
            </a: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 sequence of IF-THEN statements can be followed by an optional sequence of ELSE statements, which execute when the condition is FALSE.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Syntax:</a:t>
            </a:r>
          </a:p>
          <a:p>
            <a:pPr marL="0" indent="0">
              <a:buNone/>
            </a:pPr>
            <a:r>
              <a:rPr lang="en-US" sz="2000" b="1" i="1" dirty="0"/>
              <a:t>     IF condition THEN </a:t>
            </a:r>
          </a:p>
          <a:p>
            <a:pPr marL="0" indent="0">
              <a:buNone/>
            </a:pPr>
            <a:r>
              <a:rPr lang="en-US" sz="2000" b="1" i="1" dirty="0"/>
              <a:t>      S1;  </a:t>
            </a:r>
          </a:p>
          <a:p>
            <a:pPr marL="0" indent="0">
              <a:buNone/>
            </a:pPr>
            <a:r>
              <a:rPr lang="en-US" sz="2000" b="1" i="1" dirty="0"/>
              <a:t>    ELSE  </a:t>
            </a:r>
          </a:p>
          <a:p>
            <a:pPr marL="0" indent="0">
              <a:buNone/>
            </a:pPr>
            <a:r>
              <a:rPr lang="en-US" sz="2000" b="1" i="1" dirty="0"/>
              <a:t>     S2; </a:t>
            </a:r>
          </a:p>
          <a:p>
            <a:pPr marL="0" indent="0">
              <a:buNone/>
            </a:pPr>
            <a:r>
              <a:rPr lang="en-US" sz="2000" b="1" i="1" dirty="0"/>
              <a:t>    END IF;</a:t>
            </a:r>
          </a:p>
          <a:p>
            <a:pPr marL="0" indent="0">
              <a:buNone/>
            </a:pPr>
            <a:endParaRPr lang="en-US" sz="2000" dirty="0"/>
          </a:p>
          <a:p>
            <a:pPr marL="274638" lvl="1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Where, S1 and S2 are different sequence of statements. In the IF-THEN-  ELSE statements, when the test condition is TRUE, the statement S1 is executed and S2 is skipped; when the test condition is FALSE, then S1 is bypassed and statement S2 is executed.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IF-THEN-ELSE Statement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a number(3) := 100;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-- check the </a:t>
            </a:r>
            <a:r>
              <a:rPr lang="en-US" sz="3600" b="1" dirty="0" err="1"/>
              <a:t>boolean</a:t>
            </a:r>
            <a:r>
              <a:rPr lang="en-US" sz="3600" b="1" dirty="0"/>
              <a:t> condition using if statement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IF( a &lt; 20 )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-- if condition is true then print the following 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('a is less than 20 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ELSE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('a is not less than 20 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END IF;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: ' || a);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3200" y="5059251"/>
            <a:ext cx="2438400" cy="1338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a is not less than 20 value of a is : 100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4787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IF-THEN-ELSIF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r>
              <a:rPr lang="en-US" sz="1800" dirty="0"/>
              <a:t>IF-THEN-ELSIF statement allows you to choose between several alternatives. </a:t>
            </a:r>
          </a:p>
          <a:p>
            <a:r>
              <a:rPr lang="en-US" sz="1800" dirty="0"/>
              <a:t>An IF-THEN statement can be followed by an optional ELSIF...ELSE statement. </a:t>
            </a:r>
          </a:p>
          <a:p>
            <a:r>
              <a:rPr lang="en-US" sz="1800" dirty="0"/>
              <a:t>The ELSIF clause lets you add additional conditions.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	</a:t>
            </a:r>
            <a:r>
              <a:rPr lang="en-US" sz="2000" dirty="0"/>
              <a:t>Syntax: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IF(</a:t>
            </a:r>
            <a:r>
              <a:rPr lang="en-US" sz="1100" b="1" i="1" dirty="0" err="1">
                <a:solidFill>
                  <a:schemeClr val="tx1"/>
                </a:solidFill>
              </a:rPr>
              <a:t>boolean_expression</a:t>
            </a:r>
            <a:r>
              <a:rPr lang="en-US" sz="1100" b="1" i="1" dirty="0">
                <a:solidFill>
                  <a:schemeClr val="tx1"/>
                </a:solidFill>
              </a:rPr>
              <a:t> 1)THEN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   S1; -- Executes when the </a:t>
            </a:r>
            <a:r>
              <a:rPr lang="en-US" sz="1100" b="1" i="1" dirty="0" err="1">
                <a:solidFill>
                  <a:schemeClr val="tx1"/>
                </a:solidFill>
              </a:rPr>
              <a:t>boolean</a:t>
            </a:r>
            <a:r>
              <a:rPr lang="en-US" sz="1100" b="1" i="1" dirty="0">
                <a:solidFill>
                  <a:schemeClr val="tx1"/>
                </a:solidFill>
              </a:rPr>
              <a:t> expression 1 is true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ELSIF( </a:t>
            </a:r>
            <a:r>
              <a:rPr lang="en-US" sz="1100" b="1" i="1" dirty="0" err="1">
                <a:solidFill>
                  <a:schemeClr val="tx1"/>
                </a:solidFill>
              </a:rPr>
              <a:t>boolean_expression</a:t>
            </a:r>
            <a:r>
              <a:rPr lang="en-US" sz="1100" b="1" i="1" dirty="0">
                <a:solidFill>
                  <a:schemeClr val="tx1"/>
                </a:solidFill>
              </a:rPr>
              <a:t> 2) THEN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   S2;  -- Executes when the </a:t>
            </a:r>
            <a:r>
              <a:rPr lang="en-US" sz="1100" b="1" i="1" dirty="0" err="1">
                <a:solidFill>
                  <a:schemeClr val="tx1"/>
                </a:solidFill>
              </a:rPr>
              <a:t>boolean</a:t>
            </a:r>
            <a:r>
              <a:rPr lang="en-US" sz="1100" b="1" i="1" dirty="0">
                <a:solidFill>
                  <a:schemeClr val="tx1"/>
                </a:solidFill>
              </a:rPr>
              <a:t> expression 2 is true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ELSIF( </a:t>
            </a:r>
            <a:r>
              <a:rPr lang="en-US" sz="1100" b="1" i="1" dirty="0" err="1">
                <a:solidFill>
                  <a:schemeClr val="tx1"/>
                </a:solidFill>
              </a:rPr>
              <a:t>boolean_expression</a:t>
            </a:r>
            <a:r>
              <a:rPr lang="en-US" sz="1100" b="1" i="1" dirty="0">
                <a:solidFill>
                  <a:schemeClr val="tx1"/>
                </a:solidFill>
              </a:rPr>
              <a:t> 3) THEN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   S3; -- Executes when the </a:t>
            </a:r>
            <a:r>
              <a:rPr lang="en-US" sz="1100" b="1" i="1" dirty="0" err="1">
                <a:solidFill>
                  <a:schemeClr val="tx1"/>
                </a:solidFill>
              </a:rPr>
              <a:t>boolean</a:t>
            </a:r>
            <a:r>
              <a:rPr lang="en-US" sz="1100" b="1" i="1" dirty="0">
                <a:solidFill>
                  <a:schemeClr val="tx1"/>
                </a:solidFill>
              </a:rPr>
              <a:t> expression 3 is true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ELSE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   S4; -- executes when the none of the above condition is true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END IF; </a:t>
            </a:r>
          </a:p>
          <a:p>
            <a:pPr>
              <a:buNone/>
            </a:pPr>
            <a:endParaRPr lang="en-US" sz="14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8905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IF-THEN-ELSIF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When using IF-THEN-ELSIF statements there are a few points to keep in mind.</a:t>
            </a:r>
            <a:endParaRPr lang="en-US" sz="1400" dirty="0"/>
          </a:p>
          <a:p>
            <a:r>
              <a:rPr lang="en-US" sz="1900" dirty="0"/>
              <a:t> </a:t>
            </a:r>
            <a:r>
              <a:rPr lang="en-US" sz="2100" i="1" dirty="0">
                <a:solidFill>
                  <a:schemeClr val="tx1"/>
                </a:solidFill>
              </a:rPr>
              <a:t>It's ELSIF, not ELSEIF.</a:t>
            </a:r>
          </a:p>
          <a:p>
            <a:r>
              <a:rPr lang="en-US" sz="2100" i="1" dirty="0">
                <a:solidFill>
                  <a:schemeClr val="tx1"/>
                </a:solidFill>
              </a:rPr>
              <a:t>An IF-THEN statement can have zero or one ELSE's and it must come after any ELSIF's.</a:t>
            </a:r>
          </a:p>
          <a:p>
            <a:r>
              <a:rPr lang="en-US" sz="2100" i="1" dirty="0">
                <a:solidFill>
                  <a:schemeClr val="tx1"/>
                </a:solidFill>
              </a:rPr>
              <a:t>An IF-THEN statement can have zero to many ELSIF's and they must come before the ELSE.</a:t>
            </a:r>
          </a:p>
          <a:p>
            <a:r>
              <a:rPr lang="en-US" sz="2100" i="1" dirty="0">
                <a:solidFill>
                  <a:schemeClr val="tx1"/>
                </a:solidFill>
              </a:rPr>
              <a:t>Once an ELSIF succeeds, none of the remaining ELSIF's or ELSE's will be tested.</a:t>
            </a:r>
          </a:p>
          <a:p>
            <a:endParaRPr lang="en-US" sz="1600" i="1" dirty="0"/>
          </a:p>
          <a:p>
            <a:endParaRPr lang="en-US" sz="14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8905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IF-THEN-ELSIF Statement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4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a number(3) := 100;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IF ( a = 10 )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10'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ELSIF ( a = 20 )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20'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ELSIF ( a = 30 )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30'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ELSE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('None of the values is matching');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END IF;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('Exact value of a is: '|| a );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05400"/>
            <a:ext cx="4038600" cy="1444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None of the values is matching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Exact value of a is: 100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9493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r>
              <a:rPr lang="en-US" sz="3600" dirty="0"/>
              <a:t>Like the IF statement, the </a:t>
            </a:r>
            <a:r>
              <a:rPr lang="en-US" sz="3600" b="1" dirty="0"/>
              <a:t>CASE statement</a:t>
            </a:r>
            <a:r>
              <a:rPr lang="en-US" sz="3600" dirty="0"/>
              <a:t> selects one sequence of statements to execute.</a:t>
            </a:r>
          </a:p>
          <a:p>
            <a:r>
              <a:rPr lang="en-US" sz="3600" dirty="0"/>
              <a:t>However, to select the sequence, the CASE statement uses a selector rather than multiple Boolean expressions. A selector is an expression whose value is used to select one of several alternatives.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0892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 STATEMENT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grade char(1) := 'A';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CASE grade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when 'A' then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('Excellent');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when 'B' then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('Very good');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when 'C' then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('Well done');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when 'D' then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('You passed');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when 'F' then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('Better try again');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else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('No such grade');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END CASE;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/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876800" y="5105400"/>
            <a:ext cx="4038600" cy="1444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Excellent</a:t>
            </a:r>
            <a:r>
              <a:rPr lang="en-US" sz="1600" dirty="0"/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94937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SEARCHED CASE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r>
              <a:rPr lang="en-US" sz="3600" dirty="0"/>
              <a:t>The searched CASE statement </a:t>
            </a:r>
            <a:r>
              <a:rPr lang="en-US" sz="3600" b="1" dirty="0"/>
              <a:t>has no selector</a:t>
            </a:r>
            <a:r>
              <a:rPr lang="en-US" sz="3600" dirty="0"/>
              <a:t>, and it's WHEN clauses contain search conditions that yield Boolean values.</a:t>
            </a:r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5345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SEARCHED CASE STATEMENT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grade char(1) := 'B';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case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when grade = 'A' then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('Excellent');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when grade = 'B' then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('Very good');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when grade = 'C' then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('Well done');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when grade = 'D' then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('You passed');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 when grade = 'F' then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('Better try again');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else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('No such grade');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end case;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 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00"/>
            <a:ext cx="4038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Very good 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949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	</a:t>
            </a:r>
            <a:r>
              <a:rPr lang="en-US" sz="2600" dirty="0"/>
              <a:t>An operator is a symbol that tells the compiler to perform specific mathematical or logical manipulation. PL/SQL language is rich in built-in operators and provides the following types of operators −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String operators</a:t>
            </a:r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31888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NESTED IF-THEN- ELSE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You can use one IF-THEN or IF-THEN-ELSIF statement inside another IF-THEN or IF-THEN-ELSIF statement(s).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1428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NESTED IF-THEN-ELSE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4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a number(3) := 100;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b number(3) := 200;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-- check the </a:t>
            </a:r>
            <a:r>
              <a:rPr lang="en-US" sz="3600" b="1" dirty="0" err="1"/>
              <a:t>boolean</a:t>
            </a:r>
            <a:r>
              <a:rPr lang="en-US" sz="3600" b="1" dirty="0"/>
              <a:t> condition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IF( a = 100 ) THEN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 -- if condition is true then check the following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IF( b = 200 )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-- if condition is true then print the following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100 and b is 200' ); END IF;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END IF;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('Exact value of a is : ' || a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('Exact value of b is : ' || b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END;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 /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05400"/>
            <a:ext cx="4038600" cy="160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Value of a is 100 and b is 200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Exact value of a is : 100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Exact value of b is : 200</a:t>
            </a:r>
          </a:p>
        </p:txBody>
      </p:sp>
    </p:spTree>
    <p:extLst>
      <p:ext uri="{BB962C8B-B14F-4D97-AF65-F5344CB8AC3E}">
        <p14:creationId xmlns:p14="http://schemas.microsoft.com/office/powerpoint/2010/main" val="354499493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Following table shows all the arithmetic operators supported by PL/SQL. Let us assume </a:t>
            </a:r>
            <a:r>
              <a:rPr lang="en-US" sz="2000" b="1" dirty="0"/>
              <a:t>variable A</a:t>
            </a:r>
            <a:r>
              <a:rPr lang="en-US" sz="2000" dirty="0"/>
              <a:t> holds 10 and </a:t>
            </a:r>
            <a:r>
              <a:rPr lang="en-US" sz="2000" b="1" dirty="0"/>
              <a:t>variable B</a:t>
            </a:r>
            <a:r>
              <a:rPr lang="en-US" sz="2000" dirty="0"/>
              <a:t> holds 5, then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391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2100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r>
              <a:rPr lang="en-US" sz="3600" b="1" dirty="0"/>
              <a:t>BEGIN 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+ 5);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( 10 - 5);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* 5);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/ 5);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** 5);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4618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Operators Example (User Input)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DECLARE </a:t>
            </a:r>
          </a:p>
          <a:p>
            <a:pPr marL="0" indent="0">
              <a:buNone/>
            </a:pPr>
            <a:r>
              <a:rPr lang="en-US" sz="2000" b="1" dirty="0"/>
              <a:t>a number:=:a;</a:t>
            </a:r>
          </a:p>
          <a:p>
            <a:pPr marL="0" indent="0">
              <a:buNone/>
            </a:pPr>
            <a:r>
              <a:rPr lang="en-US" sz="2000" b="1" dirty="0"/>
              <a:t>b number:=:b;</a:t>
            </a:r>
          </a:p>
          <a:p>
            <a:pPr marL="0" indent="0">
              <a:buNone/>
            </a:pPr>
            <a:r>
              <a:rPr lang="en-US" sz="2000" b="1" dirty="0"/>
              <a:t>c number;</a:t>
            </a:r>
          </a:p>
          <a:p>
            <a:pPr marL="0" indent="0">
              <a:buNone/>
            </a:pPr>
            <a:r>
              <a:rPr lang="en-US" sz="2000" b="1" dirty="0"/>
              <a:t>BEGIN</a:t>
            </a:r>
          </a:p>
          <a:p>
            <a:pPr marL="0" indent="0">
              <a:buNone/>
            </a:pPr>
            <a:r>
              <a:rPr lang="en-US" sz="2000" b="1" dirty="0"/>
              <a:t>c:=a+b;</a:t>
            </a:r>
          </a:p>
          <a:p>
            <a:pPr marL="0" indent="0">
              <a:buNone/>
            </a:pPr>
            <a:r>
              <a:rPr lang="en-US" sz="2000" b="1" dirty="0" err="1"/>
              <a:t>dbms_output.put_line</a:t>
            </a:r>
            <a:r>
              <a:rPr lang="en-US" sz="2000" b="1" dirty="0"/>
              <a:t>(c);</a:t>
            </a:r>
          </a:p>
          <a:p>
            <a:pPr marL="0" indent="0">
              <a:buNone/>
            </a:pPr>
            <a:r>
              <a:rPr lang="en-US" sz="2000" b="1" dirty="0"/>
              <a:t>END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671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Relational operators compare two expressions or values and return a Boolean result. Following table shows all the relational operators supported by PL/SQL. Let us assume </a:t>
            </a:r>
            <a:r>
              <a:rPr lang="en-US" sz="2000" b="1" dirty="0"/>
              <a:t>variable A</a:t>
            </a:r>
            <a:r>
              <a:rPr lang="en-US" sz="2000" dirty="0"/>
              <a:t> holds 10 and </a:t>
            </a:r>
            <a:r>
              <a:rPr lang="en-US" sz="2000" b="1" dirty="0"/>
              <a:t>variable B</a:t>
            </a:r>
            <a:r>
              <a:rPr lang="en-US" sz="2000" dirty="0"/>
              <a:t> holds 20, then −</a:t>
            </a:r>
          </a:p>
          <a:p>
            <a:endParaRPr lang="en-US" sz="44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C:\Users\us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96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5722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4400" b="1" dirty="0"/>
          </a:p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   a number (2) := 21; </a:t>
            </a:r>
          </a:p>
          <a:p>
            <a:pPr>
              <a:buNone/>
            </a:pPr>
            <a:r>
              <a:rPr lang="en-US" sz="3600" b="1" dirty="0"/>
              <a:t>   b number (2) := 10; 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IF (a = b)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1 - a is equal to b');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1 - a is not equal to b'); </a:t>
            </a:r>
          </a:p>
          <a:p>
            <a:pPr>
              <a:buNone/>
            </a:pPr>
            <a:r>
              <a:rPr lang="en-US" sz="3600" b="1" dirty="0"/>
              <a:t>   END IF;  </a:t>
            </a:r>
          </a:p>
          <a:p>
            <a:pPr>
              <a:buNone/>
            </a:pPr>
            <a:r>
              <a:rPr lang="en-US" sz="3600" b="1" dirty="0"/>
              <a:t>   IF (a &lt; b)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2 - a is less than b');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2 - a is not less than b');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 </a:t>
            </a:r>
          </a:p>
          <a:p>
            <a:pPr>
              <a:buNone/>
            </a:pPr>
            <a:r>
              <a:rPr lang="en-US" sz="3600" b="1" dirty="0"/>
              <a:t>   IF ( a &gt; b 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3 - a is greater than b');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3 - a is not greater than b'); </a:t>
            </a:r>
          </a:p>
          <a:p>
            <a:pPr>
              <a:buNone/>
            </a:pPr>
            <a:r>
              <a:rPr lang="en-US" sz="3600" b="1" dirty="0"/>
              <a:t>   END IF;  </a:t>
            </a:r>
          </a:p>
          <a:p>
            <a:pPr>
              <a:buNone/>
            </a:pPr>
            <a:r>
              <a:rPr lang="en-US" sz="3600" b="1" dirty="0"/>
              <a:t>   -- Lets change value of a and b </a:t>
            </a:r>
          </a:p>
          <a:p>
            <a:pPr>
              <a:buNone/>
            </a:pPr>
            <a:r>
              <a:rPr lang="en-US" sz="3600" b="1" dirty="0"/>
              <a:t>   a := 5; </a:t>
            </a:r>
          </a:p>
          <a:p>
            <a:pPr>
              <a:buNone/>
            </a:pPr>
            <a:r>
              <a:rPr lang="en-US" sz="3600" b="1" dirty="0"/>
              <a:t>   b := 20; </a:t>
            </a:r>
          </a:p>
          <a:p>
            <a:pPr>
              <a:buNone/>
            </a:pPr>
            <a:r>
              <a:rPr lang="en-US" sz="3600" b="1" dirty="0"/>
              <a:t>   IF ( a &lt;= b 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4 - a is either equal or less than b');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IF ( b &gt;= a 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5 - b is either equal or greater than a'); </a:t>
            </a:r>
          </a:p>
          <a:p>
            <a:pPr>
              <a:buNone/>
            </a:pPr>
            <a:r>
              <a:rPr lang="en-US" sz="3600" b="1" dirty="0"/>
              <a:t>   END IF;</a:t>
            </a:r>
          </a:p>
          <a:p>
            <a:pPr>
              <a:buNone/>
            </a:pPr>
            <a:r>
              <a:rPr lang="en-US" sz="3600" b="1" dirty="0"/>
              <a:t>   IF ( a &lt;&gt; b 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6 - a is not equal to b');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6 - a is equal to b'); </a:t>
            </a:r>
          </a:p>
          <a:p>
            <a:pPr>
              <a:buNone/>
            </a:pPr>
            <a:r>
              <a:rPr lang="en-US" sz="3600" b="1" dirty="0"/>
              <a:t>   END IF; 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 </a:t>
            </a:r>
            <a:endParaRPr lang="en-US" sz="7200" b="1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8473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Comparison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Comparison operators are used for comparing one expression to another. The result is always either </a:t>
            </a:r>
            <a:r>
              <a:rPr lang="en-US" sz="2000" b="1" dirty="0"/>
              <a:t>TRUE, FALSE</a:t>
            </a:r>
            <a:r>
              <a:rPr lang="en-US" sz="2000" dirty="0"/>
              <a:t> or </a:t>
            </a:r>
            <a:r>
              <a:rPr lang="en-US" sz="2000" b="1" dirty="0"/>
              <a:t>NULL</a:t>
            </a:r>
            <a:r>
              <a:rPr lang="en-US" sz="2000" dirty="0"/>
              <a:t>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391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95384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4296</TotalTime>
  <Words>2979</Words>
  <Application>Microsoft Office PowerPoint</Application>
  <PresentationFormat>On-screen Show (4:3)</PresentationFormat>
  <Paragraphs>532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Advance Database Management System Lecture 03: PL/SQL Operators &amp; Conditions </vt:lpstr>
      <vt:lpstr>Learning Objectives</vt:lpstr>
      <vt:lpstr>PL/SQL Operators</vt:lpstr>
      <vt:lpstr>Arithmetic Operators</vt:lpstr>
      <vt:lpstr>Arithmetic Operators Example</vt:lpstr>
      <vt:lpstr>Arithmetic Operators Example (User Input)</vt:lpstr>
      <vt:lpstr>Relational Operators</vt:lpstr>
      <vt:lpstr>Relational Operators Example</vt:lpstr>
      <vt:lpstr>Comparison Operators</vt:lpstr>
      <vt:lpstr>Like Comparison Operators Example</vt:lpstr>
      <vt:lpstr>Between Comparison Operators Example</vt:lpstr>
      <vt:lpstr>In and Is Null Comparison Operators Example</vt:lpstr>
      <vt:lpstr>Logical Operators</vt:lpstr>
      <vt:lpstr>Logical Operators Example</vt:lpstr>
      <vt:lpstr>PL/SQL Operator Precedence</vt:lpstr>
      <vt:lpstr>PL/SQL Operator Precedence</vt:lpstr>
      <vt:lpstr>Operator Precedence Example</vt:lpstr>
      <vt:lpstr>PL/SQL Conditions</vt:lpstr>
      <vt:lpstr>IF-THEN Statement</vt:lpstr>
      <vt:lpstr>IF-THEN Statement Example </vt:lpstr>
      <vt:lpstr>IF-THEN-ELSE Statement</vt:lpstr>
      <vt:lpstr>IF-THEN-ELSE Statement Example </vt:lpstr>
      <vt:lpstr>IF-THEN-ELSIF Statement</vt:lpstr>
      <vt:lpstr>IF-THEN-ELSIF Statement</vt:lpstr>
      <vt:lpstr>IF-THEN-ELSIF Statement Example</vt:lpstr>
      <vt:lpstr>CASE STATEMENT</vt:lpstr>
      <vt:lpstr>CASE STATEMENT EXAMPLE</vt:lpstr>
      <vt:lpstr>SEARCHED CASE STATEMENT</vt:lpstr>
      <vt:lpstr>SEARCHED CASE STATEMENT Example </vt:lpstr>
      <vt:lpstr>NESTED IF-THEN- ELSE </vt:lpstr>
      <vt:lpstr>NESTED IF-THEN-ELSE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Juena Ahmed Noshin</cp:lastModifiedBy>
  <cp:revision>406</cp:revision>
  <cp:lastPrinted>1998-06-30T18:28:36Z</cp:lastPrinted>
  <dcterms:created xsi:type="dcterms:W3CDTF">1995-06-17T23:31:02Z</dcterms:created>
  <dcterms:modified xsi:type="dcterms:W3CDTF">2024-11-11T03:00:34Z</dcterms:modified>
</cp:coreProperties>
</file>