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419" r:id="rId2"/>
    <p:sldId id="420" r:id="rId3"/>
    <p:sldId id="474" r:id="rId4"/>
    <p:sldId id="475" r:id="rId5"/>
    <p:sldId id="476" r:id="rId6"/>
    <p:sldId id="477" r:id="rId7"/>
    <p:sldId id="478" r:id="rId8"/>
    <p:sldId id="479" r:id="rId9"/>
    <p:sldId id="480" r:id="rId10"/>
    <p:sldId id="481" r:id="rId11"/>
    <p:sldId id="482" r:id="rId12"/>
    <p:sldId id="483" r:id="rId13"/>
    <p:sldId id="484" r:id="rId14"/>
    <p:sldId id="485" r:id="rId15"/>
    <p:sldId id="486" r:id="rId16"/>
    <p:sldId id="470" r:id="rId1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51865" autoAdjust="0"/>
  </p:normalViewPr>
  <p:slideViewPr>
    <p:cSldViewPr>
      <p:cViewPr varScale="1">
        <p:scale>
          <a:sx n="38" d="100"/>
          <a:sy n="38" d="100"/>
        </p:scale>
        <p:origin x="1280" y="44"/>
      </p:cViewPr>
      <p:guideLst>
        <p:guide orient="horz" pos="2160"/>
        <p:guide pos="2880"/>
      </p:guideLst>
    </p:cSldViewPr>
  </p:slideViewPr>
  <p:outlineViewPr>
    <p:cViewPr>
      <p:scale>
        <a:sx n="33" d="100"/>
        <a:sy n="33" d="100"/>
      </p:scale>
      <p:origin x="0" y="108"/>
    </p:cViewPr>
  </p:outlin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EE79E2FA-7152-45B3-A464-42235BD545DD}"/>
    <pc:docChg chg="modSld">
      <pc:chgData name="Juena Ahmed Noshin" userId="df4442bb-949b-4849-8a28-5716394ec665" providerId="ADAL" clId="{EE79E2FA-7152-45B3-A464-42235BD545DD}" dt="2024-06-22T02:34:15.536" v="3" actId="20577"/>
      <pc:docMkLst>
        <pc:docMk/>
      </pc:docMkLst>
      <pc:sldChg chg="modSp mod">
        <pc:chgData name="Juena Ahmed Noshin" userId="df4442bb-949b-4849-8a28-5716394ec665" providerId="ADAL" clId="{EE79E2FA-7152-45B3-A464-42235BD545DD}" dt="2024-06-22T02:34:15.536" v="3" actId="20577"/>
        <pc:sldMkLst>
          <pc:docMk/>
          <pc:sldMk cId="0" sldId="419"/>
        </pc:sldMkLst>
        <pc:spChg chg="mod">
          <ac:chgData name="Juena Ahmed Noshin" userId="df4442bb-949b-4849-8a28-5716394ec665" providerId="ADAL" clId="{EE79E2FA-7152-45B3-A464-42235BD545DD}" dt="2024-06-22T02:34:15.536" v="3" actId="20577"/>
          <ac:spMkLst>
            <pc:docMk/>
            <pc:sldMk cId="0" sldId="419"/>
            <ac:spMk id="5" creationId="{00000000-0000-0000-0000-000000000000}"/>
          </ac:spMkLst>
        </pc:spChg>
      </pc:sldChg>
    </pc:docChg>
  </pc:docChgLst>
  <pc:docChgLst>
    <pc:chgData name="Juena Ahmed Noshin" userId="df4442bb-949b-4849-8a28-5716394ec665" providerId="ADAL" clId="{E7FFB4EB-5EB9-4FC8-A11C-BA6C0C9F0D73}"/>
    <pc:docChg chg="modSld">
      <pc:chgData name="Juena Ahmed Noshin" userId="df4442bb-949b-4849-8a28-5716394ec665" providerId="ADAL" clId="{E7FFB4EB-5EB9-4FC8-A11C-BA6C0C9F0D73}" dt="2023-08-06T09:10:57.975" v="0" actId="1036"/>
      <pc:docMkLst>
        <pc:docMk/>
      </pc:docMkLst>
      <pc:sldChg chg="modSp mod">
        <pc:chgData name="Juena Ahmed Noshin" userId="df4442bb-949b-4849-8a28-5716394ec665" providerId="ADAL" clId="{E7FFB4EB-5EB9-4FC8-A11C-BA6C0C9F0D73}" dt="2023-08-06T09:10:57.975" v="0" actId="1036"/>
        <pc:sldMkLst>
          <pc:docMk/>
          <pc:sldMk cId="1411780983" sldId="479"/>
        </pc:sldMkLst>
        <pc:spChg chg="mod">
          <ac:chgData name="Juena Ahmed Noshin" userId="df4442bb-949b-4849-8a28-5716394ec665" providerId="ADAL" clId="{E7FFB4EB-5EB9-4FC8-A11C-BA6C0C9F0D73}" dt="2023-08-06T09:10:57.975" v="0" actId="1036"/>
          <ac:spMkLst>
            <pc:docMk/>
            <pc:sldMk cId="1411780983" sldId="47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dirty="0">
                <a:solidFill>
                  <a:schemeClr val="tx1">
                    <a:lumMod val="75000"/>
                    <a:lumOff val="25000"/>
                  </a:schemeClr>
                </a:solidFill>
              </a:rPr>
              <a:t>Lecture 04:</a:t>
            </a:r>
            <a:br>
              <a:rPr lang="en-US" sz="4000" b="1" dirty="0">
                <a:solidFill>
                  <a:schemeClr val="tx1">
                    <a:lumMod val="75000"/>
                    <a:lumOff val="25000"/>
                  </a:schemeClr>
                </a:solidFill>
              </a:rPr>
            </a:br>
            <a:r>
              <a:rPr lang="en-US" sz="4000" b="1" dirty="0">
                <a:solidFill>
                  <a:schemeClr val="tx1">
                    <a:lumMod val="75000"/>
                    <a:lumOff val="25000"/>
                  </a:schemeClr>
                </a:solidFill>
              </a:rPr>
              <a:t>PL/SQL Loops</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Labeling a PL/SQL Loop Example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0" indent="0" eaLnBrk="1" fontAlgn="auto" hangingPunct="1">
              <a:spcAft>
                <a:spcPts val="0"/>
              </a:spcAft>
              <a:buNone/>
              <a:defRPr/>
            </a:pPr>
            <a:r>
              <a:rPr lang="en-US" sz="1800" b="1" dirty="0"/>
              <a:t>DECLARE </a:t>
            </a:r>
          </a:p>
          <a:p>
            <a:pPr marL="0" indent="0" eaLnBrk="1" fontAlgn="auto" hangingPunct="1">
              <a:spcAft>
                <a:spcPts val="0"/>
              </a:spcAft>
              <a:buNone/>
              <a:defRPr/>
            </a:pPr>
            <a:r>
              <a:rPr lang="en-US" sz="1800" b="1" dirty="0"/>
              <a:t>   i number(1); </a:t>
            </a:r>
          </a:p>
          <a:p>
            <a:pPr marL="0" indent="0" eaLnBrk="1" fontAlgn="auto" hangingPunct="1">
              <a:spcAft>
                <a:spcPts val="0"/>
              </a:spcAft>
              <a:buNone/>
              <a:defRPr/>
            </a:pPr>
            <a:r>
              <a:rPr lang="en-US" sz="1800" b="1" dirty="0"/>
              <a:t>   j number(1); </a:t>
            </a:r>
          </a:p>
          <a:p>
            <a:pPr marL="0" indent="0" eaLnBrk="1" fontAlgn="auto" hangingPunct="1">
              <a:spcAft>
                <a:spcPts val="0"/>
              </a:spcAft>
              <a:buNone/>
              <a:defRPr/>
            </a:pPr>
            <a:r>
              <a:rPr lang="en-US" sz="1800" b="1" dirty="0"/>
              <a:t>BEGIN </a:t>
            </a:r>
          </a:p>
          <a:p>
            <a:pPr marL="0" indent="0" eaLnBrk="1" fontAlgn="auto" hangingPunct="1">
              <a:spcAft>
                <a:spcPts val="0"/>
              </a:spcAft>
              <a:buNone/>
              <a:defRPr/>
            </a:pPr>
            <a:r>
              <a:rPr lang="en-US" sz="1800" b="1" dirty="0"/>
              <a:t>   &lt;&lt; </a:t>
            </a:r>
            <a:r>
              <a:rPr lang="en-US" sz="1800" b="1" dirty="0" err="1"/>
              <a:t>outer_loop</a:t>
            </a:r>
            <a:r>
              <a:rPr lang="en-US" sz="1800" b="1" dirty="0"/>
              <a:t> &gt;&gt; </a:t>
            </a:r>
          </a:p>
          <a:p>
            <a:pPr marL="0" indent="0" eaLnBrk="1" fontAlgn="auto" hangingPunct="1">
              <a:spcAft>
                <a:spcPts val="0"/>
              </a:spcAft>
              <a:buNone/>
              <a:defRPr/>
            </a:pPr>
            <a:r>
              <a:rPr lang="en-US" sz="1800" b="1" dirty="0"/>
              <a:t>   FOR i IN 1..3 LOOP </a:t>
            </a:r>
          </a:p>
          <a:p>
            <a:pPr marL="0" indent="0" eaLnBrk="1" fontAlgn="auto" hangingPunct="1">
              <a:spcAft>
                <a:spcPts val="0"/>
              </a:spcAft>
              <a:buNone/>
              <a:defRPr/>
            </a:pPr>
            <a:r>
              <a:rPr lang="en-US" sz="1800" b="1" dirty="0"/>
              <a:t>      &lt;&lt; </a:t>
            </a:r>
            <a:r>
              <a:rPr lang="en-US" sz="1800" b="1" dirty="0" err="1"/>
              <a:t>inner_loop</a:t>
            </a:r>
            <a:r>
              <a:rPr lang="en-US" sz="1800" b="1" dirty="0"/>
              <a:t> &gt;&gt; </a:t>
            </a:r>
          </a:p>
          <a:p>
            <a:pPr marL="0" indent="0" eaLnBrk="1" fontAlgn="auto" hangingPunct="1">
              <a:spcAft>
                <a:spcPts val="0"/>
              </a:spcAft>
              <a:buNone/>
              <a:defRPr/>
            </a:pPr>
            <a:r>
              <a:rPr lang="en-US" sz="1800" b="1" dirty="0"/>
              <a:t>      FOR j IN 1..3 LOOP </a:t>
            </a:r>
          </a:p>
          <a:p>
            <a:pPr marL="0" indent="0" eaLnBrk="1" fontAlgn="auto" hangingPunct="1">
              <a:spcAft>
                <a:spcPts val="0"/>
              </a:spcAft>
              <a:buNone/>
              <a:defRPr/>
            </a:pPr>
            <a:r>
              <a:rPr lang="en-US" sz="1800" b="1" dirty="0"/>
              <a:t>         </a:t>
            </a:r>
            <a:r>
              <a:rPr lang="en-US" sz="1800" b="1" dirty="0" err="1"/>
              <a:t>dbms_output.put_line</a:t>
            </a:r>
            <a:r>
              <a:rPr lang="en-US" sz="1800" b="1" dirty="0"/>
              <a:t>('i is: '|| i || ' and j is: ' || j); </a:t>
            </a:r>
          </a:p>
          <a:p>
            <a:pPr marL="0" indent="0" eaLnBrk="1" fontAlgn="auto" hangingPunct="1">
              <a:spcAft>
                <a:spcPts val="0"/>
              </a:spcAft>
              <a:buNone/>
              <a:defRPr/>
            </a:pPr>
            <a:r>
              <a:rPr lang="en-US" sz="1800" b="1" dirty="0"/>
              <a:t>      END loop </a:t>
            </a:r>
            <a:r>
              <a:rPr lang="en-US" sz="1800" b="1" dirty="0" err="1"/>
              <a:t>inner_loop</a:t>
            </a:r>
            <a:r>
              <a:rPr lang="en-US" sz="1800" b="1" dirty="0"/>
              <a:t>; </a:t>
            </a:r>
          </a:p>
          <a:p>
            <a:pPr marL="0" indent="0" eaLnBrk="1" fontAlgn="auto" hangingPunct="1">
              <a:spcAft>
                <a:spcPts val="0"/>
              </a:spcAft>
              <a:buNone/>
              <a:defRPr/>
            </a:pPr>
            <a:r>
              <a:rPr lang="en-US" sz="1800" b="1" dirty="0"/>
              <a:t>   END loop </a:t>
            </a:r>
            <a:r>
              <a:rPr lang="en-US" sz="1800" b="1" dirty="0" err="1"/>
              <a:t>outer_loop</a:t>
            </a:r>
            <a:r>
              <a:rPr lang="en-US" sz="1800" b="1" dirty="0"/>
              <a:t>; </a:t>
            </a:r>
          </a:p>
          <a:p>
            <a:pPr marL="0" indent="0" eaLnBrk="1" fontAlgn="auto" hangingPunct="1">
              <a:spcAft>
                <a:spcPts val="0"/>
              </a:spcAft>
              <a:buNone/>
              <a:defRPr/>
            </a:pPr>
            <a:r>
              <a:rPr lang="en-US" sz="1800" b="1" dirty="0"/>
              <a:t>END; </a:t>
            </a:r>
          </a:p>
          <a:p>
            <a:pPr marL="0" indent="0" eaLnBrk="1" fontAlgn="auto" hangingPunct="1">
              <a:spcAft>
                <a:spcPts val="0"/>
              </a:spcAft>
              <a:buNone/>
              <a:defRPr/>
            </a:pPr>
            <a:r>
              <a:rPr lang="en-US" sz="1800" b="1" dirty="0"/>
              <a:t>/</a:t>
            </a:r>
          </a:p>
        </p:txBody>
      </p:sp>
      <p:sp>
        <p:nvSpPr>
          <p:cNvPr id="5" name="Rectangle 4"/>
          <p:cNvSpPr/>
          <p:nvPr/>
        </p:nvSpPr>
        <p:spPr>
          <a:xfrm>
            <a:off x="6934200" y="1295400"/>
            <a:ext cx="1905000" cy="5257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400" dirty="0">
                <a:solidFill>
                  <a:schemeClr val="tx1"/>
                </a:solidFill>
              </a:rPr>
              <a:t> </a:t>
            </a:r>
            <a:r>
              <a:rPr lang="en-US" sz="1400" dirty="0" err="1">
                <a:solidFill>
                  <a:schemeClr val="tx1"/>
                </a:solidFill>
              </a:rPr>
              <a:t>i</a:t>
            </a:r>
            <a:r>
              <a:rPr lang="en-US" sz="1400" dirty="0">
                <a:solidFill>
                  <a:schemeClr val="tx1"/>
                </a:solidFill>
              </a:rPr>
              <a:t> is: 1 and j is: 1 </a:t>
            </a:r>
          </a:p>
          <a:p>
            <a:r>
              <a:rPr lang="en-US" sz="1400" dirty="0" err="1">
                <a:solidFill>
                  <a:schemeClr val="tx1"/>
                </a:solidFill>
              </a:rPr>
              <a:t>i</a:t>
            </a:r>
            <a:r>
              <a:rPr lang="en-US" sz="1400" dirty="0">
                <a:solidFill>
                  <a:schemeClr val="tx1"/>
                </a:solidFill>
              </a:rPr>
              <a:t> is: 1 and j is: 2</a:t>
            </a:r>
          </a:p>
          <a:p>
            <a:r>
              <a:rPr lang="en-US" sz="1400" dirty="0">
                <a:solidFill>
                  <a:schemeClr val="tx1"/>
                </a:solidFill>
              </a:rPr>
              <a:t> </a:t>
            </a:r>
            <a:r>
              <a:rPr lang="en-US" sz="1400" dirty="0" err="1">
                <a:solidFill>
                  <a:schemeClr val="tx1"/>
                </a:solidFill>
              </a:rPr>
              <a:t>i</a:t>
            </a:r>
            <a:r>
              <a:rPr lang="en-US" sz="1400" dirty="0">
                <a:solidFill>
                  <a:schemeClr val="tx1"/>
                </a:solidFill>
              </a:rPr>
              <a:t> is: 1 and j is: 3</a:t>
            </a:r>
          </a:p>
          <a:p>
            <a:r>
              <a:rPr lang="en-US" sz="1400" dirty="0">
                <a:solidFill>
                  <a:schemeClr val="tx1"/>
                </a:solidFill>
              </a:rPr>
              <a:t> </a:t>
            </a:r>
            <a:r>
              <a:rPr lang="en-US" sz="1400" dirty="0" err="1">
                <a:solidFill>
                  <a:schemeClr val="tx1"/>
                </a:solidFill>
              </a:rPr>
              <a:t>i</a:t>
            </a:r>
            <a:r>
              <a:rPr lang="en-US" sz="1400" dirty="0">
                <a:solidFill>
                  <a:schemeClr val="tx1"/>
                </a:solidFill>
              </a:rPr>
              <a:t> is: 2 and j is: 1</a:t>
            </a:r>
          </a:p>
          <a:p>
            <a:r>
              <a:rPr lang="en-US" sz="1400" dirty="0">
                <a:solidFill>
                  <a:schemeClr val="tx1"/>
                </a:solidFill>
              </a:rPr>
              <a:t> </a:t>
            </a:r>
            <a:r>
              <a:rPr lang="en-US" sz="1400" dirty="0" err="1">
                <a:solidFill>
                  <a:schemeClr val="tx1"/>
                </a:solidFill>
              </a:rPr>
              <a:t>i</a:t>
            </a:r>
            <a:r>
              <a:rPr lang="en-US" sz="1400" dirty="0">
                <a:solidFill>
                  <a:schemeClr val="tx1"/>
                </a:solidFill>
              </a:rPr>
              <a:t> is: 2 and j is: 2</a:t>
            </a:r>
          </a:p>
          <a:p>
            <a:r>
              <a:rPr lang="en-US" sz="1400" dirty="0">
                <a:solidFill>
                  <a:schemeClr val="tx1"/>
                </a:solidFill>
              </a:rPr>
              <a:t> </a:t>
            </a:r>
            <a:r>
              <a:rPr lang="en-US" sz="1400" dirty="0" err="1">
                <a:solidFill>
                  <a:schemeClr val="tx1"/>
                </a:solidFill>
              </a:rPr>
              <a:t>i</a:t>
            </a:r>
            <a:r>
              <a:rPr lang="en-US" sz="1400" dirty="0">
                <a:solidFill>
                  <a:schemeClr val="tx1"/>
                </a:solidFill>
              </a:rPr>
              <a:t> is: 2 and j is: 3</a:t>
            </a:r>
          </a:p>
          <a:p>
            <a:r>
              <a:rPr lang="en-US" sz="1400" dirty="0">
                <a:solidFill>
                  <a:schemeClr val="tx1"/>
                </a:solidFill>
              </a:rPr>
              <a:t> </a:t>
            </a:r>
            <a:r>
              <a:rPr lang="en-US" sz="1400" dirty="0" err="1">
                <a:solidFill>
                  <a:schemeClr val="tx1"/>
                </a:solidFill>
              </a:rPr>
              <a:t>i</a:t>
            </a:r>
            <a:r>
              <a:rPr lang="en-US" sz="1400" dirty="0">
                <a:solidFill>
                  <a:schemeClr val="tx1"/>
                </a:solidFill>
              </a:rPr>
              <a:t> is: 3 and j is: 1</a:t>
            </a:r>
          </a:p>
          <a:p>
            <a:r>
              <a:rPr lang="en-US" sz="1400" dirty="0">
                <a:solidFill>
                  <a:schemeClr val="tx1"/>
                </a:solidFill>
              </a:rPr>
              <a:t> </a:t>
            </a:r>
            <a:r>
              <a:rPr lang="en-US" sz="1400" dirty="0" err="1">
                <a:solidFill>
                  <a:schemeClr val="tx1"/>
                </a:solidFill>
              </a:rPr>
              <a:t>i</a:t>
            </a:r>
            <a:r>
              <a:rPr lang="en-US" sz="1400" dirty="0">
                <a:solidFill>
                  <a:schemeClr val="tx1"/>
                </a:solidFill>
              </a:rPr>
              <a:t> is: 3 and j is: 2</a:t>
            </a:r>
          </a:p>
          <a:p>
            <a:r>
              <a:rPr lang="en-US" sz="1400" dirty="0">
                <a:solidFill>
                  <a:schemeClr val="tx1"/>
                </a:solidFill>
              </a:rPr>
              <a:t> </a:t>
            </a:r>
            <a:r>
              <a:rPr lang="en-US" sz="1400" dirty="0" err="1">
                <a:solidFill>
                  <a:schemeClr val="tx1"/>
                </a:solidFill>
              </a:rPr>
              <a:t>i</a:t>
            </a:r>
            <a:r>
              <a:rPr lang="en-US" sz="1400" dirty="0">
                <a:solidFill>
                  <a:schemeClr val="tx1"/>
                </a:solidFill>
              </a:rPr>
              <a:t> is: 3 and j is: 3</a:t>
            </a:r>
          </a:p>
        </p:txBody>
      </p:sp>
    </p:spTree>
    <p:extLst>
      <p:ext uri="{BB962C8B-B14F-4D97-AF65-F5344CB8AC3E}">
        <p14:creationId xmlns:p14="http://schemas.microsoft.com/office/powerpoint/2010/main" val="89896630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Loop Control Statement</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11</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0" indent="0" eaLnBrk="1" fontAlgn="auto" hangingPunct="1">
              <a:spcAft>
                <a:spcPts val="0"/>
              </a:spcAft>
              <a:buNone/>
              <a:defRPr/>
            </a:pPr>
            <a:r>
              <a:rPr lang="en-US" sz="3600" dirty="0">
                <a:solidFill>
                  <a:schemeClr val="tx1">
                    <a:lumMod val="75000"/>
                    <a:lumOff val="25000"/>
                  </a:schemeClr>
                </a:solidFill>
              </a:rPr>
              <a:t>Loop control statements change execution from its normal sequence. </a:t>
            </a:r>
          </a:p>
          <a:p>
            <a:pPr marL="0" indent="0" eaLnBrk="1" fontAlgn="auto" hangingPunct="1">
              <a:spcAft>
                <a:spcPts val="0"/>
              </a:spcAft>
              <a:buNone/>
              <a:defRPr/>
            </a:pPr>
            <a:endParaRPr lang="en-US" sz="3600" dirty="0">
              <a:solidFill>
                <a:schemeClr val="tx1">
                  <a:lumMod val="75000"/>
                  <a:lumOff val="25000"/>
                </a:schemeClr>
              </a:solidFill>
            </a:endParaRPr>
          </a:p>
          <a:p>
            <a:pPr marL="0" indent="0" eaLnBrk="1" fontAlgn="auto" hangingPunct="1">
              <a:spcAft>
                <a:spcPts val="0"/>
              </a:spcAft>
              <a:buNone/>
              <a:defRPr/>
            </a:pPr>
            <a:r>
              <a:rPr lang="en-US" sz="3600" dirty="0">
                <a:solidFill>
                  <a:schemeClr val="tx1">
                    <a:lumMod val="75000"/>
                    <a:lumOff val="25000"/>
                  </a:schemeClr>
                </a:solidFill>
              </a:rPr>
              <a:t>PL/SQL supports the following loop control statements. </a:t>
            </a:r>
          </a:p>
        </p:txBody>
      </p:sp>
    </p:spTree>
    <p:extLst>
      <p:ext uri="{BB962C8B-B14F-4D97-AF65-F5344CB8AC3E}">
        <p14:creationId xmlns:p14="http://schemas.microsoft.com/office/powerpoint/2010/main" val="222895768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Loop Control Statement</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marL="0" indent="0" eaLnBrk="1" fontAlgn="auto" hangingPunct="1">
              <a:spcAft>
                <a:spcPts val="0"/>
              </a:spcAft>
              <a:defRPr/>
            </a:pPr>
            <a:r>
              <a:rPr lang="en-US" sz="3600" b="1" dirty="0">
                <a:solidFill>
                  <a:schemeClr val="tx1">
                    <a:lumMod val="75000"/>
                    <a:lumOff val="25000"/>
                  </a:schemeClr>
                </a:solidFill>
              </a:rPr>
              <a:t>EXIT statement-</a:t>
            </a:r>
            <a:r>
              <a:rPr lang="en-US" sz="3600" dirty="0">
                <a:solidFill>
                  <a:schemeClr val="tx1">
                    <a:lumMod val="75000"/>
                    <a:lumOff val="25000"/>
                  </a:schemeClr>
                </a:solidFill>
              </a:rPr>
              <a:t>The Exit statement completes the loop and control passes to the statement immediately after the END LOOP.</a:t>
            </a:r>
          </a:p>
          <a:p>
            <a:pPr marL="0" indent="0" eaLnBrk="1" fontAlgn="auto" hangingPunct="1">
              <a:spcAft>
                <a:spcPts val="0"/>
              </a:spcAft>
              <a:buNone/>
              <a:defRPr/>
            </a:pPr>
            <a:endParaRPr lang="en-US" sz="3600" dirty="0">
              <a:solidFill>
                <a:schemeClr val="tx1">
                  <a:lumMod val="75000"/>
                  <a:lumOff val="25000"/>
                </a:schemeClr>
              </a:solidFill>
            </a:endParaRPr>
          </a:p>
          <a:p>
            <a:pPr marL="0" indent="0" eaLnBrk="1" fontAlgn="auto" hangingPunct="1">
              <a:spcAft>
                <a:spcPts val="0"/>
              </a:spcAft>
              <a:defRPr/>
            </a:pPr>
            <a:r>
              <a:rPr lang="en-US" sz="3600" b="1" dirty="0">
                <a:solidFill>
                  <a:schemeClr val="tx1">
                    <a:lumMod val="75000"/>
                    <a:lumOff val="25000"/>
                  </a:schemeClr>
                </a:solidFill>
              </a:rPr>
              <a:t>CONTINUE statement-</a:t>
            </a:r>
            <a:r>
              <a:rPr lang="en-US" sz="3600" dirty="0">
                <a:solidFill>
                  <a:schemeClr val="tx1">
                    <a:lumMod val="75000"/>
                    <a:lumOff val="25000"/>
                  </a:schemeClr>
                </a:solidFill>
              </a:rPr>
              <a:t>Causes the loop to skip the remainder of its body and immediately retest its condition prior to reiterating.</a:t>
            </a:r>
          </a:p>
          <a:p>
            <a:pPr marL="0" indent="0" eaLnBrk="1" fontAlgn="auto" hangingPunct="1">
              <a:spcAft>
                <a:spcPts val="0"/>
              </a:spcAft>
              <a:buNone/>
              <a:defRPr/>
            </a:pPr>
            <a:endParaRPr lang="en-US" sz="3200" b="1" i="1" dirty="0">
              <a:solidFill>
                <a:schemeClr val="tx1">
                  <a:lumMod val="75000"/>
                  <a:lumOff val="25000"/>
                </a:schemeClr>
              </a:solidFill>
            </a:endParaRPr>
          </a:p>
          <a:p>
            <a:pPr marL="0" indent="0" eaLnBrk="1" fontAlgn="auto" hangingPunct="1">
              <a:spcAft>
                <a:spcPts val="0"/>
              </a:spcAft>
              <a:buNone/>
              <a:defRPr/>
            </a:pPr>
            <a:r>
              <a:rPr lang="en-US" sz="2900" b="1" i="1" dirty="0">
                <a:solidFill>
                  <a:schemeClr val="tx1">
                    <a:lumMod val="75000"/>
                    <a:lumOff val="25000"/>
                  </a:schemeClr>
                </a:solidFill>
              </a:rPr>
              <a:t>Special Note:</a:t>
            </a:r>
          </a:p>
          <a:p>
            <a:pPr marL="0" indent="0" eaLnBrk="1" fontAlgn="auto" hangingPunct="1">
              <a:spcAft>
                <a:spcPts val="0"/>
              </a:spcAft>
              <a:buNone/>
              <a:defRPr/>
            </a:pPr>
            <a:r>
              <a:rPr lang="en-US" sz="2200" b="1" i="1" dirty="0"/>
              <a:t>As of Oracle Database 11g Release 1, CONTINUE is a PL/SQL keyword. </a:t>
            </a:r>
            <a:endParaRPr lang="en-US" sz="2900" b="1" i="1" dirty="0">
              <a:solidFill>
                <a:schemeClr val="tx1">
                  <a:lumMod val="75000"/>
                  <a:lumOff val="25000"/>
                </a:schemeClr>
              </a:solidFill>
            </a:endParaRPr>
          </a:p>
          <a:p>
            <a:pPr marL="0" indent="0" eaLnBrk="1" fontAlgn="auto" hangingPunct="1">
              <a:spcAft>
                <a:spcPts val="0"/>
              </a:spcAft>
              <a:defRPr/>
            </a:pPr>
            <a:endParaRPr lang="en-US" sz="3600" dirty="0">
              <a:solidFill>
                <a:schemeClr val="tx1">
                  <a:lumMod val="75000"/>
                  <a:lumOff val="25000"/>
                </a:schemeClr>
              </a:solidFill>
            </a:endParaRPr>
          </a:p>
          <a:p>
            <a:pPr marL="0" indent="0" eaLnBrk="1" fontAlgn="auto" hangingPunct="1">
              <a:spcAft>
                <a:spcPts val="0"/>
              </a:spcAft>
              <a:defRPr/>
            </a:pPr>
            <a:r>
              <a:rPr lang="en-US" sz="3600" b="1" dirty="0">
                <a:solidFill>
                  <a:schemeClr val="tx1">
                    <a:lumMod val="75000"/>
                    <a:lumOff val="25000"/>
                  </a:schemeClr>
                </a:solidFill>
              </a:rPr>
              <a:t>GOTO statement-</a:t>
            </a:r>
            <a:r>
              <a:rPr lang="en-US" sz="3600" dirty="0">
                <a:solidFill>
                  <a:schemeClr val="tx1">
                    <a:lumMod val="75000"/>
                    <a:lumOff val="25000"/>
                  </a:schemeClr>
                </a:solidFill>
              </a:rPr>
              <a:t>Transfers control to the labeled statement. Though it is not advised to use the GOTO statement in your program.</a:t>
            </a:r>
          </a:p>
        </p:txBody>
      </p:sp>
    </p:spTree>
    <p:extLst>
      <p:ext uri="{BB962C8B-B14F-4D97-AF65-F5344CB8AC3E}">
        <p14:creationId xmlns:p14="http://schemas.microsoft.com/office/powerpoint/2010/main" val="147632508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solidFill>
              </a:rPr>
              <a:t>EXIT Statement Example</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pPr marL="0" indent="0" eaLnBrk="1" fontAlgn="auto" hangingPunct="1">
              <a:spcAft>
                <a:spcPts val="0"/>
              </a:spcAft>
              <a:buNone/>
              <a:defRPr/>
            </a:pPr>
            <a:r>
              <a:rPr lang="en-US" sz="3600" b="1" dirty="0"/>
              <a:t>DECLARE </a:t>
            </a:r>
          </a:p>
          <a:p>
            <a:pPr marL="0" indent="0" eaLnBrk="1" fontAlgn="auto" hangingPunct="1">
              <a:spcAft>
                <a:spcPts val="0"/>
              </a:spcAft>
              <a:buNone/>
              <a:defRPr/>
            </a:pPr>
            <a:r>
              <a:rPr lang="en-US" sz="3600" b="1" dirty="0"/>
              <a:t>   a number(2) := 10; </a:t>
            </a:r>
          </a:p>
          <a:p>
            <a:pPr marL="0" indent="0" eaLnBrk="1" fontAlgn="auto" hangingPunct="1">
              <a:spcAft>
                <a:spcPts val="0"/>
              </a:spcAft>
              <a:buNone/>
              <a:defRPr/>
            </a:pPr>
            <a:r>
              <a:rPr lang="en-US" sz="3600" b="1" dirty="0"/>
              <a:t>BEGIN </a:t>
            </a:r>
          </a:p>
          <a:p>
            <a:pPr marL="0" indent="0" eaLnBrk="1" fontAlgn="auto" hangingPunct="1">
              <a:spcAft>
                <a:spcPts val="0"/>
              </a:spcAft>
              <a:buNone/>
              <a:defRPr/>
            </a:pPr>
            <a:r>
              <a:rPr lang="en-US" sz="3600" b="1" dirty="0"/>
              <a:t>   -- while loop execution  </a:t>
            </a:r>
          </a:p>
          <a:p>
            <a:pPr marL="0" indent="0" eaLnBrk="1" fontAlgn="auto" hangingPunct="1">
              <a:spcAft>
                <a:spcPts val="0"/>
              </a:spcAft>
              <a:buNone/>
              <a:defRPr/>
            </a:pPr>
            <a:r>
              <a:rPr lang="en-US" sz="3600" b="1" dirty="0"/>
              <a:t>   WHILE a &lt; 20 LOOP </a:t>
            </a:r>
          </a:p>
          <a:p>
            <a:pPr marL="0" indent="0" eaLnBrk="1" fontAlgn="auto" hangingPunct="1">
              <a:spcAft>
                <a:spcPts val="0"/>
              </a:spcAft>
              <a:buNone/>
              <a:defRPr/>
            </a:pPr>
            <a:r>
              <a:rPr lang="en-US" sz="3600" b="1" dirty="0"/>
              <a:t>      </a:t>
            </a:r>
            <a:r>
              <a:rPr lang="en-US" sz="3600" b="1" dirty="0" err="1"/>
              <a:t>dbms_output.put_line</a:t>
            </a:r>
            <a:r>
              <a:rPr lang="en-US" sz="3600" b="1" dirty="0"/>
              <a:t> ('value of a: ' || a);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IF a &gt; 15 THEN </a:t>
            </a:r>
          </a:p>
          <a:p>
            <a:pPr marL="0" indent="0" eaLnBrk="1" fontAlgn="auto" hangingPunct="1">
              <a:spcAft>
                <a:spcPts val="0"/>
              </a:spcAft>
              <a:buNone/>
              <a:defRPr/>
            </a:pPr>
            <a:r>
              <a:rPr lang="en-US" sz="3600" b="1" dirty="0"/>
              <a:t>         -- terminate the loop using the exit statement </a:t>
            </a:r>
          </a:p>
          <a:p>
            <a:pPr marL="0" indent="0" eaLnBrk="1" fontAlgn="auto" hangingPunct="1">
              <a:spcAft>
                <a:spcPts val="0"/>
              </a:spcAft>
              <a:buNone/>
              <a:defRPr/>
            </a:pPr>
            <a:r>
              <a:rPr lang="en-US" sz="3600" b="1" dirty="0"/>
              <a:t>         EXIT; </a:t>
            </a:r>
          </a:p>
          <a:p>
            <a:pPr marL="0" indent="0" eaLnBrk="1" fontAlgn="auto" hangingPunct="1">
              <a:spcAft>
                <a:spcPts val="0"/>
              </a:spcAft>
              <a:buNone/>
              <a:defRPr/>
            </a:pPr>
            <a:r>
              <a:rPr lang="en-US" sz="3600" b="1" dirty="0"/>
              <a:t>      END IF; </a:t>
            </a:r>
          </a:p>
          <a:p>
            <a:pPr marL="0" indent="0" eaLnBrk="1" fontAlgn="auto" hangingPunct="1">
              <a:spcAft>
                <a:spcPts val="0"/>
              </a:spcAft>
              <a:buNone/>
              <a:defRPr/>
            </a:pPr>
            <a:r>
              <a:rPr lang="en-US" sz="3600" b="1" dirty="0"/>
              <a:t>   END LOOP; </a:t>
            </a:r>
          </a:p>
          <a:p>
            <a:pPr marL="0" indent="0" eaLnBrk="1" fontAlgn="auto" hangingPunct="1">
              <a:spcAft>
                <a:spcPts val="0"/>
              </a:spcAft>
              <a:buNone/>
              <a:defRPr/>
            </a:pPr>
            <a:r>
              <a:rPr lang="en-US" sz="3600" b="1" dirty="0"/>
              <a:t>END; </a:t>
            </a:r>
          </a:p>
          <a:p>
            <a:pPr marL="0" indent="0" eaLnBrk="1" fontAlgn="auto" hangingPunct="1">
              <a:spcAft>
                <a:spcPts val="0"/>
              </a:spcAft>
              <a:buNone/>
              <a:defRPr/>
            </a:pPr>
            <a:r>
              <a:rPr lang="en-US" sz="3600" b="1" dirty="0"/>
              <a:t>/ </a:t>
            </a:r>
          </a:p>
        </p:txBody>
      </p:sp>
      <p:sp>
        <p:nvSpPr>
          <p:cNvPr id="6" name="Rectangle 5"/>
          <p:cNvSpPr/>
          <p:nvPr/>
        </p:nvSpPr>
        <p:spPr>
          <a:xfrm>
            <a:off x="7086600" y="1295400"/>
            <a:ext cx="1676400" cy="5257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400" dirty="0">
                <a:solidFill>
                  <a:schemeClr val="tx1"/>
                </a:solidFill>
              </a:rPr>
              <a:t> value of a: 10 value of a: 11 </a:t>
            </a:r>
          </a:p>
          <a:p>
            <a:r>
              <a:rPr lang="en-US" sz="1400" dirty="0">
                <a:solidFill>
                  <a:schemeClr val="tx1"/>
                </a:solidFill>
              </a:rPr>
              <a:t>value of a: 12 </a:t>
            </a:r>
          </a:p>
          <a:p>
            <a:r>
              <a:rPr lang="en-US" sz="1400" dirty="0">
                <a:solidFill>
                  <a:schemeClr val="tx1"/>
                </a:solidFill>
              </a:rPr>
              <a:t>value of a: 13 </a:t>
            </a:r>
          </a:p>
          <a:p>
            <a:r>
              <a:rPr lang="en-US" sz="1400" dirty="0">
                <a:solidFill>
                  <a:schemeClr val="tx1"/>
                </a:solidFill>
              </a:rPr>
              <a:t>value of a: 14 </a:t>
            </a:r>
          </a:p>
          <a:p>
            <a:r>
              <a:rPr lang="en-US" sz="1400" dirty="0">
                <a:solidFill>
                  <a:schemeClr val="tx1"/>
                </a:solidFill>
              </a:rPr>
              <a:t>value of a: 15</a:t>
            </a:r>
          </a:p>
        </p:txBody>
      </p:sp>
    </p:spTree>
    <p:extLst>
      <p:ext uri="{BB962C8B-B14F-4D97-AF65-F5344CB8AC3E}">
        <p14:creationId xmlns:p14="http://schemas.microsoft.com/office/powerpoint/2010/main" val="356970782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47500" lnSpcReduction="20000"/>
          </a:bodyPr>
          <a:lstStyle/>
          <a:p>
            <a:pPr marL="0" indent="0" eaLnBrk="1" fontAlgn="auto" hangingPunct="1">
              <a:spcAft>
                <a:spcPts val="0"/>
              </a:spcAft>
              <a:buNone/>
              <a:defRPr/>
            </a:pPr>
            <a:r>
              <a:rPr lang="en-US" sz="3600" b="1" dirty="0"/>
              <a:t>DECLARE </a:t>
            </a:r>
          </a:p>
          <a:p>
            <a:pPr marL="0" indent="0" eaLnBrk="1" fontAlgn="auto" hangingPunct="1">
              <a:spcAft>
                <a:spcPts val="0"/>
              </a:spcAft>
              <a:buNone/>
              <a:defRPr/>
            </a:pPr>
            <a:r>
              <a:rPr lang="en-US" sz="3600" b="1" dirty="0"/>
              <a:t>   a number(2) := 10; </a:t>
            </a:r>
          </a:p>
          <a:p>
            <a:pPr marL="0" indent="0" eaLnBrk="1" fontAlgn="auto" hangingPunct="1">
              <a:spcAft>
                <a:spcPts val="0"/>
              </a:spcAft>
              <a:buNone/>
              <a:defRPr/>
            </a:pPr>
            <a:r>
              <a:rPr lang="en-US" sz="3600" b="1" dirty="0"/>
              <a:t>BEGIN </a:t>
            </a:r>
          </a:p>
          <a:p>
            <a:pPr marL="0" indent="0" eaLnBrk="1" fontAlgn="auto" hangingPunct="1">
              <a:spcAft>
                <a:spcPts val="0"/>
              </a:spcAft>
              <a:buNone/>
              <a:defRPr/>
            </a:pPr>
            <a:r>
              <a:rPr lang="en-US" sz="3600" b="1" dirty="0"/>
              <a:t>   -- while loop execution  </a:t>
            </a:r>
          </a:p>
          <a:p>
            <a:pPr marL="0" indent="0" eaLnBrk="1" fontAlgn="auto" hangingPunct="1">
              <a:spcAft>
                <a:spcPts val="0"/>
              </a:spcAft>
              <a:buNone/>
              <a:defRPr/>
            </a:pPr>
            <a:r>
              <a:rPr lang="en-US" sz="3600" b="1" dirty="0"/>
              <a:t>   WHILE a &lt; 20 LOOP </a:t>
            </a:r>
          </a:p>
          <a:p>
            <a:pPr marL="0" indent="0" eaLnBrk="1" fontAlgn="auto" hangingPunct="1">
              <a:spcAft>
                <a:spcPts val="0"/>
              </a:spcAft>
              <a:buNone/>
              <a:defRPr/>
            </a:pPr>
            <a:r>
              <a:rPr lang="en-US" sz="3600" b="1" dirty="0"/>
              <a:t>      </a:t>
            </a:r>
            <a:r>
              <a:rPr lang="en-US" sz="3600" b="1" dirty="0" err="1"/>
              <a:t>dbms_output.put_line</a:t>
            </a:r>
            <a:r>
              <a:rPr lang="en-US" sz="3600" b="1" dirty="0"/>
              <a:t> ('value of a: ' || a);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IF a = 15 THEN </a:t>
            </a:r>
          </a:p>
          <a:p>
            <a:pPr marL="0" indent="0" eaLnBrk="1" fontAlgn="auto" hangingPunct="1">
              <a:spcAft>
                <a:spcPts val="0"/>
              </a:spcAft>
              <a:buNone/>
              <a:defRPr/>
            </a:pPr>
            <a:r>
              <a:rPr lang="en-US" sz="3600" b="1" dirty="0"/>
              <a:t>         -- skip the loop using the CONTINUE statement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CONTINUE; </a:t>
            </a:r>
          </a:p>
          <a:p>
            <a:pPr marL="0" indent="0" eaLnBrk="1" fontAlgn="auto" hangingPunct="1">
              <a:spcAft>
                <a:spcPts val="0"/>
              </a:spcAft>
              <a:buNone/>
              <a:defRPr/>
            </a:pPr>
            <a:r>
              <a:rPr lang="en-US" sz="3600" b="1" dirty="0"/>
              <a:t>      END IF; </a:t>
            </a:r>
          </a:p>
          <a:p>
            <a:pPr marL="0" indent="0" eaLnBrk="1" fontAlgn="auto" hangingPunct="1">
              <a:spcAft>
                <a:spcPts val="0"/>
              </a:spcAft>
              <a:buNone/>
              <a:defRPr/>
            </a:pPr>
            <a:r>
              <a:rPr lang="en-US" sz="3600" b="1" dirty="0"/>
              <a:t>   END LOOP; </a:t>
            </a:r>
          </a:p>
          <a:p>
            <a:pPr marL="0" indent="0" eaLnBrk="1" fontAlgn="auto" hangingPunct="1">
              <a:spcAft>
                <a:spcPts val="0"/>
              </a:spcAft>
              <a:buNone/>
              <a:defRPr/>
            </a:pPr>
            <a:r>
              <a:rPr lang="en-US" sz="3600" b="1" dirty="0"/>
              <a:t>END; </a:t>
            </a:r>
          </a:p>
          <a:p>
            <a:pPr marL="0" indent="0" eaLnBrk="1" fontAlgn="auto" hangingPunct="1">
              <a:spcAft>
                <a:spcPts val="0"/>
              </a:spcAft>
              <a:buNone/>
              <a:defRPr/>
            </a:pPr>
            <a:r>
              <a:rPr lang="en-US" sz="3600" b="1" dirty="0"/>
              <a:t>/ </a:t>
            </a:r>
          </a:p>
        </p:txBody>
      </p:sp>
      <p:sp>
        <p:nvSpPr>
          <p:cNvPr id="5" name="Title 4"/>
          <p:cNvSpPr>
            <a:spLocks noGrp="1"/>
          </p:cNvSpPr>
          <p:nvPr>
            <p:ph type="title"/>
          </p:nvPr>
        </p:nvSpPr>
        <p:spPr/>
        <p:txBody>
          <a:bodyPr/>
          <a:lstStyle/>
          <a:p>
            <a:pPr algn="l"/>
            <a:r>
              <a:rPr lang="en-US" b="1" dirty="0">
                <a:solidFill>
                  <a:schemeClr val="tx1"/>
                </a:solidFill>
              </a:rPr>
              <a:t>CONTINUE Statement Example</a:t>
            </a:r>
          </a:p>
        </p:txBody>
      </p:sp>
      <p:sp>
        <p:nvSpPr>
          <p:cNvPr id="6" name="Rectangle 5"/>
          <p:cNvSpPr/>
          <p:nvPr/>
        </p:nvSpPr>
        <p:spPr>
          <a:xfrm>
            <a:off x="6858000" y="1295400"/>
            <a:ext cx="1905000" cy="5257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value of a: 10 value of a: 11 value of a: 12 value of a: 13 value of a: 14 value of a: 16 value of a: 17 value of a: 18 value of a: 19</a:t>
            </a:r>
          </a:p>
        </p:txBody>
      </p:sp>
    </p:spTree>
    <p:extLst>
      <p:ext uri="{BB962C8B-B14F-4D97-AF65-F5344CB8AC3E}">
        <p14:creationId xmlns:p14="http://schemas.microsoft.com/office/powerpoint/2010/main" val="106447755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solidFill>
              </a:rPr>
              <a:t>GOTO Statement Example</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47500" lnSpcReduction="20000"/>
          </a:bodyPr>
          <a:lstStyle/>
          <a:p>
            <a:pPr marL="0" indent="0" eaLnBrk="1" fontAlgn="auto" hangingPunct="1">
              <a:spcAft>
                <a:spcPts val="0"/>
              </a:spcAft>
              <a:buNone/>
              <a:defRPr/>
            </a:pPr>
            <a:r>
              <a:rPr lang="en-US" sz="3600" b="1" dirty="0"/>
              <a:t>DECLARE </a:t>
            </a:r>
          </a:p>
          <a:p>
            <a:pPr marL="0" indent="0" eaLnBrk="1" fontAlgn="auto" hangingPunct="1">
              <a:spcAft>
                <a:spcPts val="0"/>
              </a:spcAft>
              <a:buNone/>
              <a:defRPr/>
            </a:pPr>
            <a:r>
              <a:rPr lang="en-US" sz="3600" b="1" dirty="0"/>
              <a:t>   a number(2) := 10; </a:t>
            </a:r>
          </a:p>
          <a:p>
            <a:pPr marL="0" indent="0" eaLnBrk="1" fontAlgn="auto" hangingPunct="1">
              <a:spcAft>
                <a:spcPts val="0"/>
              </a:spcAft>
              <a:buNone/>
              <a:defRPr/>
            </a:pPr>
            <a:r>
              <a:rPr lang="en-US" sz="3600" b="1" dirty="0"/>
              <a:t>BEGIN </a:t>
            </a:r>
          </a:p>
          <a:p>
            <a:pPr marL="0" indent="0" eaLnBrk="1" fontAlgn="auto" hangingPunct="1">
              <a:spcAft>
                <a:spcPts val="0"/>
              </a:spcAft>
              <a:buNone/>
              <a:defRPr/>
            </a:pPr>
            <a:r>
              <a:rPr lang="en-US" sz="3600" b="1" dirty="0"/>
              <a:t>   &lt;&lt;</a:t>
            </a:r>
            <a:r>
              <a:rPr lang="en-US" sz="3600" b="1" dirty="0" err="1"/>
              <a:t>loopstart</a:t>
            </a:r>
            <a:r>
              <a:rPr lang="en-US" sz="3600" b="1" dirty="0"/>
              <a:t>&gt;&gt; </a:t>
            </a:r>
          </a:p>
          <a:p>
            <a:pPr marL="0" indent="0" eaLnBrk="1" fontAlgn="auto" hangingPunct="1">
              <a:spcAft>
                <a:spcPts val="0"/>
              </a:spcAft>
              <a:buNone/>
              <a:defRPr/>
            </a:pPr>
            <a:r>
              <a:rPr lang="en-US" sz="3600" b="1" dirty="0"/>
              <a:t>   -- while loop execution  </a:t>
            </a:r>
          </a:p>
          <a:p>
            <a:pPr marL="0" indent="0" eaLnBrk="1" fontAlgn="auto" hangingPunct="1">
              <a:spcAft>
                <a:spcPts val="0"/>
              </a:spcAft>
              <a:buNone/>
              <a:defRPr/>
            </a:pPr>
            <a:r>
              <a:rPr lang="en-US" sz="3600" b="1" dirty="0"/>
              <a:t>   WHILE a &lt; 20 LOOP</a:t>
            </a:r>
          </a:p>
          <a:p>
            <a:pPr marL="0" indent="0" eaLnBrk="1" fontAlgn="auto" hangingPunct="1">
              <a:spcAft>
                <a:spcPts val="0"/>
              </a:spcAft>
              <a:buNone/>
              <a:defRPr/>
            </a:pPr>
            <a:r>
              <a:rPr lang="en-US" sz="3600" b="1" dirty="0"/>
              <a:t>   </a:t>
            </a:r>
            <a:r>
              <a:rPr lang="en-US" sz="3600" b="1" dirty="0" err="1"/>
              <a:t>dbms_output.put_line</a:t>
            </a:r>
            <a:r>
              <a:rPr lang="en-US" sz="3600" b="1" dirty="0"/>
              <a:t> ('value of a: ' || a);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IF a = 15 THEN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GOTO </a:t>
            </a:r>
            <a:r>
              <a:rPr lang="en-US" sz="3600" b="1" dirty="0" err="1"/>
              <a:t>loopstart</a:t>
            </a:r>
            <a:r>
              <a:rPr lang="en-US" sz="3600" b="1" dirty="0"/>
              <a:t>; </a:t>
            </a:r>
          </a:p>
          <a:p>
            <a:pPr marL="0" indent="0" eaLnBrk="1" fontAlgn="auto" hangingPunct="1">
              <a:spcAft>
                <a:spcPts val="0"/>
              </a:spcAft>
              <a:buNone/>
              <a:defRPr/>
            </a:pPr>
            <a:r>
              <a:rPr lang="en-US" sz="3600" b="1" dirty="0"/>
              <a:t>      END IF; </a:t>
            </a:r>
          </a:p>
          <a:p>
            <a:pPr marL="0" indent="0" eaLnBrk="1" fontAlgn="auto" hangingPunct="1">
              <a:spcAft>
                <a:spcPts val="0"/>
              </a:spcAft>
              <a:buNone/>
              <a:defRPr/>
            </a:pPr>
            <a:r>
              <a:rPr lang="en-US" sz="3600" b="1" dirty="0"/>
              <a:t>   END LOOP; </a:t>
            </a:r>
          </a:p>
          <a:p>
            <a:pPr marL="0" indent="0" eaLnBrk="1" fontAlgn="auto" hangingPunct="1">
              <a:spcAft>
                <a:spcPts val="0"/>
              </a:spcAft>
              <a:buNone/>
              <a:defRPr/>
            </a:pPr>
            <a:r>
              <a:rPr lang="en-US" sz="3600" b="1" dirty="0"/>
              <a:t>END; </a:t>
            </a:r>
          </a:p>
          <a:p>
            <a:pPr marL="0" indent="0" eaLnBrk="1" fontAlgn="auto" hangingPunct="1">
              <a:spcAft>
                <a:spcPts val="0"/>
              </a:spcAft>
              <a:buNone/>
              <a:defRPr/>
            </a:pPr>
            <a:r>
              <a:rPr lang="en-US" sz="3600" b="1" dirty="0"/>
              <a:t>/</a:t>
            </a:r>
          </a:p>
        </p:txBody>
      </p:sp>
      <p:sp>
        <p:nvSpPr>
          <p:cNvPr id="5" name="Rectangle 4"/>
          <p:cNvSpPr/>
          <p:nvPr/>
        </p:nvSpPr>
        <p:spPr>
          <a:xfrm>
            <a:off x="6858000" y="1295400"/>
            <a:ext cx="1905000" cy="5257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400" dirty="0">
                <a:solidFill>
                  <a:schemeClr val="tx1"/>
                </a:solidFill>
              </a:rPr>
              <a:t>  value of a: 10 value of a: 11</a:t>
            </a:r>
          </a:p>
          <a:p>
            <a:r>
              <a:rPr lang="en-US" sz="1400" dirty="0">
                <a:solidFill>
                  <a:schemeClr val="tx1"/>
                </a:solidFill>
              </a:rPr>
              <a:t> value of a: 12 value of a: 13 </a:t>
            </a:r>
          </a:p>
          <a:p>
            <a:r>
              <a:rPr lang="en-US" sz="1400" dirty="0">
                <a:solidFill>
                  <a:schemeClr val="tx1"/>
                </a:solidFill>
              </a:rPr>
              <a:t>value of a: 14 </a:t>
            </a:r>
          </a:p>
          <a:p>
            <a:r>
              <a:rPr lang="en-US" sz="1400" dirty="0">
                <a:solidFill>
                  <a:schemeClr val="tx1"/>
                </a:solidFill>
              </a:rPr>
              <a:t>value of a: 16 </a:t>
            </a:r>
          </a:p>
          <a:p>
            <a:r>
              <a:rPr lang="en-US" sz="1400" dirty="0">
                <a:solidFill>
                  <a:schemeClr val="tx1"/>
                </a:solidFill>
              </a:rPr>
              <a:t>value of a: 17 </a:t>
            </a:r>
          </a:p>
          <a:p>
            <a:r>
              <a:rPr lang="en-US" sz="1400" dirty="0">
                <a:solidFill>
                  <a:schemeClr val="tx1"/>
                </a:solidFill>
              </a:rPr>
              <a:t>value of a: 18 </a:t>
            </a:r>
          </a:p>
          <a:p>
            <a:r>
              <a:rPr lang="en-US" sz="1400" dirty="0">
                <a:solidFill>
                  <a:schemeClr val="tx1"/>
                </a:solidFill>
              </a:rPr>
              <a:t>value of a: 19 </a:t>
            </a:r>
          </a:p>
        </p:txBody>
      </p:sp>
    </p:spTree>
    <p:extLst>
      <p:ext uri="{BB962C8B-B14F-4D97-AF65-F5344CB8AC3E}">
        <p14:creationId xmlns:p14="http://schemas.microsoft.com/office/powerpoint/2010/main" val="356622493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16</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1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None/>
              <a:defRPr/>
            </a:pPr>
            <a:endParaRPr lang="en-US" dirty="0">
              <a:solidFill>
                <a:schemeClr val="tx1">
                  <a:lumMod val="75000"/>
                  <a:lumOff val="25000"/>
                </a:schemeClr>
              </a:solidFill>
            </a:endParaRPr>
          </a:p>
          <a:p>
            <a:pPr marL="274320" indent="-274320" eaLnBrk="1" fontAlgn="auto" hangingPunct="1">
              <a:spcAft>
                <a:spcPts val="0"/>
              </a:spcAft>
              <a:buFont typeface="Wingdings 2"/>
              <a:buChar char=""/>
              <a:defRPr/>
            </a:pPr>
            <a:r>
              <a:rPr lang="en-US" dirty="0"/>
              <a:t>PL/SQL Loops</a:t>
            </a:r>
          </a:p>
          <a:p>
            <a:pPr marL="274320" indent="-274320" eaLnBrk="1" fontAlgn="auto" hangingPunct="1">
              <a:spcAft>
                <a:spcPts val="0"/>
              </a:spcAft>
              <a:buFont typeface="Wingdings 2"/>
              <a:buChar char=""/>
              <a:defRPr/>
            </a:pPr>
            <a:r>
              <a:rPr lang="en-US" dirty="0"/>
              <a:t>Types of PL/SQL Loops</a:t>
            </a:r>
          </a:p>
          <a:p>
            <a:pPr marL="274320" indent="-274320" eaLnBrk="1" fontAlgn="auto" hangingPunct="1">
              <a:spcAft>
                <a:spcPts val="0"/>
              </a:spcAft>
              <a:buFont typeface="Wingdings 2"/>
              <a:buChar char=""/>
              <a:defRPr/>
            </a:pPr>
            <a:r>
              <a:rPr lang="en-US" dirty="0"/>
              <a:t>Labeling PL/SQL Loops</a:t>
            </a:r>
          </a:p>
          <a:p>
            <a:pPr marL="274320" indent="-274320" eaLnBrk="1" fontAlgn="auto" hangingPunct="1">
              <a:spcAft>
                <a:spcPts val="0"/>
              </a:spcAft>
              <a:buFont typeface="Wingdings 2"/>
              <a:buChar char=""/>
              <a:defRPr/>
            </a:pPr>
            <a:r>
              <a:rPr lang="en-US" dirty="0"/>
              <a:t>Loop Control Statement</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Loops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pPr>
              <a:buNone/>
            </a:pPr>
            <a:endParaRPr lang="en-US" sz="3600" dirty="0"/>
          </a:p>
          <a:p>
            <a:r>
              <a:rPr lang="en-US" sz="3600" dirty="0"/>
              <a:t>Situations may arise when it is needed to execute a block of code several number of times</a:t>
            </a:r>
          </a:p>
          <a:p>
            <a:r>
              <a:rPr lang="en-US" sz="3600" dirty="0"/>
              <a:t>In general, statements are executed sequentially: The first statement in a function is executed first, followed by the second, and so on</a:t>
            </a:r>
          </a:p>
          <a:p>
            <a:r>
              <a:rPr lang="en-US" sz="3600" dirty="0"/>
              <a:t>Programming languages provide various control structures that allow for more complicated execution paths</a:t>
            </a:r>
          </a:p>
          <a:p>
            <a:r>
              <a:rPr lang="en-US" sz="3600" dirty="0"/>
              <a:t>A loop statement allows to execute a statement or group of statements multiple times</a:t>
            </a:r>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Types of PL/SQL Loops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0" indent="0">
              <a:buNone/>
            </a:pPr>
            <a:r>
              <a:rPr lang="en-US" sz="2800" dirty="0"/>
              <a:t>PL/SQL provides the following types of loop to handle the looping requirements:</a:t>
            </a:r>
          </a:p>
          <a:p>
            <a:r>
              <a:rPr lang="en-US" sz="2800" dirty="0"/>
              <a:t>PL/SQL Basic LOOP</a:t>
            </a:r>
          </a:p>
          <a:p>
            <a:r>
              <a:rPr lang="en-US" sz="2800" dirty="0"/>
              <a:t>PL/SQL While LOOP</a:t>
            </a:r>
          </a:p>
          <a:p>
            <a:r>
              <a:rPr lang="en-US" sz="2800" dirty="0"/>
              <a:t>PL/SQL FOR LOOP</a:t>
            </a:r>
          </a:p>
          <a:p>
            <a:r>
              <a:rPr lang="en-US" sz="2800" dirty="0"/>
              <a:t>NESTED LOOPS </a:t>
            </a:r>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4364299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Basic LOOP</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47500" lnSpcReduction="20000"/>
          </a:bodyPr>
          <a:lstStyle/>
          <a:p>
            <a:pPr marL="0" indent="0">
              <a:buNone/>
            </a:pPr>
            <a:r>
              <a:rPr lang="en-US" sz="4000" dirty="0"/>
              <a:t>In this loop structure, sequence of statements is enclosed between the LOOP and the END LOOP statements. At each iteration, the sequence of statements is executed and then control resumes at the top of the loop.</a:t>
            </a:r>
          </a:p>
          <a:p>
            <a:pPr marL="0" indent="0">
              <a:buNone/>
            </a:pPr>
            <a:r>
              <a:rPr lang="en-US" sz="3600" b="1" dirty="0"/>
              <a:t>DECLARE </a:t>
            </a:r>
          </a:p>
          <a:p>
            <a:pPr marL="0" indent="0">
              <a:buNone/>
            </a:pPr>
            <a:r>
              <a:rPr lang="en-US" sz="3600" b="1" dirty="0"/>
              <a:t>   x number := 10; </a:t>
            </a:r>
          </a:p>
          <a:p>
            <a:pPr marL="0" indent="0">
              <a:buNone/>
            </a:pPr>
            <a:r>
              <a:rPr lang="en-US" sz="3600" b="1" dirty="0"/>
              <a:t>BEGIN </a:t>
            </a:r>
          </a:p>
          <a:p>
            <a:pPr marL="0" indent="0">
              <a:buNone/>
            </a:pPr>
            <a:r>
              <a:rPr lang="en-US" sz="3600" b="1" dirty="0"/>
              <a:t>   LOOP </a:t>
            </a:r>
          </a:p>
          <a:p>
            <a:pPr marL="0" indent="0">
              <a:buNone/>
            </a:pPr>
            <a:r>
              <a:rPr lang="en-US" sz="3600" b="1" dirty="0"/>
              <a:t>      </a:t>
            </a:r>
            <a:r>
              <a:rPr lang="en-US" sz="3600" b="1" dirty="0" err="1"/>
              <a:t>dbms_output.put_line</a:t>
            </a:r>
            <a:r>
              <a:rPr lang="en-US" sz="3600" b="1" dirty="0"/>
              <a:t>(x); </a:t>
            </a:r>
          </a:p>
          <a:p>
            <a:pPr marL="0" indent="0">
              <a:buNone/>
            </a:pPr>
            <a:r>
              <a:rPr lang="en-US" sz="3600" b="1" dirty="0"/>
              <a:t>      x := x + 10; </a:t>
            </a:r>
          </a:p>
          <a:p>
            <a:pPr marL="0" indent="0">
              <a:buNone/>
            </a:pPr>
            <a:r>
              <a:rPr lang="en-US" sz="3600" b="1" dirty="0"/>
              <a:t>      IF x &gt; 50 THEN </a:t>
            </a:r>
          </a:p>
          <a:p>
            <a:pPr marL="0" indent="0">
              <a:buNone/>
            </a:pPr>
            <a:r>
              <a:rPr lang="en-US" sz="3600" b="1" dirty="0"/>
              <a:t>         exit; </a:t>
            </a:r>
          </a:p>
          <a:p>
            <a:pPr marL="0" indent="0">
              <a:buNone/>
            </a:pPr>
            <a:r>
              <a:rPr lang="en-US" sz="3600" b="1" dirty="0"/>
              <a:t>      END IF; </a:t>
            </a:r>
          </a:p>
          <a:p>
            <a:pPr marL="0" indent="0">
              <a:buNone/>
            </a:pPr>
            <a:r>
              <a:rPr lang="en-US" sz="3600" b="1" dirty="0"/>
              <a:t>   END LOOP; </a:t>
            </a:r>
          </a:p>
          <a:p>
            <a:pPr marL="0" indent="0">
              <a:buNone/>
            </a:pPr>
            <a:r>
              <a:rPr lang="en-US" sz="3600" b="1" dirty="0"/>
              <a:t>   -- after exit, control resumes here  </a:t>
            </a:r>
          </a:p>
          <a:p>
            <a:pPr marL="0" indent="0">
              <a:buNone/>
            </a:pPr>
            <a:r>
              <a:rPr lang="en-US" sz="3600" b="1" dirty="0"/>
              <a:t>   </a:t>
            </a:r>
            <a:r>
              <a:rPr lang="en-US" sz="3600" b="1" dirty="0" err="1"/>
              <a:t>dbms_output.put_line</a:t>
            </a:r>
            <a:r>
              <a:rPr lang="en-US" sz="3600" b="1" dirty="0"/>
              <a:t>('After Exit x is: ' || x); </a:t>
            </a:r>
          </a:p>
          <a:p>
            <a:pPr marL="0" indent="0">
              <a:buNone/>
            </a:pPr>
            <a:r>
              <a:rPr lang="en-US" sz="3600" b="1" dirty="0"/>
              <a:t>END; </a:t>
            </a:r>
          </a:p>
          <a:p>
            <a:pPr marL="0" indent="0">
              <a:buNone/>
            </a:pPr>
            <a:r>
              <a:rPr lang="en-US" sz="3600" b="1" dirty="0"/>
              <a:t>/</a:t>
            </a:r>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4"/>
          <p:cNvSpPr/>
          <p:nvPr/>
        </p:nvSpPr>
        <p:spPr>
          <a:xfrm>
            <a:off x="5867400" y="2438400"/>
            <a:ext cx="2667000" cy="3505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a:p>
            <a:endParaRPr lang="en-US" sz="1600" dirty="0">
              <a:solidFill>
                <a:schemeClr val="tx1"/>
              </a:solidFill>
            </a:endParaRPr>
          </a:p>
          <a:p>
            <a:r>
              <a:rPr lang="en-US" sz="1600" dirty="0">
                <a:solidFill>
                  <a:schemeClr val="tx1"/>
                </a:solidFill>
              </a:rPr>
              <a:t>Output:</a:t>
            </a:r>
          </a:p>
          <a:p>
            <a:r>
              <a:rPr lang="en-US" sz="1600" dirty="0">
                <a:solidFill>
                  <a:schemeClr val="tx1"/>
                </a:solidFill>
              </a:rPr>
              <a:t>10 </a:t>
            </a:r>
          </a:p>
          <a:p>
            <a:r>
              <a:rPr lang="en-US" sz="1600" dirty="0">
                <a:solidFill>
                  <a:schemeClr val="tx1"/>
                </a:solidFill>
              </a:rPr>
              <a:t>20 </a:t>
            </a:r>
          </a:p>
          <a:p>
            <a:r>
              <a:rPr lang="en-US" sz="1600" dirty="0">
                <a:solidFill>
                  <a:schemeClr val="tx1"/>
                </a:solidFill>
              </a:rPr>
              <a:t>30 </a:t>
            </a:r>
          </a:p>
          <a:p>
            <a:r>
              <a:rPr lang="en-US" sz="1600" dirty="0">
                <a:solidFill>
                  <a:schemeClr val="tx1"/>
                </a:solidFill>
              </a:rPr>
              <a:t>40 </a:t>
            </a:r>
          </a:p>
          <a:p>
            <a:r>
              <a:rPr lang="en-US" sz="1600" dirty="0">
                <a:solidFill>
                  <a:schemeClr val="tx1"/>
                </a:solidFill>
              </a:rPr>
              <a:t>50 </a:t>
            </a:r>
          </a:p>
          <a:p>
            <a:r>
              <a:rPr lang="en-US" sz="1600" dirty="0">
                <a:solidFill>
                  <a:schemeClr val="tx1"/>
                </a:solidFill>
              </a:rPr>
              <a:t>After Exit x is: 60</a:t>
            </a:r>
          </a:p>
          <a:p>
            <a:endParaRPr lang="en-US" sz="1600" dirty="0">
              <a:solidFill>
                <a:sysClr val="windowText" lastClr="000000"/>
              </a:solidFill>
            </a:endParaRPr>
          </a:p>
        </p:txBody>
      </p:sp>
    </p:spTree>
    <p:extLst>
      <p:ext uri="{BB962C8B-B14F-4D97-AF65-F5344CB8AC3E}">
        <p14:creationId xmlns:p14="http://schemas.microsoft.com/office/powerpoint/2010/main" val="227343430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While Loop</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marL="0" indent="0">
              <a:buNone/>
            </a:pPr>
            <a:r>
              <a:rPr lang="en-US" sz="3600" dirty="0"/>
              <a:t>Repeats a statement or group of statements while a given condition is true. It tests the condition before executing the loop body.</a:t>
            </a:r>
          </a:p>
          <a:p>
            <a:pPr marL="0" indent="0">
              <a:buNone/>
            </a:pPr>
            <a:r>
              <a:rPr lang="en-US" sz="3600" b="1" dirty="0"/>
              <a:t>DECLARE </a:t>
            </a:r>
          </a:p>
          <a:p>
            <a:pPr marL="0" indent="0">
              <a:buNone/>
            </a:pPr>
            <a:r>
              <a:rPr lang="en-US" sz="3600" b="1" dirty="0"/>
              <a:t>   a number(2) := 10; </a:t>
            </a:r>
          </a:p>
          <a:p>
            <a:pPr marL="0" indent="0">
              <a:buNone/>
            </a:pPr>
            <a:r>
              <a:rPr lang="en-US" sz="3600" b="1" dirty="0"/>
              <a:t>BEGIN </a:t>
            </a:r>
          </a:p>
          <a:p>
            <a:pPr marL="0" indent="0">
              <a:buNone/>
            </a:pPr>
            <a:r>
              <a:rPr lang="en-US" sz="3600" b="1" dirty="0"/>
              <a:t>   WHILE a &lt; 20 LOOP </a:t>
            </a:r>
          </a:p>
          <a:p>
            <a:pPr marL="0" indent="0">
              <a:buNone/>
            </a:pPr>
            <a:r>
              <a:rPr lang="en-US" sz="3600" b="1" dirty="0"/>
              <a:t>      </a:t>
            </a:r>
            <a:r>
              <a:rPr lang="en-US" sz="3600" b="1" dirty="0" err="1"/>
              <a:t>dbms_output.put_line</a:t>
            </a:r>
            <a:r>
              <a:rPr lang="en-US" sz="3600" b="1" dirty="0"/>
              <a:t>('value of a: ' || a); </a:t>
            </a:r>
          </a:p>
          <a:p>
            <a:pPr marL="0" indent="0">
              <a:buNone/>
            </a:pPr>
            <a:r>
              <a:rPr lang="en-US" sz="3600" b="1" dirty="0"/>
              <a:t>      a := a + 1; </a:t>
            </a:r>
          </a:p>
          <a:p>
            <a:pPr marL="0" indent="0">
              <a:buNone/>
            </a:pPr>
            <a:r>
              <a:rPr lang="en-US" sz="3600" b="1" dirty="0"/>
              <a:t>   END LOOP; </a:t>
            </a:r>
          </a:p>
          <a:p>
            <a:pPr marL="0" indent="0">
              <a:buNone/>
            </a:pPr>
            <a:r>
              <a:rPr lang="en-US" sz="3600" b="1" dirty="0"/>
              <a:t>END; </a:t>
            </a:r>
          </a:p>
          <a:p>
            <a:pPr marL="0" indent="0">
              <a:buNone/>
            </a:pPr>
            <a:r>
              <a:rPr lang="en-US" sz="3600" b="1" dirty="0"/>
              <a:t>/ </a:t>
            </a:r>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4"/>
          <p:cNvSpPr/>
          <p:nvPr/>
        </p:nvSpPr>
        <p:spPr>
          <a:xfrm>
            <a:off x="7239000" y="2590800"/>
            <a:ext cx="1600200" cy="3733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value of a: 10 value of a: 11 value of a: 12 value of a: 13 value of a: 14 value of a: 15 value of a: 16 value of a: 17 value of a: 18 value of a: 19</a:t>
            </a:r>
          </a:p>
        </p:txBody>
      </p:sp>
    </p:spTree>
    <p:extLst>
      <p:ext uri="{BB962C8B-B14F-4D97-AF65-F5344CB8AC3E}">
        <p14:creationId xmlns:p14="http://schemas.microsoft.com/office/powerpoint/2010/main" val="93403636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For Loop</a:t>
            </a:r>
          </a:p>
        </p:txBody>
      </p:sp>
      <p:sp>
        <p:nvSpPr>
          <p:cNvPr id="3" name="Content Placeholder 2"/>
          <p:cNvSpPr>
            <a:spLocks noGrp="1"/>
          </p:cNvSpPr>
          <p:nvPr>
            <p:ph sz="quarter" idx="1"/>
          </p:nvPr>
        </p:nvSpPr>
        <p:spPr/>
        <p:txBody>
          <a:bodyPr>
            <a:normAutofit/>
          </a:bodyPr>
          <a:lstStyle/>
          <a:p>
            <a:pPr marL="0" indent="0">
              <a:buNone/>
            </a:pPr>
            <a:r>
              <a:rPr lang="en-US" sz="2000" dirty="0"/>
              <a:t>Execute a sequence of statements multiple times and abbreviates the code that manages the loop variable.</a:t>
            </a:r>
            <a:endParaRPr lang="en-US" sz="3600" dirty="0"/>
          </a:p>
          <a:p>
            <a:pPr marL="0" indent="0">
              <a:buNone/>
            </a:pPr>
            <a:endParaRPr lang="en-US" sz="1600" b="1" dirty="0"/>
          </a:p>
          <a:p>
            <a:pPr marL="0" indent="0">
              <a:buNone/>
            </a:pPr>
            <a:r>
              <a:rPr lang="en-US" sz="1800" b="1" dirty="0"/>
              <a:t>DECLARE </a:t>
            </a:r>
          </a:p>
          <a:p>
            <a:pPr marL="0" indent="0">
              <a:buNone/>
            </a:pPr>
            <a:r>
              <a:rPr lang="en-US" sz="1800" b="1" dirty="0"/>
              <a:t>   a number(2); </a:t>
            </a:r>
          </a:p>
          <a:p>
            <a:pPr marL="0" indent="0">
              <a:buNone/>
            </a:pPr>
            <a:r>
              <a:rPr lang="en-US" sz="1800" b="1" dirty="0"/>
              <a:t>BEGIN </a:t>
            </a:r>
          </a:p>
          <a:p>
            <a:pPr marL="0" indent="0">
              <a:buNone/>
            </a:pPr>
            <a:r>
              <a:rPr lang="en-US" sz="1800" b="1" dirty="0"/>
              <a:t>   FOR a in 10 .. 20 LOOP </a:t>
            </a:r>
          </a:p>
          <a:p>
            <a:pPr marL="0" indent="0">
              <a:buNone/>
            </a:pPr>
            <a:r>
              <a:rPr lang="en-US" sz="1800" b="1" dirty="0"/>
              <a:t>      </a:t>
            </a:r>
            <a:r>
              <a:rPr lang="en-US" sz="1800" b="1" dirty="0" err="1"/>
              <a:t>dbms_output.put_line</a:t>
            </a:r>
            <a:r>
              <a:rPr lang="en-US" sz="1800" b="1" dirty="0"/>
              <a:t> ('value of a: ' || a); </a:t>
            </a:r>
          </a:p>
          <a:p>
            <a:pPr marL="0" indent="0">
              <a:buNone/>
            </a:pPr>
            <a:r>
              <a:rPr lang="en-US" sz="1800" b="1" dirty="0"/>
              <a:t>  END LOOP; </a:t>
            </a:r>
          </a:p>
          <a:p>
            <a:pPr marL="0" indent="0">
              <a:buNone/>
            </a:pPr>
            <a:r>
              <a:rPr lang="en-US" sz="1800" b="1" dirty="0"/>
              <a:t>END; </a:t>
            </a:r>
          </a:p>
          <a:p>
            <a:pPr marL="0" indent="0">
              <a:buNone/>
            </a:pPr>
            <a:r>
              <a:rPr lang="en-US" sz="1800" b="1" dirty="0"/>
              <a:t>/</a:t>
            </a:r>
            <a:endParaRPr lang="en-US" sz="4000" b="1"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5" name="Rectangle 4"/>
          <p:cNvSpPr/>
          <p:nvPr/>
        </p:nvSpPr>
        <p:spPr>
          <a:xfrm>
            <a:off x="5867400" y="2362200"/>
            <a:ext cx="2743200" cy="449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Output: </a:t>
            </a:r>
          </a:p>
          <a:p>
            <a:r>
              <a:rPr lang="en-US" sz="1400" dirty="0">
                <a:solidFill>
                  <a:schemeClr val="tx1"/>
                </a:solidFill>
              </a:rPr>
              <a:t>value of a: 10 </a:t>
            </a:r>
          </a:p>
          <a:p>
            <a:r>
              <a:rPr lang="en-US" sz="1400" dirty="0">
                <a:solidFill>
                  <a:schemeClr val="tx1"/>
                </a:solidFill>
              </a:rPr>
              <a:t>value of a: 11 </a:t>
            </a:r>
          </a:p>
          <a:p>
            <a:r>
              <a:rPr lang="en-US" sz="1400" dirty="0">
                <a:solidFill>
                  <a:schemeClr val="tx1"/>
                </a:solidFill>
              </a:rPr>
              <a:t>value of a: 12</a:t>
            </a:r>
          </a:p>
          <a:p>
            <a:r>
              <a:rPr lang="en-US" sz="1400" dirty="0">
                <a:solidFill>
                  <a:schemeClr val="tx1"/>
                </a:solidFill>
              </a:rPr>
              <a:t> value of a: 13 </a:t>
            </a:r>
          </a:p>
          <a:p>
            <a:r>
              <a:rPr lang="en-US" sz="1400" dirty="0">
                <a:solidFill>
                  <a:schemeClr val="tx1"/>
                </a:solidFill>
              </a:rPr>
              <a:t>value of a: 14</a:t>
            </a:r>
          </a:p>
          <a:p>
            <a:r>
              <a:rPr lang="en-US" sz="1400" dirty="0">
                <a:solidFill>
                  <a:schemeClr val="tx1"/>
                </a:solidFill>
              </a:rPr>
              <a:t> value of a: 15 </a:t>
            </a:r>
          </a:p>
          <a:p>
            <a:r>
              <a:rPr lang="en-US" sz="1400" dirty="0">
                <a:solidFill>
                  <a:schemeClr val="tx1"/>
                </a:solidFill>
              </a:rPr>
              <a:t>value of a: 16 </a:t>
            </a:r>
          </a:p>
          <a:p>
            <a:r>
              <a:rPr lang="en-US" sz="1400" dirty="0">
                <a:solidFill>
                  <a:schemeClr val="tx1"/>
                </a:solidFill>
              </a:rPr>
              <a:t>value of a: 17</a:t>
            </a:r>
          </a:p>
          <a:p>
            <a:r>
              <a:rPr lang="en-US" sz="1400" dirty="0">
                <a:solidFill>
                  <a:schemeClr val="tx1"/>
                </a:solidFill>
              </a:rPr>
              <a:t> value of a: 18 </a:t>
            </a:r>
          </a:p>
          <a:p>
            <a:r>
              <a:rPr lang="en-US" sz="1400" dirty="0">
                <a:solidFill>
                  <a:schemeClr val="tx1"/>
                </a:solidFill>
              </a:rPr>
              <a:t>value of a: 19 </a:t>
            </a:r>
          </a:p>
          <a:p>
            <a:r>
              <a:rPr lang="en-US" sz="1400" dirty="0">
                <a:solidFill>
                  <a:schemeClr val="tx1"/>
                </a:solidFill>
              </a:rPr>
              <a:t>value of a: 20</a:t>
            </a:r>
          </a:p>
        </p:txBody>
      </p:sp>
    </p:spTree>
    <p:extLst>
      <p:ext uri="{BB962C8B-B14F-4D97-AF65-F5344CB8AC3E}">
        <p14:creationId xmlns:p14="http://schemas.microsoft.com/office/powerpoint/2010/main" val="413999165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Nested Loop</a:t>
            </a:r>
          </a:p>
        </p:txBody>
      </p:sp>
      <p:sp>
        <p:nvSpPr>
          <p:cNvPr id="3" name="Content Placeholder 2"/>
          <p:cNvSpPr>
            <a:spLocks noGrp="1"/>
          </p:cNvSpPr>
          <p:nvPr>
            <p:ph sz="quarter" idx="1"/>
          </p:nvPr>
        </p:nvSpPr>
        <p:spPr>
          <a:xfrm>
            <a:off x="301752" y="1600200"/>
            <a:ext cx="8503920" cy="4572000"/>
          </a:xfrm>
        </p:spPr>
        <p:txBody>
          <a:bodyPr>
            <a:normAutofit fontScale="32500" lnSpcReduction="20000"/>
          </a:bodyPr>
          <a:lstStyle/>
          <a:p>
            <a:pPr marL="0" indent="0">
              <a:buNone/>
            </a:pPr>
            <a:r>
              <a:rPr lang="en-US" sz="5500" dirty="0"/>
              <a:t>You can use one or more loop inside any another basic loop, while, or for loop.</a:t>
            </a:r>
          </a:p>
          <a:p>
            <a:pPr marL="0" indent="0" eaLnBrk="1" fontAlgn="auto" hangingPunct="1">
              <a:spcAft>
                <a:spcPts val="0"/>
              </a:spcAft>
              <a:buNone/>
              <a:defRPr/>
            </a:pPr>
            <a:r>
              <a:rPr lang="en-US" sz="4300" b="1" dirty="0">
                <a:solidFill>
                  <a:schemeClr val="tx1">
                    <a:lumMod val="75000"/>
                    <a:lumOff val="25000"/>
                  </a:schemeClr>
                </a:solidFill>
              </a:rPr>
              <a:t>DECLARE </a:t>
            </a:r>
          </a:p>
          <a:p>
            <a:pPr marL="0" indent="0" eaLnBrk="1" fontAlgn="auto" hangingPunct="1">
              <a:spcAft>
                <a:spcPts val="0"/>
              </a:spcAft>
              <a:buNone/>
              <a:defRPr/>
            </a:pPr>
            <a:r>
              <a:rPr lang="en-US" sz="4300" b="1" dirty="0">
                <a:solidFill>
                  <a:schemeClr val="tx1">
                    <a:lumMod val="75000"/>
                    <a:lumOff val="25000"/>
                  </a:schemeClr>
                </a:solidFill>
              </a:rPr>
              <a:t>   </a:t>
            </a:r>
            <a:r>
              <a:rPr lang="en-US" sz="4300" b="1" dirty="0" err="1">
                <a:solidFill>
                  <a:schemeClr val="tx1">
                    <a:lumMod val="75000"/>
                    <a:lumOff val="25000"/>
                  </a:schemeClr>
                </a:solidFill>
              </a:rPr>
              <a:t>i</a:t>
            </a:r>
            <a:r>
              <a:rPr lang="en-US" sz="4300" b="1" dirty="0">
                <a:solidFill>
                  <a:schemeClr val="tx1">
                    <a:lumMod val="75000"/>
                    <a:lumOff val="25000"/>
                  </a:schemeClr>
                </a:solidFill>
              </a:rPr>
              <a:t> number(3); </a:t>
            </a:r>
          </a:p>
          <a:p>
            <a:pPr marL="0" indent="0" eaLnBrk="1" fontAlgn="auto" hangingPunct="1">
              <a:spcAft>
                <a:spcPts val="0"/>
              </a:spcAft>
              <a:buNone/>
              <a:defRPr/>
            </a:pPr>
            <a:r>
              <a:rPr lang="en-US" sz="4300" b="1" dirty="0">
                <a:solidFill>
                  <a:schemeClr val="tx1">
                    <a:lumMod val="75000"/>
                    <a:lumOff val="25000"/>
                  </a:schemeClr>
                </a:solidFill>
              </a:rPr>
              <a:t>   j number(3); </a:t>
            </a:r>
          </a:p>
          <a:p>
            <a:pPr marL="0" indent="0" eaLnBrk="1" fontAlgn="auto" hangingPunct="1">
              <a:spcAft>
                <a:spcPts val="0"/>
              </a:spcAft>
              <a:buNone/>
              <a:defRPr/>
            </a:pPr>
            <a:r>
              <a:rPr lang="en-US" sz="4300" b="1" dirty="0">
                <a:solidFill>
                  <a:schemeClr val="tx1">
                    <a:lumMod val="75000"/>
                    <a:lumOff val="25000"/>
                  </a:schemeClr>
                </a:solidFill>
              </a:rPr>
              <a:t>BEGIN </a:t>
            </a:r>
          </a:p>
          <a:p>
            <a:pPr marL="0" indent="0" eaLnBrk="1" fontAlgn="auto" hangingPunct="1">
              <a:spcAft>
                <a:spcPts val="0"/>
              </a:spcAft>
              <a:buNone/>
              <a:defRPr/>
            </a:pPr>
            <a:r>
              <a:rPr lang="en-US" sz="4300" b="1" dirty="0">
                <a:solidFill>
                  <a:schemeClr val="tx1">
                    <a:lumMod val="75000"/>
                    <a:lumOff val="25000"/>
                  </a:schemeClr>
                </a:solidFill>
              </a:rPr>
              <a:t>j:=2;</a:t>
            </a:r>
          </a:p>
          <a:p>
            <a:pPr marL="0" indent="0" eaLnBrk="1" fontAlgn="auto" hangingPunct="1">
              <a:spcAft>
                <a:spcPts val="0"/>
              </a:spcAft>
              <a:buNone/>
              <a:defRPr/>
            </a:pPr>
            <a:r>
              <a:rPr lang="en-US" sz="4300" b="1" dirty="0">
                <a:solidFill>
                  <a:schemeClr val="tx1">
                    <a:lumMod val="75000"/>
                    <a:lumOff val="25000"/>
                  </a:schemeClr>
                </a:solidFill>
              </a:rPr>
              <a:t>while j=2 LOOP</a:t>
            </a:r>
          </a:p>
          <a:p>
            <a:pPr marL="0" indent="0" eaLnBrk="1" fontAlgn="auto" hangingPunct="1">
              <a:spcAft>
                <a:spcPts val="0"/>
              </a:spcAft>
              <a:buNone/>
              <a:defRPr/>
            </a:pPr>
            <a:r>
              <a:rPr lang="en-US" sz="4300" b="1" dirty="0">
                <a:solidFill>
                  <a:schemeClr val="tx1">
                    <a:lumMod val="75000"/>
                    <a:lumOff val="25000"/>
                  </a:schemeClr>
                </a:solidFill>
              </a:rPr>
              <a:t>i:=2;</a:t>
            </a:r>
          </a:p>
          <a:p>
            <a:pPr marL="0" indent="0" eaLnBrk="1" fontAlgn="auto" hangingPunct="1">
              <a:spcAft>
                <a:spcPts val="0"/>
              </a:spcAft>
              <a:buNone/>
              <a:defRPr/>
            </a:pPr>
            <a:r>
              <a:rPr lang="en-US" sz="4300" b="1" dirty="0">
                <a:solidFill>
                  <a:schemeClr val="tx1">
                    <a:lumMod val="75000"/>
                    <a:lumOff val="25000"/>
                  </a:schemeClr>
                </a:solidFill>
              </a:rPr>
              <a:t>  LOOP</a:t>
            </a:r>
          </a:p>
          <a:p>
            <a:pPr marL="0" indent="0" eaLnBrk="1" fontAlgn="auto" hangingPunct="1">
              <a:spcAft>
                <a:spcPts val="0"/>
              </a:spcAft>
              <a:buNone/>
              <a:defRPr/>
            </a:pPr>
            <a:r>
              <a:rPr lang="en-US" sz="4300" b="1" dirty="0">
                <a:solidFill>
                  <a:schemeClr val="tx1">
                    <a:lumMod val="75000"/>
                    <a:lumOff val="25000"/>
                  </a:schemeClr>
                </a:solidFill>
              </a:rPr>
              <a:t>    i:=i+1;</a:t>
            </a:r>
          </a:p>
          <a:p>
            <a:pPr marL="0" indent="0" eaLnBrk="1" fontAlgn="auto" hangingPunct="1">
              <a:spcAft>
                <a:spcPts val="0"/>
              </a:spcAft>
              <a:buNone/>
              <a:defRPr/>
            </a:pPr>
            <a:r>
              <a:rPr lang="en-US" sz="4300" b="1" dirty="0">
                <a:solidFill>
                  <a:schemeClr val="tx1">
                    <a:lumMod val="75000"/>
                    <a:lumOff val="25000"/>
                  </a:schemeClr>
                </a:solidFill>
              </a:rPr>
              <a:t>    </a:t>
            </a:r>
            <a:r>
              <a:rPr lang="en-US" sz="4300" b="1" dirty="0" err="1">
                <a:solidFill>
                  <a:schemeClr val="tx1">
                    <a:lumMod val="75000"/>
                    <a:lumOff val="25000"/>
                  </a:schemeClr>
                </a:solidFill>
              </a:rPr>
              <a:t>dbms_output.put_line</a:t>
            </a:r>
            <a:r>
              <a:rPr lang="en-US" sz="4300" b="1" dirty="0">
                <a:solidFill>
                  <a:schemeClr val="tx1">
                    <a:lumMod val="75000"/>
                    <a:lumOff val="25000"/>
                  </a:schemeClr>
                </a:solidFill>
              </a:rPr>
              <a:t>(</a:t>
            </a:r>
            <a:r>
              <a:rPr lang="en-US" sz="4300" b="1" dirty="0" err="1">
                <a:solidFill>
                  <a:schemeClr val="tx1">
                    <a:lumMod val="75000"/>
                    <a:lumOff val="25000"/>
                  </a:schemeClr>
                </a:solidFill>
              </a:rPr>
              <a:t>i</a:t>
            </a:r>
            <a:r>
              <a:rPr lang="en-US" sz="4300" b="1" dirty="0">
                <a:solidFill>
                  <a:schemeClr val="tx1">
                    <a:lumMod val="75000"/>
                    <a:lumOff val="25000"/>
                  </a:schemeClr>
                </a:solidFill>
              </a:rPr>
              <a:t>);</a:t>
            </a:r>
          </a:p>
          <a:p>
            <a:pPr marL="0" indent="0" eaLnBrk="1" fontAlgn="auto" hangingPunct="1">
              <a:spcAft>
                <a:spcPts val="0"/>
              </a:spcAft>
              <a:buNone/>
              <a:defRPr/>
            </a:pPr>
            <a:r>
              <a:rPr lang="en-US" sz="4300" b="1" dirty="0">
                <a:solidFill>
                  <a:schemeClr val="tx1">
                    <a:lumMod val="75000"/>
                    <a:lumOff val="25000"/>
                  </a:schemeClr>
                </a:solidFill>
              </a:rPr>
              <a:t>    exit when </a:t>
            </a:r>
            <a:r>
              <a:rPr lang="en-US" sz="4300" b="1" dirty="0" err="1">
                <a:solidFill>
                  <a:schemeClr val="tx1">
                    <a:lumMod val="75000"/>
                    <a:lumOff val="25000"/>
                  </a:schemeClr>
                </a:solidFill>
              </a:rPr>
              <a:t>i</a:t>
            </a:r>
            <a:r>
              <a:rPr lang="en-US" sz="4300" b="1" dirty="0">
                <a:solidFill>
                  <a:schemeClr val="tx1">
                    <a:lumMod val="75000"/>
                    <a:lumOff val="25000"/>
                  </a:schemeClr>
                </a:solidFill>
              </a:rPr>
              <a:t>=5 ;</a:t>
            </a:r>
          </a:p>
          <a:p>
            <a:pPr marL="0" indent="0" eaLnBrk="1" fontAlgn="auto" hangingPunct="1">
              <a:spcAft>
                <a:spcPts val="0"/>
              </a:spcAft>
              <a:buNone/>
              <a:defRPr/>
            </a:pPr>
            <a:r>
              <a:rPr lang="en-US" sz="4300" b="1" dirty="0">
                <a:solidFill>
                  <a:schemeClr val="tx1">
                    <a:lumMod val="75000"/>
                    <a:lumOff val="25000"/>
                  </a:schemeClr>
                </a:solidFill>
              </a:rPr>
              <a:t>  end LOOP;</a:t>
            </a:r>
          </a:p>
          <a:p>
            <a:pPr marL="0" indent="0" eaLnBrk="1" fontAlgn="auto" hangingPunct="1">
              <a:spcAft>
                <a:spcPts val="0"/>
              </a:spcAft>
              <a:buNone/>
              <a:defRPr/>
            </a:pPr>
            <a:r>
              <a:rPr lang="en-US" sz="4300" b="1" dirty="0">
                <a:solidFill>
                  <a:schemeClr val="tx1">
                    <a:lumMod val="75000"/>
                    <a:lumOff val="25000"/>
                  </a:schemeClr>
                </a:solidFill>
              </a:rPr>
              <a:t>j:=j+1;</a:t>
            </a:r>
          </a:p>
          <a:p>
            <a:pPr marL="0" indent="0" eaLnBrk="1" fontAlgn="auto" hangingPunct="1">
              <a:spcAft>
                <a:spcPts val="0"/>
              </a:spcAft>
              <a:buNone/>
              <a:defRPr/>
            </a:pPr>
            <a:r>
              <a:rPr lang="en-US" sz="4300" b="1" dirty="0">
                <a:solidFill>
                  <a:schemeClr val="tx1">
                    <a:lumMod val="75000"/>
                    <a:lumOff val="25000"/>
                  </a:schemeClr>
                </a:solidFill>
              </a:rPr>
              <a:t>end LOOP;</a:t>
            </a:r>
          </a:p>
          <a:p>
            <a:pPr marL="0" indent="0" eaLnBrk="1" fontAlgn="auto" hangingPunct="1">
              <a:spcAft>
                <a:spcPts val="0"/>
              </a:spcAft>
              <a:buNone/>
              <a:defRPr/>
            </a:pPr>
            <a:r>
              <a:rPr lang="en-US" sz="4300" b="1" dirty="0">
                <a:solidFill>
                  <a:schemeClr val="tx1">
                    <a:lumMod val="75000"/>
                    <a:lumOff val="25000"/>
                  </a:schemeClr>
                </a:solidFill>
              </a:rPr>
              <a:t>END; </a:t>
            </a:r>
          </a:p>
          <a:p>
            <a:pPr marL="0" indent="0" eaLnBrk="1" fontAlgn="auto" hangingPunct="1">
              <a:spcAft>
                <a:spcPts val="0"/>
              </a:spcAft>
              <a:buNone/>
              <a:defRPr/>
            </a:pPr>
            <a:endParaRPr lang="en-US" sz="4300" b="1" dirty="0">
              <a:solidFill>
                <a:schemeClr val="tx1">
                  <a:lumMod val="75000"/>
                  <a:lumOff val="25000"/>
                </a:schemeClr>
              </a:solidFill>
            </a:endParaRPr>
          </a:p>
          <a:p>
            <a:pPr marL="0" indent="0" eaLnBrk="1" fontAlgn="auto" hangingPunct="1">
              <a:spcAft>
                <a:spcPts val="0"/>
              </a:spcAft>
              <a:buNone/>
              <a:defRPr/>
            </a:pPr>
            <a:r>
              <a:rPr lang="en-US" sz="4300" b="1" dirty="0">
                <a:solidFill>
                  <a:schemeClr val="tx1">
                    <a:lumMod val="75000"/>
                    <a:lumOff val="25000"/>
                  </a:schemeClr>
                </a:solidFill>
              </a:rPr>
              <a:t>/</a:t>
            </a:r>
          </a:p>
          <a:p>
            <a:pPr marL="0" indent="0" eaLnBrk="1" fontAlgn="auto" hangingPunct="1">
              <a:spcAft>
                <a:spcPts val="0"/>
              </a:spcAft>
              <a:buNone/>
              <a:defRPr/>
            </a:pPr>
            <a:endParaRPr lang="en-US" sz="4300" b="1"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7" name="Rectangle 6"/>
          <p:cNvSpPr/>
          <p:nvPr/>
        </p:nvSpPr>
        <p:spPr>
          <a:xfrm>
            <a:off x="6931025" y="4876800"/>
            <a:ext cx="1905000" cy="1527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100" dirty="0">
                <a:solidFill>
                  <a:schemeClr val="tx1"/>
                </a:solidFill>
              </a:rPr>
              <a:t> 3</a:t>
            </a:r>
          </a:p>
          <a:p>
            <a:r>
              <a:rPr lang="en-US" sz="1100" dirty="0">
                <a:solidFill>
                  <a:schemeClr val="tx1"/>
                </a:solidFill>
              </a:rPr>
              <a:t>4</a:t>
            </a:r>
          </a:p>
          <a:p>
            <a:r>
              <a:rPr lang="en-US" sz="1100" dirty="0">
                <a:solidFill>
                  <a:schemeClr val="tx1"/>
                </a:solidFill>
              </a:rPr>
              <a:t>5 </a:t>
            </a:r>
          </a:p>
        </p:txBody>
      </p:sp>
    </p:spTree>
    <p:extLst>
      <p:ext uri="{BB962C8B-B14F-4D97-AF65-F5344CB8AC3E}">
        <p14:creationId xmlns:p14="http://schemas.microsoft.com/office/powerpoint/2010/main" val="141178098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Labeling a PL/SQL Loop</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9</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a:bodyPr>
          <a:lstStyle/>
          <a:p>
            <a:r>
              <a:rPr lang="en-US" sz="3600" dirty="0"/>
              <a:t>PL/SQL loops can be labeled.</a:t>
            </a:r>
          </a:p>
          <a:p>
            <a:r>
              <a:rPr lang="en-US" sz="3600" dirty="0"/>
              <a:t> The label should be enclosed by double angle brackets (&lt;&lt; and &gt;&gt;) and appear at the beginning of the LOOP statement.</a:t>
            </a:r>
          </a:p>
          <a:p>
            <a:r>
              <a:rPr lang="en-US" sz="3600" dirty="0"/>
              <a:t>The label name can also appear at the end of the LOOP statement.</a:t>
            </a:r>
          </a:p>
          <a:p>
            <a:r>
              <a:rPr lang="en-US" sz="3600" dirty="0"/>
              <a:t> You may use the label in the EXIT statement to exit from the loop.</a:t>
            </a:r>
          </a:p>
          <a:p>
            <a:pPr marL="0" indent="0" eaLnBrk="1" fontAlgn="auto" hangingPunct="1">
              <a:spcAft>
                <a:spcPts val="0"/>
              </a:spcAft>
              <a:buNone/>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512394034"/>
      </p:ext>
    </p:extLst>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4343</TotalTime>
  <Words>1393</Words>
  <Application>Microsoft Office PowerPoint</Application>
  <PresentationFormat>On-screen Show (4:3)</PresentationFormat>
  <Paragraphs>246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Georgia</vt:lpstr>
      <vt:lpstr>Times New Roman</vt:lpstr>
      <vt:lpstr>Wingdings</vt:lpstr>
      <vt:lpstr>Wingdings 2</vt:lpstr>
      <vt:lpstr>Civic</vt:lpstr>
      <vt:lpstr>Advance Database Management System Lecture 04: PL/SQL Loops </vt:lpstr>
      <vt:lpstr>Learning Objectives</vt:lpstr>
      <vt:lpstr>PL/SQL Loops</vt:lpstr>
      <vt:lpstr>Types of PL/SQL Loops</vt:lpstr>
      <vt:lpstr>PL/SQL Basic LOOP</vt:lpstr>
      <vt:lpstr>PL/SQL While Loop</vt:lpstr>
      <vt:lpstr>PL/SQL For Loop</vt:lpstr>
      <vt:lpstr>PL/SQL Nested Loop</vt:lpstr>
      <vt:lpstr>Labeling a PL/SQL Loop</vt:lpstr>
      <vt:lpstr>Labeling a PL/SQL Loop Example</vt:lpstr>
      <vt:lpstr>Loop Control Statement</vt:lpstr>
      <vt:lpstr>Loop Control Statement</vt:lpstr>
      <vt:lpstr>EXIT Statement Example</vt:lpstr>
      <vt:lpstr>CONTINUE Statement Example</vt:lpstr>
      <vt:lpstr>GOTO Statement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394</cp:revision>
  <cp:lastPrinted>1998-06-30T18:28:36Z</cp:lastPrinted>
  <dcterms:created xsi:type="dcterms:W3CDTF">1995-06-17T23:31:02Z</dcterms:created>
  <dcterms:modified xsi:type="dcterms:W3CDTF">2024-06-22T02:34:18Z</dcterms:modified>
</cp:coreProperties>
</file>