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6" r:id="rId3"/>
    <p:sldId id="258" r:id="rId4"/>
    <p:sldId id="260" r:id="rId5"/>
    <p:sldId id="276" r:id="rId6"/>
    <p:sldId id="259" r:id="rId7"/>
    <p:sldId id="263" r:id="rId8"/>
    <p:sldId id="265" r:id="rId9"/>
    <p:sldId id="268" r:id="rId10"/>
    <p:sldId id="264" r:id="rId11"/>
    <p:sldId id="266" r:id="rId12"/>
    <p:sldId id="267" r:id="rId13"/>
    <p:sldId id="270" r:id="rId14"/>
    <p:sldId id="277" r:id="rId15"/>
    <p:sldId id="282" r:id="rId16"/>
    <p:sldId id="278" r:id="rId17"/>
    <p:sldId id="279" r:id="rId18"/>
    <p:sldId id="281" r:id="rId19"/>
    <p:sldId id="283"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p:cViewPr varScale="1">
        <p:scale>
          <a:sx n="119" d="100"/>
          <a:sy n="119" d="100"/>
        </p:scale>
        <p:origin x="108"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E5A70-68D4-4834-B197-68DE3F45AA59}" type="doc">
      <dgm:prSet loTypeId="urn:microsoft.com/office/officeart/2005/8/layout/radial3" loCatId="relationship" qsTypeId="urn:microsoft.com/office/officeart/2005/8/quickstyle/3d3" qsCatId="3D" csTypeId="urn:microsoft.com/office/officeart/2005/8/colors/accent1_2" csCatId="accent1" phldr="1"/>
      <dgm:spPr/>
      <dgm:t>
        <a:bodyPr/>
        <a:lstStyle/>
        <a:p>
          <a:endParaRPr lang="en-US"/>
        </a:p>
      </dgm:t>
    </dgm:pt>
    <dgm:pt modelId="{53821C6C-D306-4686-A5CC-461CB192C9DE}">
      <dgm:prSet phldrT="[Text]"/>
      <dgm:spPr/>
      <dgm:t>
        <a:bodyPr/>
        <a:lstStyle/>
        <a:p>
          <a:r>
            <a:rPr lang="en-US" dirty="0" smtClean="0"/>
            <a:t>Reinforcement</a:t>
          </a:r>
        </a:p>
        <a:p>
          <a:r>
            <a:rPr lang="en-US" dirty="0" smtClean="0"/>
            <a:t>Learning  </a:t>
          </a:r>
          <a:endParaRPr lang="en-US" dirty="0"/>
        </a:p>
      </dgm:t>
    </dgm:pt>
    <dgm:pt modelId="{96C6DBA2-1B53-4589-A43C-802B867A6366}" type="parTrans" cxnId="{4899EB20-E833-4C96-B4CC-6AE8FAD800D0}">
      <dgm:prSet/>
      <dgm:spPr/>
      <dgm:t>
        <a:bodyPr/>
        <a:lstStyle/>
        <a:p>
          <a:endParaRPr lang="en-US"/>
        </a:p>
      </dgm:t>
    </dgm:pt>
    <dgm:pt modelId="{E3C16D5A-38EE-47CC-8BCC-FFEB95DCC138}" type="sibTrans" cxnId="{4899EB20-E833-4C96-B4CC-6AE8FAD800D0}">
      <dgm:prSet/>
      <dgm:spPr/>
      <dgm:t>
        <a:bodyPr/>
        <a:lstStyle/>
        <a:p>
          <a:endParaRPr lang="en-US"/>
        </a:p>
      </dgm:t>
    </dgm:pt>
    <dgm:pt modelId="{46937EB7-570E-4807-B876-2F094498D73C}">
      <dgm:prSet phldrT="[Text]"/>
      <dgm:spPr/>
      <dgm:t>
        <a:bodyPr/>
        <a:lstStyle/>
        <a:p>
          <a:r>
            <a:rPr lang="en-US" dirty="0" smtClean="0"/>
            <a:t>Computer Science</a:t>
          </a:r>
          <a:endParaRPr lang="en-US" dirty="0"/>
        </a:p>
      </dgm:t>
    </dgm:pt>
    <dgm:pt modelId="{48E235AC-2622-4204-9142-58BA8ED72AB1}" type="parTrans" cxnId="{BCEFB9CE-C0E6-4F2A-A2E0-DD2B892119D2}">
      <dgm:prSet/>
      <dgm:spPr/>
      <dgm:t>
        <a:bodyPr/>
        <a:lstStyle/>
        <a:p>
          <a:endParaRPr lang="en-US"/>
        </a:p>
      </dgm:t>
    </dgm:pt>
    <dgm:pt modelId="{A60FB7E1-D31B-41A0-8FB3-293243884950}" type="sibTrans" cxnId="{BCEFB9CE-C0E6-4F2A-A2E0-DD2B892119D2}">
      <dgm:prSet/>
      <dgm:spPr/>
      <dgm:t>
        <a:bodyPr/>
        <a:lstStyle/>
        <a:p>
          <a:endParaRPr lang="en-US"/>
        </a:p>
      </dgm:t>
    </dgm:pt>
    <dgm:pt modelId="{974C9DF6-C49A-4DB0-93F1-3E381AD40CFD}">
      <dgm:prSet phldrT="[Text]"/>
      <dgm:spPr/>
      <dgm:t>
        <a:bodyPr/>
        <a:lstStyle/>
        <a:p>
          <a:r>
            <a:rPr lang="en-US" dirty="0" smtClean="0"/>
            <a:t>Neuroscience</a:t>
          </a:r>
          <a:endParaRPr lang="en-US" dirty="0"/>
        </a:p>
      </dgm:t>
    </dgm:pt>
    <dgm:pt modelId="{C4A6A9C7-E20A-447B-B9C1-42701699B499}" type="parTrans" cxnId="{BB2AB351-25DA-478F-8FA9-F07F35765917}">
      <dgm:prSet/>
      <dgm:spPr/>
      <dgm:t>
        <a:bodyPr/>
        <a:lstStyle/>
        <a:p>
          <a:endParaRPr lang="en-US"/>
        </a:p>
      </dgm:t>
    </dgm:pt>
    <dgm:pt modelId="{6C202049-3982-4BF9-8813-31710764097F}" type="sibTrans" cxnId="{BB2AB351-25DA-478F-8FA9-F07F35765917}">
      <dgm:prSet/>
      <dgm:spPr/>
      <dgm:t>
        <a:bodyPr/>
        <a:lstStyle/>
        <a:p>
          <a:endParaRPr lang="en-US"/>
        </a:p>
      </dgm:t>
    </dgm:pt>
    <dgm:pt modelId="{CD1A3055-EE9D-4CB5-B70A-D043ED2F7E37}">
      <dgm:prSet phldrT="[Text]"/>
      <dgm:spPr/>
      <dgm:t>
        <a:bodyPr/>
        <a:lstStyle/>
        <a:p>
          <a:r>
            <a:rPr lang="en-US" dirty="0" smtClean="0"/>
            <a:t>Psychology</a:t>
          </a:r>
          <a:endParaRPr lang="en-US" dirty="0"/>
        </a:p>
      </dgm:t>
    </dgm:pt>
    <dgm:pt modelId="{1C100833-CAF3-40B7-9BCA-6062B09BB565}" type="parTrans" cxnId="{6951E9A6-08E4-4AA4-83C8-A715152AE831}">
      <dgm:prSet/>
      <dgm:spPr/>
      <dgm:t>
        <a:bodyPr/>
        <a:lstStyle/>
        <a:p>
          <a:endParaRPr lang="en-US"/>
        </a:p>
      </dgm:t>
    </dgm:pt>
    <dgm:pt modelId="{E4ECE945-EB90-4447-A083-69F3D59F924A}" type="sibTrans" cxnId="{6951E9A6-08E4-4AA4-83C8-A715152AE831}">
      <dgm:prSet/>
      <dgm:spPr/>
      <dgm:t>
        <a:bodyPr/>
        <a:lstStyle/>
        <a:p>
          <a:endParaRPr lang="en-US"/>
        </a:p>
      </dgm:t>
    </dgm:pt>
    <dgm:pt modelId="{422EF212-CEAC-4AC9-9A16-4B7B72A91472}">
      <dgm:prSet phldrT="[Text]"/>
      <dgm:spPr/>
      <dgm:t>
        <a:bodyPr/>
        <a:lstStyle/>
        <a:p>
          <a:r>
            <a:rPr lang="en-US" dirty="0" smtClean="0"/>
            <a:t>Economics</a:t>
          </a:r>
          <a:endParaRPr lang="en-US" dirty="0"/>
        </a:p>
      </dgm:t>
    </dgm:pt>
    <dgm:pt modelId="{9091EC15-A26B-46B1-86AC-32CDC990FA42}" type="parTrans" cxnId="{6B9D02D9-F024-4E84-A2FC-800B6448B17B}">
      <dgm:prSet/>
      <dgm:spPr/>
      <dgm:t>
        <a:bodyPr/>
        <a:lstStyle/>
        <a:p>
          <a:endParaRPr lang="en-US"/>
        </a:p>
      </dgm:t>
    </dgm:pt>
    <dgm:pt modelId="{78881BDA-809C-4EF3-8D3B-A89325E86136}" type="sibTrans" cxnId="{6B9D02D9-F024-4E84-A2FC-800B6448B17B}">
      <dgm:prSet/>
      <dgm:spPr/>
      <dgm:t>
        <a:bodyPr/>
        <a:lstStyle/>
        <a:p>
          <a:endParaRPr lang="en-US"/>
        </a:p>
      </dgm:t>
    </dgm:pt>
    <dgm:pt modelId="{9C2BD24E-D6B1-4656-871F-6A1B6E19CF5B}">
      <dgm:prSet/>
      <dgm:spPr/>
      <dgm:t>
        <a:bodyPr/>
        <a:lstStyle/>
        <a:p>
          <a:r>
            <a:rPr lang="en-US" dirty="0" smtClean="0"/>
            <a:t>mathematics</a:t>
          </a:r>
          <a:endParaRPr lang="en-US" dirty="0"/>
        </a:p>
      </dgm:t>
    </dgm:pt>
    <dgm:pt modelId="{3E97BB7A-84B7-42D5-8422-96C01F529424}" type="parTrans" cxnId="{A89ACA7D-4F55-4977-98C4-9DAEABDEA593}">
      <dgm:prSet/>
      <dgm:spPr/>
      <dgm:t>
        <a:bodyPr/>
        <a:lstStyle/>
        <a:p>
          <a:endParaRPr lang="en-US"/>
        </a:p>
      </dgm:t>
    </dgm:pt>
    <dgm:pt modelId="{4AD63670-7E2E-46AF-8CE0-C749E61C489C}" type="sibTrans" cxnId="{A89ACA7D-4F55-4977-98C4-9DAEABDEA593}">
      <dgm:prSet/>
      <dgm:spPr/>
      <dgm:t>
        <a:bodyPr/>
        <a:lstStyle/>
        <a:p>
          <a:endParaRPr lang="en-US"/>
        </a:p>
      </dgm:t>
    </dgm:pt>
    <dgm:pt modelId="{1B638C7E-6BEA-4D7F-977E-E45FF295E98E}">
      <dgm:prSet/>
      <dgm:spPr/>
      <dgm:t>
        <a:bodyPr/>
        <a:lstStyle/>
        <a:p>
          <a:r>
            <a:rPr lang="en-US" dirty="0" smtClean="0"/>
            <a:t>Engineering </a:t>
          </a:r>
          <a:endParaRPr lang="en-US" dirty="0"/>
        </a:p>
      </dgm:t>
    </dgm:pt>
    <dgm:pt modelId="{D7DF6118-3ED0-469C-A7A2-70D00E910052}" type="parTrans" cxnId="{7E64861B-28C8-4DCB-BE78-63C7DEB8A268}">
      <dgm:prSet/>
      <dgm:spPr/>
      <dgm:t>
        <a:bodyPr/>
        <a:lstStyle/>
        <a:p>
          <a:endParaRPr lang="en-US"/>
        </a:p>
      </dgm:t>
    </dgm:pt>
    <dgm:pt modelId="{3C335505-5A79-4064-BA40-F798F9CE4C2A}" type="sibTrans" cxnId="{7E64861B-28C8-4DCB-BE78-63C7DEB8A268}">
      <dgm:prSet/>
      <dgm:spPr/>
      <dgm:t>
        <a:bodyPr/>
        <a:lstStyle/>
        <a:p>
          <a:endParaRPr lang="en-US"/>
        </a:p>
      </dgm:t>
    </dgm:pt>
    <dgm:pt modelId="{E7390072-EA4C-4720-847F-535AA7A97956}" type="pres">
      <dgm:prSet presAssocID="{D86E5A70-68D4-4834-B197-68DE3F45AA59}" presName="composite" presStyleCnt="0">
        <dgm:presLayoutVars>
          <dgm:chMax val="1"/>
          <dgm:dir/>
          <dgm:resizeHandles val="exact"/>
        </dgm:presLayoutVars>
      </dgm:prSet>
      <dgm:spPr/>
      <dgm:t>
        <a:bodyPr/>
        <a:lstStyle/>
        <a:p>
          <a:endParaRPr lang="en-US"/>
        </a:p>
      </dgm:t>
    </dgm:pt>
    <dgm:pt modelId="{23CCDE6F-82E7-4662-8809-D3C30DC2C53D}" type="pres">
      <dgm:prSet presAssocID="{D86E5A70-68D4-4834-B197-68DE3F45AA59}" presName="radial" presStyleCnt="0">
        <dgm:presLayoutVars>
          <dgm:animLvl val="ctr"/>
        </dgm:presLayoutVars>
      </dgm:prSet>
      <dgm:spPr/>
    </dgm:pt>
    <dgm:pt modelId="{6B724907-FA87-40BE-B320-FC7A116E3834}" type="pres">
      <dgm:prSet presAssocID="{53821C6C-D306-4686-A5CC-461CB192C9DE}" presName="centerShape" presStyleLbl="vennNode1" presStyleIdx="0" presStyleCnt="7" custLinFactNeighborX="0" custLinFactNeighborY="626"/>
      <dgm:spPr/>
      <dgm:t>
        <a:bodyPr/>
        <a:lstStyle/>
        <a:p>
          <a:endParaRPr lang="en-US"/>
        </a:p>
      </dgm:t>
    </dgm:pt>
    <dgm:pt modelId="{AD9F6281-00FA-4E94-9F03-5F625721F0C8}" type="pres">
      <dgm:prSet presAssocID="{46937EB7-570E-4807-B876-2F094498D73C}" presName="node" presStyleLbl="vennNode1" presStyleIdx="1" presStyleCnt="7" custRadScaleRad="77151" custRadScaleInc="-4648">
        <dgm:presLayoutVars>
          <dgm:bulletEnabled val="1"/>
        </dgm:presLayoutVars>
      </dgm:prSet>
      <dgm:spPr/>
      <dgm:t>
        <a:bodyPr/>
        <a:lstStyle/>
        <a:p>
          <a:endParaRPr lang="en-US"/>
        </a:p>
      </dgm:t>
    </dgm:pt>
    <dgm:pt modelId="{9AE3C59A-5186-4A13-BF67-39185C0FCFE5}" type="pres">
      <dgm:prSet presAssocID="{974C9DF6-C49A-4DB0-93F1-3E381AD40CFD}" presName="node" presStyleLbl="vennNode1" presStyleIdx="2" presStyleCnt="7">
        <dgm:presLayoutVars>
          <dgm:bulletEnabled val="1"/>
        </dgm:presLayoutVars>
      </dgm:prSet>
      <dgm:spPr/>
      <dgm:t>
        <a:bodyPr/>
        <a:lstStyle/>
        <a:p>
          <a:endParaRPr lang="en-US"/>
        </a:p>
      </dgm:t>
    </dgm:pt>
    <dgm:pt modelId="{0CB0E8D1-8806-43E8-91BD-4D5BF955BC9B}" type="pres">
      <dgm:prSet presAssocID="{CD1A3055-EE9D-4CB5-B70A-D043ED2F7E37}" presName="node" presStyleLbl="vennNode1" presStyleIdx="3" presStyleCnt="7" custRadScaleRad="95291" custRadScaleInc="-653">
        <dgm:presLayoutVars>
          <dgm:bulletEnabled val="1"/>
        </dgm:presLayoutVars>
      </dgm:prSet>
      <dgm:spPr/>
      <dgm:t>
        <a:bodyPr/>
        <a:lstStyle/>
        <a:p>
          <a:endParaRPr lang="en-US"/>
        </a:p>
      </dgm:t>
    </dgm:pt>
    <dgm:pt modelId="{E123E74D-B49B-44CE-BDA1-714DF42C240C}" type="pres">
      <dgm:prSet presAssocID="{422EF212-CEAC-4AC9-9A16-4B7B72A91472}" presName="node" presStyleLbl="vennNode1" presStyleIdx="4" presStyleCnt="7" custRadScaleRad="84651" custRadScaleInc="-4236">
        <dgm:presLayoutVars>
          <dgm:bulletEnabled val="1"/>
        </dgm:presLayoutVars>
      </dgm:prSet>
      <dgm:spPr/>
      <dgm:t>
        <a:bodyPr/>
        <a:lstStyle/>
        <a:p>
          <a:endParaRPr lang="en-US"/>
        </a:p>
      </dgm:t>
    </dgm:pt>
    <dgm:pt modelId="{9B2DDA0F-BF2D-45D1-84DB-75EF7E300903}" type="pres">
      <dgm:prSet presAssocID="{9C2BD24E-D6B1-4656-871F-6A1B6E19CF5B}" presName="node" presStyleLbl="vennNode1" presStyleIdx="5" presStyleCnt="7" custRadScaleRad="99140" custRadScaleInc="-7682">
        <dgm:presLayoutVars>
          <dgm:bulletEnabled val="1"/>
        </dgm:presLayoutVars>
      </dgm:prSet>
      <dgm:spPr/>
      <dgm:t>
        <a:bodyPr/>
        <a:lstStyle/>
        <a:p>
          <a:endParaRPr lang="en-US"/>
        </a:p>
      </dgm:t>
    </dgm:pt>
    <dgm:pt modelId="{50D2119C-6479-4BFF-959B-D452857323D1}" type="pres">
      <dgm:prSet presAssocID="{1B638C7E-6BEA-4D7F-977E-E45FF295E98E}" presName="node" presStyleLbl="vennNode1" presStyleIdx="6" presStyleCnt="7" custRadScaleRad="94085" custRadScaleInc="-23025">
        <dgm:presLayoutVars>
          <dgm:bulletEnabled val="1"/>
        </dgm:presLayoutVars>
      </dgm:prSet>
      <dgm:spPr/>
      <dgm:t>
        <a:bodyPr/>
        <a:lstStyle/>
        <a:p>
          <a:endParaRPr lang="en-US"/>
        </a:p>
      </dgm:t>
    </dgm:pt>
  </dgm:ptLst>
  <dgm:cxnLst>
    <dgm:cxn modelId="{DF9B527D-DD2A-43C2-A8BF-9342AAFB6E62}" type="presOf" srcId="{CD1A3055-EE9D-4CB5-B70A-D043ED2F7E37}" destId="{0CB0E8D1-8806-43E8-91BD-4D5BF955BC9B}" srcOrd="0" destOrd="0" presId="urn:microsoft.com/office/officeart/2005/8/layout/radial3"/>
    <dgm:cxn modelId="{6951E9A6-08E4-4AA4-83C8-A715152AE831}" srcId="{53821C6C-D306-4686-A5CC-461CB192C9DE}" destId="{CD1A3055-EE9D-4CB5-B70A-D043ED2F7E37}" srcOrd="2" destOrd="0" parTransId="{1C100833-CAF3-40B7-9BCA-6062B09BB565}" sibTransId="{E4ECE945-EB90-4447-A083-69F3D59F924A}"/>
    <dgm:cxn modelId="{C03A0821-0988-4DBC-A2E8-7A78FD64846B}" type="presOf" srcId="{46937EB7-570E-4807-B876-2F094498D73C}" destId="{AD9F6281-00FA-4E94-9F03-5F625721F0C8}" srcOrd="0" destOrd="0" presId="urn:microsoft.com/office/officeart/2005/8/layout/radial3"/>
    <dgm:cxn modelId="{2D130DB9-C471-45F7-B844-6F52C4784AD8}" type="presOf" srcId="{9C2BD24E-D6B1-4656-871F-6A1B6E19CF5B}" destId="{9B2DDA0F-BF2D-45D1-84DB-75EF7E300903}" srcOrd="0" destOrd="0" presId="urn:microsoft.com/office/officeart/2005/8/layout/radial3"/>
    <dgm:cxn modelId="{A69186F6-5660-4A00-B998-116975FA8A43}" type="presOf" srcId="{974C9DF6-C49A-4DB0-93F1-3E381AD40CFD}" destId="{9AE3C59A-5186-4A13-BF67-39185C0FCFE5}" srcOrd="0" destOrd="0" presId="urn:microsoft.com/office/officeart/2005/8/layout/radial3"/>
    <dgm:cxn modelId="{7E64861B-28C8-4DCB-BE78-63C7DEB8A268}" srcId="{53821C6C-D306-4686-A5CC-461CB192C9DE}" destId="{1B638C7E-6BEA-4D7F-977E-E45FF295E98E}" srcOrd="5" destOrd="0" parTransId="{D7DF6118-3ED0-469C-A7A2-70D00E910052}" sibTransId="{3C335505-5A79-4064-BA40-F798F9CE4C2A}"/>
    <dgm:cxn modelId="{50FE1EA9-9F79-41A7-B0F2-CC49958CF3CB}" type="presOf" srcId="{D86E5A70-68D4-4834-B197-68DE3F45AA59}" destId="{E7390072-EA4C-4720-847F-535AA7A97956}" srcOrd="0" destOrd="0" presId="urn:microsoft.com/office/officeart/2005/8/layout/radial3"/>
    <dgm:cxn modelId="{EEF687DB-7568-44E9-BFD4-D0E0AF2F8948}" type="presOf" srcId="{1B638C7E-6BEA-4D7F-977E-E45FF295E98E}" destId="{50D2119C-6479-4BFF-959B-D452857323D1}" srcOrd="0" destOrd="0" presId="urn:microsoft.com/office/officeart/2005/8/layout/radial3"/>
    <dgm:cxn modelId="{BCEFB9CE-C0E6-4F2A-A2E0-DD2B892119D2}" srcId="{53821C6C-D306-4686-A5CC-461CB192C9DE}" destId="{46937EB7-570E-4807-B876-2F094498D73C}" srcOrd="0" destOrd="0" parTransId="{48E235AC-2622-4204-9142-58BA8ED72AB1}" sibTransId="{A60FB7E1-D31B-41A0-8FB3-293243884950}"/>
    <dgm:cxn modelId="{24D29294-B887-48C1-820F-908D3B6E50E8}" type="presOf" srcId="{422EF212-CEAC-4AC9-9A16-4B7B72A91472}" destId="{E123E74D-B49B-44CE-BDA1-714DF42C240C}" srcOrd="0" destOrd="0" presId="urn:microsoft.com/office/officeart/2005/8/layout/radial3"/>
    <dgm:cxn modelId="{9398EB74-40A4-4B6A-AA92-44128940FF22}" type="presOf" srcId="{53821C6C-D306-4686-A5CC-461CB192C9DE}" destId="{6B724907-FA87-40BE-B320-FC7A116E3834}" srcOrd="0" destOrd="0" presId="urn:microsoft.com/office/officeart/2005/8/layout/radial3"/>
    <dgm:cxn modelId="{A89ACA7D-4F55-4977-98C4-9DAEABDEA593}" srcId="{53821C6C-D306-4686-A5CC-461CB192C9DE}" destId="{9C2BD24E-D6B1-4656-871F-6A1B6E19CF5B}" srcOrd="4" destOrd="0" parTransId="{3E97BB7A-84B7-42D5-8422-96C01F529424}" sibTransId="{4AD63670-7E2E-46AF-8CE0-C749E61C489C}"/>
    <dgm:cxn modelId="{4899EB20-E833-4C96-B4CC-6AE8FAD800D0}" srcId="{D86E5A70-68D4-4834-B197-68DE3F45AA59}" destId="{53821C6C-D306-4686-A5CC-461CB192C9DE}" srcOrd="0" destOrd="0" parTransId="{96C6DBA2-1B53-4589-A43C-802B867A6366}" sibTransId="{E3C16D5A-38EE-47CC-8BCC-FFEB95DCC138}"/>
    <dgm:cxn modelId="{6B9D02D9-F024-4E84-A2FC-800B6448B17B}" srcId="{53821C6C-D306-4686-A5CC-461CB192C9DE}" destId="{422EF212-CEAC-4AC9-9A16-4B7B72A91472}" srcOrd="3" destOrd="0" parTransId="{9091EC15-A26B-46B1-86AC-32CDC990FA42}" sibTransId="{78881BDA-809C-4EF3-8D3B-A89325E86136}"/>
    <dgm:cxn modelId="{BB2AB351-25DA-478F-8FA9-F07F35765917}" srcId="{53821C6C-D306-4686-A5CC-461CB192C9DE}" destId="{974C9DF6-C49A-4DB0-93F1-3E381AD40CFD}" srcOrd="1" destOrd="0" parTransId="{C4A6A9C7-E20A-447B-B9C1-42701699B499}" sibTransId="{6C202049-3982-4BF9-8813-31710764097F}"/>
    <dgm:cxn modelId="{77350F59-B647-4E50-95EE-F4DD5A976402}" type="presParOf" srcId="{E7390072-EA4C-4720-847F-535AA7A97956}" destId="{23CCDE6F-82E7-4662-8809-D3C30DC2C53D}" srcOrd="0" destOrd="0" presId="urn:microsoft.com/office/officeart/2005/8/layout/radial3"/>
    <dgm:cxn modelId="{710BA877-0057-4296-BA09-BC658485355A}" type="presParOf" srcId="{23CCDE6F-82E7-4662-8809-D3C30DC2C53D}" destId="{6B724907-FA87-40BE-B320-FC7A116E3834}" srcOrd="0" destOrd="0" presId="urn:microsoft.com/office/officeart/2005/8/layout/radial3"/>
    <dgm:cxn modelId="{7DADD553-1CF6-4DC3-897E-93DCCDA7E5DB}" type="presParOf" srcId="{23CCDE6F-82E7-4662-8809-D3C30DC2C53D}" destId="{AD9F6281-00FA-4E94-9F03-5F625721F0C8}" srcOrd="1" destOrd="0" presId="urn:microsoft.com/office/officeart/2005/8/layout/radial3"/>
    <dgm:cxn modelId="{AEC25C94-CC1D-4863-8E5F-4E1127C30D42}" type="presParOf" srcId="{23CCDE6F-82E7-4662-8809-D3C30DC2C53D}" destId="{9AE3C59A-5186-4A13-BF67-39185C0FCFE5}" srcOrd="2" destOrd="0" presId="urn:microsoft.com/office/officeart/2005/8/layout/radial3"/>
    <dgm:cxn modelId="{D4CABB27-4036-4787-89F4-82BAA36CA3E9}" type="presParOf" srcId="{23CCDE6F-82E7-4662-8809-D3C30DC2C53D}" destId="{0CB0E8D1-8806-43E8-91BD-4D5BF955BC9B}" srcOrd="3" destOrd="0" presId="urn:microsoft.com/office/officeart/2005/8/layout/radial3"/>
    <dgm:cxn modelId="{BF037913-A424-4A15-8B80-1E21D73DB4EE}" type="presParOf" srcId="{23CCDE6F-82E7-4662-8809-D3C30DC2C53D}" destId="{E123E74D-B49B-44CE-BDA1-714DF42C240C}" srcOrd="4" destOrd="0" presId="urn:microsoft.com/office/officeart/2005/8/layout/radial3"/>
    <dgm:cxn modelId="{837F32E7-2C6D-4478-8352-F1B5D3EF2DD1}" type="presParOf" srcId="{23CCDE6F-82E7-4662-8809-D3C30DC2C53D}" destId="{9B2DDA0F-BF2D-45D1-84DB-75EF7E300903}" srcOrd="5" destOrd="0" presId="urn:microsoft.com/office/officeart/2005/8/layout/radial3"/>
    <dgm:cxn modelId="{6395F7BE-49B5-4C6B-B7A0-DD7F518AB265}" type="presParOf" srcId="{23CCDE6F-82E7-4662-8809-D3C30DC2C53D}" destId="{50D2119C-6479-4BFF-959B-D452857323D1}"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24586E-9B23-4A31-BED8-D71F03ED71D9}" type="doc">
      <dgm:prSet loTypeId="urn:microsoft.com/office/officeart/2005/8/layout/venn1" loCatId="relationship" qsTypeId="urn:microsoft.com/office/officeart/2005/8/quickstyle/3d3" qsCatId="3D" csTypeId="urn:microsoft.com/office/officeart/2005/8/colors/accent1_2" csCatId="accent1" phldr="1"/>
      <dgm:spPr/>
    </dgm:pt>
    <dgm:pt modelId="{DA5FB481-33FE-496F-B3CF-872E9B0FA70B}">
      <dgm:prSet phldrT="[Text]" custT="1"/>
      <dgm:spPr/>
      <dgm:t>
        <a:bodyPr/>
        <a:lstStyle/>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MODEL</a:t>
          </a:r>
          <a:endParaRPr lang="en-US" sz="2000" dirty="0"/>
        </a:p>
      </dgm:t>
    </dgm:pt>
    <dgm:pt modelId="{A2DEAB74-5E4F-4D29-8421-7F527EF40D65}" type="parTrans" cxnId="{4F8D301D-4405-4A6E-BEB9-49160C16057F}">
      <dgm:prSet/>
      <dgm:spPr/>
      <dgm:t>
        <a:bodyPr/>
        <a:lstStyle/>
        <a:p>
          <a:endParaRPr lang="en-US"/>
        </a:p>
      </dgm:t>
    </dgm:pt>
    <dgm:pt modelId="{E1CBC70E-B0C6-4897-91F5-5F78B5120AAC}" type="sibTrans" cxnId="{4F8D301D-4405-4A6E-BEB9-49160C16057F}">
      <dgm:prSet/>
      <dgm:spPr/>
      <dgm:t>
        <a:bodyPr/>
        <a:lstStyle/>
        <a:p>
          <a:endParaRPr lang="en-US"/>
        </a:p>
      </dgm:t>
    </dgm:pt>
    <dgm:pt modelId="{DA325B55-7C1F-4FF7-8B75-099E24109375}">
      <dgm:prSet phldrT="[Text]" custT="1"/>
      <dgm:spPr/>
      <dgm:t>
        <a:bodyPr/>
        <a:lstStyle/>
        <a:p>
          <a:r>
            <a:rPr lang="en-US" sz="2000" dirty="0" smtClean="0"/>
            <a:t>POLICY</a:t>
          </a:r>
          <a:endParaRPr lang="en-US" sz="2000" dirty="0"/>
        </a:p>
      </dgm:t>
    </dgm:pt>
    <dgm:pt modelId="{B111E4EF-F66B-4FFD-826A-9E87577F385A}" type="parTrans" cxnId="{06C9F75F-2E9B-4E33-9806-E6300E7F45AF}">
      <dgm:prSet/>
      <dgm:spPr/>
      <dgm:t>
        <a:bodyPr/>
        <a:lstStyle/>
        <a:p>
          <a:endParaRPr lang="en-US"/>
        </a:p>
      </dgm:t>
    </dgm:pt>
    <dgm:pt modelId="{2061D2B0-7F59-45F2-8AFE-11C1B962933A}" type="sibTrans" cxnId="{06C9F75F-2E9B-4E33-9806-E6300E7F45AF}">
      <dgm:prSet/>
      <dgm:spPr/>
      <dgm:t>
        <a:bodyPr/>
        <a:lstStyle/>
        <a:p>
          <a:endParaRPr lang="en-US"/>
        </a:p>
      </dgm:t>
    </dgm:pt>
    <dgm:pt modelId="{5A8912F9-BB2D-4F84-8F83-3F0736FF0A5F}">
      <dgm:prSet phldrT="[Text]" custT="1"/>
      <dgm:spPr/>
      <dgm:t>
        <a:bodyPr/>
        <a:lstStyle/>
        <a:p>
          <a:r>
            <a:rPr lang="en-US" sz="2000" dirty="0" smtClean="0"/>
            <a:t>VALUE FUNCTION</a:t>
          </a:r>
          <a:endParaRPr lang="en-US" sz="2000" dirty="0"/>
        </a:p>
      </dgm:t>
    </dgm:pt>
    <dgm:pt modelId="{40F6EA91-2C0A-44A3-BB30-95C560AE73D8}" type="parTrans" cxnId="{5CFAF41C-0674-406A-8D23-51334F0EF4A7}">
      <dgm:prSet/>
      <dgm:spPr/>
      <dgm:t>
        <a:bodyPr/>
        <a:lstStyle/>
        <a:p>
          <a:endParaRPr lang="en-US"/>
        </a:p>
      </dgm:t>
    </dgm:pt>
    <dgm:pt modelId="{2D84D13B-4D16-4053-9545-C9650A5F74B8}" type="sibTrans" cxnId="{5CFAF41C-0674-406A-8D23-51334F0EF4A7}">
      <dgm:prSet/>
      <dgm:spPr/>
      <dgm:t>
        <a:bodyPr/>
        <a:lstStyle/>
        <a:p>
          <a:endParaRPr lang="en-US"/>
        </a:p>
      </dgm:t>
    </dgm:pt>
    <dgm:pt modelId="{9C9F1732-58CE-471C-B2EA-FFEBC3CFD49B}" type="pres">
      <dgm:prSet presAssocID="{B124586E-9B23-4A31-BED8-D71F03ED71D9}" presName="compositeShape" presStyleCnt="0">
        <dgm:presLayoutVars>
          <dgm:chMax val="7"/>
          <dgm:dir/>
          <dgm:resizeHandles val="exact"/>
        </dgm:presLayoutVars>
      </dgm:prSet>
      <dgm:spPr/>
    </dgm:pt>
    <dgm:pt modelId="{AC782F84-A0E9-4E0D-9654-01EB2B83B9B7}" type="pres">
      <dgm:prSet presAssocID="{DA5FB481-33FE-496F-B3CF-872E9B0FA70B}" presName="circ1" presStyleLbl="vennNode1" presStyleIdx="0" presStyleCnt="3" custScaleX="81020" custScaleY="73120" custLinFactNeighborX="-6554" custLinFactNeighborY="68315"/>
      <dgm:spPr/>
      <dgm:t>
        <a:bodyPr/>
        <a:lstStyle/>
        <a:p>
          <a:endParaRPr lang="en-US"/>
        </a:p>
      </dgm:t>
    </dgm:pt>
    <dgm:pt modelId="{D2690A2B-7B46-4C18-BA57-88D3EC276937}" type="pres">
      <dgm:prSet presAssocID="{DA5FB481-33FE-496F-B3CF-872E9B0FA70B}" presName="circ1Tx" presStyleLbl="revTx" presStyleIdx="0" presStyleCnt="0">
        <dgm:presLayoutVars>
          <dgm:chMax val="0"/>
          <dgm:chPref val="0"/>
          <dgm:bulletEnabled val="1"/>
        </dgm:presLayoutVars>
      </dgm:prSet>
      <dgm:spPr/>
      <dgm:t>
        <a:bodyPr/>
        <a:lstStyle/>
        <a:p>
          <a:endParaRPr lang="en-US"/>
        </a:p>
      </dgm:t>
    </dgm:pt>
    <dgm:pt modelId="{6F0ECD65-C204-47A8-99E8-F10614843479}" type="pres">
      <dgm:prSet presAssocID="{DA325B55-7C1F-4FF7-8B75-099E24109375}" presName="circ2" presStyleLbl="vennNode1" presStyleIdx="1" presStyleCnt="3" custScaleX="83959" custScaleY="72169" custLinFactNeighborX="-17536" custLinFactNeighborY="-30779"/>
      <dgm:spPr/>
      <dgm:t>
        <a:bodyPr/>
        <a:lstStyle/>
        <a:p>
          <a:endParaRPr lang="en-US"/>
        </a:p>
      </dgm:t>
    </dgm:pt>
    <dgm:pt modelId="{BA465759-D1E0-42E3-A78E-F65CD301E78B}" type="pres">
      <dgm:prSet presAssocID="{DA325B55-7C1F-4FF7-8B75-099E24109375}" presName="circ2Tx" presStyleLbl="revTx" presStyleIdx="0" presStyleCnt="0">
        <dgm:presLayoutVars>
          <dgm:chMax val="0"/>
          <dgm:chPref val="0"/>
          <dgm:bulletEnabled val="1"/>
        </dgm:presLayoutVars>
      </dgm:prSet>
      <dgm:spPr/>
      <dgm:t>
        <a:bodyPr/>
        <a:lstStyle/>
        <a:p>
          <a:endParaRPr lang="en-US"/>
        </a:p>
      </dgm:t>
    </dgm:pt>
    <dgm:pt modelId="{F63056CB-2C9D-45E2-BF43-3FA46C98A2B6}" type="pres">
      <dgm:prSet presAssocID="{5A8912F9-BB2D-4F84-8F83-3F0736FF0A5F}" presName="circ3" presStyleLbl="vennNode1" presStyleIdx="2" presStyleCnt="3" custScaleX="79074" custScaleY="72451" custLinFactNeighborX="9532" custLinFactNeighborY="-30779"/>
      <dgm:spPr/>
      <dgm:t>
        <a:bodyPr/>
        <a:lstStyle/>
        <a:p>
          <a:endParaRPr lang="en-US"/>
        </a:p>
      </dgm:t>
    </dgm:pt>
    <dgm:pt modelId="{85C7E17E-90F8-463B-BF76-139486E7318C}" type="pres">
      <dgm:prSet presAssocID="{5A8912F9-BB2D-4F84-8F83-3F0736FF0A5F}" presName="circ3Tx" presStyleLbl="revTx" presStyleIdx="0" presStyleCnt="0">
        <dgm:presLayoutVars>
          <dgm:chMax val="0"/>
          <dgm:chPref val="0"/>
          <dgm:bulletEnabled val="1"/>
        </dgm:presLayoutVars>
      </dgm:prSet>
      <dgm:spPr/>
      <dgm:t>
        <a:bodyPr/>
        <a:lstStyle/>
        <a:p>
          <a:endParaRPr lang="en-US"/>
        </a:p>
      </dgm:t>
    </dgm:pt>
  </dgm:ptLst>
  <dgm:cxnLst>
    <dgm:cxn modelId="{FEBE41F2-9192-4981-8DAB-ADABA395AA5D}" type="presOf" srcId="{5A8912F9-BB2D-4F84-8F83-3F0736FF0A5F}" destId="{85C7E17E-90F8-463B-BF76-139486E7318C}" srcOrd="1" destOrd="0" presId="urn:microsoft.com/office/officeart/2005/8/layout/venn1"/>
    <dgm:cxn modelId="{7611F0C4-E684-4725-A983-7429F34E79B4}" type="presOf" srcId="{DA5FB481-33FE-496F-B3CF-872E9B0FA70B}" destId="{D2690A2B-7B46-4C18-BA57-88D3EC276937}" srcOrd="1" destOrd="0" presId="urn:microsoft.com/office/officeart/2005/8/layout/venn1"/>
    <dgm:cxn modelId="{4353A7C9-DEDE-4E9D-AE79-6091B795CEED}" type="presOf" srcId="{DA325B55-7C1F-4FF7-8B75-099E24109375}" destId="{6F0ECD65-C204-47A8-99E8-F10614843479}" srcOrd="0" destOrd="0" presId="urn:microsoft.com/office/officeart/2005/8/layout/venn1"/>
    <dgm:cxn modelId="{06C9F75F-2E9B-4E33-9806-E6300E7F45AF}" srcId="{B124586E-9B23-4A31-BED8-D71F03ED71D9}" destId="{DA325B55-7C1F-4FF7-8B75-099E24109375}" srcOrd="1" destOrd="0" parTransId="{B111E4EF-F66B-4FFD-826A-9E87577F385A}" sibTransId="{2061D2B0-7F59-45F2-8AFE-11C1B962933A}"/>
    <dgm:cxn modelId="{5CFAF41C-0674-406A-8D23-51334F0EF4A7}" srcId="{B124586E-9B23-4A31-BED8-D71F03ED71D9}" destId="{5A8912F9-BB2D-4F84-8F83-3F0736FF0A5F}" srcOrd="2" destOrd="0" parTransId="{40F6EA91-2C0A-44A3-BB30-95C560AE73D8}" sibTransId="{2D84D13B-4D16-4053-9545-C9650A5F74B8}"/>
    <dgm:cxn modelId="{51299622-3824-4DAE-BE0A-B51DA7F5712B}" type="presOf" srcId="{5A8912F9-BB2D-4F84-8F83-3F0736FF0A5F}" destId="{F63056CB-2C9D-45E2-BF43-3FA46C98A2B6}" srcOrd="0" destOrd="0" presId="urn:microsoft.com/office/officeart/2005/8/layout/venn1"/>
    <dgm:cxn modelId="{CCF53CA4-DEDC-4E70-B2DC-0E61DD9CE7E1}" type="presOf" srcId="{DA5FB481-33FE-496F-B3CF-872E9B0FA70B}" destId="{AC782F84-A0E9-4E0D-9654-01EB2B83B9B7}" srcOrd="0" destOrd="0" presId="urn:microsoft.com/office/officeart/2005/8/layout/venn1"/>
    <dgm:cxn modelId="{4F8D301D-4405-4A6E-BEB9-49160C16057F}" srcId="{B124586E-9B23-4A31-BED8-D71F03ED71D9}" destId="{DA5FB481-33FE-496F-B3CF-872E9B0FA70B}" srcOrd="0" destOrd="0" parTransId="{A2DEAB74-5E4F-4D29-8421-7F527EF40D65}" sibTransId="{E1CBC70E-B0C6-4897-91F5-5F78B5120AAC}"/>
    <dgm:cxn modelId="{ECEFDB20-4C20-43AE-B22A-161992DEED06}" type="presOf" srcId="{B124586E-9B23-4A31-BED8-D71F03ED71D9}" destId="{9C9F1732-58CE-471C-B2EA-FFEBC3CFD49B}" srcOrd="0" destOrd="0" presId="urn:microsoft.com/office/officeart/2005/8/layout/venn1"/>
    <dgm:cxn modelId="{01797FF6-5855-44E8-946D-67D6D88D9B54}" type="presOf" srcId="{DA325B55-7C1F-4FF7-8B75-099E24109375}" destId="{BA465759-D1E0-42E3-A78E-F65CD301E78B}" srcOrd="1" destOrd="0" presId="urn:microsoft.com/office/officeart/2005/8/layout/venn1"/>
    <dgm:cxn modelId="{ADADFE60-21BC-414F-B4AA-71D50762B83D}" type="presParOf" srcId="{9C9F1732-58CE-471C-B2EA-FFEBC3CFD49B}" destId="{AC782F84-A0E9-4E0D-9654-01EB2B83B9B7}" srcOrd="0" destOrd="0" presId="urn:microsoft.com/office/officeart/2005/8/layout/venn1"/>
    <dgm:cxn modelId="{EC8EC3B4-3372-4522-96D9-3022986DEB48}" type="presParOf" srcId="{9C9F1732-58CE-471C-B2EA-FFEBC3CFD49B}" destId="{D2690A2B-7B46-4C18-BA57-88D3EC276937}" srcOrd="1" destOrd="0" presId="urn:microsoft.com/office/officeart/2005/8/layout/venn1"/>
    <dgm:cxn modelId="{0E02F27B-0186-45C1-A582-F77ADFD20203}" type="presParOf" srcId="{9C9F1732-58CE-471C-B2EA-FFEBC3CFD49B}" destId="{6F0ECD65-C204-47A8-99E8-F10614843479}" srcOrd="2" destOrd="0" presId="urn:microsoft.com/office/officeart/2005/8/layout/venn1"/>
    <dgm:cxn modelId="{2E6FE7AC-6554-4785-B42B-8FDA4E386D34}" type="presParOf" srcId="{9C9F1732-58CE-471C-B2EA-FFEBC3CFD49B}" destId="{BA465759-D1E0-42E3-A78E-F65CD301E78B}" srcOrd="3" destOrd="0" presId="urn:microsoft.com/office/officeart/2005/8/layout/venn1"/>
    <dgm:cxn modelId="{F9AC4769-37B8-4C7C-B1A4-4D023A18791B}" type="presParOf" srcId="{9C9F1732-58CE-471C-B2EA-FFEBC3CFD49B}" destId="{F63056CB-2C9D-45E2-BF43-3FA46C98A2B6}" srcOrd="4" destOrd="0" presId="urn:microsoft.com/office/officeart/2005/8/layout/venn1"/>
    <dgm:cxn modelId="{00B42E22-1578-433E-9EEE-95A2D867CDAE}" type="presParOf" srcId="{9C9F1732-58CE-471C-B2EA-FFEBC3CFD49B}" destId="{85C7E17E-90F8-463B-BF76-139486E7318C}"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24907-FA87-40BE-B320-FC7A116E3834}">
      <dsp:nvSpPr>
        <dsp:cNvPr id="0" name=""/>
        <dsp:cNvSpPr/>
      </dsp:nvSpPr>
      <dsp:spPr>
        <a:xfrm>
          <a:off x="2561166" y="1231006"/>
          <a:ext cx="3005666" cy="3005666"/>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Reinforcement</a:t>
          </a:r>
        </a:p>
        <a:p>
          <a:pPr lvl="0" algn="ctr" defTabSz="1200150">
            <a:lnSpc>
              <a:spcPct val="90000"/>
            </a:lnSpc>
            <a:spcBef>
              <a:spcPct val="0"/>
            </a:spcBef>
            <a:spcAft>
              <a:spcPct val="35000"/>
            </a:spcAft>
          </a:pPr>
          <a:r>
            <a:rPr lang="en-US" sz="2700" kern="1200" dirty="0" smtClean="0"/>
            <a:t>Learning  </a:t>
          </a:r>
          <a:endParaRPr lang="en-US" sz="2700" kern="1200" dirty="0"/>
        </a:p>
      </dsp:txBody>
      <dsp:txXfrm>
        <a:off x="3001336" y="1671176"/>
        <a:ext cx="2125326" cy="2125326"/>
      </dsp:txXfrm>
    </dsp:sp>
    <dsp:sp modelId="{AD9F6281-00FA-4E94-9F03-5F625721F0C8}">
      <dsp:nvSpPr>
        <dsp:cNvPr id="0" name=""/>
        <dsp:cNvSpPr/>
      </dsp:nvSpPr>
      <dsp:spPr>
        <a:xfrm>
          <a:off x="3239108" y="449566"/>
          <a:ext cx="1502833" cy="1502833"/>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Computer Science</a:t>
          </a:r>
          <a:endParaRPr lang="en-US" sz="1400" kern="1200" dirty="0"/>
        </a:p>
      </dsp:txBody>
      <dsp:txXfrm>
        <a:off x="3459193" y="669651"/>
        <a:ext cx="1062663" cy="1062663"/>
      </dsp:txXfrm>
    </dsp:sp>
    <dsp:sp modelId="{9AE3C59A-5186-4A13-BF67-39185C0FCFE5}">
      <dsp:nvSpPr>
        <dsp:cNvPr id="0" name=""/>
        <dsp:cNvSpPr/>
      </dsp:nvSpPr>
      <dsp:spPr>
        <a:xfrm>
          <a:off x="5007724" y="979226"/>
          <a:ext cx="1502833" cy="1502833"/>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Neuroscience</a:t>
          </a:r>
          <a:endParaRPr lang="en-US" sz="1400" kern="1200" dirty="0"/>
        </a:p>
      </dsp:txBody>
      <dsp:txXfrm>
        <a:off x="5227809" y="1199311"/>
        <a:ext cx="1062663" cy="1062663"/>
      </dsp:txXfrm>
    </dsp:sp>
    <dsp:sp modelId="{0CB0E8D1-8806-43E8-91BD-4D5BF955BC9B}">
      <dsp:nvSpPr>
        <dsp:cNvPr id="0" name=""/>
        <dsp:cNvSpPr/>
      </dsp:nvSpPr>
      <dsp:spPr>
        <a:xfrm>
          <a:off x="4934239" y="2879452"/>
          <a:ext cx="1502833" cy="1502833"/>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Psychology</a:t>
          </a:r>
          <a:endParaRPr lang="en-US" sz="1400" kern="1200" dirty="0"/>
        </a:p>
      </dsp:txBody>
      <dsp:txXfrm>
        <a:off x="5154324" y="3099537"/>
        <a:ext cx="1062663" cy="1062663"/>
      </dsp:txXfrm>
    </dsp:sp>
    <dsp:sp modelId="{E123E74D-B49B-44CE-BDA1-714DF42C240C}">
      <dsp:nvSpPr>
        <dsp:cNvPr id="0" name=""/>
        <dsp:cNvSpPr/>
      </dsp:nvSpPr>
      <dsp:spPr>
        <a:xfrm>
          <a:off x="3386059" y="3613228"/>
          <a:ext cx="1502833" cy="1502833"/>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Economics</a:t>
          </a:r>
          <a:endParaRPr lang="en-US" sz="1400" kern="1200" dirty="0"/>
        </a:p>
      </dsp:txBody>
      <dsp:txXfrm>
        <a:off x="3606144" y="3833313"/>
        <a:ext cx="1062663" cy="1062663"/>
      </dsp:txXfrm>
    </dsp:sp>
    <dsp:sp modelId="{9B2DDA0F-BF2D-45D1-84DB-75EF7E300903}">
      <dsp:nvSpPr>
        <dsp:cNvPr id="0" name=""/>
        <dsp:cNvSpPr/>
      </dsp:nvSpPr>
      <dsp:spPr>
        <a:xfrm>
          <a:off x="1715425" y="3060100"/>
          <a:ext cx="1502833" cy="1502833"/>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mathematics</a:t>
          </a:r>
          <a:endParaRPr lang="en-US" sz="1400" kern="1200" dirty="0"/>
        </a:p>
      </dsp:txBody>
      <dsp:txXfrm>
        <a:off x="1935510" y="3280185"/>
        <a:ext cx="1062663" cy="1062663"/>
      </dsp:txXfrm>
    </dsp:sp>
    <dsp:sp modelId="{50D2119C-6479-4BFF-959B-D452857323D1}">
      <dsp:nvSpPr>
        <dsp:cNvPr id="0" name=""/>
        <dsp:cNvSpPr/>
      </dsp:nvSpPr>
      <dsp:spPr>
        <a:xfrm>
          <a:off x="1543970" y="1444589"/>
          <a:ext cx="1502833" cy="1502833"/>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Engineering </a:t>
          </a:r>
          <a:endParaRPr lang="en-US" sz="1400" kern="1200" dirty="0"/>
        </a:p>
      </dsp:txBody>
      <dsp:txXfrm>
        <a:off x="1764055" y="1664674"/>
        <a:ext cx="1062663" cy="1062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82F84-A0E9-4E0D-9654-01EB2B83B9B7}">
      <dsp:nvSpPr>
        <dsp:cNvPr id="0" name=""/>
        <dsp:cNvSpPr/>
      </dsp:nvSpPr>
      <dsp:spPr>
        <a:xfrm>
          <a:off x="2398703" y="2992089"/>
          <a:ext cx="2794276" cy="2521815"/>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r>
            <a:rPr lang="en-US" sz="2000" kern="1200" dirty="0" smtClean="0"/>
            <a:t>MODEL</a:t>
          </a:r>
          <a:endParaRPr lang="en-US" sz="2000" kern="1200" dirty="0"/>
        </a:p>
      </dsp:txBody>
      <dsp:txXfrm>
        <a:off x="2771273" y="3433406"/>
        <a:ext cx="2049135" cy="1134816"/>
      </dsp:txXfrm>
    </dsp:sp>
    <dsp:sp modelId="{6F0ECD65-C204-47A8-99E8-F10614843479}">
      <dsp:nvSpPr>
        <dsp:cNvPr id="0" name=""/>
        <dsp:cNvSpPr/>
      </dsp:nvSpPr>
      <dsp:spPr>
        <a:xfrm>
          <a:off x="3213735" y="1746408"/>
          <a:ext cx="2895638" cy="2489016"/>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smtClean="0"/>
            <a:t>POLICY</a:t>
          </a:r>
          <a:endParaRPr lang="en-US" sz="2000" kern="1200" dirty="0"/>
        </a:p>
      </dsp:txBody>
      <dsp:txXfrm>
        <a:off x="4099317" y="2389404"/>
        <a:ext cx="1737383" cy="1368959"/>
      </dsp:txXfrm>
    </dsp:sp>
    <dsp:sp modelId="{F63056CB-2C9D-45E2-BF43-3FA46C98A2B6}">
      <dsp:nvSpPr>
        <dsp:cNvPr id="0" name=""/>
        <dsp:cNvSpPr/>
      </dsp:nvSpPr>
      <dsp:spPr>
        <a:xfrm>
          <a:off x="1742578" y="1741545"/>
          <a:ext cx="2727161" cy="2498742"/>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smtClean="0"/>
            <a:t>VALUE FUNCTION</a:t>
          </a:r>
          <a:endParaRPr lang="en-US" sz="2000" kern="1200" dirty="0"/>
        </a:p>
      </dsp:txBody>
      <dsp:txXfrm>
        <a:off x="1999386" y="2387053"/>
        <a:ext cx="1636296" cy="137430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E8DA8-7CE5-4374-B3D0-1ACAC57FFBB5}" type="datetimeFigureOut">
              <a:rPr lang="en-US" smtClean="0"/>
              <a:t>4/1/2019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6F18F-4ACF-4F8F-B328-456B2087797C}" type="slidenum">
              <a:rPr lang="en-US" smtClean="0"/>
              <a:t>‹#›</a:t>
            </a:fld>
            <a:endParaRPr lang="en-US"/>
          </a:p>
        </p:txBody>
      </p:sp>
    </p:spTree>
    <p:extLst>
      <p:ext uri="{BB962C8B-B14F-4D97-AF65-F5344CB8AC3E}">
        <p14:creationId xmlns:p14="http://schemas.microsoft.com/office/powerpoint/2010/main" val="50512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56F18F-4ACF-4F8F-B328-456B2087797C}" type="slidenum">
              <a:rPr lang="en-US" smtClean="0"/>
              <a:t>8</a:t>
            </a:fld>
            <a:endParaRPr lang="en-US"/>
          </a:p>
        </p:txBody>
      </p:sp>
    </p:spTree>
    <p:extLst>
      <p:ext uri="{BB962C8B-B14F-4D97-AF65-F5344CB8AC3E}">
        <p14:creationId xmlns:p14="http://schemas.microsoft.com/office/powerpoint/2010/main" val="63374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A63303-09FE-4F3D-9149-85E83041657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336901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63303-09FE-4F3D-9149-85E83041657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200213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63303-09FE-4F3D-9149-85E83041657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135553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63303-09FE-4F3D-9149-85E83041657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368846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A63303-09FE-4F3D-9149-85E83041657E}"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273746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A63303-09FE-4F3D-9149-85E83041657E}"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379904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A63303-09FE-4F3D-9149-85E83041657E}"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159074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A63303-09FE-4F3D-9149-85E83041657E}"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49046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63303-09FE-4F3D-9149-85E83041657E}"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78657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63303-09FE-4F3D-9149-85E83041657E}"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69761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63303-09FE-4F3D-9149-85E83041657E}"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70CDC-6167-44B1-B3F0-83EE532D3771}" type="slidenum">
              <a:rPr lang="en-US" smtClean="0"/>
              <a:t>‹#›</a:t>
            </a:fld>
            <a:endParaRPr lang="en-US"/>
          </a:p>
        </p:txBody>
      </p:sp>
    </p:spTree>
    <p:extLst>
      <p:ext uri="{BB962C8B-B14F-4D97-AF65-F5344CB8AC3E}">
        <p14:creationId xmlns:p14="http://schemas.microsoft.com/office/powerpoint/2010/main" val="202918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63303-09FE-4F3D-9149-85E83041657E}" type="datetimeFigureOut">
              <a:rPr lang="en-US" smtClean="0"/>
              <a:t>4/1/2019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70CDC-6167-44B1-B3F0-83EE532D3771}" type="slidenum">
              <a:rPr lang="en-US" smtClean="0"/>
              <a:t>‹#›</a:t>
            </a:fld>
            <a:endParaRPr lang="en-US"/>
          </a:p>
        </p:txBody>
      </p:sp>
    </p:spTree>
    <p:extLst>
      <p:ext uri="{BB962C8B-B14F-4D97-AF65-F5344CB8AC3E}">
        <p14:creationId xmlns:p14="http://schemas.microsoft.com/office/powerpoint/2010/main" val="1264570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Pi_(lett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Reinforcement</a:t>
            </a:r>
            <a:br>
              <a:rPr lang="en-US" dirty="0"/>
            </a:br>
            <a:r>
              <a:rPr lang="en-US" dirty="0"/>
              <a:t>Learning</a:t>
            </a:r>
          </a:p>
        </p:txBody>
      </p:sp>
      <p:sp>
        <p:nvSpPr>
          <p:cNvPr id="3" name="Subtitle 2"/>
          <p:cNvSpPr>
            <a:spLocks noGrp="1"/>
          </p:cNvSpPr>
          <p:nvPr>
            <p:ph type="subTitle" idx="1"/>
          </p:nvPr>
        </p:nvSpPr>
        <p:spPr/>
        <p:txBody>
          <a:bodyPr/>
          <a:lstStyle/>
          <a:p>
            <a:r>
              <a:rPr lang="en-US" dirty="0" err="1" smtClean="0"/>
              <a:t>Shadma</a:t>
            </a:r>
            <a:r>
              <a:rPr lang="en-US" dirty="0" smtClean="0"/>
              <a:t> </a:t>
            </a:r>
            <a:r>
              <a:rPr lang="en-US" dirty="0" err="1" smtClean="0"/>
              <a:t>Nafis</a:t>
            </a:r>
            <a:endParaRPr lang="en-US" dirty="0" smtClean="0"/>
          </a:p>
          <a:p>
            <a:r>
              <a:rPr lang="en-US" dirty="0" smtClean="0"/>
              <a:t>Project Assistant – II</a:t>
            </a:r>
          </a:p>
          <a:p>
            <a:r>
              <a:rPr lang="en-US" dirty="0" smtClean="0"/>
              <a:t>CSIR-IGIB </a:t>
            </a:r>
            <a:endParaRPr lang="en-US" dirty="0"/>
          </a:p>
        </p:txBody>
      </p:sp>
    </p:spTree>
    <p:extLst>
      <p:ext uri="{BB962C8B-B14F-4D97-AF65-F5344CB8AC3E}">
        <p14:creationId xmlns:p14="http://schemas.microsoft.com/office/powerpoint/2010/main" val="583189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REWARDS</a:t>
            </a:r>
            <a:endParaRPr lang="en-US" sz="3600" dirty="0"/>
          </a:p>
        </p:txBody>
      </p:sp>
      <p:sp>
        <p:nvSpPr>
          <p:cNvPr id="3" name="Content Placeholder 2"/>
          <p:cNvSpPr>
            <a:spLocks noGrp="1"/>
          </p:cNvSpPr>
          <p:nvPr>
            <p:ph idx="1"/>
          </p:nvPr>
        </p:nvSpPr>
        <p:spPr/>
        <p:txBody>
          <a:bodyPr>
            <a:normAutofit/>
          </a:bodyPr>
          <a:lstStyle/>
          <a:p>
            <a:r>
              <a:rPr lang="en-US" sz="2000" dirty="0" smtClean="0"/>
              <a:t>A </a:t>
            </a:r>
            <a:r>
              <a:rPr lang="en-US" sz="2000" dirty="0"/>
              <a:t>reward Rt is a scalar feedback signal</a:t>
            </a:r>
          </a:p>
          <a:p>
            <a:r>
              <a:rPr lang="en-US" sz="2000" dirty="0"/>
              <a:t>Indicates how well agent is doing at step t</a:t>
            </a:r>
          </a:p>
          <a:p>
            <a:r>
              <a:rPr lang="en-US" sz="2000" dirty="0"/>
              <a:t>The agent's job is to </a:t>
            </a:r>
            <a:r>
              <a:rPr lang="en-US" sz="2000" dirty="0" smtClean="0"/>
              <a:t>maximize </a:t>
            </a:r>
            <a:r>
              <a:rPr lang="en-US" sz="2000" dirty="0"/>
              <a:t>cumulative reward</a:t>
            </a:r>
          </a:p>
          <a:p>
            <a:r>
              <a:rPr lang="en-US" sz="2000" dirty="0"/>
              <a:t>Reinforcement learning is based on the reward </a:t>
            </a:r>
            <a:r>
              <a:rPr lang="en-US" sz="2000" dirty="0" smtClean="0"/>
              <a:t>hypothesis</a:t>
            </a:r>
          </a:p>
          <a:p>
            <a:r>
              <a:rPr lang="en-US" sz="2000" dirty="0" smtClean="0"/>
              <a:t>Definition </a:t>
            </a:r>
            <a:r>
              <a:rPr lang="en-US" sz="2000" dirty="0"/>
              <a:t>(Reward Hypothesis)</a:t>
            </a:r>
          </a:p>
          <a:p>
            <a:r>
              <a:rPr lang="en-US" sz="2000" dirty="0"/>
              <a:t>All goals can be described by the </a:t>
            </a:r>
            <a:r>
              <a:rPr lang="en-US" sz="2000" dirty="0" smtClean="0"/>
              <a:t>maximization </a:t>
            </a:r>
            <a:r>
              <a:rPr lang="en-US" sz="2000" dirty="0"/>
              <a:t>of expected</a:t>
            </a:r>
          </a:p>
          <a:p>
            <a:pPr marL="0" indent="0">
              <a:buNone/>
            </a:pPr>
            <a:r>
              <a:rPr lang="en-US" sz="2000" dirty="0" smtClean="0"/>
              <a:t>  cumulative </a:t>
            </a:r>
            <a:r>
              <a:rPr lang="en-US" sz="2000" dirty="0"/>
              <a:t>reward</a:t>
            </a:r>
          </a:p>
        </p:txBody>
      </p:sp>
    </p:spTree>
    <p:extLst>
      <p:ext uri="{BB962C8B-B14F-4D97-AF65-F5344CB8AC3E}">
        <p14:creationId xmlns:p14="http://schemas.microsoft.com/office/powerpoint/2010/main" val="3645880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Sequential Decision Making</a:t>
            </a:r>
          </a:p>
        </p:txBody>
      </p:sp>
      <p:sp>
        <p:nvSpPr>
          <p:cNvPr id="6" name="Content Placeholder 5"/>
          <p:cNvSpPr>
            <a:spLocks noGrp="1"/>
          </p:cNvSpPr>
          <p:nvPr>
            <p:ph idx="1"/>
          </p:nvPr>
        </p:nvSpPr>
        <p:spPr/>
        <p:txBody>
          <a:bodyPr>
            <a:normAutofit/>
          </a:bodyPr>
          <a:lstStyle/>
          <a:p>
            <a:r>
              <a:rPr lang="en-US" sz="2000" dirty="0"/>
              <a:t>Goal: select actions to </a:t>
            </a:r>
            <a:r>
              <a:rPr lang="en-US" sz="2000" dirty="0" smtClean="0"/>
              <a:t>maximize </a:t>
            </a:r>
            <a:r>
              <a:rPr lang="en-US" sz="2000" dirty="0"/>
              <a:t>total future reward</a:t>
            </a:r>
          </a:p>
          <a:p>
            <a:r>
              <a:rPr lang="en-US" sz="2000" dirty="0"/>
              <a:t>Actions may have long term consequences</a:t>
            </a:r>
          </a:p>
          <a:p>
            <a:r>
              <a:rPr lang="en-US" sz="2000" dirty="0"/>
              <a:t>Reward may be delayed</a:t>
            </a:r>
          </a:p>
          <a:p>
            <a:r>
              <a:rPr lang="en-US" sz="2000" dirty="0"/>
              <a:t>It may be better to </a:t>
            </a:r>
            <a:r>
              <a:rPr lang="en-US" sz="2000" dirty="0" smtClean="0"/>
              <a:t>sacrifice </a:t>
            </a:r>
            <a:r>
              <a:rPr lang="en-US" sz="2000" dirty="0"/>
              <a:t>immediate reward to gain more</a:t>
            </a:r>
          </a:p>
          <a:p>
            <a:pPr marL="0" indent="0">
              <a:buNone/>
            </a:pPr>
            <a:r>
              <a:rPr lang="en-US" sz="2000" dirty="0"/>
              <a:t> </a:t>
            </a:r>
            <a:r>
              <a:rPr lang="en-US" sz="2000" dirty="0" smtClean="0"/>
              <a:t>  long-term </a:t>
            </a:r>
            <a:r>
              <a:rPr lang="en-US" sz="2000" dirty="0"/>
              <a:t>reward</a:t>
            </a:r>
          </a:p>
          <a:p>
            <a:r>
              <a:rPr lang="en-US" sz="2000" dirty="0"/>
              <a:t>Examples:</a:t>
            </a:r>
          </a:p>
          <a:p>
            <a:r>
              <a:rPr lang="en-US" sz="2000" dirty="0"/>
              <a:t>A </a:t>
            </a:r>
            <a:r>
              <a:rPr lang="en-US" sz="2000" dirty="0" smtClean="0"/>
              <a:t>financial </a:t>
            </a:r>
            <a:r>
              <a:rPr lang="en-US" sz="2000" dirty="0"/>
              <a:t>investment (may take months to mature)</a:t>
            </a:r>
          </a:p>
          <a:p>
            <a:r>
              <a:rPr lang="en-US" sz="2000" dirty="0" smtClean="0"/>
              <a:t>Refueling </a:t>
            </a:r>
            <a:r>
              <a:rPr lang="en-US" sz="2000" dirty="0"/>
              <a:t>a helicopter (might prevent a crash in several hours)</a:t>
            </a:r>
          </a:p>
          <a:p>
            <a:r>
              <a:rPr lang="en-US" sz="2000" dirty="0"/>
              <a:t>Blocking opponent moves (might help winning chances many</a:t>
            </a:r>
          </a:p>
          <a:p>
            <a:r>
              <a:rPr lang="en-US" sz="2000" dirty="0"/>
              <a:t>moves from now)</a:t>
            </a:r>
          </a:p>
        </p:txBody>
      </p:sp>
    </p:spTree>
    <p:extLst>
      <p:ext uri="{BB962C8B-B14F-4D97-AF65-F5344CB8AC3E}">
        <p14:creationId xmlns:p14="http://schemas.microsoft.com/office/powerpoint/2010/main" val="844716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History</a:t>
            </a:r>
            <a:br>
              <a:rPr lang="en-US" sz="3600" dirty="0" smtClean="0"/>
            </a:br>
            <a:endParaRPr lang="en-US" sz="3600" dirty="0"/>
          </a:p>
        </p:txBody>
      </p:sp>
      <p:sp>
        <p:nvSpPr>
          <p:cNvPr id="3" name="Content Placeholder 2"/>
          <p:cNvSpPr>
            <a:spLocks noGrp="1"/>
          </p:cNvSpPr>
          <p:nvPr>
            <p:ph idx="1"/>
          </p:nvPr>
        </p:nvSpPr>
        <p:spPr/>
        <p:txBody>
          <a:bodyPr>
            <a:noAutofit/>
          </a:bodyPr>
          <a:lstStyle/>
          <a:p>
            <a:r>
              <a:rPr lang="en-US" sz="2000" dirty="0"/>
              <a:t>The </a:t>
            </a:r>
            <a:r>
              <a:rPr lang="en-US" sz="2000" u="sng" dirty="0"/>
              <a:t>history</a:t>
            </a:r>
            <a:r>
              <a:rPr lang="en-US" sz="2000" dirty="0"/>
              <a:t> is the sequence of observations, actions, rewards</a:t>
            </a:r>
          </a:p>
          <a:p>
            <a:pPr marL="0" indent="0">
              <a:buNone/>
            </a:pPr>
            <a:r>
              <a:rPr lang="pt-BR" sz="2000" dirty="0" smtClean="0"/>
              <a:t>	H</a:t>
            </a:r>
            <a:r>
              <a:rPr lang="pt-BR" sz="2000" baseline="-25000" dirty="0" smtClean="0"/>
              <a:t>t</a:t>
            </a:r>
            <a:r>
              <a:rPr lang="pt-BR" sz="2000" dirty="0" smtClean="0"/>
              <a:t> </a:t>
            </a:r>
            <a:r>
              <a:rPr lang="pt-BR" sz="2000" dirty="0"/>
              <a:t>= O1; R1;A1</a:t>
            </a:r>
            <a:r>
              <a:rPr lang="pt-BR" sz="2000" dirty="0" smtClean="0"/>
              <a:t>;.................;At;Ot </a:t>
            </a:r>
            <a:r>
              <a:rPr lang="pt-BR" sz="2000" dirty="0"/>
              <a:t>; Rt</a:t>
            </a:r>
          </a:p>
          <a:p>
            <a:r>
              <a:rPr lang="en-US" sz="2000" dirty="0"/>
              <a:t>i.e. all observable variables up to time t</a:t>
            </a:r>
          </a:p>
          <a:p>
            <a:r>
              <a:rPr lang="en-US" sz="2000" dirty="0"/>
              <a:t>i.e. the sensorimotor stream of a robot or embodied agent</a:t>
            </a:r>
          </a:p>
          <a:p>
            <a:r>
              <a:rPr lang="en-US" sz="2000" dirty="0"/>
              <a:t>What happens next depends on the history:</a:t>
            </a:r>
          </a:p>
          <a:p>
            <a:r>
              <a:rPr lang="en-US" sz="2000" dirty="0"/>
              <a:t>The agent selects actions</a:t>
            </a:r>
          </a:p>
          <a:p>
            <a:r>
              <a:rPr lang="en-US" sz="2000" dirty="0"/>
              <a:t>The environment selects </a:t>
            </a:r>
            <a:r>
              <a:rPr lang="en-US" sz="2000" dirty="0" smtClean="0"/>
              <a:t>observations/rewards</a:t>
            </a:r>
          </a:p>
          <a:p>
            <a:pPr marL="0" indent="0">
              <a:buNone/>
            </a:pPr>
            <a:endParaRPr lang="en-US" sz="2000" dirty="0"/>
          </a:p>
          <a:p>
            <a:r>
              <a:rPr lang="en-US" sz="2000" u="sng" dirty="0" smtClean="0"/>
              <a:t>State</a:t>
            </a:r>
            <a:r>
              <a:rPr lang="en-US" sz="2000" dirty="0" smtClean="0"/>
              <a:t> is the information used to determine what happens next</a:t>
            </a:r>
          </a:p>
          <a:p>
            <a:r>
              <a:rPr lang="en-US" sz="2000" dirty="0" smtClean="0"/>
              <a:t>Formally, state is a function of the history:</a:t>
            </a:r>
          </a:p>
          <a:p>
            <a:pPr marL="0" indent="0">
              <a:buNone/>
            </a:pPr>
            <a:r>
              <a:rPr lang="en-US" sz="2000" dirty="0" smtClean="0"/>
              <a:t>			S</a:t>
            </a:r>
            <a:r>
              <a:rPr lang="en-US" sz="2000" baseline="-25000" dirty="0" smtClean="0"/>
              <a:t>t</a:t>
            </a:r>
            <a:r>
              <a:rPr lang="en-US" sz="2000" dirty="0" smtClean="0"/>
              <a:t> = f (H</a:t>
            </a:r>
            <a:r>
              <a:rPr lang="en-US" sz="2000" baseline="-25000" dirty="0" smtClean="0"/>
              <a:t>t</a:t>
            </a:r>
            <a:r>
              <a:rPr lang="en-US" sz="2000" dirty="0" smtClean="0"/>
              <a:t> )</a:t>
            </a:r>
            <a:endParaRPr lang="en-US" sz="2000" dirty="0"/>
          </a:p>
        </p:txBody>
      </p:sp>
    </p:spTree>
    <p:extLst>
      <p:ext uri="{BB962C8B-B14F-4D97-AF65-F5344CB8AC3E}">
        <p14:creationId xmlns:p14="http://schemas.microsoft.com/office/powerpoint/2010/main" val="89320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State</a:t>
            </a:r>
            <a:r>
              <a:rPr lang="en-US" dirty="0" smtClean="0"/>
              <a:t> </a:t>
            </a:r>
            <a:endParaRPr lang="en-US" dirty="0"/>
          </a:p>
        </p:txBody>
      </p:sp>
      <p:sp>
        <p:nvSpPr>
          <p:cNvPr id="3" name="Content Placeholder 2"/>
          <p:cNvSpPr>
            <a:spLocks noGrp="1"/>
          </p:cNvSpPr>
          <p:nvPr>
            <p:ph idx="1"/>
          </p:nvPr>
        </p:nvSpPr>
        <p:spPr/>
        <p:txBody>
          <a:bodyPr/>
          <a:lstStyle/>
          <a:p>
            <a:r>
              <a:rPr lang="en-US" sz="2000" u="sng" dirty="0"/>
              <a:t>State</a:t>
            </a:r>
            <a:r>
              <a:rPr lang="en-US" sz="2000" dirty="0"/>
              <a:t> is the information used to determine what happens next</a:t>
            </a:r>
          </a:p>
          <a:p>
            <a:r>
              <a:rPr lang="en-US" sz="2000" dirty="0"/>
              <a:t>Formally, state is a function of the history:</a:t>
            </a:r>
          </a:p>
          <a:p>
            <a:pPr marL="0" indent="0">
              <a:buNone/>
            </a:pPr>
            <a:r>
              <a:rPr lang="en-US" sz="2000" dirty="0"/>
              <a:t>			St = f (</a:t>
            </a:r>
            <a:r>
              <a:rPr lang="en-US" sz="2000" dirty="0" smtClean="0"/>
              <a:t>Ht)</a:t>
            </a:r>
          </a:p>
          <a:p>
            <a:pPr marL="0" indent="0">
              <a:buNone/>
            </a:pPr>
            <a:endParaRPr lang="en-US" sz="2000" dirty="0"/>
          </a:p>
          <a:p>
            <a:pPr marL="0" indent="0">
              <a:buNone/>
            </a:pPr>
            <a:r>
              <a:rPr lang="en-US" sz="2000" dirty="0" smtClean="0"/>
              <a:t>Types of state:</a:t>
            </a:r>
          </a:p>
          <a:p>
            <a:r>
              <a:rPr lang="en-US" sz="2000" dirty="0" smtClean="0"/>
              <a:t>Agent state  </a:t>
            </a:r>
          </a:p>
          <a:p>
            <a:r>
              <a:rPr lang="en-US" sz="2000" dirty="0"/>
              <a:t>Environment </a:t>
            </a:r>
            <a:r>
              <a:rPr lang="en-US" sz="2000" dirty="0" smtClean="0"/>
              <a:t>state</a:t>
            </a:r>
          </a:p>
          <a:p>
            <a:r>
              <a:rPr lang="en-US" sz="2000" dirty="0" smtClean="0"/>
              <a:t>Informative state </a:t>
            </a:r>
            <a:endParaRPr lang="en-US" sz="2000" dirty="0"/>
          </a:p>
          <a:p>
            <a:endParaRPr lang="en-US" dirty="0" smtClean="0"/>
          </a:p>
          <a:p>
            <a:endParaRPr lang="en-US" dirty="0"/>
          </a:p>
        </p:txBody>
      </p:sp>
    </p:spTree>
    <p:extLst>
      <p:ext uri="{BB962C8B-B14F-4D97-AF65-F5344CB8AC3E}">
        <p14:creationId xmlns:p14="http://schemas.microsoft.com/office/powerpoint/2010/main" val="414333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environment</a:t>
            </a:r>
            <a:endParaRPr lang="en-US" dirty="0"/>
          </a:p>
        </p:txBody>
      </p:sp>
      <p:sp>
        <p:nvSpPr>
          <p:cNvPr id="21" name="Text Placeholder 20"/>
          <p:cNvSpPr>
            <a:spLocks noGrp="1"/>
          </p:cNvSpPr>
          <p:nvPr>
            <p:ph type="body" idx="1"/>
          </p:nvPr>
        </p:nvSpPr>
        <p:spPr/>
        <p:txBody>
          <a:bodyPr/>
          <a:lstStyle/>
          <a:p>
            <a:r>
              <a:rPr lang="en-US" dirty="0"/>
              <a:t>Fully Observable Environment</a:t>
            </a:r>
          </a:p>
          <a:p>
            <a:endParaRPr lang="en-US" dirty="0"/>
          </a:p>
        </p:txBody>
      </p:sp>
      <p:sp>
        <p:nvSpPr>
          <p:cNvPr id="3" name="Content Placeholder 2"/>
          <p:cNvSpPr>
            <a:spLocks noGrp="1"/>
          </p:cNvSpPr>
          <p:nvPr>
            <p:ph sz="half" idx="2"/>
          </p:nvPr>
        </p:nvSpPr>
        <p:spPr>
          <a:xfrm>
            <a:off x="239540" y="2505075"/>
            <a:ext cx="5758036" cy="3684588"/>
          </a:xfrm>
        </p:spPr>
        <p:txBody>
          <a:bodyPr/>
          <a:lstStyle/>
          <a:p>
            <a:pPr marL="0" indent="0">
              <a:buNone/>
            </a:pPr>
            <a:endParaRPr lang="en-US" dirty="0" smtClean="0"/>
          </a:p>
        </p:txBody>
      </p:sp>
      <p:sp>
        <p:nvSpPr>
          <p:cNvPr id="22" name="Text Placeholder 21"/>
          <p:cNvSpPr>
            <a:spLocks noGrp="1"/>
          </p:cNvSpPr>
          <p:nvPr>
            <p:ph type="body" sz="quarter" idx="3"/>
          </p:nvPr>
        </p:nvSpPr>
        <p:spPr/>
        <p:txBody>
          <a:bodyPr/>
          <a:lstStyle/>
          <a:p>
            <a:endParaRPr lang="en-US" dirty="0"/>
          </a:p>
        </p:txBody>
      </p:sp>
      <p:sp>
        <p:nvSpPr>
          <p:cNvPr id="23" name="Content Placeholder 22"/>
          <p:cNvSpPr>
            <a:spLocks noGrp="1"/>
          </p:cNvSpPr>
          <p:nvPr>
            <p:ph sz="quarter" idx="4"/>
          </p:nvPr>
        </p:nvSpPr>
        <p:spPr/>
        <p:txBody>
          <a:bodyPr>
            <a:normAutofit/>
          </a:bodyPr>
          <a:lstStyle/>
          <a:p>
            <a:r>
              <a:rPr lang="en-US" sz="2000" dirty="0"/>
              <a:t>agent </a:t>
            </a:r>
            <a:r>
              <a:rPr lang="en-US" sz="2000" dirty="0" smtClean="0"/>
              <a:t>directly observes </a:t>
            </a:r>
            <a:r>
              <a:rPr lang="en-US" sz="2000" dirty="0"/>
              <a:t>environment </a:t>
            </a:r>
            <a:r>
              <a:rPr lang="en-US" sz="2000" dirty="0" smtClean="0"/>
              <a:t>state</a:t>
            </a:r>
          </a:p>
          <a:p>
            <a:pPr marL="0" indent="0">
              <a:buNone/>
            </a:pPr>
            <a:endParaRPr lang="en-US" sz="2000" dirty="0" smtClean="0"/>
          </a:p>
          <a:p>
            <a:r>
              <a:rPr lang="en-US" sz="2000" dirty="0" smtClean="0"/>
              <a:t>Agent </a:t>
            </a:r>
            <a:r>
              <a:rPr lang="en-US" sz="2000" dirty="0"/>
              <a:t>state = </a:t>
            </a:r>
            <a:r>
              <a:rPr lang="en-US" sz="2000" dirty="0" smtClean="0"/>
              <a:t>environment state </a:t>
            </a:r>
            <a:r>
              <a:rPr lang="en-US" sz="2000" dirty="0"/>
              <a:t>= information state</a:t>
            </a:r>
          </a:p>
          <a:p>
            <a:r>
              <a:rPr lang="en-US" sz="2000" dirty="0"/>
              <a:t>Formally, this is a </a:t>
            </a:r>
            <a:r>
              <a:rPr lang="en-US" sz="2000" dirty="0" smtClean="0"/>
              <a:t>Markov decision </a:t>
            </a:r>
            <a:r>
              <a:rPr lang="en-US" sz="2000" dirty="0"/>
              <a:t>process (MDP</a:t>
            </a:r>
            <a:r>
              <a:rPr lang="en-US" sz="2000" dirty="0" smtClean="0"/>
              <a:t>)</a:t>
            </a:r>
          </a:p>
          <a:p>
            <a:r>
              <a:rPr lang="en-US" sz="2000" dirty="0" smtClean="0"/>
              <a:t>MDP is </a:t>
            </a:r>
            <a:r>
              <a:rPr lang="en-US" sz="2000" dirty="0" smtClean="0"/>
              <a:t>provides </a:t>
            </a:r>
            <a:r>
              <a:rPr lang="en-US" sz="2000" dirty="0"/>
              <a:t>a mathematical framework for modeling decision making in situations where outcomes are partly random and partly under the control of a decision maker.</a:t>
            </a:r>
            <a:endParaRPr lang="en-US" sz="2000"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0969" y="2516927"/>
            <a:ext cx="1399835" cy="1143820"/>
          </a:xfrm>
          <a:prstGeom prst="rect">
            <a:avLst/>
          </a:prstGeom>
        </p:spPr>
      </p:pic>
      <p:sp>
        <p:nvSpPr>
          <p:cNvPr id="5" name="Curved Left Arrow 4"/>
          <p:cNvSpPr/>
          <p:nvPr/>
        </p:nvSpPr>
        <p:spPr>
          <a:xfrm>
            <a:off x="3618615" y="3208451"/>
            <a:ext cx="1191986" cy="227783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1846" y="4720430"/>
            <a:ext cx="1391908" cy="1303109"/>
          </a:xfrm>
          <a:prstGeom prst="rect">
            <a:avLst/>
          </a:prstGeom>
        </p:spPr>
      </p:pic>
      <p:sp>
        <p:nvSpPr>
          <p:cNvPr id="7" name="Curved Left Arrow 6"/>
          <p:cNvSpPr/>
          <p:nvPr/>
        </p:nvSpPr>
        <p:spPr>
          <a:xfrm rot="11434034">
            <a:off x="504570" y="3013614"/>
            <a:ext cx="1168201" cy="234827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750075" y="2808288"/>
            <a:ext cx="803425" cy="369332"/>
          </a:xfrm>
          <a:prstGeom prst="rect">
            <a:avLst/>
          </a:prstGeom>
        </p:spPr>
        <p:txBody>
          <a:bodyPr wrap="none">
            <a:spAutoFit/>
          </a:bodyPr>
          <a:lstStyle/>
          <a:p>
            <a:r>
              <a:rPr lang="en-US" b="1" dirty="0"/>
              <a:t>Action</a:t>
            </a:r>
          </a:p>
        </p:txBody>
      </p:sp>
      <p:sp>
        <p:nvSpPr>
          <p:cNvPr id="9" name="TextBox 8"/>
          <p:cNvSpPr txBox="1"/>
          <p:nvPr/>
        </p:nvSpPr>
        <p:spPr>
          <a:xfrm>
            <a:off x="713497" y="3393043"/>
            <a:ext cx="972766" cy="369332"/>
          </a:xfrm>
          <a:prstGeom prst="rect">
            <a:avLst/>
          </a:prstGeom>
          <a:noFill/>
        </p:spPr>
        <p:txBody>
          <a:bodyPr wrap="square" rtlCol="0">
            <a:spAutoFit/>
          </a:bodyPr>
          <a:lstStyle/>
          <a:p>
            <a:r>
              <a:rPr lang="en-US" b="1" i="1" u="none" strike="noStrike" baseline="0" dirty="0" smtClean="0">
                <a:latin typeface="Helvetica-BoldOblique"/>
              </a:rPr>
              <a:t>O</a:t>
            </a:r>
            <a:r>
              <a:rPr lang="en-US" sz="800" b="1" i="1" u="none" strike="noStrike" baseline="0" dirty="0" smtClean="0">
                <a:latin typeface="Helvetica-BoldOblique"/>
              </a:rPr>
              <a:t>t</a:t>
            </a:r>
            <a:endParaRPr lang="en-US" dirty="0"/>
          </a:p>
        </p:txBody>
      </p:sp>
      <p:sp>
        <p:nvSpPr>
          <p:cNvPr id="11" name="Up Arrow 10"/>
          <p:cNvSpPr/>
          <p:nvPr/>
        </p:nvSpPr>
        <p:spPr>
          <a:xfrm>
            <a:off x="2502811" y="3672472"/>
            <a:ext cx="169735" cy="9983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91357" y="2744120"/>
            <a:ext cx="1353447" cy="369332"/>
          </a:xfrm>
          <a:prstGeom prst="rect">
            <a:avLst/>
          </a:prstGeom>
        </p:spPr>
        <p:txBody>
          <a:bodyPr wrap="none">
            <a:spAutoFit/>
          </a:bodyPr>
          <a:lstStyle/>
          <a:p>
            <a:r>
              <a:rPr lang="en-US" b="1" dirty="0"/>
              <a:t>Observation</a:t>
            </a:r>
          </a:p>
        </p:txBody>
      </p:sp>
      <p:sp>
        <p:nvSpPr>
          <p:cNvPr id="14" name="Rectangle 13"/>
          <p:cNvSpPr/>
          <p:nvPr/>
        </p:nvSpPr>
        <p:spPr>
          <a:xfrm>
            <a:off x="3953367" y="3449086"/>
            <a:ext cx="369588" cy="369332"/>
          </a:xfrm>
          <a:prstGeom prst="rect">
            <a:avLst/>
          </a:prstGeom>
        </p:spPr>
        <p:txBody>
          <a:bodyPr wrap="none">
            <a:spAutoFit/>
          </a:bodyPr>
          <a:lstStyle/>
          <a:p>
            <a:r>
              <a:rPr lang="en-US" b="1" i="1" dirty="0"/>
              <a:t>A</a:t>
            </a:r>
            <a:r>
              <a:rPr lang="en-US" b="1" i="1" baseline="-25000" dirty="0"/>
              <a:t>t</a:t>
            </a:r>
            <a:endParaRPr lang="en-US" baseline="-25000" dirty="0"/>
          </a:p>
        </p:txBody>
      </p:sp>
      <p:sp>
        <p:nvSpPr>
          <p:cNvPr id="15" name="Rectangle 14"/>
          <p:cNvSpPr/>
          <p:nvPr/>
        </p:nvSpPr>
        <p:spPr>
          <a:xfrm>
            <a:off x="2600887" y="3818418"/>
            <a:ext cx="367408" cy="369332"/>
          </a:xfrm>
          <a:prstGeom prst="rect">
            <a:avLst/>
          </a:prstGeom>
        </p:spPr>
        <p:txBody>
          <a:bodyPr wrap="none">
            <a:spAutoFit/>
          </a:bodyPr>
          <a:lstStyle/>
          <a:p>
            <a:r>
              <a:rPr lang="en-US" b="1" i="1" dirty="0"/>
              <a:t>R</a:t>
            </a:r>
            <a:r>
              <a:rPr lang="en-US" b="1" i="1" baseline="-25000" dirty="0" smtClean="0"/>
              <a:t>t</a:t>
            </a:r>
            <a:endParaRPr lang="en-US" baseline="-25000" dirty="0"/>
          </a:p>
        </p:txBody>
      </p:sp>
      <p:sp>
        <p:nvSpPr>
          <p:cNvPr id="16" name="Rectangle 15"/>
          <p:cNvSpPr/>
          <p:nvPr/>
        </p:nvSpPr>
        <p:spPr>
          <a:xfrm>
            <a:off x="1669825" y="3850640"/>
            <a:ext cx="910570" cy="369332"/>
          </a:xfrm>
          <a:prstGeom prst="rect">
            <a:avLst/>
          </a:prstGeom>
        </p:spPr>
        <p:txBody>
          <a:bodyPr wrap="none">
            <a:spAutoFit/>
          </a:bodyPr>
          <a:lstStyle/>
          <a:p>
            <a:r>
              <a:rPr lang="en-US" b="1" dirty="0"/>
              <a:t>Reward</a:t>
            </a:r>
          </a:p>
        </p:txBody>
      </p:sp>
      <p:sp>
        <p:nvSpPr>
          <p:cNvPr id="18" name="TextBox 17"/>
          <p:cNvSpPr txBox="1"/>
          <p:nvPr/>
        </p:nvSpPr>
        <p:spPr>
          <a:xfrm>
            <a:off x="7315200" y="2904171"/>
            <a:ext cx="2093495" cy="369332"/>
          </a:xfrm>
          <a:prstGeom prst="rect">
            <a:avLst/>
          </a:prstGeom>
          <a:solidFill>
            <a:schemeClr val="bg1">
              <a:lumMod val="95000"/>
            </a:schemeClr>
          </a:solidFill>
          <a:ln>
            <a:solidFill>
              <a:schemeClr val="tx1"/>
            </a:solidFill>
          </a:ln>
        </p:spPr>
        <p:txBody>
          <a:bodyPr wrap="square" rtlCol="0">
            <a:spAutoFit/>
          </a:bodyPr>
          <a:lstStyle/>
          <a:p>
            <a:pPr lvl="1"/>
            <a:r>
              <a:rPr lang="en-US" dirty="0">
                <a:cs typeface="Arial" panose="020B0604020202020204" pitchFamily="34" charset="0"/>
              </a:rPr>
              <a:t>O</a:t>
            </a:r>
            <a:r>
              <a:rPr lang="en-US" sz="1400" baseline="-25000" dirty="0">
                <a:cs typeface="Arial" panose="020B0604020202020204" pitchFamily="34" charset="0"/>
              </a:rPr>
              <a:t>t</a:t>
            </a:r>
            <a:r>
              <a:rPr lang="en-US" dirty="0">
                <a:cs typeface="Arial" panose="020B0604020202020204" pitchFamily="34" charset="0"/>
              </a:rPr>
              <a:t> = </a:t>
            </a:r>
            <a:r>
              <a:rPr lang="en-US" sz="1600" dirty="0" smtClean="0">
                <a:ln w="0"/>
                <a:effectLst>
                  <a:outerShdw blurRad="38100" dist="19050" dir="2700000" algn="tl" rotWithShape="0">
                    <a:schemeClr val="dk1">
                      <a:alpha val="40000"/>
                    </a:schemeClr>
                  </a:outerShdw>
                </a:effectLst>
                <a:cs typeface="Arial" panose="020B0604020202020204" pitchFamily="34" charset="0"/>
              </a:rPr>
              <a:t>AS</a:t>
            </a:r>
            <a:r>
              <a:rPr lang="en-US" sz="1600" baseline="-25000" dirty="0" smtClean="0">
                <a:ln w="0"/>
                <a:effectLst>
                  <a:outerShdw blurRad="38100" dist="19050" dir="2700000" algn="tl" rotWithShape="0">
                    <a:schemeClr val="dk1">
                      <a:alpha val="40000"/>
                    </a:schemeClr>
                  </a:outerShdw>
                </a:effectLst>
                <a:cs typeface="Arial" panose="020B0604020202020204" pitchFamily="34" charset="0"/>
              </a:rPr>
              <a:t>t</a:t>
            </a:r>
            <a:r>
              <a:rPr lang="en-US" dirty="0" smtClean="0">
                <a:cs typeface="Arial" panose="020B0604020202020204" pitchFamily="34" charset="0"/>
              </a:rPr>
              <a:t> </a:t>
            </a:r>
            <a:r>
              <a:rPr lang="en-US" dirty="0">
                <a:cs typeface="Arial" panose="020B0604020202020204" pitchFamily="34" charset="0"/>
              </a:rPr>
              <a:t>= </a:t>
            </a:r>
            <a:r>
              <a:rPr lang="en-US" sz="1400" dirty="0" smtClean="0">
                <a:cs typeface="Arial" panose="020B0604020202020204" pitchFamily="34" charset="0"/>
              </a:rPr>
              <a:t>ES</a:t>
            </a:r>
            <a:r>
              <a:rPr lang="en-US" sz="1400" baseline="-25000" dirty="0" smtClean="0">
                <a:cs typeface="Arial" panose="020B0604020202020204" pitchFamily="34" charset="0"/>
              </a:rPr>
              <a:t>t</a:t>
            </a:r>
            <a:endParaRPr lang="en-US" sz="1400" baseline="-25000" dirty="0">
              <a:cs typeface="Arial" panose="020B0604020202020204" pitchFamily="34" charset="0"/>
            </a:endParaRPr>
          </a:p>
        </p:txBody>
      </p:sp>
      <p:sp>
        <p:nvSpPr>
          <p:cNvPr id="20" name="TextBox 19"/>
          <p:cNvSpPr txBox="1"/>
          <p:nvPr/>
        </p:nvSpPr>
        <p:spPr>
          <a:xfrm>
            <a:off x="5899483" y="1882586"/>
            <a:ext cx="3400926"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2038064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Partially Observable Environments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a:t>A</a:t>
            </a:r>
            <a:r>
              <a:rPr lang="en-US" sz="2000" dirty="0" smtClean="0"/>
              <a:t>gent </a:t>
            </a:r>
            <a:r>
              <a:rPr lang="en-US" sz="2000" dirty="0"/>
              <a:t>indirectly observes environment</a:t>
            </a:r>
            <a:r>
              <a:rPr lang="en-US" sz="2000" dirty="0" smtClean="0"/>
              <a:t>:</a:t>
            </a:r>
          </a:p>
          <a:p>
            <a:pPr marL="0" indent="0">
              <a:buNone/>
            </a:pPr>
            <a:endParaRPr lang="en-US" sz="2000" dirty="0"/>
          </a:p>
          <a:p>
            <a:r>
              <a:rPr lang="en-US" sz="2000" dirty="0"/>
              <a:t>A robot with camera vision isn't told its absolute location</a:t>
            </a:r>
          </a:p>
          <a:p>
            <a:r>
              <a:rPr lang="en-US" sz="2000" dirty="0"/>
              <a:t>A trading agent only observes current prices</a:t>
            </a:r>
          </a:p>
          <a:p>
            <a:r>
              <a:rPr lang="en-US" sz="2000" dirty="0"/>
              <a:t>A poker playing agent only observes public </a:t>
            </a:r>
            <a:r>
              <a:rPr lang="en-US" sz="2000" dirty="0" smtClean="0"/>
              <a:t>cards</a:t>
            </a:r>
          </a:p>
          <a:p>
            <a:pPr marL="0" indent="0">
              <a:buNone/>
            </a:pPr>
            <a:endParaRPr lang="en-US" sz="2000" dirty="0"/>
          </a:p>
          <a:p>
            <a:r>
              <a:rPr lang="en-US" sz="2000" dirty="0"/>
              <a:t>Now agent state </a:t>
            </a:r>
            <a:r>
              <a:rPr lang="en-US" sz="2000" dirty="0" smtClean="0"/>
              <a:t>!= </a:t>
            </a:r>
            <a:r>
              <a:rPr lang="en-US" sz="2000" dirty="0"/>
              <a:t>environment state</a:t>
            </a:r>
          </a:p>
          <a:p>
            <a:r>
              <a:rPr lang="en-US" sz="2000" dirty="0"/>
              <a:t>Formally this is a partially observable Markov decision </a:t>
            </a:r>
            <a:r>
              <a:rPr lang="en-US" sz="2000" dirty="0" smtClean="0"/>
              <a:t>process(POMDP</a:t>
            </a:r>
            <a:r>
              <a:rPr lang="en-US" sz="2000" dirty="0"/>
              <a:t>)</a:t>
            </a:r>
          </a:p>
        </p:txBody>
      </p:sp>
    </p:spTree>
    <p:extLst>
      <p:ext uri="{BB962C8B-B14F-4D97-AF65-F5344CB8AC3E}">
        <p14:creationId xmlns:p14="http://schemas.microsoft.com/office/powerpoint/2010/main" val="1211280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Major Components of an RL </a:t>
            </a:r>
            <a:r>
              <a:rPr lang="en-US" sz="3600" dirty="0" smtClean="0"/>
              <a:t>Agent</a:t>
            </a:r>
            <a:endParaRPr lang="en-US" sz="3600" dirty="0"/>
          </a:p>
        </p:txBody>
      </p:sp>
      <p:sp>
        <p:nvSpPr>
          <p:cNvPr id="3" name="Content Placeholder 2"/>
          <p:cNvSpPr>
            <a:spLocks noGrp="1"/>
          </p:cNvSpPr>
          <p:nvPr>
            <p:ph idx="1"/>
          </p:nvPr>
        </p:nvSpPr>
        <p:spPr/>
        <p:txBody>
          <a:bodyPr>
            <a:normAutofit/>
          </a:bodyPr>
          <a:lstStyle/>
          <a:p>
            <a:r>
              <a:rPr lang="en-US" sz="2000" dirty="0"/>
              <a:t>An RL agent may include one or more of these components</a:t>
            </a:r>
            <a:r>
              <a:rPr lang="en-US" sz="2000" dirty="0" smtClean="0"/>
              <a:t>:</a:t>
            </a:r>
          </a:p>
          <a:p>
            <a:pPr marL="0" indent="0">
              <a:buNone/>
            </a:pPr>
            <a:endParaRPr lang="en-US" sz="2000" dirty="0"/>
          </a:p>
          <a:p>
            <a:r>
              <a:rPr lang="en-US" sz="2000" dirty="0"/>
              <a:t>Policy: agent's </a:t>
            </a:r>
            <a:r>
              <a:rPr lang="en-US" sz="2000" dirty="0" smtClean="0"/>
              <a:t>behavior function, decide from the current state which actions to take.</a:t>
            </a:r>
          </a:p>
          <a:p>
            <a:pPr marL="0" indent="0">
              <a:buNone/>
            </a:pPr>
            <a:endParaRPr lang="en-US" sz="2000" dirty="0"/>
          </a:p>
          <a:p>
            <a:r>
              <a:rPr lang="en-US" sz="2000" dirty="0"/>
              <a:t>Value function: </a:t>
            </a:r>
            <a:r>
              <a:rPr lang="en-US" sz="2000" dirty="0" smtClean="0"/>
              <a:t>estimate how well we will do in the future state, </a:t>
            </a:r>
            <a:r>
              <a:rPr lang="en-US" sz="2000" dirty="0"/>
              <a:t>how good is each state and/or </a:t>
            </a:r>
            <a:r>
              <a:rPr lang="en-US" sz="2000" dirty="0" smtClean="0"/>
              <a:t>action, what reward we get.</a:t>
            </a:r>
          </a:p>
          <a:p>
            <a:pPr marL="0" indent="0">
              <a:buNone/>
            </a:pPr>
            <a:endParaRPr lang="en-US" sz="2000" dirty="0"/>
          </a:p>
          <a:p>
            <a:r>
              <a:rPr lang="en-US" sz="2000" dirty="0"/>
              <a:t>Model: agent's representation of the </a:t>
            </a:r>
            <a:r>
              <a:rPr lang="en-US" sz="2000" dirty="0" smtClean="0"/>
              <a:t>environment.</a:t>
            </a:r>
            <a:endParaRPr lang="en-US" sz="2000" dirty="0"/>
          </a:p>
        </p:txBody>
      </p:sp>
    </p:spTree>
    <p:extLst>
      <p:ext uri="{BB962C8B-B14F-4D97-AF65-F5344CB8AC3E}">
        <p14:creationId xmlns:p14="http://schemas.microsoft.com/office/powerpoint/2010/main" val="3541424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1062"/>
            <a:ext cx="10515600" cy="1325563"/>
          </a:xfrm>
        </p:spPr>
        <p:txBody>
          <a:bodyPr>
            <a:normAutofit/>
          </a:bodyPr>
          <a:lstStyle/>
          <a:p>
            <a:r>
              <a:rPr lang="en-US" sz="3600" dirty="0" smtClean="0"/>
              <a:t>POLICY </a:t>
            </a:r>
            <a:endParaRPr lang="en-US" sz="3600" dirty="0"/>
          </a:p>
        </p:txBody>
      </p:sp>
      <p:sp>
        <p:nvSpPr>
          <p:cNvPr id="3" name="Content Placeholder 2"/>
          <p:cNvSpPr>
            <a:spLocks noGrp="1"/>
          </p:cNvSpPr>
          <p:nvPr>
            <p:ph idx="1"/>
          </p:nvPr>
        </p:nvSpPr>
        <p:spPr/>
        <p:txBody>
          <a:bodyPr>
            <a:normAutofit/>
          </a:bodyPr>
          <a:lstStyle/>
          <a:p>
            <a:r>
              <a:rPr lang="en-US" sz="2000" dirty="0"/>
              <a:t>A policy is the agent's </a:t>
            </a:r>
            <a:r>
              <a:rPr lang="en-US" sz="2000" dirty="0" err="1"/>
              <a:t>behaviour</a:t>
            </a:r>
            <a:endParaRPr lang="en-US" sz="2000" dirty="0"/>
          </a:p>
          <a:p>
            <a:r>
              <a:rPr lang="en-US" sz="2000" dirty="0"/>
              <a:t>It is a map from state to </a:t>
            </a:r>
            <a:r>
              <a:rPr lang="en-US" sz="2000" dirty="0" smtClean="0"/>
              <a:t>action</a:t>
            </a:r>
          </a:p>
          <a:p>
            <a:endParaRPr lang="en-US" sz="2000" dirty="0"/>
          </a:p>
          <a:p>
            <a:r>
              <a:rPr lang="en-US" sz="2000" dirty="0" smtClean="0"/>
              <a:t>Two types of policy:</a:t>
            </a:r>
            <a:endParaRPr lang="en-US" sz="2000" dirty="0"/>
          </a:p>
          <a:p>
            <a:r>
              <a:rPr lang="en-US" sz="2000" dirty="0"/>
              <a:t>Deterministic policy: a = </a:t>
            </a:r>
            <a:r>
              <a:rPr lang="el-GR" sz="2000" dirty="0">
                <a:hlinkClick r:id="rId2" tooltip="Pi (letter)"/>
              </a:rPr>
              <a:t>π</a:t>
            </a:r>
            <a:r>
              <a:rPr lang="en-US" sz="2000" dirty="0" smtClean="0"/>
              <a:t>(s)</a:t>
            </a:r>
          </a:p>
          <a:p>
            <a:pPr marL="0" indent="0">
              <a:buNone/>
            </a:pPr>
            <a:r>
              <a:rPr lang="en-US" sz="2000" dirty="0" smtClean="0"/>
              <a:t>    Fixed for a particular state</a:t>
            </a:r>
            <a:endParaRPr lang="en-US" sz="2000" dirty="0"/>
          </a:p>
          <a:p>
            <a:r>
              <a:rPr lang="en-US" sz="2000" dirty="0"/>
              <a:t>Stochastic policy: </a:t>
            </a:r>
            <a:r>
              <a:rPr lang="el-GR" sz="2000" dirty="0">
                <a:hlinkClick r:id="rId2" tooltip="Pi (letter)"/>
              </a:rPr>
              <a:t>π</a:t>
            </a:r>
            <a:r>
              <a:rPr lang="en-US" sz="2000" dirty="0" smtClean="0"/>
              <a:t>(a/s</a:t>
            </a:r>
            <a:r>
              <a:rPr lang="en-US" sz="2000" dirty="0"/>
              <a:t>) = P[A</a:t>
            </a:r>
            <a:r>
              <a:rPr lang="en-US" sz="2000" baseline="-25000" dirty="0"/>
              <a:t>t</a:t>
            </a:r>
            <a:r>
              <a:rPr lang="en-US" sz="2000" dirty="0"/>
              <a:t> = </a:t>
            </a:r>
            <a:r>
              <a:rPr lang="en-US" sz="2000" dirty="0" smtClean="0"/>
              <a:t>a / S</a:t>
            </a:r>
            <a:r>
              <a:rPr lang="en-US" sz="2000" baseline="-25000" dirty="0" smtClean="0"/>
              <a:t>t</a:t>
            </a:r>
            <a:r>
              <a:rPr lang="en-US" sz="2000" dirty="0" smtClean="0"/>
              <a:t> </a:t>
            </a:r>
            <a:r>
              <a:rPr lang="en-US" sz="2000" dirty="0"/>
              <a:t>= s</a:t>
            </a:r>
            <a:r>
              <a:rPr lang="en-US" sz="2000" dirty="0" smtClean="0"/>
              <a:t>]</a:t>
            </a:r>
          </a:p>
          <a:p>
            <a:pPr marL="0" indent="0">
              <a:buNone/>
            </a:pPr>
            <a:r>
              <a:rPr lang="en-US" sz="2000" dirty="0"/>
              <a:t> </a:t>
            </a:r>
            <a:r>
              <a:rPr lang="en-US" sz="2000" dirty="0" smtClean="0"/>
              <a:t>   Based on the probabilistic distribution</a:t>
            </a:r>
            <a:endParaRPr lang="en-US" sz="2000" dirty="0"/>
          </a:p>
        </p:txBody>
      </p:sp>
    </p:spTree>
    <p:extLst>
      <p:ext uri="{BB962C8B-B14F-4D97-AF65-F5344CB8AC3E}">
        <p14:creationId xmlns:p14="http://schemas.microsoft.com/office/powerpoint/2010/main" val="3576442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Value </a:t>
            </a:r>
            <a:r>
              <a:rPr lang="en-US" sz="3600" dirty="0" smtClean="0"/>
              <a:t>function &amp; Model</a:t>
            </a:r>
            <a:endParaRPr lang="en-US" sz="3600" dirty="0"/>
          </a:p>
        </p:txBody>
      </p:sp>
      <p:sp>
        <p:nvSpPr>
          <p:cNvPr id="3" name="Content Placeholder 2"/>
          <p:cNvSpPr>
            <a:spLocks noGrp="1"/>
          </p:cNvSpPr>
          <p:nvPr>
            <p:ph idx="1"/>
          </p:nvPr>
        </p:nvSpPr>
        <p:spPr/>
        <p:txBody>
          <a:bodyPr>
            <a:normAutofit/>
          </a:bodyPr>
          <a:lstStyle/>
          <a:p>
            <a:r>
              <a:rPr lang="en-US" sz="2000" u="sng" dirty="0"/>
              <a:t>Value function </a:t>
            </a:r>
            <a:r>
              <a:rPr lang="en-US" sz="2000" dirty="0"/>
              <a:t>is a prediction of future </a:t>
            </a:r>
            <a:r>
              <a:rPr lang="en-US" sz="2000" dirty="0" smtClean="0"/>
              <a:t>reward.</a:t>
            </a:r>
            <a:endParaRPr lang="en-US" sz="2000" dirty="0"/>
          </a:p>
          <a:p>
            <a:r>
              <a:rPr lang="en-US" sz="2000" dirty="0"/>
              <a:t>Used to evaluate the goodness/badness of </a:t>
            </a:r>
            <a:r>
              <a:rPr lang="en-US" sz="2000" dirty="0" smtClean="0"/>
              <a:t>states.</a:t>
            </a:r>
            <a:endParaRPr lang="en-US" sz="2000" dirty="0"/>
          </a:p>
          <a:p>
            <a:r>
              <a:rPr lang="en-US" sz="2000" dirty="0" smtClean="0"/>
              <a:t> </a:t>
            </a:r>
            <a:r>
              <a:rPr lang="en-US" sz="2000" dirty="0"/>
              <a:t>T</a:t>
            </a:r>
            <a:r>
              <a:rPr lang="en-US" sz="2000" dirty="0" smtClean="0"/>
              <a:t>herefore </a:t>
            </a:r>
            <a:r>
              <a:rPr lang="en-US" sz="2000" dirty="0"/>
              <a:t>to select between </a:t>
            </a:r>
            <a:r>
              <a:rPr lang="en-US" sz="2000" dirty="0" smtClean="0"/>
              <a:t>actions. </a:t>
            </a:r>
          </a:p>
          <a:p>
            <a:r>
              <a:rPr lang="en-US" sz="2000" dirty="0" smtClean="0"/>
              <a:t>The </a:t>
            </a:r>
            <a:r>
              <a:rPr lang="en-US" sz="2000" dirty="0"/>
              <a:t>value of a state </a:t>
            </a:r>
            <a:r>
              <a:rPr lang="en-US" sz="2000" dirty="0" smtClean="0"/>
              <a:t>is the </a:t>
            </a:r>
            <a:r>
              <a:rPr lang="en-US" sz="2000" dirty="0"/>
              <a:t>total amount of reward an agent can expect to accumulate over the future, </a:t>
            </a:r>
            <a:r>
              <a:rPr lang="en-US" sz="2000" dirty="0" smtClean="0"/>
              <a:t>starting from </a:t>
            </a:r>
            <a:r>
              <a:rPr lang="en-US" sz="2000" dirty="0"/>
              <a:t>that state.</a:t>
            </a:r>
            <a:endParaRPr lang="en-US" sz="2000" dirty="0" smtClean="0"/>
          </a:p>
          <a:p>
            <a:endParaRPr lang="en-US" sz="2000" dirty="0" smtClean="0"/>
          </a:p>
          <a:p>
            <a:r>
              <a:rPr lang="en-US" sz="2000" dirty="0"/>
              <a:t>A </a:t>
            </a:r>
            <a:r>
              <a:rPr lang="en-US" sz="2000" u="sng" dirty="0"/>
              <a:t>model</a:t>
            </a:r>
            <a:r>
              <a:rPr lang="en-US" sz="2000" dirty="0"/>
              <a:t> predicts what the environment will do </a:t>
            </a:r>
            <a:r>
              <a:rPr lang="en-US" sz="2000" dirty="0" smtClean="0"/>
              <a:t>next.</a:t>
            </a:r>
          </a:p>
          <a:p>
            <a:r>
              <a:rPr lang="en-US" sz="2000" dirty="0" smtClean="0"/>
              <a:t>This </a:t>
            </a:r>
            <a:r>
              <a:rPr lang="en-US" sz="2000" dirty="0"/>
              <a:t>is something that mimics the behavior of the environment, </a:t>
            </a:r>
            <a:r>
              <a:rPr lang="en-US" sz="2000" dirty="0" smtClean="0"/>
              <a:t>or more </a:t>
            </a:r>
            <a:r>
              <a:rPr lang="en-US" sz="2000" dirty="0"/>
              <a:t>generally, that allows inferences to be made about how the environment will behave.</a:t>
            </a:r>
          </a:p>
          <a:p>
            <a:r>
              <a:rPr lang="en-US" sz="2000" dirty="0"/>
              <a:t>For example, given a state and action, the model might predict the resultant next </a:t>
            </a:r>
            <a:r>
              <a:rPr lang="en-US" sz="2000" dirty="0" smtClean="0"/>
              <a:t>state and </a:t>
            </a:r>
            <a:r>
              <a:rPr lang="en-US" sz="2000" dirty="0"/>
              <a:t>next reward.</a:t>
            </a:r>
          </a:p>
        </p:txBody>
      </p:sp>
    </p:spTree>
    <p:extLst>
      <p:ext uri="{BB962C8B-B14F-4D97-AF65-F5344CB8AC3E}">
        <p14:creationId xmlns:p14="http://schemas.microsoft.com/office/powerpoint/2010/main" val="3977133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95" y="365125"/>
            <a:ext cx="10515600" cy="1325563"/>
          </a:xfrm>
        </p:spPr>
        <p:txBody>
          <a:bodyPr>
            <a:normAutofit/>
          </a:bodyPr>
          <a:lstStyle/>
          <a:p>
            <a:r>
              <a:rPr lang="en-US" sz="3600" dirty="0" smtClean="0"/>
              <a:t>RL AGENT TAXONOMY</a:t>
            </a:r>
            <a:endParaRPr lang="en-US" sz="3600" dirty="0"/>
          </a:p>
        </p:txBody>
      </p:sp>
      <p:sp>
        <p:nvSpPr>
          <p:cNvPr id="3" name="Content Placeholder 2"/>
          <p:cNvSpPr>
            <a:spLocks noGrp="1"/>
          </p:cNvSpPr>
          <p:nvPr>
            <p:ph idx="1"/>
          </p:nvPr>
        </p:nvSpPr>
        <p:spPr>
          <a:xfrm>
            <a:off x="725905" y="2141536"/>
            <a:ext cx="10515600" cy="4351338"/>
          </a:xfrm>
        </p:spPr>
        <p:txBody>
          <a:bodyPr>
            <a:normAutofit/>
          </a:bodyPr>
          <a:lstStyle/>
          <a:p>
            <a:pPr marL="0" indent="0">
              <a:buNone/>
            </a:pPr>
            <a:endParaRPr lang="en-US" sz="1100" dirty="0"/>
          </a:p>
        </p:txBody>
      </p:sp>
      <p:graphicFrame>
        <p:nvGraphicFramePr>
          <p:cNvPr id="4" name="Diagram 3"/>
          <p:cNvGraphicFramePr/>
          <p:nvPr>
            <p:extLst>
              <p:ext uri="{D42A27DB-BD31-4B8C-83A1-F6EECF244321}">
                <p14:modId xmlns:p14="http://schemas.microsoft.com/office/powerpoint/2010/main" val="2748393679"/>
              </p:ext>
            </p:extLst>
          </p:nvPr>
        </p:nvGraphicFramePr>
        <p:xfrm>
          <a:off x="1141663" y="365125"/>
          <a:ext cx="8128000" cy="5937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578015" y="3065886"/>
            <a:ext cx="830179" cy="523220"/>
          </a:xfrm>
          <a:prstGeom prst="rect">
            <a:avLst/>
          </a:prstGeom>
          <a:noFill/>
        </p:spPr>
        <p:txBody>
          <a:bodyPr wrap="square" rtlCol="0">
            <a:spAutoFit/>
          </a:bodyPr>
          <a:lstStyle/>
          <a:p>
            <a:r>
              <a:rPr lang="en-US" sz="1400" dirty="0" smtClean="0">
                <a:solidFill>
                  <a:srgbClr val="7030A0"/>
                </a:solidFill>
              </a:rPr>
              <a:t>ACTOR CRITIC</a:t>
            </a:r>
            <a:endParaRPr lang="en-US" sz="1400" dirty="0">
              <a:solidFill>
                <a:srgbClr val="7030A0"/>
              </a:solidFill>
            </a:endParaRPr>
          </a:p>
        </p:txBody>
      </p:sp>
      <p:sp>
        <p:nvSpPr>
          <p:cNvPr id="6" name="TextBox 5"/>
          <p:cNvSpPr txBox="1"/>
          <p:nvPr/>
        </p:nvSpPr>
        <p:spPr>
          <a:xfrm>
            <a:off x="4585702" y="2402848"/>
            <a:ext cx="1090863" cy="584775"/>
          </a:xfrm>
          <a:prstGeom prst="rect">
            <a:avLst/>
          </a:prstGeom>
          <a:noFill/>
        </p:spPr>
        <p:txBody>
          <a:bodyPr wrap="square" rtlCol="0">
            <a:spAutoFit/>
          </a:bodyPr>
          <a:lstStyle/>
          <a:p>
            <a:r>
              <a:rPr lang="en-US" dirty="0" smtClean="0"/>
              <a:t> </a:t>
            </a:r>
            <a:r>
              <a:rPr lang="en-US" sz="1400" dirty="0" smtClean="0">
                <a:solidFill>
                  <a:srgbClr val="C00000"/>
                </a:solidFill>
              </a:rPr>
              <a:t>MODEL</a:t>
            </a:r>
          </a:p>
          <a:p>
            <a:r>
              <a:rPr lang="en-US" sz="1400" dirty="0" smtClean="0">
                <a:solidFill>
                  <a:srgbClr val="C00000"/>
                </a:solidFill>
              </a:rPr>
              <a:t>    FREE </a:t>
            </a:r>
            <a:endParaRPr lang="en-US" sz="1400" dirty="0">
              <a:solidFill>
                <a:srgbClr val="C00000"/>
              </a:solidFill>
            </a:endParaRPr>
          </a:p>
        </p:txBody>
      </p:sp>
      <p:sp>
        <p:nvSpPr>
          <p:cNvPr id="7" name="TextBox 6"/>
          <p:cNvSpPr txBox="1"/>
          <p:nvPr/>
        </p:nvSpPr>
        <p:spPr>
          <a:xfrm>
            <a:off x="4650874" y="3793985"/>
            <a:ext cx="960521" cy="523220"/>
          </a:xfrm>
          <a:prstGeom prst="rect">
            <a:avLst/>
          </a:prstGeom>
          <a:noFill/>
        </p:spPr>
        <p:txBody>
          <a:bodyPr wrap="square" rtlCol="0">
            <a:spAutoFit/>
          </a:bodyPr>
          <a:lstStyle/>
          <a:p>
            <a:r>
              <a:rPr lang="en-US" sz="1400" dirty="0" smtClean="0">
                <a:solidFill>
                  <a:schemeClr val="accent2">
                    <a:lumMod val="50000"/>
                  </a:schemeClr>
                </a:solidFill>
              </a:rPr>
              <a:t>MODEL BASED</a:t>
            </a:r>
            <a:endParaRPr lang="en-US" sz="1400" dirty="0">
              <a:solidFill>
                <a:schemeClr val="accent2">
                  <a:lumMod val="50000"/>
                </a:schemeClr>
              </a:solidFill>
            </a:endParaRPr>
          </a:p>
        </p:txBody>
      </p:sp>
      <p:sp>
        <p:nvSpPr>
          <p:cNvPr id="8" name="TextBox 7"/>
          <p:cNvSpPr txBox="1"/>
          <p:nvPr/>
        </p:nvSpPr>
        <p:spPr>
          <a:xfrm>
            <a:off x="3318709" y="3942132"/>
            <a:ext cx="1259306" cy="276999"/>
          </a:xfrm>
          <a:prstGeom prst="rect">
            <a:avLst/>
          </a:prstGeom>
          <a:noFill/>
        </p:spPr>
        <p:txBody>
          <a:bodyPr wrap="square" rtlCol="0">
            <a:spAutoFit/>
          </a:bodyPr>
          <a:lstStyle/>
          <a:p>
            <a:r>
              <a:rPr lang="en-US" sz="1200" dirty="0" smtClean="0"/>
              <a:t>VALUE BASED</a:t>
            </a:r>
            <a:endParaRPr lang="en-US" sz="1200" dirty="0"/>
          </a:p>
        </p:txBody>
      </p:sp>
      <p:sp>
        <p:nvSpPr>
          <p:cNvPr id="9" name="TextBox 8"/>
          <p:cNvSpPr txBox="1"/>
          <p:nvPr/>
        </p:nvSpPr>
        <p:spPr>
          <a:xfrm>
            <a:off x="5538535" y="3950510"/>
            <a:ext cx="1941095" cy="307777"/>
          </a:xfrm>
          <a:prstGeom prst="rect">
            <a:avLst/>
          </a:prstGeom>
          <a:noFill/>
        </p:spPr>
        <p:txBody>
          <a:bodyPr wrap="square" rtlCol="0">
            <a:spAutoFit/>
          </a:bodyPr>
          <a:lstStyle/>
          <a:p>
            <a:r>
              <a:rPr lang="en-US" sz="1400" dirty="0" smtClean="0"/>
              <a:t>POLICY BASED</a:t>
            </a:r>
            <a:endParaRPr lang="en-US" sz="1400" dirty="0"/>
          </a:p>
        </p:txBody>
      </p:sp>
    </p:spTree>
    <p:extLst>
      <p:ext uri="{BB962C8B-B14F-4D97-AF65-F5344CB8AC3E}">
        <p14:creationId xmlns:p14="http://schemas.microsoft.com/office/powerpoint/2010/main" val="2215812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21351" y="593558"/>
            <a:ext cx="6500119" cy="5743074"/>
          </a:xfrm>
          <a:prstGeom prst="rect">
            <a:avLst/>
          </a:prstGeom>
        </p:spPr>
      </p:pic>
      <p:sp>
        <p:nvSpPr>
          <p:cNvPr id="5" name="TextBox 4"/>
          <p:cNvSpPr txBox="1"/>
          <p:nvPr/>
        </p:nvSpPr>
        <p:spPr>
          <a:xfrm>
            <a:off x="1427747" y="160421"/>
            <a:ext cx="6946232" cy="369332"/>
          </a:xfrm>
          <a:prstGeom prst="rect">
            <a:avLst/>
          </a:prstGeom>
          <a:noFill/>
        </p:spPr>
        <p:txBody>
          <a:bodyPr wrap="square" rtlCol="0">
            <a:spAutoFit/>
          </a:bodyPr>
          <a:lstStyle/>
          <a:p>
            <a:r>
              <a:rPr lang="en-US" dirty="0" smtClean="0"/>
              <a:t>Reference book on reinforcement learning</a:t>
            </a:r>
            <a:endParaRPr lang="en-US" dirty="0"/>
          </a:p>
        </p:txBody>
      </p:sp>
    </p:spTree>
    <p:extLst>
      <p:ext uri="{BB962C8B-B14F-4D97-AF65-F5344CB8AC3E}">
        <p14:creationId xmlns:p14="http://schemas.microsoft.com/office/powerpoint/2010/main" val="3060736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Two fundamental problems in sequential decision making</a:t>
            </a:r>
          </a:p>
        </p:txBody>
      </p:sp>
      <p:sp>
        <p:nvSpPr>
          <p:cNvPr id="3" name="Content Placeholder 2"/>
          <p:cNvSpPr>
            <a:spLocks noGrp="1"/>
          </p:cNvSpPr>
          <p:nvPr>
            <p:ph idx="1"/>
          </p:nvPr>
        </p:nvSpPr>
        <p:spPr/>
        <p:txBody>
          <a:bodyPr>
            <a:noAutofit/>
          </a:bodyPr>
          <a:lstStyle/>
          <a:p>
            <a:r>
              <a:rPr lang="en-US" sz="2000" dirty="0" smtClean="0"/>
              <a:t>Reinforcement </a:t>
            </a:r>
            <a:r>
              <a:rPr lang="en-US" sz="2000" dirty="0"/>
              <a:t>Learning:</a:t>
            </a:r>
          </a:p>
          <a:p>
            <a:r>
              <a:rPr lang="en-US" sz="2000" dirty="0"/>
              <a:t>The environment is initially unknown</a:t>
            </a:r>
          </a:p>
          <a:p>
            <a:r>
              <a:rPr lang="en-US" sz="2000" dirty="0"/>
              <a:t>The agent interacts with the environment</a:t>
            </a:r>
          </a:p>
          <a:p>
            <a:r>
              <a:rPr lang="en-US" sz="2000" dirty="0"/>
              <a:t>The agent improves its </a:t>
            </a:r>
            <a:r>
              <a:rPr lang="en-US" sz="2000" dirty="0" smtClean="0"/>
              <a:t>policy</a:t>
            </a:r>
          </a:p>
          <a:p>
            <a:pPr marL="0" indent="0">
              <a:buNone/>
            </a:pPr>
            <a:endParaRPr lang="en-US" sz="2000" dirty="0"/>
          </a:p>
          <a:p>
            <a:r>
              <a:rPr lang="en-US" sz="2000" dirty="0"/>
              <a:t>Planning:</a:t>
            </a:r>
          </a:p>
          <a:p>
            <a:r>
              <a:rPr lang="en-US" sz="2000" dirty="0"/>
              <a:t>A model of the environment is known</a:t>
            </a:r>
          </a:p>
          <a:p>
            <a:r>
              <a:rPr lang="en-US" sz="2000" dirty="0"/>
              <a:t>The agent performs computations with its model (without </a:t>
            </a:r>
            <a:r>
              <a:rPr lang="en-US" sz="2000" dirty="0" smtClean="0"/>
              <a:t>any external </a:t>
            </a:r>
            <a:r>
              <a:rPr lang="en-US" sz="2000" dirty="0"/>
              <a:t>interaction)</a:t>
            </a:r>
          </a:p>
          <a:p>
            <a:r>
              <a:rPr lang="en-US" sz="2000" dirty="0"/>
              <a:t>The agent improves its </a:t>
            </a:r>
            <a:r>
              <a:rPr lang="en-US" sz="2000" dirty="0" smtClean="0"/>
              <a:t>policy a.k.a</a:t>
            </a:r>
            <a:r>
              <a:rPr lang="en-US" sz="2000" dirty="0"/>
              <a:t>. deliberation, reasoning, introspection, </a:t>
            </a:r>
            <a:r>
              <a:rPr lang="en-US" sz="2000" dirty="0" smtClean="0"/>
              <a:t>pondering, thought</a:t>
            </a:r>
            <a:r>
              <a:rPr lang="en-US" sz="2000" dirty="0"/>
              <a:t>, search</a:t>
            </a:r>
          </a:p>
        </p:txBody>
      </p:sp>
    </p:spTree>
    <p:extLst>
      <p:ext uri="{BB962C8B-B14F-4D97-AF65-F5344CB8AC3E}">
        <p14:creationId xmlns:p14="http://schemas.microsoft.com/office/powerpoint/2010/main" val="2523894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3015915" y="2593536"/>
            <a:ext cx="5245767" cy="2804632"/>
          </a:xfrm>
          <a:prstGeom prst="rect">
            <a:avLst/>
          </a:prstGeom>
        </p:spPr>
      </p:pic>
    </p:spTree>
    <p:extLst>
      <p:ext uri="{BB962C8B-B14F-4D97-AF65-F5344CB8AC3E}">
        <p14:creationId xmlns:p14="http://schemas.microsoft.com/office/powerpoint/2010/main" val="3139573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494762" y="1825625"/>
            <a:ext cx="5198301" cy="47630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Branches of Machine Learning</a:t>
            </a:r>
            <a:endParaRPr lang="en-US" sz="3600" dirty="0"/>
          </a:p>
        </p:txBody>
      </p:sp>
      <p:grpSp>
        <p:nvGrpSpPr>
          <p:cNvPr id="11" name="Group 10"/>
          <p:cNvGrpSpPr/>
          <p:nvPr/>
        </p:nvGrpSpPr>
        <p:grpSpPr>
          <a:xfrm>
            <a:off x="838200" y="1825625"/>
            <a:ext cx="10515600" cy="4351338"/>
            <a:chOff x="838200" y="1825625"/>
            <a:chExt cx="10515600" cy="4351338"/>
          </a:xfrm>
        </p:grpSpPr>
        <p:sp>
          <p:nvSpPr>
            <p:cNvPr id="12" name="Rectangle 11"/>
            <p:cNvSpPr/>
            <p:nvPr/>
          </p:nvSpPr>
          <p:spPr>
            <a:xfrm>
              <a:off x="838200" y="1825625"/>
              <a:ext cx="10515600" cy="4351338"/>
            </a:xfrm>
            <a:prstGeom prst="rect">
              <a:avLst/>
            </a:prstGeom>
            <a:ln>
              <a:noFill/>
            </a:ln>
          </p:spPr>
        </p:sp>
        <p:sp>
          <p:nvSpPr>
            <p:cNvPr id="13" name="Freeform 12"/>
            <p:cNvSpPr/>
            <p:nvPr/>
          </p:nvSpPr>
          <p:spPr>
            <a:xfrm>
              <a:off x="4788509" y="2297797"/>
              <a:ext cx="2610802" cy="2610802"/>
            </a:xfrm>
            <a:custGeom>
              <a:avLst/>
              <a:gdLst>
                <a:gd name="connsiteX0" fmla="*/ 0 w 2610802"/>
                <a:gd name="connsiteY0" fmla="*/ 1305401 h 2610802"/>
                <a:gd name="connsiteX1" fmla="*/ 1305401 w 2610802"/>
                <a:gd name="connsiteY1" fmla="*/ 0 h 2610802"/>
                <a:gd name="connsiteX2" fmla="*/ 2610802 w 2610802"/>
                <a:gd name="connsiteY2" fmla="*/ 1305401 h 2610802"/>
                <a:gd name="connsiteX3" fmla="*/ 1305401 w 2610802"/>
                <a:gd name="connsiteY3" fmla="*/ 2610802 h 2610802"/>
                <a:gd name="connsiteX4" fmla="*/ 0 w 2610802"/>
                <a:gd name="connsiteY4" fmla="*/ 1305401 h 2610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0802" h="2610802">
                  <a:moveTo>
                    <a:pt x="0" y="1305401"/>
                  </a:moveTo>
                  <a:cubicBezTo>
                    <a:pt x="0" y="584448"/>
                    <a:pt x="584448" y="0"/>
                    <a:pt x="1305401" y="0"/>
                  </a:cubicBezTo>
                  <a:cubicBezTo>
                    <a:pt x="2026354" y="0"/>
                    <a:pt x="2610802" y="584448"/>
                    <a:pt x="2610802" y="1305401"/>
                  </a:cubicBezTo>
                  <a:cubicBezTo>
                    <a:pt x="2610802" y="2026354"/>
                    <a:pt x="2026354" y="2610802"/>
                    <a:pt x="1305401" y="2610802"/>
                  </a:cubicBezTo>
                  <a:cubicBezTo>
                    <a:pt x="584448" y="2610802"/>
                    <a:pt x="0" y="2026354"/>
                    <a:pt x="0" y="1305401"/>
                  </a:cubicBezTo>
                  <a:close/>
                </a:path>
              </a:pathLst>
            </a:custGeom>
            <a:solidFill>
              <a:schemeClr val="accent1">
                <a:lumMod val="75000"/>
                <a:alpha val="50000"/>
              </a:schemeClr>
            </a:solidFill>
          </p:spPr>
          <p:style>
            <a:lnRef idx="2">
              <a:schemeClr val="dk1">
                <a:shade val="80000"/>
                <a:hueOff val="0"/>
                <a:satOff val="0"/>
                <a:lumOff val="0"/>
                <a:alphaOff val="0"/>
              </a:schemeClr>
            </a:lnRef>
            <a:fillRef idx="1">
              <a:schemeClr val="lt1">
                <a:alpha val="50000"/>
                <a:hueOff val="0"/>
                <a:satOff val="0"/>
                <a:lumOff val="0"/>
                <a:alphaOff val="0"/>
              </a:schemeClr>
            </a:fillRef>
            <a:effectRef idx="0">
              <a:schemeClr val="lt1">
                <a:alpha val="50000"/>
                <a:hueOff val="0"/>
                <a:satOff val="0"/>
                <a:lumOff val="0"/>
                <a:alphaOff val="0"/>
              </a:schemeClr>
            </a:effectRef>
            <a:fontRef idx="minor">
              <a:schemeClr val="tx1"/>
            </a:fontRef>
          </p:style>
          <p:txBody>
            <a:bodyPr spcFirstLastPara="0" vert="horz" wrap="square" lIns="348107" tIns="456890" rIns="348107" bIns="979051" numCol="1" spcCol="1270" anchor="ctr" anchorCtr="0">
              <a:noAutofit/>
            </a:bodyPr>
            <a:lstStyle/>
            <a:p>
              <a:pPr lvl="0" algn="ctr" defTabSz="889000">
                <a:lnSpc>
                  <a:spcPct val="90000"/>
                </a:lnSpc>
                <a:spcBef>
                  <a:spcPct val="0"/>
                </a:spcBef>
                <a:spcAft>
                  <a:spcPct val="35000"/>
                </a:spcAft>
              </a:pPr>
              <a:r>
                <a:rPr lang="en-US" sz="2000" kern="1200" dirty="0" smtClean="0"/>
                <a:t>Supervised learning</a:t>
              </a:r>
              <a:endParaRPr lang="en-US" sz="2000" kern="1200" dirty="0"/>
            </a:p>
          </p:txBody>
        </p:sp>
        <p:sp>
          <p:nvSpPr>
            <p:cNvPr id="14" name="Freeform 13"/>
            <p:cNvSpPr/>
            <p:nvPr/>
          </p:nvSpPr>
          <p:spPr>
            <a:xfrm>
              <a:off x="5798559" y="3363474"/>
              <a:ext cx="2610802" cy="2610802"/>
            </a:xfrm>
            <a:custGeom>
              <a:avLst/>
              <a:gdLst>
                <a:gd name="connsiteX0" fmla="*/ 0 w 2610802"/>
                <a:gd name="connsiteY0" fmla="*/ 1305401 h 2610802"/>
                <a:gd name="connsiteX1" fmla="*/ 1305401 w 2610802"/>
                <a:gd name="connsiteY1" fmla="*/ 0 h 2610802"/>
                <a:gd name="connsiteX2" fmla="*/ 2610802 w 2610802"/>
                <a:gd name="connsiteY2" fmla="*/ 1305401 h 2610802"/>
                <a:gd name="connsiteX3" fmla="*/ 1305401 w 2610802"/>
                <a:gd name="connsiteY3" fmla="*/ 2610802 h 2610802"/>
                <a:gd name="connsiteX4" fmla="*/ 0 w 2610802"/>
                <a:gd name="connsiteY4" fmla="*/ 1305401 h 2610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0802" h="2610802">
                  <a:moveTo>
                    <a:pt x="0" y="1305401"/>
                  </a:moveTo>
                  <a:cubicBezTo>
                    <a:pt x="0" y="584448"/>
                    <a:pt x="584448" y="0"/>
                    <a:pt x="1305401" y="0"/>
                  </a:cubicBezTo>
                  <a:cubicBezTo>
                    <a:pt x="2026354" y="0"/>
                    <a:pt x="2610802" y="584448"/>
                    <a:pt x="2610802" y="1305401"/>
                  </a:cubicBezTo>
                  <a:cubicBezTo>
                    <a:pt x="2610802" y="2026354"/>
                    <a:pt x="2026354" y="2610802"/>
                    <a:pt x="1305401" y="2610802"/>
                  </a:cubicBezTo>
                  <a:cubicBezTo>
                    <a:pt x="584448" y="2610802"/>
                    <a:pt x="0" y="2026354"/>
                    <a:pt x="0" y="1305401"/>
                  </a:cubicBezTo>
                  <a:close/>
                </a:path>
              </a:pathLst>
            </a:custGeom>
            <a:solidFill>
              <a:schemeClr val="accent1">
                <a:alpha val="50000"/>
              </a:schemeClr>
            </a:solidFill>
          </p:spPr>
          <p:style>
            <a:lnRef idx="2">
              <a:schemeClr val="dk1">
                <a:shade val="80000"/>
                <a:hueOff val="0"/>
                <a:satOff val="0"/>
                <a:lumOff val="0"/>
                <a:alphaOff val="0"/>
              </a:schemeClr>
            </a:lnRef>
            <a:fillRef idx="1">
              <a:schemeClr val="lt1">
                <a:alpha val="50000"/>
                <a:hueOff val="0"/>
                <a:satOff val="0"/>
                <a:lumOff val="0"/>
                <a:alphaOff val="0"/>
              </a:schemeClr>
            </a:fillRef>
            <a:effectRef idx="0">
              <a:schemeClr val="lt1">
                <a:alpha val="50000"/>
                <a:hueOff val="0"/>
                <a:satOff val="0"/>
                <a:lumOff val="0"/>
                <a:alphaOff val="0"/>
              </a:schemeClr>
            </a:effectRef>
            <a:fontRef idx="minor">
              <a:schemeClr val="tx1"/>
            </a:fontRef>
          </p:style>
          <p:txBody>
            <a:bodyPr spcFirstLastPara="0" vert="horz" wrap="square" lIns="798471" tIns="674458" rIns="245850" bIns="500403" numCol="1" spcCol="1270" anchor="ctr" anchorCtr="0">
              <a:noAutofit/>
            </a:bodyPr>
            <a:lstStyle/>
            <a:p>
              <a:pPr lvl="0" algn="ctr" defTabSz="889000">
                <a:lnSpc>
                  <a:spcPct val="90000"/>
                </a:lnSpc>
                <a:spcBef>
                  <a:spcPct val="0"/>
                </a:spcBef>
                <a:spcAft>
                  <a:spcPct val="35000"/>
                </a:spcAft>
              </a:pPr>
              <a:r>
                <a:rPr lang="en-US" sz="2000" kern="1200" dirty="0" smtClean="0"/>
                <a:t>Reinforcement </a:t>
              </a:r>
            </a:p>
            <a:p>
              <a:pPr lvl="0" algn="ctr" defTabSz="889000">
                <a:lnSpc>
                  <a:spcPct val="90000"/>
                </a:lnSpc>
                <a:spcBef>
                  <a:spcPct val="0"/>
                </a:spcBef>
                <a:spcAft>
                  <a:spcPct val="35000"/>
                </a:spcAft>
              </a:pPr>
              <a:r>
                <a:rPr lang="en-US" sz="2000" kern="1200" dirty="0" smtClean="0"/>
                <a:t>Learning </a:t>
              </a:r>
              <a:endParaRPr lang="en-US" sz="2000" kern="1200" dirty="0"/>
            </a:p>
          </p:txBody>
        </p:sp>
        <p:sp>
          <p:nvSpPr>
            <p:cNvPr id="15" name="Freeform 14"/>
            <p:cNvSpPr/>
            <p:nvPr/>
          </p:nvSpPr>
          <p:spPr>
            <a:xfrm>
              <a:off x="3790887" y="3412923"/>
              <a:ext cx="2610802" cy="2610802"/>
            </a:xfrm>
            <a:custGeom>
              <a:avLst/>
              <a:gdLst>
                <a:gd name="connsiteX0" fmla="*/ 0 w 2610802"/>
                <a:gd name="connsiteY0" fmla="*/ 1305401 h 2610802"/>
                <a:gd name="connsiteX1" fmla="*/ 1305401 w 2610802"/>
                <a:gd name="connsiteY1" fmla="*/ 0 h 2610802"/>
                <a:gd name="connsiteX2" fmla="*/ 2610802 w 2610802"/>
                <a:gd name="connsiteY2" fmla="*/ 1305401 h 2610802"/>
                <a:gd name="connsiteX3" fmla="*/ 1305401 w 2610802"/>
                <a:gd name="connsiteY3" fmla="*/ 2610802 h 2610802"/>
                <a:gd name="connsiteX4" fmla="*/ 0 w 2610802"/>
                <a:gd name="connsiteY4" fmla="*/ 1305401 h 2610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0802" h="2610802">
                  <a:moveTo>
                    <a:pt x="0" y="1305401"/>
                  </a:moveTo>
                  <a:cubicBezTo>
                    <a:pt x="0" y="584448"/>
                    <a:pt x="584448" y="0"/>
                    <a:pt x="1305401" y="0"/>
                  </a:cubicBezTo>
                  <a:cubicBezTo>
                    <a:pt x="2026354" y="0"/>
                    <a:pt x="2610802" y="584448"/>
                    <a:pt x="2610802" y="1305401"/>
                  </a:cubicBezTo>
                  <a:cubicBezTo>
                    <a:pt x="2610802" y="2026354"/>
                    <a:pt x="2026354" y="2610802"/>
                    <a:pt x="1305401" y="2610802"/>
                  </a:cubicBezTo>
                  <a:cubicBezTo>
                    <a:pt x="584448" y="2610802"/>
                    <a:pt x="0" y="2026354"/>
                    <a:pt x="0" y="1305401"/>
                  </a:cubicBezTo>
                  <a:close/>
                </a:path>
              </a:pathLst>
            </a:custGeom>
            <a:solidFill>
              <a:schemeClr val="accent1">
                <a:alpha val="50000"/>
              </a:schemeClr>
            </a:solidFill>
          </p:spPr>
          <p:style>
            <a:lnRef idx="2">
              <a:schemeClr val="dk1">
                <a:shade val="80000"/>
                <a:hueOff val="0"/>
                <a:satOff val="0"/>
                <a:lumOff val="0"/>
                <a:alphaOff val="0"/>
              </a:schemeClr>
            </a:lnRef>
            <a:fillRef idx="1">
              <a:schemeClr val="lt1">
                <a:alpha val="50000"/>
                <a:hueOff val="0"/>
                <a:satOff val="0"/>
                <a:lumOff val="0"/>
                <a:alphaOff val="0"/>
              </a:schemeClr>
            </a:fillRef>
            <a:effectRef idx="0">
              <a:schemeClr val="lt1">
                <a:alpha val="50000"/>
                <a:hueOff val="0"/>
                <a:satOff val="0"/>
                <a:lumOff val="0"/>
                <a:alphaOff val="0"/>
              </a:schemeClr>
            </a:effectRef>
            <a:fontRef idx="minor">
              <a:schemeClr val="tx1"/>
            </a:fontRef>
          </p:style>
          <p:txBody>
            <a:bodyPr spcFirstLastPara="0" vert="horz" wrap="square" lIns="245850" tIns="674457" rIns="798471" bIns="500404" numCol="1" spcCol="1270" anchor="ctr" anchorCtr="0">
              <a:noAutofit/>
            </a:bodyPr>
            <a:lstStyle/>
            <a:p>
              <a:pPr lvl="0" algn="ctr" defTabSz="889000">
                <a:lnSpc>
                  <a:spcPct val="90000"/>
                </a:lnSpc>
                <a:spcBef>
                  <a:spcPct val="0"/>
                </a:spcBef>
                <a:spcAft>
                  <a:spcPct val="35000"/>
                </a:spcAft>
              </a:pPr>
              <a:r>
                <a:rPr lang="en-US" sz="2000" kern="1200" dirty="0" smtClean="0"/>
                <a:t>Unsupervised learning </a:t>
              </a:r>
              <a:endParaRPr lang="en-US" sz="2000" kern="1200" dirty="0"/>
            </a:p>
          </p:txBody>
        </p:sp>
      </p:grpSp>
      <p:sp>
        <p:nvSpPr>
          <p:cNvPr id="9" name="TextBox 8"/>
          <p:cNvSpPr txBox="1"/>
          <p:nvPr/>
        </p:nvSpPr>
        <p:spPr>
          <a:xfrm>
            <a:off x="5941512" y="4137821"/>
            <a:ext cx="304800" cy="276999"/>
          </a:xfrm>
          <a:prstGeom prst="rect">
            <a:avLst/>
          </a:prstGeom>
          <a:noFill/>
        </p:spPr>
        <p:txBody>
          <a:bodyPr wrap="square" rtlCol="0">
            <a:spAutoFit/>
          </a:bodyPr>
          <a:lstStyle/>
          <a:p>
            <a:endParaRPr lang="en-US" sz="1200" dirty="0"/>
          </a:p>
        </p:txBody>
      </p:sp>
      <p:sp>
        <p:nvSpPr>
          <p:cNvPr id="10" name="TextBox 9"/>
          <p:cNvSpPr txBox="1"/>
          <p:nvPr/>
        </p:nvSpPr>
        <p:spPr>
          <a:xfrm>
            <a:off x="5750011" y="4276320"/>
            <a:ext cx="741405" cy="461665"/>
          </a:xfrm>
          <a:prstGeom prst="rect">
            <a:avLst/>
          </a:prstGeom>
          <a:noFill/>
        </p:spPr>
        <p:txBody>
          <a:bodyPr wrap="square" rtlCol="0">
            <a:spAutoFit/>
          </a:bodyPr>
          <a:lstStyle/>
          <a:p>
            <a:r>
              <a:rPr lang="en-US" sz="1200" dirty="0" smtClean="0">
                <a:solidFill>
                  <a:srgbClr val="FF0000"/>
                </a:solidFill>
              </a:rPr>
              <a:t>Machine learning</a:t>
            </a:r>
            <a:endParaRPr lang="en-US" sz="1200" dirty="0">
              <a:solidFill>
                <a:srgbClr val="FF0000"/>
              </a:solidFill>
            </a:endParaRPr>
          </a:p>
        </p:txBody>
      </p:sp>
    </p:spTree>
    <p:extLst>
      <p:ext uri="{BB962C8B-B14F-4D97-AF65-F5344CB8AC3E}">
        <p14:creationId xmlns:p14="http://schemas.microsoft.com/office/powerpoint/2010/main" val="3833850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Many faces of </a:t>
            </a:r>
            <a:r>
              <a:rPr lang="en-US" sz="3600" dirty="0"/>
              <a:t>R</a:t>
            </a:r>
            <a:r>
              <a:rPr lang="en-US" sz="3600" dirty="0" smtClean="0"/>
              <a:t>einforcement Learning </a:t>
            </a:r>
            <a:endParaRPr lang="en-US" sz="3600" dirty="0"/>
          </a:p>
        </p:txBody>
      </p:sp>
      <p:graphicFrame>
        <p:nvGraphicFramePr>
          <p:cNvPr id="3" name="Diagram 2"/>
          <p:cNvGraphicFramePr/>
          <p:nvPr>
            <p:extLst>
              <p:ext uri="{D42A27DB-BD31-4B8C-83A1-F6EECF244321}">
                <p14:modId xmlns:p14="http://schemas.microsoft.com/office/powerpoint/2010/main" val="1573036839"/>
              </p:ext>
            </p:extLst>
          </p:nvPr>
        </p:nvGraphicFramePr>
        <p:xfrm>
          <a:off x="2032000" y="115237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153141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cs typeface="Arial" panose="020B0604020202020204" pitchFamily="34" charset="0"/>
              </a:rPr>
              <a:t>Reinforcement learning</a:t>
            </a:r>
            <a:endParaRPr lang="en-US" sz="3600" dirty="0"/>
          </a:p>
        </p:txBody>
      </p:sp>
      <p:sp>
        <p:nvSpPr>
          <p:cNvPr id="3" name="Content Placeholder 2"/>
          <p:cNvSpPr>
            <a:spLocks noGrp="1"/>
          </p:cNvSpPr>
          <p:nvPr>
            <p:ph idx="1"/>
          </p:nvPr>
        </p:nvSpPr>
        <p:spPr/>
        <p:txBody>
          <a:bodyPr>
            <a:normAutofit/>
          </a:bodyPr>
          <a:lstStyle/>
          <a:p>
            <a:r>
              <a:rPr lang="en-US" sz="2000" dirty="0">
                <a:cs typeface="Arial" panose="020B0604020202020204" pitchFamily="34" charset="0"/>
              </a:rPr>
              <a:t>Reinforcement learning is learning what to do—how to map situations to </a:t>
            </a:r>
            <a:r>
              <a:rPr lang="en-US" sz="2000" dirty="0" smtClean="0">
                <a:cs typeface="Arial" panose="020B0604020202020204" pitchFamily="34" charset="0"/>
              </a:rPr>
              <a:t>actions - so as </a:t>
            </a:r>
            <a:r>
              <a:rPr lang="en-US" sz="2000" dirty="0">
                <a:cs typeface="Arial" panose="020B0604020202020204" pitchFamily="34" charset="0"/>
              </a:rPr>
              <a:t>to maximize a numerical reward signal. </a:t>
            </a:r>
            <a:endParaRPr lang="en-US" sz="2000" dirty="0" smtClean="0">
              <a:cs typeface="Arial" panose="020B0604020202020204" pitchFamily="34" charset="0"/>
            </a:endParaRPr>
          </a:p>
          <a:p>
            <a:r>
              <a:rPr lang="en-US" sz="2000" dirty="0" smtClean="0">
                <a:cs typeface="Arial" panose="020B0604020202020204" pitchFamily="34" charset="0"/>
              </a:rPr>
              <a:t>The </a:t>
            </a:r>
            <a:r>
              <a:rPr lang="en-US" sz="2000" dirty="0">
                <a:cs typeface="Arial" panose="020B0604020202020204" pitchFamily="34" charset="0"/>
              </a:rPr>
              <a:t>learner is not told which actions </a:t>
            </a:r>
            <a:r>
              <a:rPr lang="en-US" sz="2000" dirty="0" smtClean="0">
                <a:cs typeface="Arial" panose="020B0604020202020204" pitchFamily="34" charset="0"/>
              </a:rPr>
              <a:t>to take</a:t>
            </a:r>
            <a:r>
              <a:rPr lang="en-US" sz="2000" dirty="0">
                <a:cs typeface="Arial" panose="020B0604020202020204" pitchFamily="34" charset="0"/>
              </a:rPr>
              <a:t>, but instead must discover which actions yield the most </a:t>
            </a:r>
            <a:r>
              <a:rPr lang="en-US" sz="2000" dirty="0" smtClean="0">
                <a:cs typeface="Arial" panose="020B0604020202020204" pitchFamily="34" charset="0"/>
              </a:rPr>
              <a:t>reward.</a:t>
            </a:r>
          </a:p>
          <a:p>
            <a:r>
              <a:rPr lang="en-US" sz="2000" dirty="0"/>
              <a:t> Reinforcement learning is an area of Machine </a:t>
            </a:r>
            <a:r>
              <a:rPr lang="en-US" sz="2000" dirty="0" smtClean="0"/>
              <a:t>Learning</a:t>
            </a:r>
            <a:r>
              <a:rPr lang="en-US" sz="2000" dirty="0"/>
              <a:t>. </a:t>
            </a:r>
            <a:endParaRPr lang="en-US" sz="2000" dirty="0" smtClean="0"/>
          </a:p>
          <a:p>
            <a:r>
              <a:rPr lang="en-US" sz="2000" dirty="0" smtClean="0"/>
              <a:t>Machine </a:t>
            </a:r>
            <a:r>
              <a:rPr lang="en-US" sz="2000" dirty="0"/>
              <a:t>learning is one of the most exciting technologies that one would have ever come across. As it is evident from the name, it gives the computer that which makes it more similar to humans: The ability to learn. </a:t>
            </a:r>
            <a:endParaRPr lang="en-US" sz="2000" dirty="0" smtClean="0"/>
          </a:p>
          <a:p>
            <a:endParaRPr lang="en-US" dirty="0"/>
          </a:p>
        </p:txBody>
      </p:sp>
    </p:spTree>
    <p:extLst>
      <p:ext uri="{BB962C8B-B14F-4D97-AF65-F5344CB8AC3E}">
        <p14:creationId xmlns:p14="http://schemas.microsoft.com/office/powerpoint/2010/main" val="2609659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Characteristics of Reinforcement Learning</a:t>
            </a:r>
          </a:p>
        </p:txBody>
      </p:sp>
      <p:sp>
        <p:nvSpPr>
          <p:cNvPr id="3" name="Content Placeholder 2"/>
          <p:cNvSpPr>
            <a:spLocks noGrp="1"/>
          </p:cNvSpPr>
          <p:nvPr>
            <p:ph idx="1"/>
          </p:nvPr>
        </p:nvSpPr>
        <p:spPr/>
        <p:txBody>
          <a:bodyPr>
            <a:normAutofit/>
          </a:bodyPr>
          <a:lstStyle/>
          <a:p>
            <a:pPr marL="0" indent="0">
              <a:buNone/>
            </a:pPr>
            <a:r>
              <a:rPr lang="en-US" sz="2000" dirty="0"/>
              <a:t>What makes reinforcement learning </a:t>
            </a:r>
            <a:r>
              <a:rPr lang="en-US" sz="2000" dirty="0" smtClean="0"/>
              <a:t>different </a:t>
            </a:r>
            <a:r>
              <a:rPr lang="en-US" sz="2000" dirty="0"/>
              <a:t>from other machine</a:t>
            </a:r>
          </a:p>
          <a:p>
            <a:pPr marL="0" indent="0">
              <a:buNone/>
            </a:pPr>
            <a:r>
              <a:rPr lang="en-US" sz="2000" dirty="0"/>
              <a:t>learning paradigms</a:t>
            </a:r>
            <a:r>
              <a:rPr lang="en-US" sz="2000" dirty="0" smtClean="0"/>
              <a:t>?</a:t>
            </a:r>
          </a:p>
          <a:p>
            <a:pPr marL="0" indent="0">
              <a:buNone/>
            </a:pPr>
            <a:endParaRPr lang="en-US" sz="2000" dirty="0"/>
          </a:p>
          <a:p>
            <a:r>
              <a:rPr lang="en-US" sz="2000" dirty="0"/>
              <a:t>There is no supervisor, only a reward signal</a:t>
            </a:r>
          </a:p>
          <a:p>
            <a:r>
              <a:rPr lang="en-US" sz="2000" dirty="0"/>
              <a:t>Feedback is delayed, not instantaneous</a:t>
            </a:r>
          </a:p>
          <a:p>
            <a:r>
              <a:rPr lang="en-US" sz="2000" dirty="0"/>
              <a:t>Time really matters </a:t>
            </a:r>
            <a:endParaRPr lang="en-US" sz="2000" dirty="0" smtClean="0"/>
          </a:p>
          <a:p>
            <a:r>
              <a:rPr lang="en-US" sz="2000" dirty="0" smtClean="0"/>
              <a:t>Agent's </a:t>
            </a:r>
            <a:r>
              <a:rPr lang="en-US" sz="2000" dirty="0"/>
              <a:t>actions </a:t>
            </a:r>
            <a:r>
              <a:rPr lang="en-US" sz="2000" dirty="0" smtClean="0"/>
              <a:t>affect </a:t>
            </a:r>
            <a:r>
              <a:rPr lang="en-US" sz="2000" dirty="0"/>
              <a:t>the subsequent data it receives</a:t>
            </a:r>
          </a:p>
        </p:txBody>
      </p:sp>
    </p:spTree>
    <p:extLst>
      <p:ext uri="{BB962C8B-B14F-4D97-AF65-F5344CB8AC3E}">
        <p14:creationId xmlns:p14="http://schemas.microsoft.com/office/powerpoint/2010/main" val="330344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Examples of Reinforcement Learning</a:t>
            </a:r>
            <a:br>
              <a:rPr lang="en-US" sz="3600" dirty="0" smtClean="0"/>
            </a:br>
            <a:endParaRPr lang="en-US" sz="3600" dirty="0"/>
          </a:p>
        </p:txBody>
      </p:sp>
      <p:sp>
        <p:nvSpPr>
          <p:cNvPr id="3" name="Content Placeholder 2"/>
          <p:cNvSpPr>
            <a:spLocks noGrp="1"/>
          </p:cNvSpPr>
          <p:nvPr>
            <p:ph idx="1"/>
          </p:nvPr>
        </p:nvSpPr>
        <p:spPr>
          <a:xfrm>
            <a:off x="838200" y="1825625"/>
            <a:ext cx="10515600" cy="3508375"/>
          </a:xfrm>
        </p:spPr>
        <p:txBody>
          <a:bodyPr>
            <a:normAutofit/>
          </a:bodyPr>
          <a:lstStyle/>
          <a:p>
            <a:r>
              <a:rPr lang="en-US" sz="2000" dirty="0" smtClean="0"/>
              <a:t>Fly stunt manoeuvres in a helicopter</a:t>
            </a:r>
          </a:p>
          <a:p>
            <a:r>
              <a:rPr lang="en-US" sz="2000" dirty="0" smtClean="0"/>
              <a:t>Manage an investment portfolio</a:t>
            </a:r>
          </a:p>
          <a:p>
            <a:r>
              <a:rPr lang="en-US" sz="2000" dirty="0" smtClean="0"/>
              <a:t>Control a power station</a:t>
            </a:r>
          </a:p>
          <a:p>
            <a:r>
              <a:rPr lang="en-US" sz="2000" dirty="0" smtClean="0"/>
              <a:t>Make a humanoid robot walk</a:t>
            </a:r>
          </a:p>
          <a:p>
            <a:r>
              <a:rPr lang="en-US" sz="2000" dirty="0" smtClean="0"/>
              <a:t>Play many different Atari games better than humans</a:t>
            </a:r>
            <a:endParaRPr lang="en-US" sz="2000" dirty="0"/>
          </a:p>
        </p:txBody>
      </p:sp>
    </p:spTree>
    <p:extLst>
      <p:ext uri="{BB962C8B-B14F-4D97-AF65-F5344CB8AC3E}">
        <p14:creationId xmlns:p14="http://schemas.microsoft.com/office/powerpoint/2010/main" val="1599116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and Environment</a:t>
            </a:r>
          </a:p>
        </p:txBody>
      </p:sp>
      <p:sp>
        <p:nvSpPr>
          <p:cNvPr id="10" name="Right Arrow 9"/>
          <p:cNvSpPr/>
          <p:nvPr/>
        </p:nvSpPr>
        <p:spPr>
          <a:xfrm>
            <a:off x="1125061" y="2740047"/>
            <a:ext cx="2198451" cy="408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7370325" y="2738470"/>
            <a:ext cx="2198451" cy="408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6200000">
            <a:off x="4442581" y="5386656"/>
            <a:ext cx="2067198" cy="408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32065" y="2369138"/>
            <a:ext cx="1984442" cy="369332"/>
          </a:xfrm>
          <a:prstGeom prst="rect">
            <a:avLst/>
          </a:prstGeom>
          <a:noFill/>
        </p:spPr>
        <p:txBody>
          <a:bodyPr wrap="square" rtlCol="0">
            <a:spAutoFit/>
          </a:bodyPr>
          <a:lstStyle/>
          <a:p>
            <a:r>
              <a:rPr lang="en-US" b="1" dirty="0" smtClean="0"/>
              <a:t>Observation</a:t>
            </a:r>
            <a:endParaRPr lang="en-US" b="1" dirty="0"/>
          </a:p>
        </p:txBody>
      </p:sp>
      <p:sp>
        <p:nvSpPr>
          <p:cNvPr id="14" name="TextBox 13"/>
          <p:cNvSpPr txBox="1"/>
          <p:nvPr/>
        </p:nvSpPr>
        <p:spPr>
          <a:xfrm>
            <a:off x="1498060" y="3202871"/>
            <a:ext cx="972766" cy="369332"/>
          </a:xfrm>
          <a:prstGeom prst="rect">
            <a:avLst/>
          </a:prstGeom>
          <a:noFill/>
        </p:spPr>
        <p:txBody>
          <a:bodyPr wrap="square" rtlCol="0">
            <a:spAutoFit/>
          </a:bodyPr>
          <a:lstStyle/>
          <a:p>
            <a:r>
              <a:rPr lang="en-US" b="1" i="1" u="none" strike="noStrike" baseline="0" dirty="0" smtClean="0">
                <a:latin typeface="Helvetica-BoldOblique"/>
              </a:rPr>
              <a:t>O</a:t>
            </a:r>
            <a:r>
              <a:rPr lang="en-US" sz="800" b="1" i="1" u="none" strike="noStrike" baseline="0" dirty="0" smtClean="0">
                <a:latin typeface="Helvetica-BoldOblique"/>
              </a:rPr>
              <a:t>t</a:t>
            </a:r>
            <a:endParaRPr lang="en-US" dirty="0"/>
          </a:p>
        </p:txBody>
      </p:sp>
      <p:sp>
        <p:nvSpPr>
          <p:cNvPr id="15" name="TextBox 14"/>
          <p:cNvSpPr txBox="1"/>
          <p:nvPr/>
        </p:nvSpPr>
        <p:spPr>
          <a:xfrm>
            <a:off x="8015591" y="2369138"/>
            <a:ext cx="856035" cy="369332"/>
          </a:xfrm>
          <a:prstGeom prst="rect">
            <a:avLst/>
          </a:prstGeom>
          <a:noFill/>
        </p:spPr>
        <p:txBody>
          <a:bodyPr wrap="square" rtlCol="0">
            <a:spAutoFit/>
          </a:bodyPr>
          <a:lstStyle/>
          <a:p>
            <a:r>
              <a:rPr lang="en-US" b="1" dirty="0" smtClean="0"/>
              <a:t>Action</a:t>
            </a:r>
            <a:endParaRPr lang="en-US" b="1" dirty="0"/>
          </a:p>
        </p:txBody>
      </p:sp>
      <p:sp>
        <p:nvSpPr>
          <p:cNvPr id="16" name="TextBox 15"/>
          <p:cNvSpPr txBox="1"/>
          <p:nvPr/>
        </p:nvSpPr>
        <p:spPr>
          <a:xfrm>
            <a:off x="8147699" y="3249038"/>
            <a:ext cx="457200" cy="646331"/>
          </a:xfrm>
          <a:prstGeom prst="rect">
            <a:avLst/>
          </a:prstGeom>
          <a:noFill/>
        </p:spPr>
        <p:txBody>
          <a:bodyPr wrap="square" rtlCol="0">
            <a:spAutoFit/>
          </a:bodyPr>
          <a:lstStyle/>
          <a:p>
            <a:r>
              <a:rPr lang="en-US" b="1" i="1" dirty="0" smtClean="0"/>
              <a:t>At</a:t>
            </a:r>
            <a:endParaRPr lang="en-US" dirty="0" smtClean="0"/>
          </a:p>
          <a:p>
            <a:endParaRPr lang="en-US" dirty="0"/>
          </a:p>
        </p:txBody>
      </p:sp>
      <p:sp>
        <p:nvSpPr>
          <p:cNvPr id="17" name="TextBox 16"/>
          <p:cNvSpPr txBox="1"/>
          <p:nvPr/>
        </p:nvSpPr>
        <p:spPr>
          <a:xfrm>
            <a:off x="6096000" y="5330438"/>
            <a:ext cx="437744" cy="369332"/>
          </a:xfrm>
          <a:prstGeom prst="rect">
            <a:avLst/>
          </a:prstGeom>
          <a:noFill/>
        </p:spPr>
        <p:txBody>
          <a:bodyPr wrap="square" rtlCol="0">
            <a:spAutoFit/>
          </a:bodyPr>
          <a:lstStyle/>
          <a:p>
            <a:r>
              <a:rPr lang="en-US" dirty="0" smtClean="0"/>
              <a:t>Rt</a:t>
            </a:r>
            <a:endParaRPr lang="en-US" dirty="0"/>
          </a:p>
        </p:txBody>
      </p:sp>
      <p:sp>
        <p:nvSpPr>
          <p:cNvPr id="18" name="TextBox 17"/>
          <p:cNvSpPr txBox="1"/>
          <p:nvPr/>
        </p:nvSpPr>
        <p:spPr>
          <a:xfrm>
            <a:off x="4291683" y="5330438"/>
            <a:ext cx="988651" cy="369332"/>
          </a:xfrm>
          <a:prstGeom prst="rect">
            <a:avLst/>
          </a:prstGeom>
          <a:noFill/>
        </p:spPr>
        <p:txBody>
          <a:bodyPr wrap="square" rtlCol="0">
            <a:spAutoFit/>
          </a:bodyPr>
          <a:lstStyle/>
          <a:p>
            <a:r>
              <a:rPr lang="en-US" dirty="0" smtClean="0"/>
              <a:t>Reward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1347" y="1843965"/>
            <a:ext cx="3015831" cy="2326822"/>
          </a:xfrm>
        </p:spPr>
      </p:pic>
    </p:spTree>
    <p:extLst>
      <p:ext uri="{BB962C8B-B14F-4D97-AF65-F5344CB8AC3E}">
        <p14:creationId xmlns:p14="http://schemas.microsoft.com/office/powerpoint/2010/main" val="2166341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57" y="328878"/>
            <a:ext cx="10515600" cy="1325563"/>
          </a:xfrm>
        </p:spPr>
        <p:txBody>
          <a:bodyPr/>
          <a:lstStyle/>
          <a:p>
            <a:r>
              <a:rPr lang="en-US" dirty="0"/>
              <a:t>Agent and Environment</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302" y="4536217"/>
            <a:ext cx="2428574" cy="2162782"/>
          </a:xfrm>
          <a:prstGeom prst="rect">
            <a:avLst/>
          </a:prstGeom>
        </p:spPr>
      </p:pic>
      <p:sp>
        <p:nvSpPr>
          <p:cNvPr id="21" name="Up Arrow 20"/>
          <p:cNvSpPr/>
          <p:nvPr/>
        </p:nvSpPr>
        <p:spPr>
          <a:xfrm>
            <a:off x="2983810" y="3044757"/>
            <a:ext cx="301557" cy="13521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rved Left Arrow 29"/>
          <p:cNvSpPr/>
          <p:nvPr/>
        </p:nvSpPr>
        <p:spPr>
          <a:xfrm>
            <a:off x="4360633" y="2107374"/>
            <a:ext cx="1709628" cy="34421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Curved Left Arrow 32"/>
          <p:cNvSpPr/>
          <p:nvPr/>
        </p:nvSpPr>
        <p:spPr>
          <a:xfrm rot="11434034">
            <a:off x="124540" y="2107374"/>
            <a:ext cx="1709628" cy="344218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p:cNvSpPr/>
          <p:nvPr/>
        </p:nvSpPr>
        <p:spPr>
          <a:xfrm>
            <a:off x="4879301" y="1892103"/>
            <a:ext cx="1406150" cy="492443"/>
          </a:xfrm>
          <a:prstGeom prst="rect">
            <a:avLst/>
          </a:prstGeom>
        </p:spPr>
        <p:txBody>
          <a:bodyPr wrap="square">
            <a:spAutoFit/>
          </a:bodyPr>
          <a:lstStyle/>
          <a:p>
            <a:endParaRPr lang="en-US" sz="800" b="1" i="1" u="none" strike="noStrike" baseline="0" dirty="0" smtClean="0">
              <a:latin typeface="Helvetica-BoldOblique"/>
            </a:endParaRPr>
          </a:p>
          <a:p>
            <a:r>
              <a:rPr lang="en-US" b="1" dirty="0" smtClean="0"/>
              <a:t>Action</a:t>
            </a:r>
            <a:endParaRPr lang="en-US" b="1" dirty="0"/>
          </a:p>
        </p:txBody>
      </p:sp>
      <p:sp>
        <p:nvSpPr>
          <p:cNvPr id="35" name="TextBox 34"/>
          <p:cNvSpPr txBox="1"/>
          <p:nvPr/>
        </p:nvSpPr>
        <p:spPr>
          <a:xfrm>
            <a:off x="127785" y="2172420"/>
            <a:ext cx="1659811" cy="646331"/>
          </a:xfrm>
          <a:prstGeom prst="rect">
            <a:avLst/>
          </a:prstGeom>
          <a:noFill/>
        </p:spPr>
        <p:txBody>
          <a:bodyPr wrap="square" rtlCol="0">
            <a:spAutoFit/>
          </a:bodyPr>
          <a:lstStyle/>
          <a:p>
            <a:r>
              <a:rPr lang="en-US" b="1" dirty="0" smtClean="0"/>
              <a:t>O</a:t>
            </a:r>
            <a:r>
              <a:rPr lang="en-US" b="1" i="0" u="none" strike="noStrike" baseline="0" dirty="0" smtClean="0"/>
              <a:t>bservation</a:t>
            </a:r>
          </a:p>
          <a:p>
            <a:endParaRPr lang="en-US" dirty="0"/>
          </a:p>
        </p:txBody>
      </p:sp>
      <p:sp>
        <p:nvSpPr>
          <p:cNvPr id="37" name="TextBox 36"/>
          <p:cNvSpPr txBox="1"/>
          <p:nvPr/>
        </p:nvSpPr>
        <p:spPr>
          <a:xfrm>
            <a:off x="632298" y="3044757"/>
            <a:ext cx="651753" cy="646331"/>
          </a:xfrm>
          <a:prstGeom prst="rect">
            <a:avLst/>
          </a:prstGeom>
          <a:noFill/>
        </p:spPr>
        <p:txBody>
          <a:bodyPr wrap="square" rtlCol="0">
            <a:spAutoFit/>
          </a:bodyPr>
          <a:lstStyle/>
          <a:p>
            <a:r>
              <a:rPr lang="en-US" b="1" i="1" u="none" strike="noStrike" baseline="0" dirty="0" smtClean="0"/>
              <a:t>Ot</a:t>
            </a:r>
            <a:endParaRPr lang="en-US" dirty="0" smtClean="0"/>
          </a:p>
          <a:p>
            <a:endParaRPr lang="en-US" dirty="0"/>
          </a:p>
        </p:txBody>
      </p:sp>
      <p:sp>
        <p:nvSpPr>
          <p:cNvPr id="40" name="TextBox 39"/>
          <p:cNvSpPr txBox="1"/>
          <p:nvPr/>
        </p:nvSpPr>
        <p:spPr>
          <a:xfrm>
            <a:off x="3285367" y="3608962"/>
            <a:ext cx="532740" cy="369332"/>
          </a:xfrm>
          <a:prstGeom prst="rect">
            <a:avLst/>
          </a:prstGeom>
          <a:noFill/>
        </p:spPr>
        <p:txBody>
          <a:bodyPr wrap="square" rtlCol="0">
            <a:spAutoFit/>
          </a:bodyPr>
          <a:lstStyle/>
          <a:p>
            <a:r>
              <a:rPr lang="en-US" b="1" i="1" u="none" strike="noStrike" baseline="0" dirty="0" smtClean="0"/>
              <a:t>Rt</a:t>
            </a:r>
          </a:p>
        </p:txBody>
      </p:sp>
      <p:sp>
        <p:nvSpPr>
          <p:cNvPr id="41" name="TextBox 40"/>
          <p:cNvSpPr txBox="1"/>
          <p:nvPr/>
        </p:nvSpPr>
        <p:spPr>
          <a:xfrm>
            <a:off x="1945923" y="3608962"/>
            <a:ext cx="1157233" cy="369332"/>
          </a:xfrm>
          <a:prstGeom prst="rect">
            <a:avLst/>
          </a:prstGeom>
          <a:noFill/>
        </p:spPr>
        <p:txBody>
          <a:bodyPr wrap="square" rtlCol="0">
            <a:spAutoFit/>
          </a:bodyPr>
          <a:lstStyle/>
          <a:p>
            <a:r>
              <a:rPr lang="en-US" b="1" u="none" strike="noStrike" baseline="0" dirty="0" smtClean="0"/>
              <a:t>Reward</a:t>
            </a:r>
          </a:p>
        </p:txBody>
      </p:sp>
      <p:sp>
        <p:nvSpPr>
          <p:cNvPr id="42" name="TextBox 41"/>
          <p:cNvSpPr txBox="1"/>
          <p:nvPr/>
        </p:nvSpPr>
        <p:spPr>
          <a:xfrm>
            <a:off x="6043440" y="3397663"/>
            <a:ext cx="457200" cy="646331"/>
          </a:xfrm>
          <a:prstGeom prst="rect">
            <a:avLst/>
          </a:prstGeom>
          <a:noFill/>
        </p:spPr>
        <p:txBody>
          <a:bodyPr wrap="square" rtlCol="0">
            <a:spAutoFit/>
          </a:bodyPr>
          <a:lstStyle/>
          <a:p>
            <a:r>
              <a:rPr lang="en-US" b="1" i="1" dirty="0" smtClean="0"/>
              <a:t>At</a:t>
            </a:r>
            <a:endParaRPr lang="en-US" dirty="0" smtClean="0"/>
          </a:p>
          <a:p>
            <a:endParaRPr lang="en-US" dirty="0"/>
          </a:p>
        </p:txBody>
      </p:sp>
      <p:sp>
        <p:nvSpPr>
          <p:cNvPr id="43" name="TextBox 42"/>
          <p:cNvSpPr txBox="1"/>
          <p:nvPr/>
        </p:nvSpPr>
        <p:spPr>
          <a:xfrm>
            <a:off x="7070271" y="515566"/>
            <a:ext cx="4875295" cy="4401205"/>
          </a:xfrm>
          <a:prstGeom prst="rect">
            <a:avLst/>
          </a:prstGeom>
          <a:noFill/>
        </p:spPr>
        <p:txBody>
          <a:bodyPr wrap="square" rtlCol="0">
            <a:spAutoFit/>
          </a:bodyPr>
          <a:lstStyle/>
          <a:p>
            <a:r>
              <a:rPr lang="en-US" sz="2000" dirty="0"/>
              <a:t>At each step t the agent</a:t>
            </a:r>
            <a:r>
              <a:rPr lang="en-US" sz="2000" dirty="0" smtClean="0"/>
              <a:t>:</a:t>
            </a:r>
          </a:p>
          <a:p>
            <a:endParaRPr lang="en-US" sz="2000" dirty="0"/>
          </a:p>
          <a:p>
            <a:pPr marL="457200" indent="-457200">
              <a:buFont typeface="Arial" panose="020B0604020202020204" pitchFamily="34" charset="0"/>
              <a:buChar char="•"/>
            </a:pPr>
            <a:r>
              <a:rPr lang="en-US" sz="2000" dirty="0"/>
              <a:t>Executes action At</a:t>
            </a:r>
          </a:p>
          <a:p>
            <a:pPr marL="457200" indent="-457200">
              <a:buFont typeface="Arial" panose="020B0604020202020204" pitchFamily="34" charset="0"/>
              <a:buChar char="•"/>
            </a:pPr>
            <a:r>
              <a:rPr lang="en-US" sz="2000" dirty="0"/>
              <a:t>Receives observation Ot</a:t>
            </a:r>
          </a:p>
          <a:p>
            <a:pPr marL="457200" indent="-457200">
              <a:buFont typeface="Arial" panose="020B0604020202020204" pitchFamily="34" charset="0"/>
              <a:buChar char="•"/>
            </a:pPr>
            <a:r>
              <a:rPr lang="en-US" sz="2000" dirty="0"/>
              <a:t>Receives scalar reward Rt</a:t>
            </a:r>
          </a:p>
          <a:p>
            <a:endParaRPr lang="en-US" sz="2000" dirty="0" smtClean="0"/>
          </a:p>
          <a:p>
            <a:endParaRPr lang="en-US" sz="2000" dirty="0"/>
          </a:p>
          <a:p>
            <a:endParaRPr lang="en-US" sz="2000" dirty="0" smtClean="0"/>
          </a:p>
          <a:p>
            <a:r>
              <a:rPr lang="en-US" sz="2000" dirty="0" smtClean="0"/>
              <a:t>The </a:t>
            </a:r>
            <a:r>
              <a:rPr lang="en-US" sz="2000" dirty="0"/>
              <a:t>environment</a:t>
            </a:r>
            <a:r>
              <a:rPr lang="en-US" sz="2000" dirty="0" smtClean="0"/>
              <a:t>:</a:t>
            </a:r>
          </a:p>
          <a:p>
            <a:endParaRPr lang="en-US" sz="2000" dirty="0"/>
          </a:p>
          <a:p>
            <a:pPr marL="342900" indent="-342900">
              <a:buFont typeface="Arial" panose="020B0604020202020204" pitchFamily="34" charset="0"/>
              <a:buChar char="•"/>
            </a:pPr>
            <a:r>
              <a:rPr lang="en-US" sz="2000" dirty="0"/>
              <a:t>Receives action At</a:t>
            </a:r>
          </a:p>
          <a:p>
            <a:pPr marL="342900" indent="-342900">
              <a:buFont typeface="Arial" panose="020B0604020202020204" pitchFamily="34" charset="0"/>
              <a:buChar char="•"/>
            </a:pPr>
            <a:r>
              <a:rPr lang="en-US" sz="2000" dirty="0"/>
              <a:t>Emits observation Ot+1</a:t>
            </a:r>
          </a:p>
          <a:p>
            <a:pPr marL="342900" indent="-342900">
              <a:buFont typeface="Arial" panose="020B0604020202020204" pitchFamily="34" charset="0"/>
              <a:buChar char="•"/>
            </a:pPr>
            <a:r>
              <a:rPr lang="en-US" sz="2000" dirty="0"/>
              <a:t>Emits scalar reward Rt+1</a:t>
            </a:r>
          </a:p>
          <a:p>
            <a:pPr marL="342900" indent="-342900">
              <a:buFont typeface="Arial" panose="020B0604020202020204" pitchFamily="34" charset="0"/>
              <a:buChar char="•"/>
            </a:pPr>
            <a:r>
              <a:rPr lang="en-US" sz="2000" dirty="0" smtClean="0"/>
              <a:t>t increments at </a:t>
            </a:r>
            <a:r>
              <a:rPr lang="en-US" sz="2000" dirty="0" err="1" smtClean="0"/>
              <a:t>env</a:t>
            </a:r>
            <a:r>
              <a:rPr lang="en-US" sz="2000" dirty="0" smtClean="0"/>
              <a:t>. step</a:t>
            </a:r>
            <a:endParaRPr lang="en-US" sz="2000"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5300" y="1193106"/>
            <a:ext cx="2067006" cy="1688972"/>
          </a:xfrm>
        </p:spPr>
      </p:pic>
    </p:spTree>
    <p:extLst>
      <p:ext uri="{BB962C8B-B14F-4D97-AF65-F5344CB8AC3E}">
        <p14:creationId xmlns:p14="http://schemas.microsoft.com/office/powerpoint/2010/main" val="951849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834</Words>
  <Application>Microsoft Office PowerPoint</Application>
  <PresentationFormat>Widescreen</PresentationFormat>
  <Paragraphs>184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Helvetica-BoldOblique</vt:lpstr>
      <vt:lpstr>Office Theme</vt:lpstr>
      <vt:lpstr>Introduction to Reinforcement Learning</vt:lpstr>
      <vt:lpstr>PowerPoint Presentation</vt:lpstr>
      <vt:lpstr>Branches of Machine Learning</vt:lpstr>
      <vt:lpstr>Many faces of Reinforcement Learning </vt:lpstr>
      <vt:lpstr>Reinforcement learning</vt:lpstr>
      <vt:lpstr>Characteristics of Reinforcement Learning</vt:lpstr>
      <vt:lpstr>Examples of Reinforcement Learning </vt:lpstr>
      <vt:lpstr>Agent and Environment</vt:lpstr>
      <vt:lpstr>Agent and Environment </vt:lpstr>
      <vt:lpstr>REWARDS</vt:lpstr>
      <vt:lpstr>Sequential Decision Making</vt:lpstr>
      <vt:lpstr>History </vt:lpstr>
      <vt:lpstr>State </vt:lpstr>
      <vt:lpstr>Types of environment</vt:lpstr>
      <vt:lpstr>Partially Observable Environments </vt:lpstr>
      <vt:lpstr>Major Components of an RL Agent</vt:lpstr>
      <vt:lpstr>POLICY </vt:lpstr>
      <vt:lpstr>Value function &amp; Model</vt:lpstr>
      <vt:lpstr>RL AGENT TAXONOMY</vt:lpstr>
      <vt:lpstr>Two fundamental problems in sequential decision making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Rintu Kutum</dc:creator>
  <cp:lastModifiedBy>Rintu Kutum</cp:lastModifiedBy>
  <cp:revision>46</cp:revision>
  <dcterms:created xsi:type="dcterms:W3CDTF">2019-03-30T07:54:23Z</dcterms:created>
  <dcterms:modified xsi:type="dcterms:W3CDTF">2019-04-01T04:45:55Z</dcterms:modified>
</cp:coreProperties>
</file>