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5" r:id="rId5"/>
    <p:sldId id="266" r:id="rId6"/>
    <p:sldId id="267" r:id="rId7"/>
    <p:sldId id="268"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9E101-BB84-4206-9278-855E7D4B93FC}" v="390" dt="2023-12-09T14:45:43.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15801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51734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864010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14041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213617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9597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465527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742750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65608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403987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241821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2135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rconnect.cl/tendencias/5-tendencias-tecnologicas-que-estan-cambiando-la-comunicacion-empresaria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hange-meme.com/2019/06/12/just-stop-it-twitter-notification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15B4B0-D904-DC8D-32A3-19E6AF20D21F}"/>
              </a:ext>
            </a:extLst>
          </p:cNvPr>
          <p:cNvPicPr>
            <a:picLocks noChangeAspect="1"/>
          </p:cNvPicPr>
          <p:nvPr/>
        </p:nvPicPr>
        <p:blipFill rotWithShape="1">
          <a:blip r:embed="rId2"/>
          <a:srcRect l="9092" t="9092" r="-7" b="-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p:cNvSpPr>
            <a:spLocks noGrp="1"/>
          </p:cNvSpPr>
          <p:nvPr>
            <p:ph type="ctrTitle"/>
          </p:nvPr>
        </p:nvSpPr>
        <p:spPr>
          <a:xfrm>
            <a:off x="685801" y="1111490"/>
            <a:ext cx="3208866" cy="4642950"/>
          </a:xfrm>
        </p:spPr>
        <p:txBody>
          <a:bodyPr>
            <a:normAutofit/>
          </a:bodyPr>
          <a:lstStyle/>
          <a:p>
            <a:pPr algn="ctr">
              <a:lnSpc>
                <a:spcPct val="110000"/>
              </a:lnSpc>
              <a:spcBef>
                <a:spcPct val="20000"/>
              </a:spcBef>
              <a:spcAft>
                <a:spcPts val="600"/>
              </a:spcAft>
            </a:pPr>
            <a:r>
              <a:rPr lang="en-US" sz="2400" dirty="0">
                <a:solidFill>
                  <a:schemeClr val="bg1"/>
                </a:solidFill>
                <a:latin typeface="Calibri"/>
                <a:ea typeface="+mj-lt"/>
                <a:cs typeface="Arial"/>
              </a:rPr>
              <a:t>Twitter Bot Detection Using Diverse Content Features and Applying Machine Learning Algorithms – Shadman Ahmad </a:t>
            </a:r>
            <a:endParaRPr lang="en-US" sz="2400" dirty="0">
              <a:solidFill>
                <a:schemeClr val="bg1"/>
              </a:solidFill>
              <a:latin typeface="Calibri"/>
              <a:cs typeface="Calibri"/>
            </a:endParaRPr>
          </a:p>
          <a:p>
            <a:pPr algn="ctr"/>
            <a:endParaRPr lang="en-US" sz="2400" dirty="0">
              <a:solidFill>
                <a:schemeClr val="bg1"/>
              </a:solidFill>
              <a:latin typeface="Calibri"/>
              <a:cs typeface="Calibri"/>
            </a:endParaRPr>
          </a:p>
        </p:txBody>
      </p:sp>
      <p:sp>
        <p:nvSpPr>
          <p:cNvPr id="5" name="Slide Number Placeholder 4">
            <a:extLst>
              <a:ext uri="{FF2B5EF4-FFF2-40B4-BE49-F238E27FC236}">
                <a16:creationId xmlns:a16="http://schemas.microsoft.com/office/drawing/2014/main" id="{15BBF901-25C8-8470-741B-BABB878C6B63}"/>
              </a:ext>
            </a:extLst>
          </p:cNvPr>
          <p:cNvSpPr>
            <a:spLocks noGrp="1"/>
          </p:cNvSpPr>
          <p:nvPr>
            <p:ph type="sldNum" sz="quarter" idx="12"/>
          </p:nvPr>
        </p:nvSpPr>
        <p:spPr/>
        <p:txBody>
          <a:bodyPr/>
          <a:lstStyle/>
          <a:p>
            <a:fld id="{3A98EE3D-8CD1-4C3F-BD1C-C98C9596463C}" type="slidenum">
              <a:rPr lang="en-US" smtClean="0"/>
              <a:t>1</a:t>
            </a:fld>
            <a:endParaRPr lang="en-US"/>
          </a:p>
        </p:txBody>
      </p:sp>
    </p:spTree>
    <p:extLst>
      <p:ext uri="{BB962C8B-B14F-4D97-AF65-F5344CB8AC3E}">
        <p14:creationId xmlns:p14="http://schemas.microsoft.com/office/powerpoint/2010/main" val="132819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dirty="0">
                <a:solidFill>
                  <a:schemeClr val="tx2"/>
                </a:solidFill>
              </a:rPr>
              <a:t>Synthesis</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3962266"/>
          </a:xfrm>
        </p:spPr>
        <p:txBody>
          <a:bodyPr>
            <a:normAutofit/>
          </a:bodyPr>
          <a:lstStyle/>
          <a:p>
            <a:pPr lvl="0"/>
            <a:r>
              <a:rPr lang="en-US">
                <a:solidFill>
                  <a:schemeClr val="tx2"/>
                </a:solidFill>
              </a:rPr>
              <a:t>The paper presents a novel and effective method for Twitter bot detection using diverse content features and applying machine learning algorithms</a:t>
            </a:r>
          </a:p>
          <a:p>
            <a:pPr lvl="0"/>
            <a:r>
              <a:rPr lang="en-US">
                <a:solidFill>
                  <a:schemeClr val="tx2"/>
                </a:solidFill>
              </a:rPr>
              <a:t>The paper demonstrates the superiority of the proposed method over the existing studies in the literature, and provides insights into the importance of different features and classifiers for Twitter bot detection</a:t>
            </a:r>
          </a:p>
          <a:p>
            <a:pPr lvl="0"/>
            <a:r>
              <a:rPr lang="en-US">
                <a:solidFill>
                  <a:schemeClr val="tx2"/>
                </a:solidFill>
              </a:rPr>
              <a:t>The paper also discusses the potential applications and implications of the proposed method for information security, social stability, and public opinion</a:t>
            </a:r>
          </a:p>
        </p:txBody>
      </p:sp>
      <p:pic>
        <p:nvPicPr>
          <p:cNvPr id="6" name="Picture 5" descr="White letters illustrated in 3D">
            <a:extLst>
              <a:ext uri="{FF2B5EF4-FFF2-40B4-BE49-F238E27FC236}">
                <a16:creationId xmlns:a16="http://schemas.microsoft.com/office/drawing/2014/main" id="{E4D5ADCB-F645-9677-CD6F-578F2A0E1694}"/>
              </a:ext>
            </a:extLst>
          </p:cNvPr>
          <p:cNvPicPr>
            <a:picLocks noChangeAspect="1"/>
          </p:cNvPicPr>
          <p:nvPr/>
        </p:nvPicPr>
        <p:blipFill rotWithShape="1">
          <a:blip r:embed="rId2"/>
          <a:srcRect l="38487" r="13358" b="-4"/>
          <a:stretch/>
        </p:blipFill>
        <p:spPr>
          <a:xfrm>
            <a:off x="7521283" y="10"/>
            <a:ext cx="4670717" cy="6857990"/>
          </a:xfrm>
          <a:prstGeom prst="rect">
            <a:avLst/>
          </a:prstGeom>
        </p:spPr>
      </p:pic>
      <p:sp>
        <p:nvSpPr>
          <p:cNvPr id="4" name="Slide Number Placeholder 3">
            <a:extLst>
              <a:ext uri="{FF2B5EF4-FFF2-40B4-BE49-F238E27FC236}">
                <a16:creationId xmlns:a16="http://schemas.microsoft.com/office/drawing/2014/main" id="{B7A72E05-0F2A-3773-B686-4879D207B153}"/>
              </a:ext>
            </a:extLst>
          </p:cNvPr>
          <p:cNvSpPr>
            <a:spLocks noGrp="1"/>
          </p:cNvSpPr>
          <p:nvPr>
            <p:ph type="sldNum" sz="quarter" idx="12"/>
          </p:nvPr>
        </p:nvSpPr>
        <p:spPr/>
        <p:txBody>
          <a:bodyPr/>
          <a:lstStyle/>
          <a:p>
            <a:fld id="{3A98EE3D-8CD1-4C3F-BD1C-C98C9596463C}" type="slidenum">
              <a:rPr lang="en-US" smtClean="0"/>
              <a:t>10</a:t>
            </a:fld>
            <a:endParaRPr lang="en-US"/>
          </a:p>
        </p:txBody>
      </p:sp>
    </p:spTree>
    <p:extLst>
      <p:ext uri="{BB962C8B-B14F-4D97-AF65-F5344CB8AC3E}">
        <p14:creationId xmlns:p14="http://schemas.microsoft.com/office/powerpoint/2010/main" val="187631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dirty="0">
                <a:solidFill>
                  <a:schemeClr val="tx2"/>
                </a:solidFill>
              </a:rPr>
              <a:t>Title of the paper</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3962266"/>
          </a:xfrm>
        </p:spPr>
        <p:txBody>
          <a:bodyPr>
            <a:normAutofit/>
          </a:bodyPr>
          <a:lstStyle/>
          <a:p>
            <a:pPr lvl="0"/>
            <a:r>
              <a:rPr lang="en-US">
                <a:solidFill>
                  <a:schemeClr val="tx2"/>
                </a:solidFill>
              </a:rPr>
              <a:t>Twitter Bot Detection Using Diverse Content Features and Applying Machine Learning Algorithms</a:t>
            </a:r>
          </a:p>
        </p:txBody>
      </p:sp>
      <p:pic>
        <p:nvPicPr>
          <p:cNvPr id="6" name="Picture 5" descr="Twitter, Social Media Free Stock Photo - Public Domain Pictures">
            <a:extLst>
              <a:ext uri="{FF2B5EF4-FFF2-40B4-BE49-F238E27FC236}">
                <a16:creationId xmlns:a16="http://schemas.microsoft.com/office/drawing/2014/main" id="{32BB0E65-2E43-660A-00FF-1FE5DE31A31B}"/>
              </a:ext>
            </a:extLst>
          </p:cNvPr>
          <p:cNvPicPr>
            <a:picLocks noChangeAspect="1"/>
          </p:cNvPicPr>
          <p:nvPr/>
        </p:nvPicPr>
        <p:blipFill rotWithShape="1">
          <a:blip r:embed="rId2"/>
          <a:srcRect l="19742" r="19742"/>
          <a:stretch/>
        </p:blipFill>
        <p:spPr>
          <a:xfrm>
            <a:off x="7521283" y="10"/>
            <a:ext cx="4670717" cy="6857990"/>
          </a:xfrm>
          <a:prstGeom prst="rect">
            <a:avLst/>
          </a:prstGeom>
        </p:spPr>
      </p:pic>
      <p:sp>
        <p:nvSpPr>
          <p:cNvPr id="4" name="Slide Number Placeholder 3">
            <a:extLst>
              <a:ext uri="{FF2B5EF4-FFF2-40B4-BE49-F238E27FC236}">
                <a16:creationId xmlns:a16="http://schemas.microsoft.com/office/drawing/2014/main" id="{1B015656-D66A-8D6C-2239-A0665C7A4CE9}"/>
              </a:ext>
            </a:extLst>
          </p:cNvPr>
          <p:cNvSpPr>
            <a:spLocks noGrp="1"/>
          </p:cNvSpPr>
          <p:nvPr>
            <p:ph type="sldNum" sz="quarter" idx="12"/>
          </p:nvPr>
        </p:nvSpPr>
        <p:spPr/>
        <p:txBody>
          <a:bodyPr/>
          <a:lstStyle/>
          <a:p>
            <a:fld id="{3A98EE3D-8CD1-4C3F-BD1C-C98C9596463C}" type="slidenum">
              <a:rPr lang="en-US" smtClean="0"/>
              <a:t>2</a:t>
            </a:fld>
            <a:endParaRPr lang="en-US"/>
          </a:p>
        </p:txBody>
      </p:sp>
    </p:spTree>
    <p:extLst>
      <p:ext uri="{BB962C8B-B14F-4D97-AF65-F5344CB8AC3E}">
        <p14:creationId xmlns:p14="http://schemas.microsoft.com/office/powerpoint/2010/main" val="101605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dirty="0">
                <a:solidFill>
                  <a:schemeClr val="tx2"/>
                </a:solidFill>
              </a:rPr>
              <a:t>Short summary</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4661243"/>
          </a:xfrm>
        </p:spPr>
        <p:txBody>
          <a:bodyPr>
            <a:normAutofit/>
          </a:bodyPr>
          <a:lstStyle/>
          <a:p>
            <a:pPr marL="305435" lvl="0" indent="-305435"/>
            <a:r>
              <a:rPr lang="en-US" dirty="0">
                <a:solidFill>
                  <a:schemeClr val="tx2"/>
                </a:solidFill>
              </a:rPr>
              <a:t>The paper proposes a method to detect Twitter bots based on various features extracted from the content of tweets, such as message-based, part-of-speech, special characters, and sentiment-based features</a:t>
            </a:r>
          </a:p>
          <a:p>
            <a:pPr marL="305435" indent="-305435"/>
            <a:r>
              <a:rPr lang="en-US" dirty="0">
                <a:solidFill>
                  <a:schemeClr val="tx2"/>
                </a:solidFill>
              </a:rPr>
              <a:t>The paper applies five machine learning classifiers, namely deep learning, multilayer perceptron, random forest, naive Bayes, and rule-based classification, to classify Twitter accounts as bots or humans</a:t>
            </a:r>
          </a:p>
          <a:p>
            <a:pPr marL="305435" indent="-305435"/>
            <a:r>
              <a:rPr lang="en-US" dirty="0">
                <a:solidFill>
                  <a:schemeClr val="tx2"/>
                </a:solidFill>
              </a:rPr>
              <a:t>The paper uses algorithms such as DNN, MLP, RF, RBC </a:t>
            </a:r>
          </a:p>
          <a:p>
            <a:pPr marL="305435" lvl="0" indent="-305435"/>
            <a:r>
              <a:rPr lang="en-US" dirty="0">
                <a:solidFill>
                  <a:schemeClr val="tx2"/>
                </a:solidFill>
              </a:rPr>
              <a:t>The paper evaluates the performance of the proposed method using precision, accuracy, recall, and f-measure metrics, and compares it with existing studies in the literature</a:t>
            </a:r>
          </a:p>
        </p:txBody>
      </p:sp>
      <p:pic>
        <p:nvPicPr>
          <p:cNvPr id="6" name="Picture 5" descr="White letters illustrated in 3D">
            <a:extLst>
              <a:ext uri="{FF2B5EF4-FFF2-40B4-BE49-F238E27FC236}">
                <a16:creationId xmlns:a16="http://schemas.microsoft.com/office/drawing/2014/main" id="{2410A0E9-5006-704D-183F-705E70DAB13D}"/>
              </a:ext>
            </a:extLst>
          </p:cNvPr>
          <p:cNvPicPr>
            <a:picLocks noChangeAspect="1"/>
          </p:cNvPicPr>
          <p:nvPr/>
        </p:nvPicPr>
        <p:blipFill rotWithShape="1">
          <a:blip r:embed="rId2"/>
          <a:srcRect l="38487" r="13358" b="-4"/>
          <a:stretch/>
        </p:blipFill>
        <p:spPr>
          <a:xfrm>
            <a:off x="7521283" y="10"/>
            <a:ext cx="4670717" cy="6857990"/>
          </a:xfrm>
          <a:prstGeom prst="rect">
            <a:avLst/>
          </a:prstGeom>
        </p:spPr>
      </p:pic>
      <p:sp>
        <p:nvSpPr>
          <p:cNvPr id="4" name="Slide Number Placeholder 3">
            <a:extLst>
              <a:ext uri="{FF2B5EF4-FFF2-40B4-BE49-F238E27FC236}">
                <a16:creationId xmlns:a16="http://schemas.microsoft.com/office/drawing/2014/main" id="{ED5314E5-91A2-20B3-0423-3823B26D57FF}"/>
              </a:ext>
            </a:extLst>
          </p:cNvPr>
          <p:cNvSpPr>
            <a:spLocks noGrp="1"/>
          </p:cNvSpPr>
          <p:nvPr>
            <p:ph type="sldNum" sz="quarter" idx="12"/>
          </p:nvPr>
        </p:nvSpPr>
        <p:spPr/>
        <p:txBody>
          <a:bodyPr/>
          <a:lstStyle/>
          <a:p>
            <a:fld id="{3A98EE3D-8CD1-4C3F-BD1C-C98C9596463C}" type="slidenum">
              <a:rPr lang="en-US" smtClean="0"/>
              <a:t>3</a:t>
            </a:fld>
            <a:endParaRPr lang="en-US"/>
          </a:p>
        </p:txBody>
      </p:sp>
    </p:spTree>
    <p:extLst>
      <p:ext uri="{BB962C8B-B14F-4D97-AF65-F5344CB8AC3E}">
        <p14:creationId xmlns:p14="http://schemas.microsoft.com/office/powerpoint/2010/main" val="16399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dirty="0">
                <a:solidFill>
                  <a:schemeClr val="tx2"/>
                </a:solidFill>
              </a:rPr>
              <a:t>Motivation</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3962266"/>
          </a:xfrm>
        </p:spPr>
        <p:txBody>
          <a:bodyPr>
            <a:normAutofit/>
          </a:bodyPr>
          <a:lstStyle/>
          <a:p>
            <a:pPr marL="305435" lvl="0" indent="-305435"/>
            <a:r>
              <a:rPr lang="en-US" dirty="0">
                <a:solidFill>
                  <a:schemeClr val="tx2"/>
                </a:solidFill>
              </a:rPr>
              <a:t>Twitter bots are intelligent computer programs that act like humans and perform various activities on the social network, such as posting, liking, retweeting, following, etc.</a:t>
            </a:r>
          </a:p>
          <a:p>
            <a:pPr marL="305435" indent="-305435"/>
            <a:r>
              <a:rPr lang="en-US" dirty="0">
                <a:solidFill>
                  <a:schemeClr val="tx2"/>
                </a:solidFill>
              </a:rPr>
              <a:t>Twitter bots can have positive or negative impacts on the social network, such as spreading information, influencing opinions, manipulating trends, generating traffic, etc.</a:t>
            </a:r>
          </a:p>
          <a:p>
            <a:pPr marL="305435" lvl="0" indent="-305435"/>
            <a:r>
              <a:rPr lang="en-US" dirty="0">
                <a:solidFill>
                  <a:schemeClr val="tx2"/>
                </a:solidFill>
              </a:rPr>
              <a:t>The detection of Twitter bots is important to distinguish between real and unreal Twitter users, and to prevent potential threats to information security, social stability, and public opinion</a:t>
            </a:r>
          </a:p>
        </p:txBody>
      </p:sp>
      <p:pic>
        <p:nvPicPr>
          <p:cNvPr id="6" name="Picture 5" descr="A person holding a phone">
            <a:extLst>
              <a:ext uri="{FF2B5EF4-FFF2-40B4-BE49-F238E27FC236}">
                <a16:creationId xmlns:a16="http://schemas.microsoft.com/office/drawing/2014/main" id="{B30FF893-CEAD-E1AE-D4DE-C3D501FE484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0830" r="30830"/>
          <a:stretch/>
        </p:blipFill>
        <p:spPr>
          <a:xfrm>
            <a:off x="7521283" y="10"/>
            <a:ext cx="4670717" cy="6857990"/>
          </a:xfrm>
          <a:prstGeom prst="rect">
            <a:avLst/>
          </a:prstGeom>
        </p:spPr>
      </p:pic>
      <p:sp>
        <p:nvSpPr>
          <p:cNvPr id="7" name="TextBox 6">
            <a:extLst>
              <a:ext uri="{FF2B5EF4-FFF2-40B4-BE49-F238E27FC236}">
                <a16:creationId xmlns:a16="http://schemas.microsoft.com/office/drawing/2014/main" id="{B93A1FD2-F43E-4320-25C5-F36CD8A55231}"/>
              </a:ext>
            </a:extLst>
          </p:cNvPr>
          <p:cNvSpPr txBox="1"/>
          <p:nvPr/>
        </p:nvSpPr>
        <p:spPr>
          <a:xfrm>
            <a:off x="7521575" y="6858000"/>
            <a:ext cx="4670425" cy="317500"/>
          </a:xfrm>
          <a:prstGeom prst="rect">
            <a:avLst/>
          </a:prstGeom>
        </p:spPr>
        <p:txBody>
          <a:bodyPr lIns="91440" tIns="45720" rIns="91440" bIns="45720" anchor="t">
            <a:normAutofit fontScale="92500" lnSpcReduction="20000"/>
          </a:bodyPr>
          <a:lstStyle/>
          <a:p>
            <a:endParaRPr lang="en-US" dirty="0"/>
          </a:p>
        </p:txBody>
      </p:sp>
      <p:sp>
        <p:nvSpPr>
          <p:cNvPr id="4" name="Slide Number Placeholder 3">
            <a:extLst>
              <a:ext uri="{FF2B5EF4-FFF2-40B4-BE49-F238E27FC236}">
                <a16:creationId xmlns:a16="http://schemas.microsoft.com/office/drawing/2014/main" id="{FC1F2B51-6932-A629-F791-30AED00314BA}"/>
              </a:ext>
            </a:extLst>
          </p:cNvPr>
          <p:cNvSpPr>
            <a:spLocks noGrp="1"/>
          </p:cNvSpPr>
          <p:nvPr>
            <p:ph type="sldNum" sz="quarter" idx="12"/>
          </p:nvPr>
        </p:nvSpPr>
        <p:spPr/>
        <p:txBody>
          <a:bodyPr/>
          <a:lstStyle/>
          <a:p>
            <a:fld id="{3A98EE3D-8CD1-4C3F-BD1C-C98C9596463C}" type="slidenum">
              <a:rPr lang="en-US" smtClean="0"/>
              <a:t>4</a:t>
            </a:fld>
            <a:endParaRPr lang="en-US"/>
          </a:p>
        </p:txBody>
      </p:sp>
    </p:spTree>
    <p:extLst>
      <p:ext uri="{BB962C8B-B14F-4D97-AF65-F5344CB8AC3E}">
        <p14:creationId xmlns:p14="http://schemas.microsoft.com/office/powerpoint/2010/main" val="354411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dirty="0">
                <a:solidFill>
                  <a:schemeClr val="tx2"/>
                </a:solidFill>
              </a:rPr>
              <a:t>Contribution</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4867499"/>
          </a:xfrm>
        </p:spPr>
        <p:txBody>
          <a:bodyPr>
            <a:normAutofit/>
          </a:bodyPr>
          <a:lstStyle/>
          <a:p>
            <a:pPr marL="305435" lvl="0" indent="-305435">
              <a:lnSpc>
                <a:spcPct val="100000"/>
              </a:lnSpc>
            </a:pPr>
            <a:r>
              <a:rPr lang="en-US" dirty="0">
                <a:solidFill>
                  <a:schemeClr val="tx2"/>
                </a:solidFill>
              </a:rPr>
              <a:t>The paper contributes to the field of Twitter bot detection by: Proposing diverse content-specific feature sets that capture the linguistic, stylistic, and emotional aspects of tweets, and using feature selection methods to rank the top features within each feature set</a:t>
            </a:r>
          </a:p>
          <a:p>
            <a:pPr marL="305435" lvl="0" indent="-305435">
              <a:lnSpc>
                <a:spcPct val="100000"/>
              </a:lnSpc>
            </a:pPr>
            <a:r>
              <a:rPr lang="en-US" dirty="0">
                <a:solidFill>
                  <a:schemeClr val="tx2"/>
                </a:solidFill>
              </a:rPr>
              <a:t>Applying state-of-the-art machine learning classifiers, especially deep learning, to classify Twitter accounts based on the selected features, and exploring the effectiveness of each classifier and feature set</a:t>
            </a:r>
          </a:p>
          <a:p>
            <a:pPr marL="305435" indent="-305435">
              <a:lnSpc>
                <a:spcPct val="100000"/>
              </a:lnSpc>
            </a:pPr>
            <a:r>
              <a:rPr lang="en-US" dirty="0">
                <a:solidFill>
                  <a:schemeClr val="tx2"/>
                </a:solidFill>
              </a:rPr>
              <a:t>It employs robust and advanced machine learning algorithms such as DL, MLP, RF, NB, RBC</a:t>
            </a:r>
          </a:p>
          <a:p>
            <a:pPr marL="305435" lvl="0" indent="-305435">
              <a:lnSpc>
                <a:spcPct val="100000"/>
              </a:lnSpc>
            </a:pPr>
            <a:r>
              <a:rPr lang="en-US" dirty="0">
                <a:solidFill>
                  <a:schemeClr val="tx2"/>
                </a:solidFill>
              </a:rPr>
              <a:t>Outperforming the existing studies in the relevant literature in terms of precision, accuracy, recall, and f-measure metrics, and achieving up to 98.6% accuracy and 98.4% f-measure using deep learning and message-based features</a:t>
            </a:r>
          </a:p>
        </p:txBody>
      </p:sp>
      <p:pic>
        <p:nvPicPr>
          <p:cNvPr id="6" name="Picture 5">
            <a:extLst>
              <a:ext uri="{FF2B5EF4-FFF2-40B4-BE49-F238E27FC236}">
                <a16:creationId xmlns:a16="http://schemas.microsoft.com/office/drawing/2014/main" id="{5545DD78-2CE8-6719-A7F5-603F5401CE57}"/>
              </a:ext>
            </a:extLst>
          </p:cNvPr>
          <p:cNvPicPr>
            <a:picLocks noChangeAspect="1"/>
          </p:cNvPicPr>
          <p:nvPr/>
        </p:nvPicPr>
        <p:blipFill rotWithShape="1">
          <a:blip r:embed="rId2"/>
          <a:srcRect l="22758" r="29087" b="-4"/>
          <a:stretch/>
        </p:blipFill>
        <p:spPr>
          <a:xfrm>
            <a:off x="7521283" y="10"/>
            <a:ext cx="4670717" cy="6857990"/>
          </a:xfrm>
          <a:prstGeom prst="rect">
            <a:avLst/>
          </a:prstGeom>
        </p:spPr>
      </p:pic>
      <p:sp>
        <p:nvSpPr>
          <p:cNvPr id="4" name="Slide Number Placeholder 3">
            <a:extLst>
              <a:ext uri="{FF2B5EF4-FFF2-40B4-BE49-F238E27FC236}">
                <a16:creationId xmlns:a16="http://schemas.microsoft.com/office/drawing/2014/main" id="{EF407083-F90F-642C-640C-AEB494BFDC4F}"/>
              </a:ext>
            </a:extLst>
          </p:cNvPr>
          <p:cNvSpPr>
            <a:spLocks noGrp="1"/>
          </p:cNvSpPr>
          <p:nvPr>
            <p:ph type="sldNum" sz="quarter" idx="12"/>
          </p:nvPr>
        </p:nvSpPr>
        <p:spPr/>
        <p:txBody>
          <a:bodyPr/>
          <a:lstStyle/>
          <a:p>
            <a:fld id="{3A98EE3D-8CD1-4C3F-BD1C-C98C9596463C}" type="slidenum">
              <a:rPr lang="en-US" smtClean="0"/>
              <a:t>5</a:t>
            </a:fld>
            <a:endParaRPr lang="en-US"/>
          </a:p>
        </p:txBody>
      </p:sp>
    </p:spTree>
    <p:extLst>
      <p:ext uri="{BB962C8B-B14F-4D97-AF65-F5344CB8AC3E}">
        <p14:creationId xmlns:p14="http://schemas.microsoft.com/office/powerpoint/2010/main" val="351814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dirty="0">
                <a:solidFill>
                  <a:schemeClr val="tx2"/>
                </a:solidFill>
              </a:rPr>
              <a:t>Methodology</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3962266"/>
          </a:xfrm>
        </p:spPr>
        <p:txBody>
          <a:bodyPr>
            <a:normAutofit/>
          </a:bodyPr>
          <a:lstStyle/>
          <a:p>
            <a:pPr marL="305435" lvl="0" indent="-305435"/>
            <a:r>
              <a:rPr lang="en-US" dirty="0">
                <a:solidFill>
                  <a:schemeClr val="tx2"/>
                </a:solidFill>
              </a:rPr>
              <a:t>The paper follows a systematic methodology to detect Twitter bots, which consists of the following steps: Data collection: The paper collects real-world data from Twitter using Twitter API, and obtains 11,000 Twitter accounts, half of which are bots and half of which are humans, based on existing bot detection tools and manual verification</a:t>
            </a:r>
          </a:p>
          <a:p>
            <a:pPr marL="305435" lvl="0" indent="-305435"/>
            <a:r>
              <a:rPr lang="en-US" dirty="0">
                <a:solidFill>
                  <a:schemeClr val="tx2"/>
                </a:solidFill>
              </a:rPr>
              <a:t>Data preprocessing: The paper performs standard preprocessing steps on the collected data, such as tokenization, stop word removal, stemming, punctuation removal, etc., to prepare the data for feature extraction and selection</a:t>
            </a:r>
          </a:p>
        </p:txBody>
      </p:sp>
      <p:pic>
        <p:nvPicPr>
          <p:cNvPr id="6" name="Picture 5" descr="A screen shot of a computer&#10;&#10;Description automatically generated">
            <a:extLst>
              <a:ext uri="{FF2B5EF4-FFF2-40B4-BE49-F238E27FC236}">
                <a16:creationId xmlns:a16="http://schemas.microsoft.com/office/drawing/2014/main" id="{12B112CF-05DC-5D96-82BF-5F7075934EF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199" r="19199"/>
          <a:stretch/>
        </p:blipFill>
        <p:spPr>
          <a:xfrm>
            <a:off x="7521283" y="10"/>
            <a:ext cx="4670717" cy="6857990"/>
          </a:xfrm>
          <a:prstGeom prst="rect">
            <a:avLst/>
          </a:prstGeom>
        </p:spPr>
      </p:pic>
      <p:sp>
        <p:nvSpPr>
          <p:cNvPr id="4" name="Slide Number Placeholder 3">
            <a:extLst>
              <a:ext uri="{FF2B5EF4-FFF2-40B4-BE49-F238E27FC236}">
                <a16:creationId xmlns:a16="http://schemas.microsoft.com/office/drawing/2014/main" id="{4A1A5F04-2710-0ABA-67D4-F853B78CEFCA}"/>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337505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dirty="0">
                <a:solidFill>
                  <a:schemeClr val="tx2"/>
                </a:solidFill>
              </a:rPr>
              <a:t>Methodology</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3962266"/>
          </a:xfrm>
        </p:spPr>
        <p:txBody>
          <a:bodyPr>
            <a:normAutofit/>
          </a:bodyPr>
          <a:lstStyle/>
          <a:p>
            <a:pPr marL="305435" indent="-305435"/>
            <a:r>
              <a:rPr lang="en-US" dirty="0">
                <a:solidFill>
                  <a:schemeClr val="tx2"/>
                </a:solidFill>
              </a:rPr>
              <a:t>Feature engineering: The paper extracts four feature sets from the content of tweets, namely message-based, part-of-speech, special characters, and sentiment-based features, which represent different dimensions of the tweet content. The paper also applies min-max normalization to scale the features to a range of [0,1]</a:t>
            </a:r>
          </a:p>
          <a:p>
            <a:pPr marL="305435" indent="-305435"/>
            <a:r>
              <a:rPr lang="en-US" dirty="0">
                <a:solidFill>
                  <a:schemeClr val="tx2"/>
                </a:solidFill>
              </a:rPr>
              <a:t>Feature selection: The paper uses three feature selection methods</a:t>
            </a:r>
          </a:p>
          <a:p>
            <a:pPr marL="305435" indent="-305435"/>
            <a:r>
              <a:rPr lang="en-US" dirty="0">
                <a:solidFill>
                  <a:schemeClr val="tx2"/>
                </a:solidFill>
              </a:rPr>
              <a:t>Classification: The paper uses five machine learning algorithms including DNN, MLP, RF, NB RBC to test and train classifiers</a:t>
            </a:r>
          </a:p>
        </p:txBody>
      </p:sp>
      <p:pic>
        <p:nvPicPr>
          <p:cNvPr id="6" name="Picture 5" descr="Sticky notes on a wall">
            <a:extLst>
              <a:ext uri="{FF2B5EF4-FFF2-40B4-BE49-F238E27FC236}">
                <a16:creationId xmlns:a16="http://schemas.microsoft.com/office/drawing/2014/main" id="{40949CAC-3312-0F94-96E2-EE09C56C499B}"/>
              </a:ext>
            </a:extLst>
          </p:cNvPr>
          <p:cNvPicPr>
            <a:picLocks noChangeAspect="1"/>
          </p:cNvPicPr>
          <p:nvPr/>
        </p:nvPicPr>
        <p:blipFill rotWithShape="1">
          <a:blip r:embed="rId2"/>
          <a:srcRect l="25361" r="27155" b="10"/>
          <a:stretch/>
        </p:blipFill>
        <p:spPr>
          <a:xfrm>
            <a:off x="7521283" y="10"/>
            <a:ext cx="4670717" cy="6857990"/>
          </a:xfrm>
          <a:prstGeom prst="rect">
            <a:avLst/>
          </a:prstGeom>
        </p:spPr>
      </p:pic>
      <p:sp>
        <p:nvSpPr>
          <p:cNvPr id="4" name="Slide Number Placeholder 3">
            <a:extLst>
              <a:ext uri="{FF2B5EF4-FFF2-40B4-BE49-F238E27FC236}">
                <a16:creationId xmlns:a16="http://schemas.microsoft.com/office/drawing/2014/main" id="{56458E26-9B1E-3E58-3C8A-27C031545C22}"/>
              </a:ext>
            </a:extLst>
          </p:cNvPr>
          <p:cNvSpPr>
            <a:spLocks noGrp="1"/>
          </p:cNvSpPr>
          <p:nvPr>
            <p:ph type="sldNum" sz="quarter" idx="12"/>
          </p:nvPr>
        </p:nvSpPr>
        <p:spPr/>
        <p:txBody>
          <a:bodyPr/>
          <a:lstStyle/>
          <a:p>
            <a:fld id="{3A98EE3D-8CD1-4C3F-BD1C-C98C9596463C}" type="slidenum">
              <a:rPr lang="en-US" smtClean="0"/>
              <a:t>7</a:t>
            </a:fld>
            <a:endParaRPr lang="en-US"/>
          </a:p>
        </p:txBody>
      </p:sp>
    </p:spTree>
    <p:extLst>
      <p:ext uri="{BB962C8B-B14F-4D97-AF65-F5344CB8AC3E}">
        <p14:creationId xmlns:p14="http://schemas.microsoft.com/office/powerpoint/2010/main" val="197902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dirty="0">
                <a:solidFill>
                  <a:schemeClr val="tx2"/>
                </a:solidFill>
              </a:rPr>
              <a:t>CONCLUSION</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3962266"/>
          </a:xfrm>
        </p:spPr>
        <p:txBody>
          <a:bodyPr>
            <a:normAutofit/>
          </a:bodyPr>
          <a:lstStyle/>
          <a:p>
            <a:pPr lvl="0"/>
            <a:r>
              <a:rPr lang="en-US">
                <a:solidFill>
                  <a:schemeClr val="tx2"/>
                </a:solidFill>
              </a:rPr>
              <a:t>The proposed method can effectively detect Twitter bots based on diverse content-specific feature sets and state-of-the-art machine learning classifiers, and can achieve high precision, accuracy, recall, and f-measure scores</a:t>
            </a:r>
          </a:p>
          <a:p>
            <a:pPr lvl="0"/>
            <a:r>
              <a:rPr lang="en-US">
                <a:solidFill>
                  <a:schemeClr val="tx2"/>
                </a:solidFill>
              </a:rPr>
              <a:t>The message-based feature set is the most effective feature set for Twitter bot detection, followed by the part-of-speech feature set, the special characters feature set, and the sentiment-based feature set</a:t>
            </a:r>
          </a:p>
          <a:p>
            <a:pPr lvl="0"/>
            <a:r>
              <a:rPr lang="en-US">
                <a:solidFill>
                  <a:schemeClr val="tx2"/>
                </a:solidFill>
              </a:rPr>
              <a:t>The deep learning classifier is the best classifier for Twitter bot detection, followed by the multilayer perceptron classifier, the random forest classifier, the naive Bayes classifier, and the rule-based classifier</a:t>
            </a:r>
          </a:p>
        </p:txBody>
      </p:sp>
      <p:pic>
        <p:nvPicPr>
          <p:cNvPr id="6" name="Picture 5" descr="Magazine printing process">
            <a:extLst>
              <a:ext uri="{FF2B5EF4-FFF2-40B4-BE49-F238E27FC236}">
                <a16:creationId xmlns:a16="http://schemas.microsoft.com/office/drawing/2014/main" id="{CEBD7156-3624-F4E9-8177-14E5C7F688BC}"/>
              </a:ext>
            </a:extLst>
          </p:cNvPr>
          <p:cNvPicPr>
            <a:picLocks noChangeAspect="1"/>
          </p:cNvPicPr>
          <p:nvPr/>
        </p:nvPicPr>
        <p:blipFill rotWithShape="1">
          <a:blip r:embed="rId2"/>
          <a:srcRect l="33733" r="18111" b="-4"/>
          <a:stretch/>
        </p:blipFill>
        <p:spPr>
          <a:xfrm>
            <a:off x="7521283" y="10"/>
            <a:ext cx="4670717" cy="6857990"/>
          </a:xfrm>
          <a:prstGeom prst="rect">
            <a:avLst/>
          </a:prstGeom>
        </p:spPr>
      </p:pic>
      <p:sp>
        <p:nvSpPr>
          <p:cNvPr id="4" name="Slide Number Placeholder 3">
            <a:extLst>
              <a:ext uri="{FF2B5EF4-FFF2-40B4-BE49-F238E27FC236}">
                <a16:creationId xmlns:a16="http://schemas.microsoft.com/office/drawing/2014/main" id="{4D6D6C11-D752-9828-B8F8-377401C30C04}"/>
              </a:ext>
            </a:extLst>
          </p:cNvPr>
          <p:cNvSpPr>
            <a:spLocks noGrp="1"/>
          </p:cNvSpPr>
          <p:nvPr>
            <p:ph type="sldNum" sz="quarter" idx="12"/>
          </p:nvPr>
        </p:nvSpPr>
        <p:spPr/>
        <p:txBody>
          <a:bodyPr/>
          <a:lstStyle/>
          <a:p>
            <a:fld id="{3A98EE3D-8CD1-4C3F-BD1C-C98C9596463C}" type="slidenum">
              <a:rPr lang="en-US" smtClean="0"/>
              <a:t>8</a:t>
            </a:fld>
            <a:endParaRPr lang="en-US"/>
          </a:p>
        </p:txBody>
      </p:sp>
    </p:spTree>
    <p:extLst>
      <p:ext uri="{BB962C8B-B14F-4D97-AF65-F5344CB8AC3E}">
        <p14:creationId xmlns:p14="http://schemas.microsoft.com/office/powerpoint/2010/main" val="411792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dirty="0">
                <a:solidFill>
                  <a:schemeClr val="tx2"/>
                </a:solidFill>
              </a:rPr>
              <a:t> Limitations</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3962266"/>
          </a:xfrm>
        </p:spPr>
        <p:txBody>
          <a:bodyPr>
            <a:normAutofit/>
          </a:bodyPr>
          <a:lstStyle/>
          <a:p>
            <a:pPr marL="305435" lvl="0" indent="-305435"/>
            <a:r>
              <a:rPr lang="en-US" dirty="0">
                <a:solidFill>
                  <a:schemeClr val="tx2"/>
                </a:solidFill>
              </a:rPr>
              <a:t>The paper only considers the content of tweets as the source of features, and does not include other features that may be useful for Twitter bot detection, such as user profile, network structure, temporal behavior, etc.</a:t>
            </a:r>
          </a:p>
          <a:p>
            <a:pPr marL="305435" indent="-305435"/>
            <a:r>
              <a:rPr lang="en-US" dirty="0">
                <a:solidFill>
                  <a:schemeClr val="tx2"/>
                </a:solidFill>
              </a:rPr>
              <a:t>The paper only uses a binary classification of Twitter accounts as bots or humans, and does not consider the possibility of different types or levels of bots, such as simple bots, complex bots, cyborgs, etc.</a:t>
            </a:r>
          </a:p>
          <a:p>
            <a:pPr marL="305435" indent="-305435"/>
            <a:r>
              <a:rPr lang="en-US" dirty="0">
                <a:solidFill>
                  <a:schemeClr val="tx2"/>
                </a:solidFill>
              </a:rPr>
              <a:t>The paper only focuses on English tweets and does not consider other languages</a:t>
            </a:r>
          </a:p>
        </p:txBody>
      </p:sp>
      <p:pic>
        <p:nvPicPr>
          <p:cNvPr id="6" name="Picture 5" descr="Colourful paper stripes">
            <a:extLst>
              <a:ext uri="{FF2B5EF4-FFF2-40B4-BE49-F238E27FC236}">
                <a16:creationId xmlns:a16="http://schemas.microsoft.com/office/drawing/2014/main" id="{5806D790-D880-6E1F-E3B1-19CDCE2FC81E}"/>
              </a:ext>
            </a:extLst>
          </p:cNvPr>
          <p:cNvPicPr>
            <a:picLocks noChangeAspect="1"/>
          </p:cNvPicPr>
          <p:nvPr/>
        </p:nvPicPr>
        <p:blipFill rotWithShape="1">
          <a:blip r:embed="rId2"/>
          <a:srcRect l="16972" r="37634" b="-3"/>
          <a:stretch/>
        </p:blipFill>
        <p:spPr>
          <a:xfrm>
            <a:off x="7521283" y="10"/>
            <a:ext cx="4670717" cy="6857990"/>
          </a:xfrm>
          <a:prstGeom prst="rect">
            <a:avLst/>
          </a:prstGeom>
        </p:spPr>
      </p:pic>
      <p:sp>
        <p:nvSpPr>
          <p:cNvPr id="4" name="Slide Number Placeholder 3">
            <a:extLst>
              <a:ext uri="{FF2B5EF4-FFF2-40B4-BE49-F238E27FC236}">
                <a16:creationId xmlns:a16="http://schemas.microsoft.com/office/drawing/2014/main" id="{F030E9CF-C295-BB21-8812-E8FB4EB639B9}"/>
              </a:ext>
            </a:extLst>
          </p:cNvPr>
          <p:cNvSpPr>
            <a:spLocks noGrp="1"/>
          </p:cNvSpPr>
          <p:nvPr>
            <p:ph type="sldNum" sz="quarter" idx="12"/>
          </p:nvPr>
        </p:nvSpPr>
        <p:spPr/>
        <p:txBody>
          <a:bodyPr/>
          <a:lstStyle/>
          <a:p>
            <a:fld id="{3A98EE3D-8CD1-4C3F-BD1C-C98C9596463C}" type="slidenum">
              <a:rPr lang="en-US" smtClean="0"/>
              <a:t>9</a:t>
            </a:fld>
            <a:endParaRPr lang="en-US"/>
          </a:p>
        </p:txBody>
      </p:sp>
    </p:spTree>
    <p:extLst>
      <p:ext uri="{BB962C8B-B14F-4D97-AF65-F5344CB8AC3E}">
        <p14:creationId xmlns:p14="http://schemas.microsoft.com/office/powerpoint/2010/main" val="407984465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B2C2F"/>
      </a:dk2>
      <a:lt2>
        <a:srgbClr val="F1F3F0"/>
      </a:lt2>
      <a:accent1>
        <a:srgbClr val="C929E7"/>
      </a:accent1>
      <a:accent2>
        <a:srgbClr val="7125D7"/>
      </a:accent2>
      <a:accent3>
        <a:srgbClr val="2E2CE7"/>
      </a:accent3>
      <a:accent4>
        <a:srgbClr val="1765D5"/>
      </a:accent4>
      <a:accent5>
        <a:srgbClr val="27BBDA"/>
      </a:accent5>
      <a:accent6>
        <a:srgbClr val="15C399"/>
      </a:accent6>
      <a:hlink>
        <a:srgbClr val="3F93BF"/>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18</Words>
  <Application>Microsoft Office PowerPoint</Application>
  <PresentationFormat>Widescreen</PresentationFormat>
  <Paragraphs>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Twitter Bot Detection Using Diverse Content Features and Applying Machine Learning Algorithms – Shadman Ahmad  </vt:lpstr>
      <vt:lpstr>Title of the paper</vt:lpstr>
      <vt:lpstr>Short summary</vt:lpstr>
      <vt:lpstr>Motivation</vt:lpstr>
      <vt:lpstr>Contribution</vt:lpstr>
      <vt:lpstr>Methodology</vt:lpstr>
      <vt:lpstr>Methodology</vt:lpstr>
      <vt:lpstr>CONCLUSION</vt:lpstr>
      <vt:lpstr> Limitations</vt:lpstr>
      <vt:lpstr>Synthesis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112</cp:revision>
  <dcterms:created xsi:type="dcterms:W3CDTF">2023-12-08T02:06:32Z</dcterms:created>
  <dcterms:modified xsi:type="dcterms:W3CDTF">2023-12-09T14:46:17Z</dcterms:modified>
</cp:coreProperties>
</file>