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3" r:id="rId3"/>
    <p:sldId id="274" r:id="rId4"/>
    <p:sldId id="275" r:id="rId5"/>
    <p:sldId id="276" r:id="rId6"/>
    <p:sldId id="277" r:id="rId7"/>
    <p:sldId id="278"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435ED-EF11-497B-AB54-64192A00F355}" v="93" dt="2023-12-09T13:10:23.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5F4F5-EC76-4683-8446-15FA0DEF488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C0DE36-3636-4B64-9A1C-D0078FFC0BBB}">
      <dgm:prSet/>
      <dgm:spPr/>
      <dgm:t>
        <a:bodyPr/>
        <a:lstStyle/>
        <a:p>
          <a:pPr>
            <a:lnSpc>
              <a:spcPct val="100000"/>
            </a:lnSpc>
          </a:pPr>
          <a:r>
            <a:rPr lang="en-US" dirty="0"/>
            <a:t>This paper systematically reviews DL techniques for social media bot detection from 2000 to 2021, based on pre-defined </a:t>
          </a:r>
          <a:r>
            <a:rPr lang="en-US" dirty="0">
              <a:latin typeface="Avenir Next LT Pro"/>
            </a:rPr>
            <a:t>criteria</a:t>
          </a:r>
          <a:r>
            <a:rPr lang="en-US" dirty="0"/>
            <a:t>.</a:t>
          </a:r>
        </a:p>
      </dgm:t>
    </dgm:pt>
    <dgm:pt modelId="{9EBEF8DD-971C-491E-BE36-2CC4C7D7BEBD}" type="parTrans" cxnId="{1D17756E-B961-4351-ABF3-51DA09003288}">
      <dgm:prSet/>
      <dgm:spPr/>
      <dgm:t>
        <a:bodyPr/>
        <a:lstStyle/>
        <a:p>
          <a:endParaRPr lang="en-US"/>
        </a:p>
      </dgm:t>
    </dgm:pt>
    <dgm:pt modelId="{CAE3B314-A022-4481-8974-733A61DAB274}" type="sibTrans" cxnId="{1D17756E-B961-4351-ABF3-51DA09003288}">
      <dgm:prSet/>
      <dgm:spPr/>
      <dgm:t>
        <a:bodyPr/>
        <a:lstStyle/>
        <a:p>
          <a:endParaRPr lang="en-US"/>
        </a:p>
      </dgm:t>
    </dgm:pt>
    <dgm:pt modelId="{E635807C-254E-41B9-A489-DD8F3B631022}">
      <dgm:prSet/>
      <dgm:spPr/>
      <dgm:t>
        <a:bodyPr/>
        <a:lstStyle/>
        <a:p>
          <a:pPr>
            <a:lnSpc>
              <a:spcPct val="100000"/>
            </a:lnSpc>
          </a:pPr>
          <a:r>
            <a:rPr lang="en-US" dirty="0"/>
            <a:t>This paper presents a refined taxonomy of the features and pre-processing strategies used in DL studies for </a:t>
          </a:r>
          <a:r>
            <a:rPr lang="en-US" dirty="0" err="1"/>
            <a:t>bot</a:t>
          </a:r>
          <a:r>
            <a:rPr lang="en-US" dirty="0"/>
            <a:t> detection</a:t>
          </a:r>
        </a:p>
      </dgm:t>
    </dgm:pt>
    <dgm:pt modelId="{4C08F55C-ABB9-429A-9C1F-1EC860EB3741}" type="parTrans" cxnId="{12790C49-5793-40E4-A207-01260DF7247E}">
      <dgm:prSet/>
      <dgm:spPr/>
      <dgm:t>
        <a:bodyPr/>
        <a:lstStyle/>
        <a:p>
          <a:endParaRPr lang="en-US"/>
        </a:p>
      </dgm:t>
    </dgm:pt>
    <dgm:pt modelId="{17C99F92-DACD-4BEA-8907-DD4596E22E37}" type="sibTrans" cxnId="{12790C49-5793-40E4-A207-01260DF7247E}">
      <dgm:prSet/>
      <dgm:spPr/>
      <dgm:t>
        <a:bodyPr/>
        <a:lstStyle/>
        <a:p>
          <a:endParaRPr lang="en-US"/>
        </a:p>
      </dgm:t>
    </dgm:pt>
    <dgm:pt modelId="{6870B027-9EDC-4390-863A-745D2B80DA30}">
      <dgm:prSet/>
      <dgm:spPr/>
      <dgm:t>
        <a:bodyPr/>
        <a:lstStyle/>
        <a:p>
          <a:pPr>
            <a:lnSpc>
              <a:spcPct val="100000"/>
            </a:lnSpc>
          </a:pPr>
          <a:r>
            <a:rPr lang="en-US" dirty="0"/>
            <a:t>This paper compares DL algorithms and traditional ML approaches for </a:t>
          </a:r>
          <a:r>
            <a:rPr lang="en-US" dirty="0" err="1"/>
            <a:t>bot</a:t>
          </a:r>
          <a:r>
            <a:rPr lang="en-US" dirty="0"/>
            <a:t> detection, and highlights their strengths and weaknesses</a:t>
          </a:r>
        </a:p>
      </dgm:t>
    </dgm:pt>
    <dgm:pt modelId="{14D2138F-B9FC-4D63-8501-5D1DEAF821CC}" type="parTrans" cxnId="{445B5AE2-3F9D-4986-854D-F55159A3B17A}">
      <dgm:prSet/>
      <dgm:spPr/>
      <dgm:t>
        <a:bodyPr/>
        <a:lstStyle/>
        <a:p>
          <a:endParaRPr lang="en-US"/>
        </a:p>
      </dgm:t>
    </dgm:pt>
    <dgm:pt modelId="{21D10EED-E096-4CD2-86EA-E72F53C3FF0D}" type="sibTrans" cxnId="{445B5AE2-3F9D-4986-854D-F55159A3B17A}">
      <dgm:prSet/>
      <dgm:spPr/>
      <dgm:t>
        <a:bodyPr/>
        <a:lstStyle/>
        <a:p>
          <a:endParaRPr lang="en-US"/>
        </a:p>
      </dgm:t>
    </dgm:pt>
    <dgm:pt modelId="{E9E900C7-A191-411F-9874-AC447842A719}">
      <dgm:prSet phldr="0"/>
      <dgm:spPr/>
      <dgm:t>
        <a:bodyPr/>
        <a:lstStyle/>
        <a:p>
          <a:pPr rtl="0"/>
          <a:r>
            <a:rPr lang="en-US" dirty="0"/>
            <a:t>This paper provides the future research direction by informing the researchers of the high potential and the current gaps and challenges of DL techniques for bot detection.</a:t>
          </a:r>
          <a:endParaRPr lang="en-US" dirty="0">
            <a:latin typeface="Avenir Next LT Pro"/>
          </a:endParaRPr>
        </a:p>
      </dgm:t>
    </dgm:pt>
    <dgm:pt modelId="{427205EB-BB43-49EC-877F-493EBEC3FC47}" type="parTrans" cxnId="{EAFE9C6B-7A2B-4F7D-AC57-B9F4ED00A41F}">
      <dgm:prSet/>
      <dgm:spPr/>
    </dgm:pt>
    <dgm:pt modelId="{688777FC-5821-406D-8D19-EB08966E478C}" type="sibTrans" cxnId="{EAFE9C6B-7A2B-4F7D-AC57-B9F4ED00A41F}">
      <dgm:prSet/>
      <dgm:spPr/>
    </dgm:pt>
    <dgm:pt modelId="{4E88DCB7-1998-414E-8111-7522DD01D248}" type="pres">
      <dgm:prSet presAssocID="{53C5F4F5-EC76-4683-8446-15FA0DEF4889}" presName="root" presStyleCnt="0">
        <dgm:presLayoutVars>
          <dgm:dir/>
          <dgm:resizeHandles val="exact"/>
        </dgm:presLayoutVars>
      </dgm:prSet>
      <dgm:spPr/>
    </dgm:pt>
    <dgm:pt modelId="{6D2F7447-606A-453B-BDBB-F60448F47C35}" type="pres">
      <dgm:prSet presAssocID="{D9C0DE36-3636-4B64-9A1C-D0078FFC0BBB}" presName="compNode" presStyleCnt="0"/>
      <dgm:spPr/>
    </dgm:pt>
    <dgm:pt modelId="{01957F51-743E-41A9-ADC9-1E7484B1CB10}" type="pres">
      <dgm:prSet presAssocID="{D9C0DE36-3636-4B64-9A1C-D0078FFC0BBB}" presName="bgRect" presStyleLbl="bgShp" presStyleIdx="0" presStyleCnt="4"/>
      <dgm:spPr/>
    </dgm:pt>
    <dgm:pt modelId="{DAFBF591-4E41-41E7-80D4-F87266A279A8}" type="pres">
      <dgm:prSet presAssocID="{D9C0DE36-3636-4B64-9A1C-D0078FFC0B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23DF1104-CADC-4274-B3BA-6A394629D7A5}" type="pres">
      <dgm:prSet presAssocID="{D9C0DE36-3636-4B64-9A1C-D0078FFC0BBB}" presName="spaceRect" presStyleCnt="0"/>
      <dgm:spPr/>
    </dgm:pt>
    <dgm:pt modelId="{8F7A96DE-24ED-40A2-BFCF-CA8FA4007AB6}" type="pres">
      <dgm:prSet presAssocID="{D9C0DE36-3636-4B64-9A1C-D0078FFC0BBB}" presName="parTx" presStyleLbl="revTx" presStyleIdx="0" presStyleCnt="4">
        <dgm:presLayoutVars>
          <dgm:chMax val="0"/>
          <dgm:chPref val="0"/>
        </dgm:presLayoutVars>
      </dgm:prSet>
      <dgm:spPr/>
    </dgm:pt>
    <dgm:pt modelId="{B5AD238B-1B80-4460-AD0D-5BBA3AF135FC}" type="pres">
      <dgm:prSet presAssocID="{CAE3B314-A022-4481-8974-733A61DAB274}" presName="sibTrans" presStyleCnt="0"/>
      <dgm:spPr/>
    </dgm:pt>
    <dgm:pt modelId="{00137D59-1892-43E8-B284-2BB8896C0A4F}" type="pres">
      <dgm:prSet presAssocID="{E635807C-254E-41B9-A489-DD8F3B631022}" presName="compNode" presStyleCnt="0"/>
      <dgm:spPr/>
    </dgm:pt>
    <dgm:pt modelId="{6635DC8F-D583-48E1-9F45-D16E08FE9E18}" type="pres">
      <dgm:prSet presAssocID="{E635807C-254E-41B9-A489-DD8F3B631022}" presName="bgRect" presStyleLbl="bgShp" presStyleIdx="1" presStyleCnt="4"/>
      <dgm:spPr/>
    </dgm:pt>
    <dgm:pt modelId="{3535500B-073C-4963-BCB1-93EBD2E74A71}" type="pres">
      <dgm:prSet presAssocID="{E635807C-254E-41B9-A489-DD8F3B6310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AF577AD3-A79D-492D-9808-F06487BB9FEC}" type="pres">
      <dgm:prSet presAssocID="{E635807C-254E-41B9-A489-DD8F3B631022}" presName="spaceRect" presStyleCnt="0"/>
      <dgm:spPr/>
    </dgm:pt>
    <dgm:pt modelId="{701438BD-DAA9-4440-ABBE-B888F82A9189}" type="pres">
      <dgm:prSet presAssocID="{E635807C-254E-41B9-A489-DD8F3B631022}" presName="parTx" presStyleLbl="revTx" presStyleIdx="1" presStyleCnt="4">
        <dgm:presLayoutVars>
          <dgm:chMax val="0"/>
          <dgm:chPref val="0"/>
        </dgm:presLayoutVars>
      </dgm:prSet>
      <dgm:spPr/>
    </dgm:pt>
    <dgm:pt modelId="{42EBD10B-94F2-4BAB-90DC-8DBDBA49AAA4}" type="pres">
      <dgm:prSet presAssocID="{17C99F92-DACD-4BEA-8907-DD4596E22E37}" presName="sibTrans" presStyleCnt="0"/>
      <dgm:spPr/>
    </dgm:pt>
    <dgm:pt modelId="{8E2A6DDC-468B-44F9-8FEC-CF16F94F63C7}" type="pres">
      <dgm:prSet presAssocID="{6870B027-9EDC-4390-863A-745D2B80DA30}" presName="compNode" presStyleCnt="0"/>
      <dgm:spPr/>
    </dgm:pt>
    <dgm:pt modelId="{F771D5FD-BD5A-41AF-812D-B45102D24AB1}" type="pres">
      <dgm:prSet presAssocID="{6870B027-9EDC-4390-863A-745D2B80DA30}" presName="bgRect" presStyleLbl="bgShp" presStyleIdx="2" presStyleCnt="4"/>
      <dgm:spPr/>
    </dgm:pt>
    <dgm:pt modelId="{2475956C-A0B8-4FCB-ADEF-86F457C4F742}" type="pres">
      <dgm:prSet presAssocID="{6870B027-9EDC-4390-863A-745D2B80DA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AFC3032-AC6E-4566-97EC-C699DD3D2292}" type="pres">
      <dgm:prSet presAssocID="{6870B027-9EDC-4390-863A-745D2B80DA30}" presName="spaceRect" presStyleCnt="0"/>
      <dgm:spPr/>
    </dgm:pt>
    <dgm:pt modelId="{334AE8CA-E51D-4630-A59B-95BA8B87BBA2}" type="pres">
      <dgm:prSet presAssocID="{6870B027-9EDC-4390-863A-745D2B80DA30}" presName="parTx" presStyleLbl="revTx" presStyleIdx="2" presStyleCnt="4">
        <dgm:presLayoutVars>
          <dgm:chMax val="0"/>
          <dgm:chPref val="0"/>
        </dgm:presLayoutVars>
      </dgm:prSet>
      <dgm:spPr/>
    </dgm:pt>
    <dgm:pt modelId="{7F56DA38-0251-4404-8CF5-78666E037804}" type="pres">
      <dgm:prSet presAssocID="{21D10EED-E096-4CD2-86EA-E72F53C3FF0D}" presName="sibTrans" presStyleCnt="0"/>
      <dgm:spPr/>
    </dgm:pt>
    <dgm:pt modelId="{C6DCE472-E2C8-433D-81CC-9F09FCA0F32A}" type="pres">
      <dgm:prSet presAssocID="{E9E900C7-A191-411F-9874-AC447842A719}" presName="compNode" presStyleCnt="0"/>
      <dgm:spPr/>
    </dgm:pt>
    <dgm:pt modelId="{29B53E4A-C69C-4DD4-B7D1-508E10CEDDCA}" type="pres">
      <dgm:prSet presAssocID="{E9E900C7-A191-411F-9874-AC447842A719}" presName="bgRect" presStyleLbl="bgShp" presStyleIdx="3" presStyleCnt="4"/>
      <dgm:spPr/>
    </dgm:pt>
    <dgm:pt modelId="{9375511A-1C67-41F3-846D-FE0FB37C2B0C}" type="pres">
      <dgm:prSet presAssocID="{E9E900C7-A191-411F-9874-AC447842A719}" presName="iconRect" presStyleLbl="node1" presStyleIdx="3" presStyleCnt="4"/>
      <dgm:spPr/>
    </dgm:pt>
    <dgm:pt modelId="{3E08367E-E37F-423B-BD3F-3565A567CE5E}" type="pres">
      <dgm:prSet presAssocID="{E9E900C7-A191-411F-9874-AC447842A719}" presName="spaceRect" presStyleCnt="0"/>
      <dgm:spPr/>
    </dgm:pt>
    <dgm:pt modelId="{3D0B9E04-9512-496A-AB02-1BC88519693A}" type="pres">
      <dgm:prSet presAssocID="{E9E900C7-A191-411F-9874-AC447842A719}" presName="parTx" presStyleLbl="revTx" presStyleIdx="3" presStyleCnt="4">
        <dgm:presLayoutVars>
          <dgm:chMax val="0"/>
          <dgm:chPref val="0"/>
        </dgm:presLayoutVars>
      </dgm:prSet>
      <dgm:spPr/>
    </dgm:pt>
  </dgm:ptLst>
  <dgm:cxnLst>
    <dgm:cxn modelId="{12790C49-5793-40E4-A207-01260DF7247E}" srcId="{53C5F4F5-EC76-4683-8446-15FA0DEF4889}" destId="{E635807C-254E-41B9-A489-DD8F3B631022}" srcOrd="1" destOrd="0" parTransId="{4C08F55C-ABB9-429A-9C1F-1EC860EB3741}" sibTransId="{17C99F92-DACD-4BEA-8907-DD4596E22E37}"/>
    <dgm:cxn modelId="{EAFE9C6B-7A2B-4F7D-AC57-B9F4ED00A41F}" srcId="{53C5F4F5-EC76-4683-8446-15FA0DEF4889}" destId="{E9E900C7-A191-411F-9874-AC447842A719}" srcOrd="3" destOrd="0" parTransId="{427205EB-BB43-49EC-877F-493EBEC3FC47}" sibTransId="{688777FC-5821-406D-8D19-EB08966E478C}"/>
    <dgm:cxn modelId="{1D17756E-B961-4351-ABF3-51DA09003288}" srcId="{53C5F4F5-EC76-4683-8446-15FA0DEF4889}" destId="{D9C0DE36-3636-4B64-9A1C-D0078FFC0BBB}" srcOrd="0" destOrd="0" parTransId="{9EBEF8DD-971C-491E-BE36-2CC4C7D7BEBD}" sibTransId="{CAE3B314-A022-4481-8974-733A61DAB274}"/>
    <dgm:cxn modelId="{0DC0C279-1B44-41FA-87FF-08A346F82340}" type="presOf" srcId="{E9E900C7-A191-411F-9874-AC447842A719}" destId="{3D0B9E04-9512-496A-AB02-1BC88519693A}" srcOrd="0" destOrd="0" presId="urn:microsoft.com/office/officeart/2018/2/layout/IconVerticalSolidList"/>
    <dgm:cxn modelId="{0919A182-2B1E-4EED-98EB-D450DC659D8A}" type="presOf" srcId="{53C5F4F5-EC76-4683-8446-15FA0DEF4889}" destId="{4E88DCB7-1998-414E-8111-7522DD01D248}" srcOrd="0" destOrd="0" presId="urn:microsoft.com/office/officeart/2018/2/layout/IconVerticalSolidList"/>
    <dgm:cxn modelId="{FDFEA088-E0EA-4FC9-95CF-AE6BB5E67803}" type="presOf" srcId="{E635807C-254E-41B9-A489-DD8F3B631022}" destId="{701438BD-DAA9-4440-ABBE-B888F82A9189}" srcOrd="0" destOrd="0" presId="urn:microsoft.com/office/officeart/2018/2/layout/IconVerticalSolidList"/>
    <dgm:cxn modelId="{8FA3509C-7D7D-4CAA-B1AD-33B2AC2C8AA1}" type="presOf" srcId="{D9C0DE36-3636-4B64-9A1C-D0078FFC0BBB}" destId="{8F7A96DE-24ED-40A2-BFCF-CA8FA4007AB6}" srcOrd="0" destOrd="0" presId="urn:microsoft.com/office/officeart/2018/2/layout/IconVerticalSolidList"/>
    <dgm:cxn modelId="{445B5AE2-3F9D-4986-854D-F55159A3B17A}" srcId="{53C5F4F5-EC76-4683-8446-15FA0DEF4889}" destId="{6870B027-9EDC-4390-863A-745D2B80DA30}" srcOrd="2" destOrd="0" parTransId="{14D2138F-B9FC-4D63-8501-5D1DEAF821CC}" sibTransId="{21D10EED-E096-4CD2-86EA-E72F53C3FF0D}"/>
    <dgm:cxn modelId="{F8C4D0F4-D970-4FF0-8DA6-C5C3A2A89E60}" type="presOf" srcId="{6870B027-9EDC-4390-863A-745D2B80DA30}" destId="{334AE8CA-E51D-4630-A59B-95BA8B87BBA2}" srcOrd="0" destOrd="0" presId="urn:microsoft.com/office/officeart/2018/2/layout/IconVerticalSolidList"/>
    <dgm:cxn modelId="{29825E4C-8C3F-4E96-9889-FA2807B08B0F}" type="presParOf" srcId="{4E88DCB7-1998-414E-8111-7522DD01D248}" destId="{6D2F7447-606A-453B-BDBB-F60448F47C35}" srcOrd="0" destOrd="0" presId="urn:microsoft.com/office/officeart/2018/2/layout/IconVerticalSolidList"/>
    <dgm:cxn modelId="{03CDDCB5-3F3E-4919-AEB9-4BD83857BFC0}" type="presParOf" srcId="{6D2F7447-606A-453B-BDBB-F60448F47C35}" destId="{01957F51-743E-41A9-ADC9-1E7484B1CB10}" srcOrd="0" destOrd="0" presId="urn:microsoft.com/office/officeart/2018/2/layout/IconVerticalSolidList"/>
    <dgm:cxn modelId="{DD4CADA2-E83F-4126-A910-AEF535E3C0B5}" type="presParOf" srcId="{6D2F7447-606A-453B-BDBB-F60448F47C35}" destId="{DAFBF591-4E41-41E7-80D4-F87266A279A8}" srcOrd="1" destOrd="0" presId="urn:microsoft.com/office/officeart/2018/2/layout/IconVerticalSolidList"/>
    <dgm:cxn modelId="{06BC4445-1D3A-476B-86F4-63D6F8B21537}" type="presParOf" srcId="{6D2F7447-606A-453B-BDBB-F60448F47C35}" destId="{23DF1104-CADC-4274-B3BA-6A394629D7A5}" srcOrd="2" destOrd="0" presId="urn:microsoft.com/office/officeart/2018/2/layout/IconVerticalSolidList"/>
    <dgm:cxn modelId="{331AC11E-F30C-4D87-8BCF-25EA7B336893}" type="presParOf" srcId="{6D2F7447-606A-453B-BDBB-F60448F47C35}" destId="{8F7A96DE-24ED-40A2-BFCF-CA8FA4007AB6}" srcOrd="3" destOrd="0" presId="urn:microsoft.com/office/officeart/2018/2/layout/IconVerticalSolidList"/>
    <dgm:cxn modelId="{E1FBB850-99B8-4198-A1E6-94EC70630352}" type="presParOf" srcId="{4E88DCB7-1998-414E-8111-7522DD01D248}" destId="{B5AD238B-1B80-4460-AD0D-5BBA3AF135FC}" srcOrd="1" destOrd="0" presId="urn:microsoft.com/office/officeart/2018/2/layout/IconVerticalSolidList"/>
    <dgm:cxn modelId="{186C4F7E-E55B-46A5-AD2E-C20E581A870D}" type="presParOf" srcId="{4E88DCB7-1998-414E-8111-7522DD01D248}" destId="{00137D59-1892-43E8-B284-2BB8896C0A4F}" srcOrd="2" destOrd="0" presId="urn:microsoft.com/office/officeart/2018/2/layout/IconVerticalSolidList"/>
    <dgm:cxn modelId="{BC4F3317-C7B8-48A1-BEEA-36DEEAF98EBB}" type="presParOf" srcId="{00137D59-1892-43E8-B284-2BB8896C0A4F}" destId="{6635DC8F-D583-48E1-9F45-D16E08FE9E18}" srcOrd="0" destOrd="0" presId="urn:microsoft.com/office/officeart/2018/2/layout/IconVerticalSolidList"/>
    <dgm:cxn modelId="{814A062E-047E-4A62-9F7E-EDD1447861B2}" type="presParOf" srcId="{00137D59-1892-43E8-B284-2BB8896C0A4F}" destId="{3535500B-073C-4963-BCB1-93EBD2E74A71}" srcOrd="1" destOrd="0" presId="urn:microsoft.com/office/officeart/2018/2/layout/IconVerticalSolidList"/>
    <dgm:cxn modelId="{7C7D1C03-74FA-4407-884F-C140231E24D8}" type="presParOf" srcId="{00137D59-1892-43E8-B284-2BB8896C0A4F}" destId="{AF577AD3-A79D-492D-9808-F06487BB9FEC}" srcOrd="2" destOrd="0" presId="urn:microsoft.com/office/officeart/2018/2/layout/IconVerticalSolidList"/>
    <dgm:cxn modelId="{E337EC61-2087-4607-AD01-B0D8A14F60FE}" type="presParOf" srcId="{00137D59-1892-43E8-B284-2BB8896C0A4F}" destId="{701438BD-DAA9-4440-ABBE-B888F82A9189}" srcOrd="3" destOrd="0" presId="urn:microsoft.com/office/officeart/2018/2/layout/IconVerticalSolidList"/>
    <dgm:cxn modelId="{E563E003-9AFF-4923-BB0E-436D0C4238A6}" type="presParOf" srcId="{4E88DCB7-1998-414E-8111-7522DD01D248}" destId="{42EBD10B-94F2-4BAB-90DC-8DBDBA49AAA4}" srcOrd="3" destOrd="0" presId="urn:microsoft.com/office/officeart/2018/2/layout/IconVerticalSolidList"/>
    <dgm:cxn modelId="{85A6EE99-FA77-4682-AB66-FEB9F3F2D010}" type="presParOf" srcId="{4E88DCB7-1998-414E-8111-7522DD01D248}" destId="{8E2A6DDC-468B-44F9-8FEC-CF16F94F63C7}" srcOrd="4" destOrd="0" presId="urn:microsoft.com/office/officeart/2018/2/layout/IconVerticalSolidList"/>
    <dgm:cxn modelId="{7B714078-8B1A-4E64-AC09-428407261D3E}" type="presParOf" srcId="{8E2A6DDC-468B-44F9-8FEC-CF16F94F63C7}" destId="{F771D5FD-BD5A-41AF-812D-B45102D24AB1}" srcOrd="0" destOrd="0" presId="urn:microsoft.com/office/officeart/2018/2/layout/IconVerticalSolidList"/>
    <dgm:cxn modelId="{D9CF0676-DF23-4B4D-8FD2-6DA1A4E35C17}" type="presParOf" srcId="{8E2A6DDC-468B-44F9-8FEC-CF16F94F63C7}" destId="{2475956C-A0B8-4FCB-ADEF-86F457C4F742}" srcOrd="1" destOrd="0" presId="urn:microsoft.com/office/officeart/2018/2/layout/IconVerticalSolidList"/>
    <dgm:cxn modelId="{A20CCF6F-D46F-4ABE-9CE4-6524908116B9}" type="presParOf" srcId="{8E2A6DDC-468B-44F9-8FEC-CF16F94F63C7}" destId="{FAFC3032-AC6E-4566-97EC-C699DD3D2292}" srcOrd="2" destOrd="0" presId="urn:microsoft.com/office/officeart/2018/2/layout/IconVerticalSolidList"/>
    <dgm:cxn modelId="{D34B16E7-836C-44C4-B92F-77F10CC33691}" type="presParOf" srcId="{8E2A6DDC-468B-44F9-8FEC-CF16F94F63C7}" destId="{334AE8CA-E51D-4630-A59B-95BA8B87BBA2}" srcOrd="3" destOrd="0" presId="urn:microsoft.com/office/officeart/2018/2/layout/IconVerticalSolidList"/>
    <dgm:cxn modelId="{FB33C464-C0F8-4BEB-B079-8957CCB61C36}" type="presParOf" srcId="{4E88DCB7-1998-414E-8111-7522DD01D248}" destId="{7F56DA38-0251-4404-8CF5-78666E037804}" srcOrd="5" destOrd="0" presId="urn:microsoft.com/office/officeart/2018/2/layout/IconVerticalSolidList"/>
    <dgm:cxn modelId="{028A901C-09AB-43E6-B690-ABC03B6E829B}" type="presParOf" srcId="{4E88DCB7-1998-414E-8111-7522DD01D248}" destId="{C6DCE472-E2C8-433D-81CC-9F09FCA0F32A}" srcOrd="6" destOrd="0" presId="urn:microsoft.com/office/officeart/2018/2/layout/IconVerticalSolidList"/>
    <dgm:cxn modelId="{D3B48157-12FD-4F74-96E8-08441D215588}" type="presParOf" srcId="{C6DCE472-E2C8-433D-81CC-9F09FCA0F32A}" destId="{29B53E4A-C69C-4DD4-B7D1-508E10CEDDCA}" srcOrd="0" destOrd="0" presId="urn:microsoft.com/office/officeart/2018/2/layout/IconVerticalSolidList"/>
    <dgm:cxn modelId="{06387A93-102B-473C-8781-14E831EC8E9F}" type="presParOf" srcId="{C6DCE472-E2C8-433D-81CC-9F09FCA0F32A}" destId="{9375511A-1C67-41F3-846D-FE0FB37C2B0C}" srcOrd="1" destOrd="0" presId="urn:microsoft.com/office/officeart/2018/2/layout/IconVerticalSolidList"/>
    <dgm:cxn modelId="{9B3A0025-002B-48E7-B0A0-7C3CBE154C46}" type="presParOf" srcId="{C6DCE472-E2C8-433D-81CC-9F09FCA0F32A}" destId="{3E08367E-E37F-423B-BD3F-3565A567CE5E}" srcOrd="2" destOrd="0" presId="urn:microsoft.com/office/officeart/2018/2/layout/IconVerticalSolidList"/>
    <dgm:cxn modelId="{B1541CFF-05CA-440E-81EF-B8B9AAD35A78}" type="presParOf" srcId="{C6DCE472-E2C8-433D-81CC-9F09FCA0F32A}" destId="{3D0B9E04-9512-496A-AB02-1BC8851969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DC9EE-05CE-4032-B7E4-F8EA8C6D3DE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82BB4CB-DF6F-4FBA-8993-ACF507C21A25}">
      <dgm:prSet/>
      <dgm:spPr/>
      <dgm:t>
        <a:bodyPr/>
        <a:lstStyle/>
        <a:p>
          <a:pPr algn="l"/>
          <a:r>
            <a:rPr lang="en-US" dirty="0"/>
            <a:t>The paper defines the research questions, search strategy, search terms, selection criteria, and data extraction process for the SLR.</a:t>
          </a:r>
        </a:p>
      </dgm:t>
    </dgm:pt>
    <dgm:pt modelId="{069BB840-1778-438D-A9D5-9C82104C83E5}" type="parTrans" cxnId="{97A16C1F-B2DE-4E56-94CE-B71BA07D9524}">
      <dgm:prSet/>
      <dgm:spPr/>
      <dgm:t>
        <a:bodyPr/>
        <a:lstStyle/>
        <a:p>
          <a:endParaRPr lang="en-US"/>
        </a:p>
      </dgm:t>
    </dgm:pt>
    <dgm:pt modelId="{69459799-E147-47AC-A97D-D18AE78221F0}" type="sibTrans" cxnId="{97A16C1F-B2DE-4E56-94CE-B71BA07D9524}">
      <dgm:prSet/>
      <dgm:spPr/>
      <dgm:t>
        <a:bodyPr/>
        <a:lstStyle/>
        <a:p>
          <a:endParaRPr lang="en-US"/>
        </a:p>
      </dgm:t>
    </dgm:pt>
    <dgm:pt modelId="{228E62A7-94E5-4F0D-B45D-76C0FFEB99CA}">
      <dgm:prSet/>
      <dgm:spPr/>
      <dgm:t>
        <a:bodyPr/>
        <a:lstStyle/>
        <a:p>
          <a:pPr algn="l"/>
          <a:r>
            <a:rPr lang="en-US" dirty="0"/>
            <a:t>The paper searches Google Scholar, Scopus, and ScienceDirect using search terms related to social media bot detection and DL methods, and also reviews published literature.</a:t>
          </a:r>
        </a:p>
      </dgm:t>
    </dgm:pt>
    <dgm:pt modelId="{65E86E0F-E3C8-44CE-A723-9A69A8F38E5A}" type="parTrans" cxnId="{A7CF196B-4D85-428D-AB73-BBDEE5A1061B}">
      <dgm:prSet/>
      <dgm:spPr/>
      <dgm:t>
        <a:bodyPr/>
        <a:lstStyle/>
        <a:p>
          <a:endParaRPr lang="en-US"/>
        </a:p>
      </dgm:t>
    </dgm:pt>
    <dgm:pt modelId="{9E5EF0BE-AE95-4F99-8132-D0140709D86A}" type="sibTrans" cxnId="{A7CF196B-4D85-428D-AB73-BBDEE5A1061B}">
      <dgm:prSet/>
      <dgm:spPr/>
      <dgm:t>
        <a:bodyPr/>
        <a:lstStyle/>
        <a:p>
          <a:endParaRPr lang="en-US"/>
        </a:p>
      </dgm:t>
    </dgm:pt>
    <dgm:pt modelId="{6D292C3D-DC19-4EB7-9740-193A9BB213A0}">
      <dgm:prSet/>
      <dgm:spPr/>
      <dgm:t>
        <a:bodyPr/>
        <a:lstStyle/>
        <a:p>
          <a:r>
            <a:rPr lang="en-US" dirty="0"/>
            <a:t>The paper analyzes the selected papers based on their DL methods, pre-processing mechanisms, input features, datasets, performance measures, and comparisons with other methods.</a:t>
          </a:r>
        </a:p>
      </dgm:t>
    </dgm:pt>
    <dgm:pt modelId="{43321BAA-8B9D-4C43-B884-4E459C8AC659}" type="parTrans" cxnId="{1E39F058-58BA-491D-BBD7-8ECFCEFE3A34}">
      <dgm:prSet/>
      <dgm:spPr/>
      <dgm:t>
        <a:bodyPr/>
        <a:lstStyle/>
        <a:p>
          <a:endParaRPr lang="en-US"/>
        </a:p>
      </dgm:t>
    </dgm:pt>
    <dgm:pt modelId="{6CBE2232-79BA-4B52-BF0F-0441F8271BD0}" type="sibTrans" cxnId="{1E39F058-58BA-491D-BBD7-8ECFCEFE3A34}">
      <dgm:prSet/>
      <dgm:spPr/>
      <dgm:t>
        <a:bodyPr/>
        <a:lstStyle/>
        <a:p>
          <a:endParaRPr lang="en-US"/>
        </a:p>
      </dgm:t>
    </dgm:pt>
    <dgm:pt modelId="{65FB2EC2-FC11-43B4-9BEB-B496CCB6D865}">
      <dgm:prSet phldr="0"/>
      <dgm:spPr/>
      <dgm:t>
        <a:bodyPr/>
        <a:lstStyle/>
        <a:p>
          <a:pPr algn="l"/>
          <a:r>
            <a:rPr lang="en-US" dirty="0"/>
            <a:t>The paper screens the papers based on their title, abstract, and full text, and selects 40 out of 1496 publications for review.</a:t>
          </a:r>
        </a:p>
      </dgm:t>
    </dgm:pt>
    <dgm:pt modelId="{77B50152-187E-49DC-A6F6-C6C6BCE74473}" type="parTrans" cxnId="{03E47038-8C04-4B13-AF7D-B68983AF898E}">
      <dgm:prSet/>
      <dgm:spPr/>
    </dgm:pt>
    <dgm:pt modelId="{551C2C97-F891-4AD6-B16A-F92382803801}" type="sibTrans" cxnId="{03E47038-8C04-4B13-AF7D-B68983AF898E}">
      <dgm:prSet/>
      <dgm:spPr/>
    </dgm:pt>
    <dgm:pt modelId="{401BA129-EBED-44B4-A327-D2F086B59DED}" type="pres">
      <dgm:prSet presAssocID="{0DDDC9EE-05CE-4032-B7E4-F8EA8C6D3DED}" presName="root" presStyleCnt="0">
        <dgm:presLayoutVars>
          <dgm:dir/>
          <dgm:resizeHandles val="exact"/>
        </dgm:presLayoutVars>
      </dgm:prSet>
      <dgm:spPr/>
    </dgm:pt>
    <dgm:pt modelId="{96A1176C-4530-4A7E-A638-C51BCB85DBE2}" type="pres">
      <dgm:prSet presAssocID="{E82BB4CB-DF6F-4FBA-8993-ACF507C21A25}" presName="compNode" presStyleCnt="0"/>
      <dgm:spPr/>
    </dgm:pt>
    <dgm:pt modelId="{BE7C54BE-B9AB-4699-A27E-891905094ED2}" type="pres">
      <dgm:prSet presAssocID="{E82BB4CB-DF6F-4FBA-8993-ACF507C21A25}" presName="bgRect" presStyleLbl="bgShp" presStyleIdx="0" presStyleCnt="4"/>
      <dgm:spPr/>
    </dgm:pt>
    <dgm:pt modelId="{C9821BE9-54B0-49F2-B5A2-6B63E9E3787C}" type="pres">
      <dgm:prSet presAssocID="{E82BB4CB-DF6F-4FBA-8993-ACF507C21A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4C42FE72-0921-4BA4-982D-89DC9988C8C3}" type="pres">
      <dgm:prSet presAssocID="{E82BB4CB-DF6F-4FBA-8993-ACF507C21A25}" presName="spaceRect" presStyleCnt="0"/>
      <dgm:spPr/>
    </dgm:pt>
    <dgm:pt modelId="{D6A8FAAB-548D-4747-A7CD-6C6FD1160914}" type="pres">
      <dgm:prSet presAssocID="{E82BB4CB-DF6F-4FBA-8993-ACF507C21A25}" presName="parTx" presStyleLbl="revTx" presStyleIdx="0" presStyleCnt="4">
        <dgm:presLayoutVars>
          <dgm:chMax val="0"/>
          <dgm:chPref val="0"/>
        </dgm:presLayoutVars>
      </dgm:prSet>
      <dgm:spPr/>
    </dgm:pt>
    <dgm:pt modelId="{820719AD-7AE0-4E3A-9891-9B87327837FD}" type="pres">
      <dgm:prSet presAssocID="{69459799-E147-47AC-A97D-D18AE78221F0}" presName="sibTrans" presStyleCnt="0"/>
      <dgm:spPr/>
    </dgm:pt>
    <dgm:pt modelId="{17A63E6F-8687-4456-A659-3524E3C710A0}" type="pres">
      <dgm:prSet presAssocID="{228E62A7-94E5-4F0D-B45D-76C0FFEB99CA}" presName="compNode" presStyleCnt="0"/>
      <dgm:spPr/>
    </dgm:pt>
    <dgm:pt modelId="{FC3E8061-7EBB-4C6D-83BD-31A9D566CBD5}" type="pres">
      <dgm:prSet presAssocID="{228E62A7-94E5-4F0D-B45D-76C0FFEB99CA}" presName="bgRect" presStyleLbl="bgShp" presStyleIdx="1" presStyleCnt="4"/>
      <dgm:spPr/>
    </dgm:pt>
    <dgm:pt modelId="{4B07994C-F33C-4DF3-9076-48DD635201E7}" type="pres">
      <dgm:prSet presAssocID="{228E62A7-94E5-4F0D-B45D-76C0FFEB99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C034EC17-C58F-43CC-99B0-81EACE400899}" type="pres">
      <dgm:prSet presAssocID="{228E62A7-94E5-4F0D-B45D-76C0FFEB99CA}" presName="spaceRect" presStyleCnt="0"/>
      <dgm:spPr/>
    </dgm:pt>
    <dgm:pt modelId="{E30F99C9-FE2C-4104-9B7A-98656D785AB9}" type="pres">
      <dgm:prSet presAssocID="{228E62A7-94E5-4F0D-B45D-76C0FFEB99CA}" presName="parTx" presStyleLbl="revTx" presStyleIdx="1" presStyleCnt="4">
        <dgm:presLayoutVars>
          <dgm:chMax val="0"/>
          <dgm:chPref val="0"/>
        </dgm:presLayoutVars>
      </dgm:prSet>
      <dgm:spPr/>
    </dgm:pt>
    <dgm:pt modelId="{A158FA9A-C09C-41E2-8B4E-28D9DE811499}" type="pres">
      <dgm:prSet presAssocID="{9E5EF0BE-AE95-4F99-8132-D0140709D86A}" presName="sibTrans" presStyleCnt="0"/>
      <dgm:spPr/>
    </dgm:pt>
    <dgm:pt modelId="{2D29D773-EBC4-49B9-B25D-F528902D3419}" type="pres">
      <dgm:prSet presAssocID="{65FB2EC2-FC11-43B4-9BEB-B496CCB6D865}" presName="compNode" presStyleCnt="0"/>
      <dgm:spPr/>
    </dgm:pt>
    <dgm:pt modelId="{EFDD16F6-7353-45D5-A840-A3F5F6CFEED8}" type="pres">
      <dgm:prSet presAssocID="{65FB2EC2-FC11-43B4-9BEB-B496CCB6D865}" presName="bgRect" presStyleLbl="bgShp" presStyleIdx="2" presStyleCnt="4"/>
      <dgm:spPr/>
    </dgm:pt>
    <dgm:pt modelId="{98634AA5-4064-46E1-BB10-356A06C1763A}" type="pres">
      <dgm:prSet presAssocID="{65FB2EC2-FC11-43B4-9BEB-B496CCB6D865}" presName="iconRect" presStyleLbl="node1" presStyleIdx="2" presStyleCnt="4"/>
      <dgm:spPr/>
    </dgm:pt>
    <dgm:pt modelId="{FF4008BC-5C34-4B7F-990D-76B868394B0C}" type="pres">
      <dgm:prSet presAssocID="{65FB2EC2-FC11-43B4-9BEB-B496CCB6D865}" presName="spaceRect" presStyleCnt="0"/>
      <dgm:spPr/>
    </dgm:pt>
    <dgm:pt modelId="{D66BF65F-A5E2-44DE-B03C-1B6372945533}" type="pres">
      <dgm:prSet presAssocID="{65FB2EC2-FC11-43B4-9BEB-B496CCB6D865}" presName="parTx" presStyleLbl="revTx" presStyleIdx="2" presStyleCnt="4">
        <dgm:presLayoutVars>
          <dgm:chMax val="0"/>
          <dgm:chPref val="0"/>
        </dgm:presLayoutVars>
      </dgm:prSet>
      <dgm:spPr/>
    </dgm:pt>
    <dgm:pt modelId="{A2B3CB76-0FC2-4C1A-A746-624ACD30A7F2}" type="pres">
      <dgm:prSet presAssocID="{551C2C97-F891-4AD6-B16A-F92382803801}" presName="sibTrans" presStyleCnt="0"/>
      <dgm:spPr/>
    </dgm:pt>
    <dgm:pt modelId="{4870FB5C-0F97-49C5-913A-43E8656D8804}" type="pres">
      <dgm:prSet presAssocID="{6D292C3D-DC19-4EB7-9740-193A9BB213A0}" presName="compNode" presStyleCnt="0"/>
      <dgm:spPr/>
    </dgm:pt>
    <dgm:pt modelId="{1F8BBDF5-F452-471B-90F5-D6DC545164AD}" type="pres">
      <dgm:prSet presAssocID="{6D292C3D-DC19-4EB7-9740-193A9BB213A0}" presName="bgRect" presStyleLbl="bgShp" presStyleIdx="3" presStyleCnt="4"/>
      <dgm:spPr/>
    </dgm:pt>
    <dgm:pt modelId="{0F4FD8D3-2D92-450F-9C8D-830A2DAD7DA4}" type="pres">
      <dgm:prSet presAssocID="{6D292C3D-DC19-4EB7-9740-193A9BB213A0}"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8A52F43-24E8-4B90-BC4E-F5EE4A6C92E7}" type="pres">
      <dgm:prSet presAssocID="{6D292C3D-DC19-4EB7-9740-193A9BB213A0}" presName="spaceRect" presStyleCnt="0"/>
      <dgm:spPr/>
    </dgm:pt>
    <dgm:pt modelId="{639E7A15-0BFF-4D99-B096-F9F586A920A8}" type="pres">
      <dgm:prSet presAssocID="{6D292C3D-DC19-4EB7-9740-193A9BB213A0}" presName="parTx" presStyleLbl="revTx" presStyleIdx="3" presStyleCnt="4">
        <dgm:presLayoutVars>
          <dgm:chMax val="0"/>
          <dgm:chPref val="0"/>
        </dgm:presLayoutVars>
      </dgm:prSet>
      <dgm:spPr/>
    </dgm:pt>
  </dgm:ptLst>
  <dgm:cxnLst>
    <dgm:cxn modelId="{97A16C1F-B2DE-4E56-94CE-B71BA07D9524}" srcId="{0DDDC9EE-05CE-4032-B7E4-F8EA8C6D3DED}" destId="{E82BB4CB-DF6F-4FBA-8993-ACF507C21A25}" srcOrd="0" destOrd="0" parTransId="{069BB840-1778-438D-A9D5-9C82104C83E5}" sibTransId="{69459799-E147-47AC-A97D-D18AE78221F0}"/>
    <dgm:cxn modelId="{03E47038-8C04-4B13-AF7D-B68983AF898E}" srcId="{0DDDC9EE-05CE-4032-B7E4-F8EA8C6D3DED}" destId="{65FB2EC2-FC11-43B4-9BEB-B496CCB6D865}" srcOrd="2" destOrd="0" parTransId="{77B50152-187E-49DC-A6F6-C6C6BCE74473}" sibTransId="{551C2C97-F891-4AD6-B16A-F92382803801}"/>
    <dgm:cxn modelId="{C238E43F-8B1B-4D87-8B42-E8ECAAAA0A8A}" type="presOf" srcId="{0DDDC9EE-05CE-4032-B7E4-F8EA8C6D3DED}" destId="{401BA129-EBED-44B4-A327-D2F086B59DED}" srcOrd="0" destOrd="0" presId="urn:microsoft.com/office/officeart/2018/2/layout/IconVerticalSolidList"/>
    <dgm:cxn modelId="{1C270960-5572-429D-AE3C-6EA863E75460}" type="presOf" srcId="{65FB2EC2-FC11-43B4-9BEB-B496CCB6D865}" destId="{D66BF65F-A5E2-44DE-B03C-1B6372945533}" srcOrd="0" destOrd="0" presId="urn:microsoft.com/office/officeart/2018/2/layout/IconVerticalSolidList"/>
    <dgm:cxn modelId="{A7CF196B-4D85-428D-AB73-BBDEE5A1061B}" srcId="{0DDDC9EE-05CE-4032-B7E4-F8EA8C6D3DED}" destId="{228E62A7-94E5-4F0D-B45D-76C0FFEB99CA}" srcOrd="1" destOrd="0" parTransId="{65E86E0F-E3C8-44CE-A723-9A69A8F38E5A}" sibTransId="{9E5EF0BE-AE95-4F99-8132-D0140709D86A}"/>
    <dgm:cxn modelId="{469F3451-8CCA-4AEE-B44D-BB3D93687B70}" type="presOf" srcId="{228E62A7-94E5-4F0D-B45D-76C0FFEB99CA}" destId="{E30F99C9-FE2C-4104-9B7A-98656D785AB9}" srcOrd="0" destOrd="0" presId="urn:microsoft.com/office/officeart/2018/2/layout/IconVerticalSolidList"/>
    <dgm:cxn modelId="{1E39F058-58BA-491D-BBD7-8ECFCEFE3A34}" srcId="{0DDDC9EE-05CE-4032-B7E4-F8EA8C6D3DED}" destId="{6D292C3D-DC19-4EB7-9740-193A9BB213A0}" srcOrd="3" destOrd="0" parTransId="{43321BAA-8B9D-4C43-B884-4E459C8AC659}" sibTransId="{6CBE2232-79BA-4B52-BF0F-0441F8271BD0}"/>
    <dgm:cxn modelId="{28AAEED6-4041-46E6-9DA0-1985D1E739AA}" type="presOf" srcId="{E82BB4CB-DF6F-4FBA-8993-ACF507C21A25}" destId="{D6A8FAAB-548D-4747-A7CD-6C6FD1160914}" srcOrd="0" destOrd="0" presId="urn:microsoft.com/office/officeart/2018/2/layout/IconVerticalSolidList"/>
    <dgm:cxn modelId="{FD202BFC-0BDA-4E69-89F3-192F8F7E933B}" type="presOf" srcId="{6D292C3D-DC19-4EB7-9740-193A9BB213A0}" destId="{639E7A15-0BFF-4D99-B096-F9F586A920A8}" srcOrd="0" destOrd="0" presId="urn:microsoft.com/office/officeart/2018/2/layout/IconVerticalSolidList"/>
    <dgm:cxn modelId="{C758CC9E-6C43-4003-A6B6-9E68A994A2C7}" type="presParOf" srcId="{401BA129-EBED-44B4-A327-D2F086B59DED}" destId="{96A1176C-4530-4A7E-A638-C51BCB85DBE2}" srcOrd="0" destOrd="0" presId="urn:microsoft.com/office/officeart/2018/2/layout/IconVerticalSolidList"/>
    <dgm:cxn modelId="{DC0A28D8-2DDA-4D86-905A-F4B5975E5AF6}" type="presParOf" srcId="{96A1176C-4530-4A7E-A638-C51BCB85DBE2}" destId="{BE7C54BE-B9AB-4699-A27E-891905094ED2}" srcOrd="0" destOrd="0" presId="urn:microsoft.com/office/officeart/2018/2/layout/IconVerticalSolidList"/>
    <dgm:cxn modelId="{5FC18D21-A035-4DBF-832C-D3C91749D619}" type="presParOf" srcId="{96A1176C-4530-4A7E-A638-C51BCB85DBE2}" destId="{C9821BE9-54B0-49F2-B5A2-6B63E9E3787C}" srcOrd="1" destOrd="0" presId="urn:microsoft.com/office/officeart/2018/2/layout/IconVerticalSolidList"/>
    <dgm:cxn modelId="{BAD42964-DA55-4B64-825D-BC2C3CCB2DBC}" type="presParOf" srcId="{96A1176C-4530-4A7E-A638-C51BCB85DBE2}" destId="{4C42FE72-0921-4BA4-982D-89DC9988C8C3}" srcOrd="2" destOrd="0" presId="urn:microsoft.com/office/officeart/2018/2/layout/IconVerticalSolidList"/>
    <dgm:cxn modelId="{39591734-4103-4BA0-B047-5FC05D4883AE}" type="presParOf" srcId="{96A1176C-4530-4A7E-A638-C51BCB85DBE2}" destId="{D6A8FAAB-548D-4747-A7CD-6C6FD1160914}" srcOrd="3" destOrd="0" presId="urn:microsoft.com/office/officeart/2018/2/layout/IconVerticalSolidList"/>
    <dgm:cxn modelId="{8FB9638A-F313-44D5-B3DF-02BD443BCAF2}" type="presParOf" srcId="{401BA129-EBED-44B4-A327-D2F086B59DED}" destId="{820719AD-7AE0-4E3A-9891-9B87327837FD}" srcOrd="1" destOrd="0" presId="urn:microsoft.com/office/officeart/2018/2/layout/IconVerticalSolidList"/>
    <dgm:cxn modelId="{9976C105-9058-46E3-B498-EA883C27CBB3}" type="presParOf" srcId="{401BA129-EBED-44B4-A327-D2F086B59DED}" destId="{17A63E6F-8687-4456-A659-3524E3C710A0}" srcOrd="2" destOrd="0" presId="urn:microsoft.com/office/officeart/2018/2/layout/IconVerticalSolidList"/>
    <dgm:cxn modelId="{86C2C205-AAAB-45B0-9B39-44136BB0973E}" type="presParOf" srcId="{17A63E6F-8687-4456-A659-3524E3C710A0}" destId="{FC3E8061-7EBB-4C6D-83BD-31A9D566CBD5}" srcOrd="0" destOrd="0" presId="urn:microsoft.com/office/officeart/2018/2/layout/IconVerticalSolidList"/>
    <dgm:cxn modelId="{13F30D90-E0B8-44E7-A00E-C9E68F3BFF67}" type="presParOf" srcId="{17A63E6F-8687-4456-A659-3524E3C710A0}" destId="{4B07994C-F33C-4DF3-9076-48DD635201E7}" srcOrd="1" destOrd="0" presId="urn:microsoft.com/office/officeart/2018/2/layout/IconVerticalSolidList"/>
    <dgm:cxn modelId="{8F29EB61-70AE-47B5-A318-F7751DD34085}" type="presParOf" srcId="{17A63E6F-8687-4456-A659-3524E3C710A0}" destId="{C034EC17-C58F-43CC-99B0-81EACE400899}" srcOrd="2" destOrd="0" presId="urn:microsoft.com/office/officeart/2018/2/layout/IconVerticalSolidList"/>
    <dgm:cxn modelId="{36DACD44-BC1E-43A9-981C-124CBDD6B454}" type="presParOf" srcId="{17A63E6F-8687-4456-A659-3524E3C710A0}" destId="{E30F99C9-FE2C-4104-9B7A-98656D785AB9}" srcOrd="3" destOrd="0" presId="urn:microsoft.com/office/officeart/2018/2/layout/IconVerticalSolidList"/>
    <dgm:cxn modelId="{9F54E5BC-627B-4984-B94B-FC54066002B5}" type="presParOf" srcId="{401BA129-EBED-44B4-A327-D2F086B59DED}" destId="{A158FA9A-C09C-41E2-8B4E-28D9DE811499}" srcOrd="3" destOrd="0" presId="urn:microsoft.com/office/officeart/2018/2/layout/IconVerticalSolidList"/>
    <dgm:cxn modelId="{7F86D497-AA57-4EE3-9D1A-BF5494D355D8}" type="presParOf" srcId="{401BA129-EBED-44B4-A327-D2F086B59DED}" destId="{2D29D773-EBC4-49B9-B25D-F528902D3419}" srcOrd="4" destOrd="0" presId="urn:microsoft.com/office/officeart/2018/2/layout/IconVerticalSolidList"/>
    <dgm:cxn modelId="{A54E226D-83EC-4287-A643-9140E3478939}" type="presParOf" srcId="{2D29D773-EBC4-49B9-B25D-F528902D3419}" destId="{EFDD16F6-7353-45D5-A840-A3F5F6CFEED8}" srcOrd="0" destOrd="0" presId="urn:microsoft.com/office/officeart/2018/2/layout/IconVerticalSolidList"/>
    <dgm:cxn modelId="{E0095DAB-46F9-4C90-8F36-F8DE02CD3932}" type="presParOf" srcId="{2D29D773-EBC4-49B9-B25D-F528902D3419}" destId="{98634AA5-4064-46E1-BB10-356A06C1763A}" srcOrd="1" destOrd="0" presId="urn:microsoft.com/office/officeart/2018/2/layout/IconVerticalSolidList"/>
    <dgm:cxn modelId="{F87AF250-9C5C-400D-A5C8-1C4B15539C88}" type="presParOf" srcId="{2D29D773-EBC4-49B9-B25D-F528902D3419}" destId="{FF4008BC-5C34-4B7F-990D-76B868394B0C}" srcOrd="2" destOrd="0" presId="urn:microsoft.com/office/officeart/2018/2/layout/IconVerticalSolidList"/>
    <dgm:cxn modelId="{1B0CA331-C5B7-4D35-8B50-9396C8238545}" type="presParOf" srcId="{2D29D773-EBC4-49B9-B25D-F528902D3419}" destId="{D66BF65F-A5E2-44DE-B03C-1B6372945533}" srcOrd="3" destOrd="0" presId="urn:microsoft.com/office/officeart/2018/2/layout/IconVerticalSolidList"/>
    <dgm:cxn modelId="{AF34D90C-8965-4730-9500-45F3BC014093}" type="presParOf" srcId="{401BA129-EBED-44B4-A327-D2F086B59DED}" destId="{A2B3CB76-0FC2-4C1A-A746-624ACD30A7F2}" srcOrd="5" destOrd="0" presId="urn:microsoft.com/office/officeart/2018/2/layout/IconVerticalSolidList"/>
    <dgm:cxn modelId="{E70D8026-6D0F-4A94-8317-59FE538FC448}" type="presParOf" srcId="{401BA129-EBED-44B4-A327-D2F086B59DED}" destId="{4870FB5C-0F97-49C5-913A-43E8656D8804}" srcOrd="6" destOrd="0" presId="urn:microsoft.com/office/officeart/2018/2/layout/IconVerticalSolidList"/>
    <dgm:cxn modelId="{00A836A3-458E-4217-B257-BEEA9C89CACB}" type="presParOf" srcId="{4870FB5C-0F97-49C5-913A-43E8656D8804}" destId="{1F8BBDF5-F452-471B-90F5-D6DC545164AD}" srcOrd="0" destOrd="0" presId="urn:microsoft.com/office/officeart/2018/2/layout/IconVerticalSolidList"/>
    <dgm:cxn modelId="{EE1EEB8C-6D73-4DDA-829E-2D68A1B01C07}" type="presParOf" srcId="{4870FB5C-0F97-49C5-913A-43E8656D8804}" destId="{0F4FD8D3-2D92-450F-9C8D-830A2DAD7DA4}" srcOrd="1" destOrd="0" presId="urn:microsoft.com/office/officeart/2018/2/layout/IconVerticalSolidList"/>
    <dgm:cxn modelId="{FBBD4172-2653-4262-8B77-BF108D5A2FA3}" type="presParOf" srcId="{4870FB5C-0F97-49C5-913A-43E8656D8804}" destId="{58A52F43-24E8-4B90-BC4E-F5EE4A6C92E7}" srcOrd="2" destOrd="0" presId="urn:microsoft.com/office/officeart/2018/2/layout/IconVerticalSolidList"/>
    <dgm:cxn modelId="{ACC4C05A-6B66-43F0-8661-E81A1A3113F7}" type="presParOf" srcId="{4870FB5C-0F97-49C5-913A-43E8656D8804}" destId="{639E7A15-0BFF-4D99-B096-F9F586A920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273C78-A3B5-4AFA-9B12-82758B029BF5}"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8BFD2D51-E3C2-4E47-BFDB-0DB335A5FF83}">
      <dgm:prSet/>
      <dgm:spPr/>
      <dgm:t>
        <a:bodyPr/>
        <a:lstStyle/>
        <a:p>
          <a:pPr algn="l"/>
          <a:r>
            <a:rPr lang="en-US" dirty="0"/>
            <a:t>DL techniques are effective for social media bot detection and can handle complex data.</a:t>
          </a:r>
        </a:p>
      </dgm:t>
    </dgm:pt>
    <dgm:pt modelId="{FA73AC64-4D24-4CEB-8DC5-7C719AE338FA}" type="parTrans" cxnId="{F9DFADF7-D2AE-48B7-9557-D8174983E2FF}">
      <dgm:prSet/>
      <dgm:spPr/>
      <dgm:t>
        <a:bodyPr/>
        <a:lstStyle/>
        <a:p>
          <a:endParaRPr lang="en-US"/>
        </a:p>
      </dgm:t>
    </dgm:pt>
    <dgm:pt modelId="{1DE4DC1C-F00A-4C80-B5B9-55D53B79087F}" type="sibTrans" cxnId="{F9DFADF7-D2AE-48B7-9557-D8174983E2FF}">
      <dgm:prSet/>
      <dgm:spPr/>
      <dgm:t>
        <a:bodyPr/>
        <a:lstStyle/>
        <a:p>
          <a:endParaRPr lang="en-US"/>
        </a:p>
      </dgm:t>
    </dgm:pt>
    <dgm:pt modelId="{166C5027-9744-4277-8792-696662B8BBCE}">
      <dgm:prSet/>
      <dgm:spPr/>
      <dgm:t>
        <a:bodyPr/>
        <a:lstStyle/>
        <a:p>
          <a:pPr algn="l"/>
          <a:r>
            <a:rPr lang="en-US" dirty="0"/>
            <a:t>Successful DL approaches use multimodal features and combine different DL architectures.</a:t>
          </a:r>
        </a:p>
      </dgm:t>
    </dgm:pt>
    <dgm:pt modelId="{238F0B70-DEBB-4EB8-A384-24EF84683CE1}" type="parTrans" cxnId="{50249726-714B-4056-8732-589DA0101267}">
      <dgm:prSet/>
      <dgm:spPr/>
      <dgm:t>
        <a:bodyPr/>
        <a:lstStyle/>
        <a:p>
          <a:endParaRPr lang="en-US"/>
        </a:p>
      </dgm:t>
    </dgm:pt>
    <dgm:pt modelId="{6DFAC88F-0A83-471D-B235-889F4894157C}" type="sibTrans" cxnId="{50249726-714B-4056-8732-589DA0101267}">
      <dgm:prSet/>
      <dgm:spPr/>
      <dgm:t>
        <a:bodyPr/>
        <a:lstStyle/>
        <a:p>
          <a:endParaRPr lang="en-US"/>
        </a:p>
      </dgm:t>
    </dgm:pt>
    <dgm:pt modelId="{86C7F45C-8E77-4CE8-B09A-1755FEF543C8}">
      <dgm:prSet phldr="0"/>
      <dgm:spPr/>
      <dgm:t>
        <a:bodyPr/>
        <a:lstStyle/>
        <a:p>
          <a:r>
            <a:rPr lang="en-US" dirty="0"/>
            <a:t>Current DL research faces challenges like lack of diverse datasets, difficulty in generalizing, trade-off between complexity and interpretability, and ethical and legal issues.</a:t>
          </a:r>
        </a:p>
      </dgm:t>
    </dgm:pt>
    <dgm:pt modelId="{B2E5D2D9-C012-4822-AEF8-39BCFFBC963A}" type="parTrans" cxnId="{D6FE846A-5D2E-4E9F-8FFD-F5CA22EB0FFC}">
      <dgm:prSet/>
      <dgm:spPr/>
    </dgm:pt>
    <dgm:pt modelId="{EED1E72D-9C8B-4356-BC76-D666877D9E48}" type="sibTrans" cxnId="{D6FE846A-5D2E-4E9F-8FFD-F5CA22EB0FFC}">
      <dgm:prSet/>
      <dgm:spPr/>
    </dgm:pt>
    <dgm:pt modelId="{788F2395-5366-41C5-8623-68E096286775}" type="pres">
      <dgm:prSet presAssocID="{78273C78-A3B5-4AFA-9B12-82758B029BF5}" presName="hierChild1" presStyleCnt="0">
        <dgm:presLayoutVars>
          <dgm:chPref val="1"/>
          <dgm:dir/>
          <dgm:animOne val="branch"/>
          <dgm:animLvl val="lvl"/>
          <dgm:resizeHandles/>
        </dgm:presLayoutVars>
      </dgm:prSet>
      <dgm:spPr/>
    </dgm:pt>
    <dgm:pt modelId="{DE0E503A-E56D-4971-9CAC-39160EEBFEEE}" type="pres">
      <dgm:prSet presAssocID="{8BFD2D51-E3C2-4E47-BFDB-0DB335A5FF83}" presName="hierRoot1" presStyleCnt="0"/>
      <dgm:spPr/>
    </dgm:pt>
    <dgm:pt modelId="{6C6478D6-A896-4BD6-8392-9FEC78968A33}" type="pres">
      <dgm:prSet presAssocID="{8BFD2D51-E3C2-4E47-BFDB-0DB335A5FF83}" presName="composite" presStyleCnt="0"/>
      <dgm:spPr/>
    </dgm:pt>
    <dgm:pt modelId="{8646B394-9923-4BB4-A76F-55E367820E97}" type="pres">
      <dgm:prSet presAssocID="{8BFD2D51-E3C2-4E47-BFDB-0DB335A5FF83}" presName="background" presStyleLbl="node0" presStyleIdx="0" presStyleCnt="3"/>
      <dgm:spPr/>
    </dgm:pt>
    <dgm:pt modelId="{94573E2A-6965-4F2E-81D7-15A9ACFF77B6}" type="pres">
      <dgm:prSet presAssocID="{8BFD2D51-E3C2-4E47-BFDB-0DB335A5FF83}" presName="text" presStyleLbl="fgAcc0" presStyleIdx="0" presStyleCnt="3">
        <dgm:presLayoutVars>
          <dgm:chPref val="3"/>
        </dgm:presLayoutVars>
      </dgm:prSet>
      <dgm:spPr/>
    </dgm:pt>
    <dgm:pt modelId="{73EA3D3D-A993-4F53-821E-202461F2D2A4}" type="pres">
      <dgm:prSet presAssocID="{8BFD2D51-E3C2-4E47-BFDB-0DB335A5FF83}" presName="hierChild2" presStyleCnt="0"/>
      <dgm:spPr/>
    </dgm:pt>
    <dgm:pt modelId="{C7693D87-FE59-49D0-BB10-5FD4FDCFB0AE}" type="pres">
      <dgm:prSet presAssocID="{166C5027-9744-4277-8792-696662B8BBCE}" presName="hierRoot1" presStyleCnt="0"/>
      <dgm:spPr/>
    </dgm:pt>
    <dgm:pt modelId="{27F1A11E-A58A-4061-BBDF-A8F704B6ABA4}" type="pres">
      <dgm:prSet presAssocID="{166C5027-9744-4277-8792-696662B8BBCE}" presName="composite" presStyleCnt="0"/>
      <dgm:spPr/>
    </dgm:pt>
    <dgm:pt modelId="{C8BC3B25-2267-4832-8D95-FB42DBFB5312}" type="pres">
      <dgm:prSet presAssocID="{166C5027-9744-4277-8792-696662B8BBCE}" presName="background" presStyleLbl="node0" presStyleIdx="1" presStyleCnt="3"/>
      <dgm:spPr/>
    </dgm:pt>
    <dgm:pt modelId="{2878B42B-A9D8-4ACC-A3CA-CD003556561D}" type="pres">
      <dgm:prSet presAssocID="{166C5027-9744-4277-8792-696662B8BBCE}" presName="text" presStyleLbl="fgAcc0" presStyleIdx="1" presStyleCnt="3">
        <dgm:presLayoutVars>
          <dgm:chPref val="3"/>
        </dgm:presLayoutVars>
      </dgm:prSet>
      <dgm:spPr/>
    </dgm:pt>
    <dgm:pt modelId="{8BDAD44F-A776-4337-8208-B7E46AE29B1A}" type="pres">
      <dgm:prSet presAssocID="{166C5027-9744-4277-8792-696662B8BBCE}" presName="hierChild2" presStyleCnt="0"/>
      <dgm:spPr/>
    </dgm:pt>
    <dgm:pt modelId="{EA5674A5-05BC-4DEB-AEEC-0D6FAA61D6E1}" type="pres">
      <dgm:prSet presAssocID="{86C7F45C-8E77-4CE8-B09A-1755FEF543C8}" presName="hierRoot1" presStyleCnt="0"/>
      <dgm:spPr/>
    </dgm:pt>
    <dgm:pt modelId="{42C91F79-DD8D-42D6-B0A6-D97B1AF07612}" type="pres">
      <dgm:prSet presAssocID="{86C7F45C-8E77-4CE8-B09A-1755FEF543C8}" presName="composite" presStyleCnt="0"/>
      <dgm:spPr/>
    </dgm:pt>
    <dgm:pt modelId="{BAAEE663-E734-45FF-82AC-37F2B0B26537}" type="pres">
      <dgm:prSet presAssocID="{86C7F45C-8E77-4CE8-B09A-1755FEF543C8}" presName="background" presStyleLbl="node0" presStyleIdx="2" presStyleCnt="3"/>
      <dgm:spPr/>
    </dgm:pt>
    <dgm:pt modelId="{D1DB2B4E-F12C-460B-A843-3F75255504BC}" type="pres">
      <dgm:prSet presAssocID="{86C7F45C-8E77-4CE8-B09A-1755FEF543C8}" presName="text" presStyleLbl="fgAcc0" presStyleIdx="2" presStyleCnt="3">
        <dgm:presLayoutVars>
          <dgm:chPref val="3"/>
        </dgm:presLayoutVars>
      </dgm:prSet>
      <dgm:spPr/>
    </dgm:pt>
    <dgm:pt modelId="{B33BAC0F-E4E5-464E-B5BA-D8988D0A4BD5}" type="pres">
      <dgm:prSet presAssocID="{86C7F45C-8E77-4CE8-B09A-1755FEF543C8}" presName="hierChild2" presStyleCnt="0"/>
      <dgm:spPr/>
    </dgm:pt>
  </dgm:ptLst>
  <dgm:cxnLst>
    <dgm:cxn modelId="{74EFED16-A6A9-492D-94AF-AA6FBE8B2266}" type="presOf" srcId="{8BFD2D51-E3C2-4E47-BFDB-0DB335A5FF83}" destId="{94573E2A-6965-4F2E-81D7-15A9ACFF77B6}" srcOrd="0" destOrd="0" presId="urn:microsoft.com/office/officeart/2005/8/layout/hierarchy1"/>
    <dgm:cxn modelId="{50249726-714B-4056-8732-589DA0101267}" srcId="{78273C78-A3B5-4AFA-9B12-82758B029BF5}" destId="{166C5027-9744-4277-8792-696662B8BBCE}" srcOrd="1" destOrd="0" parTransId="{238F0B70-DEBB-4EB8-A384-24EF84683CE1}" sibTransId="{6DFAC88F-0A83-471D-B235-889F4894157C}"/>
    <dgm:cxn modelId="{120C066A-78E0-4ACB-8807-0A6113DE6A42}" type="presOf" srcId="{166C5027-9744-4277-8792-696662B8BBCE}" destId="{2878B42B-A9D8-4ACC-A3CA-CD003556561D}" srcOrd="0" destOrd="0" presId="urn:microsoft.com/office/officeart/2005/8/layout/hierarchy1"/>
    <dgm:cxn modelId="{D6FE846A-5D2E-4E9F-8FFD-F5CA22EB0FFC}" srcId="{78273C78-A3B5-4AFA-9B12-82758B029BF5}" destId="{86C7F45C-8E77-4CE8-B09A-1755FEF543C8}" srcOrd="2" destOrd="0" parTransId="{B2E5D2D9-C012-4822-AEF8-39BCFFBC963A}" sibTransId="{EED1E72D-9C8B-4356-BC76-D666877D9E48}"/>
    <dgm:cxn modelId="{1C367D54-67F2-4B7E-B9A5-D8638C566EE0}" type="presOf" srcId="{86C7F45C-8E77-4CE8-B09A-1755FEF543C8}" destId="{D1DB2B4E-F12C-460B-A843-3F75255504BC}" srcOrd="0" destOrd="0" presId="urn:microsoft.com/office/officeart/2005/8/layout/hierarchy1"/>
    <dgm:cxn modelId="{E67F4FAC-8E75-4B5D-B4ED-3C73FD2D51DE}" type="presOf" srcId="{78273C78-A3B5-4AFA-9B12-82758B029BF5}" destId="{788F2395-5366-41C5-8623-68E096286775}" srcOrd="0" destOrd="0" presId="urn:microsoft.com/office/officeart/2005/8/layout/hierarchy1"/>
    <dgm:cxn modelId="{F9DFADF7-D2AE-48B7-9557-D8174983E2FF}" srcId="{78273C78-A3B5-4AFA-9B12-82758B029BF5}" destId="{8BFD2D51-E3C2-4E47-BFDB-0DB335A5FF83}" srcOrd="0" destOrd="0" parTransId="{FA73AC64-4D24-4CEB-8DC5-7C719AE338FA}" sibTransId="{1DE4DC1C-F00A-4C80-B5B9-55D53B79087F}"/>
    <dgm:cxn modelId="{99AC0993-E789-41B5-AE12-793B9B4933D4}" type="presParOf" srcId="{788F2395-5366-41C5-8623-68E096286775}" destId="{DE0E503A-E56D-4971-9CAC-39160EEBFEEE}" srcOrd="0" destOrd="0" presId="urn:microsoft.com/office/officeart/2005/8/layout/hierarchy1"/>
    <dgm:cxn modelId="{7508BCC5-9420-47BA-950B-F8BD683C7A05}" type="presParOf" srcId="{DE0E503A-E56D-4971-9CAC-39160EEBFEEE}" destId="{6C6478D6-A896-4BD6-8392-9FEC78968A33}" srcOrd="0" destOrd="0" presId="urn:microsoft.com/office/officeart/2005/8/layout/hierarchy1"/>
    <dgm:cxn modelId="{B6BA7DE2-1E51-4888-BCBE-7FEC4B57017D}" type="presParOf" srcId="{6C6478D6-A896-4BD6-8392-9FEC78968A33}" destId="{8646B394-9923-4BB4-A76F-55E367820E97}" srcOrd="0" destOrd="0" presId="urn:microsoft.com/office/officeart/2005/8/layout/hierarchy1"/>
    <dgm:cxn modelId="{A2111D61-9247-439B-9F64-E80919E29923}" type="presParOf" srcId="{6C6478D6-A896-4BD6-8392-9FEC78968A33}" destId="{94573E2A-6965-4F2E-81D7-15A9ACFF77B6}" srcOrd="1" destOrd="0" presId="urn:microsoft.com/office/officeart/2005/8/layout/hierarchy1"/>
    <dgm:cxn modelId="{1E6A29D2-D7B8-483C-81AB-CC7D37DD2670}" type="presParOf" srcId="{DE0E503A-E56D-4971-9CAC-39160EEBFEEE}" destId="{73EA3D3D-A993-4F53-821E-202461F2D2A4}" srcOrd="1" destOrd="0" presId="urn:microsoft.com/office/officeart/2005/8/layout/hierarchy1"/>
    <dgm:cxn modelId="{C2125701-1601-4D52-B6A7-F0BE667B6815}" type="presParOf" srcId="{788F2395-5366-41C5-8623-68E096286775}" destId="{C7693D87-FE59-49D0-BB10-5FD4FDCFB0AE}" srcOrd="1" destOrd="0" presId="urn:microsoft.com/office/officeart/2005/8/layout/hierarchy1"/>
    <dgm:cxn modelId="{60F22D7D-1EFD-486E-BACF-0FFB2CAB56CA}" type="presParOf" srcId="{C7693D87-FE59-49D0-BB10-5FD4FDCFB0AE}" destId="{27F1A11E-A58A-4061-BBDF-A8F704B6ABA4}" srcOrd="0" destOrd="0" presId="urn:microsoft.com/office/officeart/2005/8/layout/hierarchy1"/>
    <dgm:cxn modelId="{37B39195-076A-43C5-AC22-516622315E1F}" type="presParOf" srcId="{27F1A11E-A58A-4061-BBDF-A8F704B6ABA4}" destId="{C8BC3B25-2267-4832-8D95-FB42DBFB5312}" srcOrd="0" destOrd="0" presId="urn:microsoft.com/office/officeart/2005/8/layout/hierarchy1"/>
    <dgm:cxn modelId="{792DF545-B069-4281-9E1D-69C1EA6B766F}" type="presParOf" srcId="{27F1A11E-A58A-4061-BBDF-A8F704B6ABA4}" destId="{2878B42B-A9D8-4ACC-A3CA-CD003556561D}" srcOrd="1" destOrd="0" presId="urn:microsoft.com/office/officeart/2005/8/layout/hierarchy1"/>
    <dgm:cxn modelId="{EC4C97AC-252B-4A5C-BE2B-64A7E1629C18}" type="presParOf" srcId="{C7693D87-FE59-49D0-BB10-5FD4FDCFB0AE}" destId="{8BDAD44F-A776-4337-8208-B7E46AE29B1A}" srcOrd="1" destOrd="0" presId="urn:microsoft.com/office/officeart/2005/8/layout/hierarchy1"/>
    <dgm:cxn modelId="{242AD22A-CCB0-472F-9ADD-F200DEDC9426}" type="presParOf" srcId="{788F2395-5366-41C5-8623-68E096286775}" destId="{EA5674A5-05BC-4DEB-AEEC-0D6FAA61D6E1}" srcOrd="2" destOrd="0" presId="urn:microsoft.com/office/officeart/2005/8/layout/hierarchy1"/>
    <dgm:cxn modelId="{75CC4F13-8BDC-4A7F-82AF-B2FD972DE137}" type="presParOf" srcId="{EA5674A5-05BC-4DEB-AEEC-0D6FAA61D6E1}" destId="{42C91F79-DD8D-42D6-B0A6-D97B1AF07612}" srcOrd="0" destOrd="0" presId="urn:microsoft.com/office/officeart/2005/8/layout/hierarchy1"/>
    <dgm:cxn modelId="{FD91C46F-4C23-48D6-949F-F0BFD4D33667}" type="presParOf" srcId="{42C91F79-DD8D-42D6-B0A6-D97B1AF07612}" destId="{BAAEE663-E734-45FF-82AC-37F2B0B26537}" srcOrd="0" destOrd="0" presId="urn:microsoft.com/office/officeart/2005/8/layout/hierarchy1"/>
    <dgm:cxn modelId="{A93D703C-7A93-460F-96BB-1D3C94E17C3E}" type="presParOf" srcId="{42C91F79-DD8D-42D6-B0A6-D97B1AF07612}" destId="{D1DB2B4E-F12C-460B-A843-3F75255504BC}" srcOrd="1" destOrd="0" presId="urn:microsoft.com/office/officeart/2005/8/layout/hierarchy1"/>
    <dgm:cxn modelId="{DC569248-C9FA-4FC4-8E74-3AAF0B2DD791}" type="presParOf" srcId="{EA5674A5-05BC-4DEB-AEEC-0D6FAA61D6E1}" destId="{B33BAC0F-E4E5-464E-B5BA-D8988D0A4B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810EE4-5BC5-4363-B08C-A0F0A96C3778}"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FE50BDA2-911D-4657-82F6-FD3BE731F750}">
      <dgm:prSet/>
      <dgm:spPr/>
      <dgm:t>
        <a:bodyPr/>
        <a:lstStyle/>
        <a:p>
          <a:r>
            <a:rPr lang="en-US"/>
            <a:t>The paper only focuses on bot detection, and does not cover other aspects of bot analysis</a:t>
          </a:r>
        </a:p>
      </dgm:t>
    </dgm:pt>
    <dgm:pt modelId="{0D503256-F580-43DC-A904-44B1B09821D5}" type="parTrans" cxnId="{48EE1FC8-0B19-4FA3-A451-12C08461596C}">
      <dgm:prSet/>
      <dgm:spPr/>
      <dgm:t>
        <a:bodyPr/>
        <a:lstStyle/>
        <a:p>
          <a:endParaRPr lang="en-US"/>
        </a:p>
      </dgm:t>
    </dgm:pt>
    <dgm:pt modelId="{5F1B1D9F-F817-465C-AD74-170D03F25E25}" type="sibTrans" cxnId="{48EE1FC8-0B19-4FA3-A451-12C08461596C}">
      <dgm:prSet/>
      <dgm:spPr/>
      <dgm:t>
        <a:bodyPr/>
        <a:lstStyle/>
        <a:p>
          <a:endParaRPr lang="en-US"/>
        </a:p>
      </dgm:t>
    </dgm:pt>
    <dgm:pt modelId="{A02C6B6F-4D5F-48A6-819E-9CABCE914485}">
      <dgm:prSet/>
      <dgm:spPr/>
      <dgm:t>
        <a:bodyPr/>
        <a:lstStyle/>
        <a:p>
          <a:r>
            <a:rPr lang="en-US"/>
            <a:t>The paper only reviews the studies published in English, and does not include the studies published in other languages</a:t>
          </a:r>
        </a:p>
      </dgm:t>
    </dgm:pt>
    <dgm:pt modelId="{2DA875D4-96EF-4DC5-8EE5-19F8EFE2C73D}" type="parTrans" cxnId="{A3C3CF79-B523-4079-BDFF-EAE010CA25A0}">
      <dgm:prSet/>
      <dgm:spPr/>
      <dgm:t>
        <a:bodyPr/>
        <a:lstStyle/>
        <a:p>
          <a:endParaRPr lang="en-US"/>
        </a:p>
      </dgm:t>
    </dgm:pt>
    <dgm:pt modelId="{E585E907-E061-4A31-BE48-39EF7CA59D7B}" type="sibTrans" cxnId="{A3C3CF79-B523-4079-BDFF-EAE010CA25A0}">
      <dgm:prSet/>
      <dgm:spPr/>
      <dgm:t>
        <a:bodyPr/>
        <a:lstStyle/>
        <a:p>
          <a:endParaRPr lang="en-US"/>
        </a:p>
      </dgm:t>
    </dgm:pt>
    <dgm:pt modelId="{3DFCD26D-6A38-45DB-95A1-4F113068C73A}" type="pres">
      <dgm:prSet presAssocID="{16810EE4-5BC5-4363-B08C-A0F0A96C3778}" presName="hierChild1" presStyleCnt="0">
        <dgm:presLayoutVars>
          <dgm:chPref val="1"/>
          <dgm:dir/>
          <dgm:animOne val="branch"/>
          <dgm:animLvl val="lvl"/>
          <dgm:resizeHandles/>
        </dgm:presLayoutVars>
      </dgm:prSet>
      <dgm:spPr/>
    </dgm:pt>
    <dgm:pt modelId="{77211FFA-48C8-44A8-B042-E9AE0129EE2F}" type="pres">
      <dgm:prSet presAssocID="{FE50BDA2-911D-4657-82F6-FD3BE731F750}" presName="hierRoot1" presStyleCnt="0"/>
      <dgm:spPr/>
    </dgm:pt>
    <dgm:pt modelId="{94DA6381-D91C-4536-A378-3D8CF0ACC7CE}" type="pres">
      <dgm:prSet presAssocID="{FE50BDA2-911D-4657-82F6-FD3BE731F750}" presName="composite" presStyleCnt="0"/>
      <dgm:spPr/>
    </dgm:pt>
    <dgm:pt modelId="{FB3237F8-2B8C-4054-91C9-A3E4EA59AA07}" type="pres">
      <dgm:prSet presAssocID="{FE50BDA2-911D-4657-82F6-FD3BE731F750}" presName="background" presStyleLbl="node0" presStyleIdx="0" presStyleCnt="2"/>
      <dgm:spPr/>
    </dgm:pt>
    <dgm:pt modelId="{C8CF9090-A03E-47A8-9CF6-B1645533CA35}" type="pres">
      <dgm:prSet presAssocID="{FE50BDA2-911D-4657-82F6-FD3BE731F750}" presName="text" presStyleLbl="fgAcc0" presStyleIdx="0" presStyleCnt="2">
        <dgm:presLayoutVars>
          <dgm:chPref val="3"/>
        </dgm:presLayoutVars>
      </dgm:prSet>
      <dgm:spPr/>
    </dgm:pt>
    <dgm:pt modelId="{7550ADF2-B575-45C4-9E92-C5B1877C5F36}" type="pres">
      <dgm:prSet presAssocID="{FE50BDA2-911D-4657-82F6-FD3BE731F750}" presName="hierChild2" presStyleCnt="0"/>
      <dgm:spPr/>
    </dgm:pt>
    <dgm:pt modelId="{4DE2AAEA-2671-4F00-B4C4-225AC7842E74}" type="pres">
      <dgm:prSet presAssocID="{A02C6B6F-4D5F-48A6-819E-9CABCE914485}" presName="hierRoot1" presStyleCnt="0"/>
      <dgm:spPr/>
    </dgm:pt>
    <dgm:pt modelId="{09FF2E9F-B4AB-45CD-8865-B26E31414569}" type="pres">
      <dgm:prSet presAssocID="{A02C6B6F-4D5F-48A6-819E-9CABCE914485}" presName="composite" presStyleCnt="0"/>
      <dgm:spPr/>
    </dgm:pt>
    <dgm:pt modelId="{BDFAF9CB-46C7-4561-BA39-F2911EA35A27}" type="pres">
      <dgm:prSet presAssocID="{A02C6B6F-4D5F-48A6-819E-9CABCE914485}" presName="background" presStyleLbl="node0" presStyleIdx="1" presStyleCnt="2"/>
      <dgm:spPr/>
    </dgm:pt>
    <dgm:pt modelId="{466E6996-0B13-4AF4-AF33-FE30EF7CFEF2}" type="pres">
      <dgm:prSet presAssocID="{A02C6B6F-4D5F-48A6-819E-9CABCE914485}" presName="text" presStyleLbl="fgAcc0" presStyleIdx="1" presStyleCnt="2">
        <dgm:presLayoutVars>
          <dgm:chPref val="3"/>
        </dgm:presLayoutVars>
      </dgm:prSet>
      <dgm:spPr/>
    </dgm:pt>
    <dgm:pt modelId="{A69397CC-533A-4393-BD7F-78F33E5DCA72}" type="pres">
      <dgm:prSet presAssocID="{A02C6B6F-4D5F-48A6-819E-9CABCE914485}" presName="hierChild2" presStyleCnt="0"/>
      <dgm:spPr/>
    </dgm:pt>
  </dgm:ptLst>
  <dgm:cxnLst>
    <dgm:cxn modelId="{41C69343-C160-46C4-A502-66C7BD62C5F1}" type="presOf" srcId="{16810EE4-5BC5-4363-B08C-A0F0A96C3778}" destId="{3DFCD26D-6A38-45DB-95A1-4F113068C73A}" srcOrd="0" destOrd="0" presId="urn:microsoft.com/office/officeart/2005/8/layout/hierarchy1"/>
    <dgm:cxn modelId="{3F6B9B63-DFD8-4399-82F6-03AD5E945222}" type="presOf" srcId="{FE50BDA2-911D-4657-82F6-FD3BE731F750}" destId="{C8CF9090-A03E-47A8-9CF6-B1645533CA35}" srcOrd="0" destOrd="0" presId="urn:microsoft.com/office/officeart/2005/8/layout/hierarchy1"/>
    <dgm:cxn modelId="{A3C3CF79-B523-4079-BDFF-EAE010CA25A0}" srcId="{16810EE4-5BC5-4363-B08C-A0F0A96C3778}" destId="{A02C6B6F-4D5F-48A6-819E-9CABCE914485}" srcOrd="1" destOrd="0" parTransId="{2DA875D4-96EF-4DC5-8EE5-19F8EFE2C73D}" sibTransId="{E585E907-E061-4A31-BE48-39EF7CA59D7B}"/>
    <dgm:cxn modelId="{48EE1FC8-0B19-4FA3-A451-12C08461596C}" srcId="{16810EE4-5BC5-4363-B08C-A0F0A96C3778}" destId="{FE50BDA2-911D-4657-82F6-FD3BE731F750}" srcOrd="0" destOrd="0" parTransId="{0D503256-F580-43DC-A904-44B1B09821D5}" sibTransId="{5F1B1D9F-F817-465C-AD74-170D03F25E25}"/>
    <dgm:cxn modelId="{C1901BCE-6899-4D08-B1B9-F78CBDB6FB7F}" type="presOf" srcId="{A02C6B6F-4D5F-48A6-819E-9CABCE914485}" destId="{466E6996-0B13-4AF4-AF33-FE30EF7CFEF2}" srcOrd="0" destOrd="0" presId="urn:microsoft.com/office/officeart/2005/8/layout/hierarchy1"/>
    <dgm:cxn modelId="{E9B74C24-031E-407C-AAEA-1D15F78D0193}" type="presParOf" srcId="{3DFCD26D-6A38-45DB-95A1-4F113068C73A}" destId="{77211FFA-48C8-44A8-B042-E9AE0129EE2F}" srcOrd="0" destOrd="0" presId="urn:microsoft.com/office/officeart/2005/8/layout/hierarchy1"/>
    <dgm:cxn modelId="{34D08BF1-DED6-45E6-8057-B3957EA246D1}" type="presParOf" srcId="{77211FFA-48C8-44A8-B042-E9AE0129EE2F}" destId="{94DA6381-D91C-4536-A378-3D8CF0ACC7CE}" srcOrd="0" destOrd="0" presId="urn:microsoft.com/office/officeart/2005/8/layout/hierarchy1"/>
    <dgm:cxn modelId="{69D7094F-8714-4EA7-944A-D00251C4C1B1}" type="presParOf" srcId="{94DA6381-D91C-4536-A378-3D8CF0ACC7CE}" destId="{FB3237F8-2B8C-4054-91C9-A3E4EA59AA07}" srcOrd="0" destOrd="0" presId="urn:microsoft.com/office/officeart/2005/8/layout/hierarchy1"/>
    <dgm:cxn modelId="{5A89934E-C8CC-40A8-9C84-27069B507992}" type="presParOf" srcId="{94DA6381-D91C-4536-A378-3D8CF0ACC7CE}" destId="{C8CF9090-A03E-47A8-9CF6-B1645533CA35}" srcOrd="1" destOrd="0" presId="urn:microsoft.com/office/officeart/2005/8/layout/hierarchy1"/>
    <dgm:cxn modelId="{4819A6A8-0566-49D6-BBE9-6A4FD80E3209}" type="presParOf" srcId="{77211FFA-48C8-44A8-B042-E9AE0129EE2F}" destId="{7550ADF2-B575-45C4-9E92-C5B1877C5F36}" srcOrd="1" destOrd="0" presId="urn:microsoft.com/office/officeart/2005/8/layout/hierarchy1"/>
    <dgm:cxn modelId="{96548084-8F10-41A5-B8FF-2F7CE871769D}" type="presParOf" srcId="{3DFCD26D-6A38-45DB-95A1-4F113068C73A}" destId="{4DE2AAEA-2671-4F00-B4C4-225AC7842E74}" srcOrd="1" destOrd="0" presId="urn:microsoft.com/office/officeart/2005/8/layout/hierarchy1"/>
    <dgm:cxn modelId="{00F9A883-E47D-491B-93A7-AAFE69024B69}" type="presParOf" srcId="{4DE2AAEA-2671-4F00-B4C4-225AC7842E74}" destId="{09FF2E9F-B4AB-45CD-8865-B26E31414569}" srcOrd="0" destOrd="0" presId="urn:microsoft.com/office/officeart/2005/8/layout/hierarchy1"/>
    <dgm:cxn modelId="{C2479C3D-C2CF-48EE-90FE-980D7093A21E}" type="presParOf" srcId="{09FF2E9F-B4AB-45CD-8865-B26E31414569}" destId="{BDFAF9CB-46C7-4561-BA39-F2911EA35A27}" srcOrd="0" destOrd="0" presId="urn:microsoft.com/office/officeart/2005/8/layout/hierarchy1"/>
    <dgm:cxn modelId="{42650A00-C5B5-4672-B57B-8FF101EAE287}" type="presParOf" srcId="{09FF2E9F-B4AB-45CD-8865-B26E31414569}" destId="{466E6996-0B13-4AF4-AF33-FE30EF7CFEF2}" srcOrd="1" destOrd="0" presId="urn:microsoft.com/office/officeart/2005/8/layout/hierarchy1"/>
    <dgm:cxn modelId="{A9DE3F84-59C6-4D7A-9F82-851F9683CCB3}" type="presParOf" srcId="{4DE2AAEA-2671-4F00-B4C4-225AC7842E74}" destId="{A69397CC-533A-4393-BD7F-78F33E5DCA7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57F51-743E-41A9-ADC9-1E7484B1CB10}">
      <dsp:nvSpPr>
        <dsp:cNvPr id="0" name=""/>
        <dsp:cNvSpPr/>
      </dsp:nvSpPr>
      <dsp:spPr>
        <a:xfrm>
          <a:off x="0" y="2299"/>
          <a:ext cx="6812280" cy="11656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BF591-4E41-41E7-80D4-F87266A279A8}">
      <dsp:nvSpPr>
        <dsp:cNvPr id="0" name=""/>
        <dsp:cNvSpPr/>
      </dsp:nvSpPr>
      <dsp:spPr>
        <a:xfrm>
          <a:off x="352598" y="264562"/>
          <a:ext cx="641087" cy="641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7A96DE-24ED-40A2-BFCF-CA8FA4007AB6}">
      <dsp:nvSpPr>
        <dsp:cNvPr id="0" name=""/>
        <dsp:cNvSpPr/>
      </dsp:nvSpPr>
      <dsp:spPr>
        <a:xfrm>
          <a:off x="1346283" y="2299"/>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100000"/>
            </a:lnSpc>
            <a:spcBef>
              <a:spcPct val="0"/>
            </a:spcBef>
            <a:spcAft>
              <a:spcPct val="35000"/>
            </a:spcAft>
            <a:buNone/>
          </a:pPr>
          <a:r>
            <a:rPr lang="en-US" sz="1600" kern="1200" dirty="0"/>
            <a:t>This paper systematically reviews DL techniques for social media bot detection from 2000 to 2021, based on pre-defined </a:t>
          </a:r>
          <a:r>
            <a:rPr lang="en-US" sz="1600" kern="1200" dirty="0">
              <a:latin typeface="Avenir Next LT Pro"/>
            </a:rPr>
            <a:t>criteria</a:t>
          </a:r>
          <a:r>
            <a:rPr lang="en-US" sz="1600" kern="1200" dirty="0"/>
            <a:t>.</a:t>
          </a:r>
        </a:p>
      </dsp:txBody>
      <dsp:txXfrm>
        <a:off x="1346283" y="2299"/>
        <a:ext cx="5465996" cy="1165613"/>
      </dsp:txXfrm>
    </dsp:sp>
    <dsp:sp modelId="{6635DC8F-D583-48E1-9F45-D16E08FE9E18}">
      <dsp:nvSpPr>
        <dsp:cNvPr id="0" name=""/>
        <dsp:cNvSpPr/>
      </dsp:nvSpPr>
      <dsp:spPr>
        <a:xfrm>
          <a:off x="0" y="1459316"/>
          <a:ext cx="6812280" cy="11656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5500B-073C-4963-BCB1-93EBD2E74A71}">
      <dsp:nvSpPr>
        <dsp:cNvPr id="0" name=""/>
        <dsp:cNvSpPr/>
      </dsp:nvSpPr>
      <dsp:spPr>
        <a:xfrm>
          <a:off x="352598" y="1721579"/>
          <a:ext cx="641087" cy="641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438BD-DAA9-4440-ABBE-B888F82A9189}">
      <dsp:nvSpPr>
        <dsp:cNvPr id="0" name=""/>
        <dsp:cNvSpPr/>
      </dsp:nvSpPr>
      <dsp:spPr>
        <a:xfrm>
          <a:off x="1346283" y="1459316"/>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100000"/>
            </a:lnSpc>
            <a:spcBef>
              <a:spcPct val="0"/>
            </a:spcBef>
            <a:spcAft>
              <a:spcPct val="35000"/>
            </a:spcAft>
            <a:buNone/>
          </a:pPr>
          <a:r>
            <a:rPr lang="en-US" sz="1600" kern="1200" dirty="0"/>
            <a:t>This paper presents a refined taxonomy of the features and pre-processing strategies used in DL studies for </a:t>
          </a:r>
          <a:r>
            <a:rPr lang="en-US" sz="1600" kern="1200" dirty="0" err="1"/>
            <a:t>bot</a:t>
          </a:r>
          <a:r>
            <a:rPr lang="en-US" sz="1600" kern="1200" dirty="0"/>
            <a:t> detection</a:t>
          </a:r>
        </a:p>
      </dsp:txBody>
      <dsp:txXfrm>
        <a:off x="1346283" y="1459316"/>
        <a:ext cx="5465996" cy="1165613"/>
      </dsp:txXfrm>
    </dsp:sp>
    <dsp:sp modelId="{F771D5FD-BD5A-41AF-812D-B45102D24AB1}">
      <dsp:nvSpPr>
        <dsp:cNvPr id="0" name=""/>
        <dsp:cNvSpPr/>
      </dsp:nvSpPr>
      <dsp:spPr>
        <a:xfrm>
          <a:off x="0" y="2916333"/>
          <a:ext cx="6812280" cy="11656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5956C-A0B8-4FCB-ADEF-86F457C4F742}">
      <dsp:nvSpPr>
        <dsp:cNvPr id="0" name=""/>
        <dsp:cNvSpPr/>
      </dsp:nvSpPr>
      <dsp:spPr>
        <a:xfrm>
          <a:off x="352598" y="3178596"/>
          <a:ext cx="641087" cy="641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4AE8CA-E51D-4630-A59B-95BA8B87BBA2}">
      <dsp:nvSpPr>
        <dsp:cNvPr id="0" name=""/>
        <dsp:cNvSpPr/>
      </dsp:nvSpPr>
      <dsp:spPr>
        <a:xfrm>
          <a:off x="1346283" y="2916333"/>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100000"/>
            </a:lnSpc>
            <a:spcBef>
              <a:spcPct val="0"/>
            </a:spcBef>
            <a:spcAft>
              <a:spcPct val="35000"/>
            </a:spcAft>
            <a:buNone/>
          </a:pPr>
          <a:r>
            <a:rPr lang="en-US" sz="1600" kern="1200" dirty="0"/>
            <a:t>This paper compares DL algorithms and traditional ML approaches for </a:t>
          </a:r>
          <a:r>
            <a:rPr lang="en-US" sz="1600" kern="1200" dirty="0" err="1"/>
            <a:t>bot</a:t>
          </a:r>
          <a:r>
            <a:rPr lang="en-US" sz="1600" kern="1200" dirty="0"/>
            <a:t> detection, and highlights their strengths and weaknesses</a:t>
          </a:r>
        </a:p>
      </dsp:txBody>
      <dsp:txXfrm>
        <a:off x="1346283" y="2916333"/>
        <a:ext cx="5465996" cy="1165613"/>
      </dsp:txXfrm>
    </dsp:sp>
    <dsp:sp modelId="{29B53E4A-C69C-4DD4-B7D1-508E10CEDDCA}">
      <dsp:nvSpPr>
        <dsp:cNvPr id="0" name=""/>
        <dsp:cNvSpPr/>
      </dsp:nvSpPr>
      <dsp:spPr>
        <a:xfrm>
          <a:off x="0" y="4373350"/>
          <a:ext cx="6812280" cy="11656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5511A-1C67-41F3-846D-FE0FB37C2B0C}">
      <dsp:nvSpPr>
        <dsp:cNvPr id="0" name=""/>
        <dsp:cNvSpPr/>
      </dsp:nvSpPr>
      <dsp:spPr>
        <a:xfrm>
          <a:off x="352598" y="4635613"/>
          <a:ext cx="641087" cy="641087"/>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B9E04-9512-496A-AB02-1BC88519693A}">
      <dsp:nvSpPr>
        <dsp:cNvPr id="0" name=""/>
        <dsp:cNvSpPr/>
      </dsp:nvSpPr>
      <dsp:spPr>
        <a:xfrm>
          <a:off x="1346283" y="4373350"/>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rtl="0">
            <a:lnSpc>
              <a:spcPct val="90000"/>
            </a:lnSpc>
            <a:spcBef>
              <a:spcPct val="0"/>
            </a:spcBef>
            <a:spcAft>
              <a:spcPct val="35000"/>
            </a:spcAft>
            <a:buNone/>
          </a:pPr>
          <a:r>
            <a:rPr lang="en-US" sz="1600" kern="1200" dirty="0"/>
            <a:t>This paper provides the future research direction by informing the researchers of the high potential and the current gaps and challenges of DL techniques for bot detection.</a:t>
          </a:r>
          <a:endParaRPr lang="en-US" sz="1600" kern="1200" dirty="0">
            <a:latin typeface="Avenir Next LT Pro"/>
          </a:endParaRPr>
        </a:p>
      </dsp:txBody>
      <dsp:txXfrm>
        <a:off x="1346283" y="4373350"/>
        <a:ext cx="5465996" cy="1165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C54BE-B9AB-4699-A27E-891905094ED2}">
      <dsp:nvSpPr>
        <dsp:cNvPr id="0" name=""/>
        <dsp:cNvSpPr/>
      </dsp:nvSpPr>
      <dsp:spPr>
        <a:xfrm>
          <a:off x="0" y="2299"/>
          <a:ext cx="6812280" cy="11656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21BE9-54B0-49F2-B5A2-6B63E9E3787C}">
      <dsp:nvSpPr>
        <dsp:cNvPr id="0" name=""/>
        <dsp:cNvSpPr/>
      </dsp:nvSpPr>
      <dsp:spPr>
        <a:xfrm>
          <a:off x="352598" y="264562"/>
          <a:ext cx="641087" cy="641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8FAAB-548D-4747-A7CD-6C6FD1160914}">
      <dsp:nvSpPr>
        <dsp:cNvPr id="0" name=""/>
        <dsp:cNvSpPr/>
      </dsp:nvSpPr>
      <dsp:spPr>
        <a:xfrm>
          <a:off x="1346283" y="2299"/>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90000"/>
            </a:lnSpc>
            <a:spcBef>
              <a:spcPct val="0"/>
            </a:spcBef>
            <a:spcAft>
              <a:spcPct val="35000"/>
            </a:spcAft>
            <a:buNone/>
          </a:pPr>
          <a:r>
            <a:rPr lang="en-US" sz="1600" kern="1200" dirty="0"/>
            <a:t>The paper defines the research questions, search strategy, search terms, selection criteria, and data extraction process for the SLR.</a:t>
          </a:r>
        </a:p>
      </dsp:txBody>
      <dsp:txXfrm>
        <a:off x="1346283" y="2299"/>
        <a:ext cx="5465996" cy="1165613"/>
      </dsp:txXfrm>
    </dsp:sp>
    <dsp:sp modelId="{FC3E8061-7EBB-4C6D-83BD-31A9D566CBD5}">
      <dsp:nvSpPr>
        <dsp:cNvPr id="0" name=""/>
        <dsp:cNvSpPr/>
      </dsp:nvSpPr>
      <dsp:spPr>
        <a:xfrm>
          <a:off x="0" y="1459316"/>
          <a:ext cx="6812280" cy="11656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7994C-F33C-4DF3-9076-48DD635201E7}">
      <dsp:nvSpPr>
        <dsp:cNvPr id="0" name=""/>
        <dsp:cNvSpPr/>
      </dsp:nvSpPr>
      <dsp:spPr>
        <a:xfrm>
          <a:off x="352598" y="1721579"/>
          <a:ext cx="641087" cy="641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0F99C9-FE2C-4104-9B7A-98656D785AB9}">
      <dsp:nvSpPr>
        <dsp:cNvPr id="0" name=""/>
        <dsp:cNvSpPr/>
      </dsp:nvSpPr>
      <dsp:spPr>
        <a:xfrm>
          <a:off x="1346283" y="1459316"/>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90000"/>
            </a:lnSpc>
            <a:spcBef>
              <a:spcPct val="0"/>
            </a:spcBef>
            <a:spcAft>
              <a:spcPct val="35000"/>
            </a:spcAft>
            <a:buNone/>
          </a:pPr>
          <a:r>
            <a:rPr lang="en-US" sz="1600" kern="1200" dirty="0"/>
            <a:t>The paper searches Google Scholar, Scopus, and ScienceDirect using search terms related to social media bot detection and DL methods, and also reviews published literature.</a:t>
          </a:r>
        </a:p>
      </dsp:txBody>
      <dsp:txXfrm>
        <a:off x="1346283" y="1459316"/>
        <a:ext cx="5465996" cy="1165613"/>
      </dsp:txXfrm>
    </dsp:sp>
    <dsp:sp modelId="{EFDD16F6-7353-45D5-A840-A3F5F6CFEED8}">
      <dsp:nvSpPr>
        <dsp:cNvPr id="0" name=""/>
        <dsp:cNvSpPr/>
      </dsp:nvSpPr>
      <dsp:spPr>
        <a:xfrm>
          <a:off x="0" y="2916333"/>
          <a:ext cx="6812280" cy="11656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34AA5-4064-46E1-BB10-356A06C1763A}">
      <dsp:nvSpPr>
        <dsp:cNvPr id="0" name=""/>
        <dsp:cNvSpPr/>
      </dsp:nvSpPr>
      <dsp:spPr>
        <a:xfrm>
          <a:off x="352598" y="3178596"/>
          <a:ext cx="641087" cy="641087"/>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BF65F-A5E2-44DE-B03C-1B6372945533}">
      <dsp:nvSpPr>
        <dsp:cNvPr id="0" name=""/>
        <dsp:cNvSpPr/>
      </dsp:nvSpPr>
      <dsp:spPr>
        <a:xfrm>
          <a:off x="1346283" y="2916333"/>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90000"/>
            </a:lnSpc>
            <a:spcBef>
              <a:spcPct val="0"/>
            </a:spcBef>
            <a:spcAft>
              <a:spcPct val="35000"/>
            </a:spcAft>
            <a:buNone/>
          </a:pPr>
          <a:r>
            <a:rPr lang="en-US" sz="1600" kern="1200" dirty="0"/>
            <a:t>The paper screens the papers based on their title, abstract, and full text, and selects 40 out of 1496 publications for review.</a:t>
          </a:r>
        </a:p>
      </dsp:txBody>
      <dsp:txXfrm>
        <a:off x="1346283" y="2916333"/>
        <a:ext cx="5465996" cy="1165613"/>
      </dsp:txXfrm>
    </dsp:sp>
    <dsp:sp modelId="{1F8BBDF5-F452-471B-90F5-D6DC545164AD}">
      <dsp:nvSpPr>
        <dsp:cNvPr id="0" name=""/>
        <dsp:cNvSpPr/>
      </dsp:nvSpPr>
      <dsp:spPr>
        <a:xfrm>
          <a:off x="0" y="4373350"/>
          <a:ext cx="6812280" cy="11656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FD8D3-2D92-450F-9C8D-830A2DAD7DA4}">
      <dsp:nvSpPr>
        <dsp:cNvPr id="0" name=""/>
        <dsp:cNvSpPr/>
      </dsp:nvSpPr>
      <dsp:spPr>
        <a:xfrm>
          <a:off x="352598" y="4635613"/>
          <a:ext cx="641087" cy="641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9E7A15-0BFF-4D99-B096-F9F586A920A8}">
      <dsp:nvSpPr>
        <dsp:cNvPr id="0" name=""/>
        <dsp:cNvSpPr/>
      </dsp:nvSpPr>
      <dsp:spPr>
        <a:xfrm>
          <a:off x="1346283" y="4373350"/>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90000"/>
            </a:lnSpc>
            <a:spcBef>
              <a:spcPct val="0"/>
            </a:spcBef>
            <a:spcAft>
              <a:spcPct val="35000"/>
            </a:spcAft>
            <a:buNone/>
          </a:pPr>
          <a:r>
            <a:rPr lang="en-US" sz="1600" kern="1200" dirty="0"/>
            <a:t>The paper analyzes the selected papers based on their DL methods, pre-processing mechanisms, input features, datasets, performance measures, and comparisons with other methods.</a:t>
          </a:r>
        </a:p>
      </dsp:txBody>
      <dsp:txXfrm>
        <a:off x="1346283" y="4373350"/>
        <a:ext cx="5465996" cy="11656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6B394-9923-4BB4-A76F-55E367820E97}">
      <dsp:nvSpPr>
        <dsp:cNvPr id="0" name=""/>
        <dsp:cNvSpPr/>
      </dsp:nvSpPr>
      <dsp:spPr>
        <a:xfrm>
          <a:off x="0" y="844325"/>
          <a:ext cx="2954940" cy="1876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573E2A-6965-4F2E-81D7-15A9ACFF77B6}">
      <dsp:nvSpPr>
        <dsp:cNvPr id="0" name=""/>
        <dsp:cNvSpPr/>
      </dsp:nvSpPr>
      <dsp:spPr>
        <a:xfrm>
          <a:off x="328326" y="1156235"/>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DL techniques are effective for social media bot detection and can handle complex data.</a:t>
          </a:r>
        </a:p>
      </dsp:txBody>
      <dsp:txXfrm>
        <a:off x="383283" y="1211192"/>
        <a:ext cx="2845026" cy="1766473"/>
      </dsp:txXfrm>
    </dsp:sp>
    <dsp:sp modelId="{C8BC3B25-2267-4832-8D95-FB42DBFB5312}">
      <dsp:nvSpPr>
        <dsp:cNvPr id="0" name=""/>
        <dsp:cNvSpPr/>
      </dsp:nvSpPr>
      <dsp:spPr>
        <a:xfrm>
          <a:off x="3611594" y="844325"/>
          <a:ext cx="2954940" cy="1876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78B42B-A9D8-4ACC-A3CA-CD003556561D}">
      <dsp:nvSpPr>
        <dsp:cNvPr id="0" name=""/>
        <dsp:cNvSpPr/>
      </dsp:nvSpPr>
      <dsp:spPr>
        <a:xfrm>
          <a:off x="3939921" y="1156235"/>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Successful DL approaches use multimodal features and combine different DL architectures.</a:t>
          </a:r>
        </a:p>
      </dsp:txBody>
      <dsp:txXfrm>
        <a:off x="3994878" y="1211192"/>
        <a:ext cx="2845026" cy="1766473"/>
      </dsp:txXfrm>
    </dsp:sp>
    <dsp:sp modelId="{BAAEE663-E734-45FF-82AC-37F2B0B26537}">
      <dsp:nvSpPr>
        <dsp:cNvPr id="0" name=""/>
        <dsp:cNvSpPr/>
      </dsp:nvSpPr>
      <dsp:spPr>
        <a:xfrm>
          <a:off x="7223188" y="844325"/>
          <a:ext cx="2954940" cy="18763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B2B4E-F12C-460B-A843-3F75255504BC}">
      <dsp:nvSpPr>
        <dsp:cNvPr id="0" name=""/>
        <dsp:cNvSpPr/>
      </dsp:nvSpPr>
      <dsp:spPr>
        <a:xfrm>
          <a:off x="7551515" y="1156235"/>
          <a:ext cx="2954940" cy="18763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Current DL research faces challenges like lack of diverse datasets, difficulty in generalizing, trade-off between complexity and interpretability, and ethical and legal issues.</a:t>
          </a:r>
        </a:p>
      </dsp:txBody>
      <dsp:txXfrm>
        <a:off x="7606472" y="1211192"/>
        <a:ext cx="2845026" cy="1766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237F8-2B8C-4054-91C9-A3E4EA59AA07}">
      <dsp:nvSpPr>
        <dsp:cNvPr id="0" name=""/>
        <dsp:cNvSpPr/>
      </dsp:nvSpPr>
      <dsp:spPr>
        <a:xfrm>
          <a:off x="1282" y="271606"/>
          <a:ext cx="4501667" cy="285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F9090-A03E-47A8-9CF6-B1645533CA35}">
      <dsp:nvSpPr>
        <dsp:cNvPr id="0" name=""/>
        <dsp:cNvSpPr/>
      </dsp:nvSpPr>
      <dsp:spPr>
        <a:xfrm>
          <a:off x="501467" y="746782"/>
          <a:ext cx="4501667" cy="285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The paper only focuses on bot detection, and does not cover other aspects of bot analysis</a:t>
          </a:r>
        </a:p>
      </dsp:txBody>
      <dsp:txXfrm>
        <a:off x="585191" y="830506"/>
        <a:ext cx="4334219" cy="2691110"/>
      </dsp:txXfrm>
    </dsp:sp>
    <dsp:sp modelId="{BDFAF9CB-46C7-4561-BA39-F2911EA35A27}">
      <dsp:nvSpPr>
        <dsp:cNvPr id="0" name=""/>
        <dsp:cNvSpPr/>
      </dsp:nvSpPr>
      <dsp:spPr>
        <a:xfrm>
          <a:off x="5503320" y="271606"/>
          <a:ext cx="4501667" cy="285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E6996-0B13-4AF4-AF33-FE30EF7CFEF2}">
      <dsp:nvSpPr>
        <dsp:cNvPr id="0" name=""/>
        <dsp:cNvSpPr/>
      </dsp:nvSpPr>
      <dsp:spPr>
        <a:xfrm>
          <a:off x="6003505" y="746782"/>
          <a:ext cx="4501667" cy="285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The paper only reviews the studies published in English, and does not include the studies published in other languages</a:t>
          </a:r>
        </a:p>
      </dsp:txBody>
      <dsp:txXfrm>
        <a:off x="6087229" y="830506"/>
        <a:ext cx="4334219" cy="26911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1610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84981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299612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567355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251797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73495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26126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378261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00941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62782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261319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17319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0F3C2D-71A0-6853-AB71-6D6EEC5892E9}"/>
              </a:ext>
            </a:extLst>
          </p:cNvPr>
          <p:cNvPicPr>
            <a:picLocks noChangeAspect="1"/>
          </p:cNvPicPr>
          <p:nvPr/>
        </p:nvPicPr>
        <p:blipFill rotWithShape="1">
          <a:blip r:embed="rId2"/>
          <a:srcRect t="2164" r="-2" b="13930"/>
          <a:stretch/>
        </p:blipFill>
        <p:spPr>
          <a:xfrm>
            <a:off x="20" y="10"/>
            <a:ext cx="12191980" cy="6857990"/>
          </a:xfrm>
          <a:prstGeom prst="rect">
            <a:avLst/>
          </a:prstGeom>
        </p:spPr>
      </p:pic>
      <p:sp>
        <p:nvSpPr>
          <p:cNvPr id="11"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5849388" y="4907629"/>
            <a:ext cx="5853986" cy="1185353"/>
          </a:xfrm>
        </p:spPr>
        <p:txBody>
          <a:bodyPr anchor="ctr">
            <a:normAutofit/>
          </a:bodyPr>
          <a:lstStyle/>
          <a:p>
            <a:r>
              <a:rPr lang="en-US" sz="2400" dirty="0">
                <a:ea typeface="+mj-lt"/>
                <a:cs typeface="+mj-lt"/>
              </a:rPr>
              <a:t>Social media bot detection with deep learning methods: a systematic review </a:t>
            </a:r>
            <a:br>
              <a:rPr lang="en-US" sz="2400" dirty="0">
                <a:ea typeface="+mj-lt"/>
                <a:cs typeface="+mj-lt"/>
              </a:rPr>
            </a:br>
            <a:r>
              <a:rPr lang="en-US" sz="2400"/>
              <a:t>-presented by Shadman Ahmad</a:t>
            </a:r>
            <a:endParaRPr lang="en-US" sz="2400" dirty="0"/>
          </a:p>
        </p:txBody>
      </p:sp>
      <p:sp>
        <p:nvSpPr>
          <p:cNvPr id="13"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82576ADF-ADB0-D2CD-C4B3-4BEFB8C3F669}"/>
              </a:ext>
            </a:extLst>
          </p:cNvPr>
          <p:cNvSpPr>
            <a:spLocks noGrp="1"/>
          </p:cNvSpPr>
          <p:nvPr>
            <p:ph type="sldNum" sz="quarter" idx="12"/>
          </p:nvPr>
        </p:nvSpPr>
        <p:spPr/>
        <p:txBody>
          <a:bodyPr/>
          <a:lstStyle/>
          <a:p>
            <a:fld id="{B2DC25EE-239B-4C5F-AAD1-255A7D5F1EE2}" type="slidenum">
              <a:rPr lang="en-US" smtClean="0"/>
              <a:t>1</a:t>
            </a:fld>
            <a:endParaRPr lang="en-US"/>
          </a:p>
        </p:txBody>
      </p:sp>
    </p:spTree>
    <p:extLst>
      <p:ext uri="{BB962C8B-B14F-4D97-AF65-F5344CB8AC3E}">
        <p14:creationId xmlns:p14="http://schemas.microsoft.com/office/powerpoint/2010/main" val="123755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dirty="0"/>
              <a:t> Short summary</a:t>
            </a:r>
          </a:p>
        </p:txBody>
      </p:sp>
      <p:pic>
        <p:nvPicPr>
          <p:cNvPr id="6" name="Picture 5" descr="Digital financial graph">
            <a:extLst>
              <a:ext uri="{FF2B5EF4-FFF2-40B4-BE49-F238E27FC236}">
                <a16:creationId xmlns:a16="http://schemas.microsoft.com/office/drawing/2014/main" id="{8AB062AB-A21F-D419-94AB-EF9FBFF884DD}"/>
              </a:ext>
            </a:extLst>
          </p:cNvPr>
          <p:cNvPicPr>
            <a:picLocks noChangeAspect="1"/>
          </p:cNvPicPr>
          <p:nvPr/>
        </p:nvPicPr>
        <p:blipFill rotWithShape="1">
          <a:blip r:embed="rId2"/>
          <a:srcRect l="40778" r="22269" b="-2"/>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80216" y="3351276"/>
            <a:ext cx="6272784" cy="2825686"/>
          </a:xfrm>
        </p:spPr>
        <p:txBody>
          <a:bodyPr vert="horz" lIns="91440" tIns="45720" rIns="91440" bIns="45720" rtlCol="0" anchor="t">
            <a:normAutofit fontScale="92500" lnSpcReduction="20000"/>
          </a:bodyPr>
          <a:lstStyle/>
          <a:p>
            <a:r>
              <a:rPr lang="en-US" sz="1800" dirty="0">
                <a:ea typeface="+mn-lt"/>
                <a:cs typeface="+mn-lt"/>
              </a:rPr>
              <a:t>This paper reviews how deep learning (DL) methods can identify social media bots, which are automated accounts that mimic human users online.</a:t>
            </a:r>
            <a:endParaRPr lang="en-US" dirty="0">
              <a:ea typeface="+mn-lt"/>
              <a:cs typeface="+mn-lt"/>
            </a:endParaRPr>
          </a:p>
          <a:p>
            <a:r>
              <a:rPr lang="en-US" sz="1800" dirty="0">
                <a:ea typeface="+mn-lt"/>
                <a:cs typeface="+mn-lt"/>
              </a:rPr>
              <a:t>The paper analyses the design, workflow, strengths and weaknesses of these advanced methods, and compares them with traditional machine learning methods.</a:t>
            </a:r>
            <a:endParaRPr lang="en-US" dirty="0">
              <a:ea typeface="+mn-lt"/>
              <a:cs typeface="+mn-lt"/>
            </a:endParaRPr>
          </a:p>
          <a:p>
            <a:r>
              <a:rPr lang="en-US" sz="1800" dirty="0">
                <a:ea typeface="+mn-lt"/>
                <a:cs typeface="+mn-lt"/>
              </a:rPr>
              <a:t>The paper also summarizes the data sources, features and pre-processing steps that are widely used for DL methods in this field, and suggests the gaps and future research directions.</a:t>
            </a:r>
            <a:endParaRPr lang="en-US" dirty="0">
              <a:ea typeface="+mn-lt"/>
              <a:cs typeface="+mn-lt"/>
            </a:endParaRPr>
          </a:p>
        </p:txBody>
      </p:sp>
      <p:sp>
        <p:nvSpPr>
          <p:cNvPr id="4" name="Slide Number Placeholder 3">
            <a:extLst>
              <a:ext uri="{FF2B5EF4-FFF2-40B4-BE49-F238E27FC236}">
                <a16:creationId xmlns:a16="http://schemas.microsoft.com/office/drawing/2014/main" id="{C6C2123D-EEA9-956E-E7BB-4FD745F3E8E1}"/>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178219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dirty="0"/>
              <a:t>Motivation</a:t>
            </a:r>
          </a:p>
        </p:txBody>
      </p:sp>
      <p:pic>
        <p:nvPicPr>
          <p:cNvPr id="6" name="Picture 5">
            <a:extLst>
              <a:ext uri="{FF2B5EF4-FFF2-40B4-BE49-F238E27FC236}">
                <a16:creationId xmlns:a16="http://schemas.microsoft.com/office/drawing/2014/main" id="{C66DB4F3-485B-42B7-421A-9D2085DA4AF6}"/>
              </a:ext>
            </a:extLst>
          </p:cNvPr>
          <p:cNvPicPr>
            <a:picLocks noChangeAspect="1"/>
          </p:cNvPicPr>
          <p:nvPr/>
        </p:nvPicPr>
        <p:blipFill rotWithShape="1">
          <a:blip r:embed="rId2"/>
          <a:srcRect l="29313" r="36044" b="6250"/>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80216" y="3351276"/>
            <a:ext cx="6272784" cy="2825686"/>
          </a:xfrm>
        </p:spPr>
        <p:txBody>
          <a:bodyPr vert="horz" lIns="91440" tIns="45720" rIns="91440" bIns="45720" rtlCol="0" anchor="t">
            <a:normAutofit fontScale="92500" lnSpcReduction="20000"/>
          </a:bodyPr>
          <a:lstStyle/>
          <a:p>
            <a:r>
              <a:rPr lang="en-US" sz="1800" dirty="0">
                <a:ea typeface="+mn-lt"/>
                <a:cs typeface="+mn-lt"/>
              </a:rPr>
              <a:t>Social media bots, capable of manipulating public opinion and spreading misinformation, pose a significant threat to online security, privacy, and democracy.</a:t>
            </a:r>
            <a:endParaRPr lang="en-US" dirty="0"/>
          </a:p>
          <a:p>
            <a:r>
              <a:rPr lang="en-US" sz="1800" dirty="0">
                <a:ea typeface="+mn-lt"/>
                <a:cs typeface="+mn-lt"/>
              </a:rPr>
              <a:t>Current bot detection methods often fail as bot creators employ advanced techniques to evade detection and mimic human behavior.</a:t>
            </a:r>
            <a:endParaRPr lang="en-US" dirty="0"/>
          </a:p>
          <a:p>
            <a:r>
              <a:rPr lang="en-US" sz="1800" dirty="0">
                <a:ea typeface="+mn-lt"/>
                <a:cs typeface="+mn-lt"/>
              </a:rPr>
              <a:t>New detection mechanisms are needed to differentiate between real and bot accounts, with DL techniques showing promise due to their ability to process and extract features from diverse data types.</a:t>
            </a:r>
            <a:endParaRPr lang="en-US" dirty="0"/>
          </a:p>
        </p:txBody>
      </p:sp>
      <p:sp>
        <p:nvSpPr>
          <p:cNvPr id="4" name="Slide Number Placeholder 3">
            <a:extLst>
              <a:ext uri="{FF2B5EF4-FFF2-40B4-BE49-F238E27FC236}">
                <a16:creationId xmlns:a16="http://schemas.microsoft.com/office/drawing/2014/main" id="{BD99EA00-072E-D7C8-464B-3963BD80D82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416694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9234" y="957447"/>
            <a:ext cx="3383280" cy="4943105"/>
          </a:xfrm>
        </p:spPr>
        <p:txBody>
          <a:bodyPr anchor="ctr">
            <a:normAutofit/>
          </a:bodyPr>
          <a:lstStyle/>
          <a:p>
            <a:r>
              <a:rPr lang="en-US" dirty="0"/>
              <a:t> Contribution</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a:extLst>
              <a:ext uri="{FF2B5EF4-FFF2-40B4-BE49-F238E27FC236}">
                <a16:creationId xmlns:a16="http://schemas.microsoft.com/office/drawing/2014/main" id="{EC12AA72-C78E-14F5-E9FC-7908B52B830E}"/>
              </a:ext>
            </a:extLst>
          </p:cNvPr>
          <p:cNvGraphicFramePr>
            <a:graphicFrameLocks noGrp="1"/>
          </p:cNvGraphicFramePr>
          <p:nvPr>
            <p:ph idx="1"/>
            <p:extLst>
              <p:ext uri="{D42A27DB-BD31-4B8C-83A1-F6EECF244321}">
                <p14:modId xmlns:p14="http://schemas.microsoft.com/office/powerpoint/2010/main" val="3854674132"/>
              </p:ext>
            </p:extLst>
          </p:nvPr>
        </p:nvGraphicFramePr>
        <p:xfrm>
          <a:off x="4855637"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017D7E9-AF5E-A4E4-BE4D-9D32E4A65457}"/>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81585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9234" y="957447"/>
            <a:ext cx="3383280" cy="4943105"/>
          </a:xfrm>
        </p:spPr>
        <p:txBody>
          <a:bodyPr anchor="ctr">
            <a:normAutofit/>
          </a:bodyPr>
          <a:lstStyle/>
          <a:p>
            <a:r>
              <a:rPr lang="en-US" dirty="0"/>
              <a:t>Methodology</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a:extLst>
              <a:ext uri="{FF2B5EF4-FFF2-40B4-BE49-F238E27FC236}">
                <a16:creationId xmlns:a16="http://schemas.microsoft.com/office/drawing/2014/main" id="{4855BC73-4B9A-6E94-48C6-6F9227E20D0C}"/>
              </a:ext>
            </a:extLst>
          </p:cNvPr>
          <p:cNvGraphicFramePr>
            <a:graphicFrameLocks noGrp="1"/>
          </p:cNvGraphicFramePr>
          <p:nvPr>
            <p:ph idx="1"/>
            <p:extLst>
              <p:ext uri="{D42A27DB-BD31-4B8C-83A1-F6EECF244321}">
                <p14:modId xmlns:p14="http://schemas.microsoft.com/office/powerpoint/2010/main" val="3520819158"/>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E5E777F9-0FE1-E65F-892B-BFFF3F67438D}"/>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316152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41248" y="685800"/>
            <a:ext cx="10506456" cy="1157005"/>
          </a:xfrm>
        </p:spPr>
        <p:txBody>
          <a:bodyPr anchor="b">
            <a:normAutofit/>
          </a:bodyPr>
          <a:lstStyle/>
          <a:p>
            <a:r>
              <a:rPr lang="en-US" sz="4800" dirty="0"/>
              <a:t>Conclusion</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a:extLst>
              <a:ext uri="{FF2B5EF4-FFF2-40B4-BE49-F238E27FC236}">
                <a16:creationId xmlns:a16="http://schemas.microsoft.com/office/drawing/2014/main" id="{AAF43C27-2AE9-FEF0-9029-3430BBFBA6E1}"/>
              </a:ext>
            </a:extLst>
          </p:cNvPr>
          <p:cNvGraphicFramePr>
            <a:graphicFrameLocks noGrp="1"/>
          </p:cNvGraphicFramePr>
          <p:nvPr>
            <p:ph idx="1"/>
            <p:extLst>
              <p:ext uri="{D42A27DB-BD31-4B8C-83A1-F6EECF244321}">
                <p14:modId xmlns:p14="http://schemas.microsoft.com/office/powerpoint/2010/main" val="2473190913"/>
              </p:ext>
            </p:extLst>
          </p:nvPr>
        </p:nvGraphicFramePr>
        <p:xfrm>
          <a:off x="791066" y="2169561"/>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lide Number Placeholder 12">
            <a:extLst>
              <a:ext uri="{FF2B5EF4-FFF2-40B4-BE49-F238E27FC236}">
                <a16:creationId xmlns:a16="http://schemas.microsoft.com/office/drawing/2014/main" id="{96E1C483-D495-8B58-55A3-6BE2EE3848AE}"/>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45866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41248" y="685800"/>
            <a:ext cx="10506456" cy="1157005"/>
          </a:xfrm>
        </p:spPr>
        <p:txBody>
          <a:bodyPr anchor="b">
            <a:normAutofit/>
          </a:bodyPr>
          <a:lstStyle/>
          <a:p>
            <a:r>
              <a:rPr lang="en-US" sz="4800" dirty="0"/>
              <a:t>Limitations 1 and 2</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a:extLst>
              <a:ext uri="{FF2B5EF4-FFF2-40B4-BE49-F238E27FC236}">
                <a16:creationId xmlns:a16="http://schemas.microsoft.com/office/drawing/2014/main" id="{2C143DE2-AC0E-4318-78D0-FAE105D33508}"/>
              </a:ext>
            </a:extLst>
          </p:cNvPr>
          <p:cNvGraphicFramePr>
            <a:graphicFrameLocks noGrp="1"/>
          </p:cNvGraphicFramePr>
          <p:nvPr>
            <p:ph idx="1"/>
            <p:extLst>
              <p:ext uri="{D42A27DB-BD31-4B8C-83A1-F6EECF244321}">
                <p14:modId xmlns:p14="http://schemas.microsoft.com/office/powerpoint/2010/main" val="724584294"/>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Slide Number Placeholder 8">
            <a:extLst>
              <a:ext uri="{FF2B5EF4-FFF2-40B4-BE49-F238E27FC236}">
                <a16:creationId xmlns:a16="http://schemas.microsoft.com/office/drawing/2014/main" id="{7F891020-7C75-F24A-6789-8F029FDCFA0D}"/>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362000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dirty="0"/>
              <a:t>Synthesis</a:t>
            </a:r>
          </a:p>
        </p:txBody>
      </p:sp>
      <p:pic>
        <p:nvPicPr>
          <p:cNvPr id="6" name="Picture 5" descr="Multi-coloured paper-craft art">
            <a:extLst>
              <a:ext uri="{FF2B5EF4-FFF2-40B4-BE49-F238E27FC236}">
                <a16:creationId xmlns:a16="http://schemas.microsoft.com/office/drawing/2014/main" id="{ED12B1DD-B99A-651F-BE17-3B792E86A113}"/>
              </a:ext>
            </a:extLst>
          </p:cNvPr>
          <p:cNvPicPr>
            <a:picLocks noChangeAspect="1"/>
          </p:cNvPicPr>
          <p:nvPr/>
        </p:nvPicPr>
        <p:blipFill rotWithShape="1">
          <a:blip r:embed="rId2"/>
          <a:srcRect l="29918" r="26295" b="-3"/>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80216" y="3351276"/>
            <a:ext cx="6272784" cy="2825686"/>
          </a:xfrm>
        </p:spPr>
        <p:txBody>
          <a:bodyPr vert="horz" lIns="91440" tIns="45720" rIns="91440" bIns="45720" rtlCol="0" anchor="t">
            <a:normAutofit fontScale="85000" lnSpcReduction="20000"/>
          </a:bodyPr>
          <a:lstStyle/>
          <a:p>
            <a:r>
              <a:rPr lang="en-US" sz="1800" dirty="0">
                <a:ea typeface="+mn-lt"/>
                <a:cs typeface="+mn-lt"/>
              </a:rPr>
              <a:t>This paper systematically reviews and compares the DL techniques for social media bot detection, which aims to identify fake accounts that imitate human users. </a:t>
            </a:r>
            <a:endParaRPr lang="en-US" dirty="0">
              <a:ea typeface="+mn-lt"/>
              <a:cs typeface="+mn-lt"/>
            </a:endParaRPr>
          </a:p>
          <a:p>
            <a:r>
              <a:rPr lang="en-US" sz="1800" dirty="0">
                <a:ea typeface="+mn-lt"/>
                <a:cs typeface="+mn-lt"/>
              </a:rPr>
              <a:t>It provides a refined taxonomy of the features and pre-processing strategies used in DL studies, and evaluates the performance and effectiveness of different DL algorithms and architectures. It also discusses the current challenges and limitations of the DL research, and suggests the future research directions in this field. </a:t>
            </a:r>
            <a:endParaRPr lang="en-US">
              <a:ea typeface="+mn-lt"/>
              <a:cs typeface="+mn-lt"/>
            </a:endParaRPr>
          </a:p>
          <a:p>
            <a:r>
              <a:rPr lang="en-US" sz="1800" dirty="0">
                <a:ea typeface="+mn-lt"/>
                <a:cs typeface="+mn-lt"/>
              </a:rPr>
              <a:t>The paper contributes to the knowledge and practice of social media bot detection, and offers insights and guidance for researchers and practitioners who want to apply or develop DL methods for this task.</a:t>
            </a:r>
            <a:endParaRPr lang="en-US"/>
          </a:p>
        </p:txBody>
      </p:sp>
      <p:sp>
        <p:nvSpPr>
          <p:cNvPr id="4" name="Slide Number Placeholder 3">
            <a:extLst>
              <a:ext uri="{FF2B5EF4-FFF2-40B4-BE49-F238E27FC236}">
                <a16:creationId xmlns:a16="http://schemas.microsoft.com/office/drawing/2014/main" id="{E7BFF8F3-9212-87E7-5DBB-490862CFF8F8}"/>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3763413317"/>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51A2F"/>
      </a:dk2>
      <a:lt2>
        <a:srgbClr val="F0F3F3"/>
      </a:lt2>
      <a:accent1>
        <a:srgbClr val="C34D67"/>
      </a:accent1>
      <a:accent2>
        <a:srgbClr val="B13B86"/>
      </a:accent2>
      <a:accent3>
        <a:srgbClr val="BD4DC3"/>
      </a:accent3>
      <a:accent4>
        <a:srgbClr val="7A3BB1"/>
      </a:accent4>
      <a:accent5>
        <a:srgbClr val="5A4DC3"/>
      </a:accent5>
      <a:accent6>
        <a:srgbClr val="3B5FB1"/>
      </a:accent6>
      <a:hlink>
        <a:srgbClr val="7454C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42</Words>
  <Application>Microsoft Office PowerPoint</Application>
  <PresentationFormat>Widescreen</PresentationFormat>
  <Paragraphs>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AccentBoxVTI</vt:lpstr>
      <vt:lpstr>Social media bot detection with deep learning methods: a systematic review  -presented by Shadman Ahmad</vt:lpstr>
      <vt:lpstr> Short summary</vt:lpstr>
      <vt:lpstr>Motivation</vt:lpstr>
      <vt:lpstr> Contribution</vt:lpstr>
      <vt:lpstr>Methodology</vt:lpstr>
      <vt:lpstr>Conclusion</vt:lpstr>
      <vt:lpstr>Limitations 1 and 2</vt:lpstr>
      <vt:lpstr>Synthesis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66</cp:revision>
  <dcterms:created xsi:type="dcterms:W3CDTF">2023-12-08T01:32:09Z</dcterms:created>
  <dcterms:modified xsi:type="dcterms:W3CDTF">2023-12-09T14:24:01Z</dcterms:modified>
</cp:coreProperties>
</file>