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cefb343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63cefb343c_1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3cefb343c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3cefb343c_1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3cefb343c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63cefb343c_1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3cefb343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63cefb343c_1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3cefb343c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63cefb343c_1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3cefb343c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63cefb343c_1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3cefb343c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3cefb343c_1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3cefb343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3cefb343c_1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38428" y="1138428"/>
            <a:ext cx="6858000" cy="20985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haron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38428" y="3429000"/>
            <a:ext cx="6858000" cy="1145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138428" y="2228850"/>
            <a:ext cx="6858000" cy="234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138428" y="1138428"/>
            <a:ext cx="68580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haron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138428" y="3429000"/>
            <a:ext cx="68580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venir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138428" y="2235708"/>
            <a:ext cx="3250692" cy="2338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752594" y="2235708"/>
            <a:ext cx="3250692" cy="2338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138429" y="2208276"/>
            <a:ext cx="3250692" cy="4545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b="1" sz="12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1138428" y="2733740"/>
            <a:ext cx="3250692" cy="1837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752594" y="2208276"/>
            <a:ext cx="3250692" cy="4545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None/>
              <a:defRPr b="1" sz="12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752594" y="2733740"/>
            <a:ext cx="3250692" cy="18372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138428" y="1138428"/>
            <a:ext cx="235915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998214" y="1138428"/>
            <a:ext cx="3998214" cy="34358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Char char="+"/>
              <a:defRPr sz="24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 sz="18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venir"/>
              <a:buNone/>
              <a:defRPr sz="1500"/>
            </a:lvl4pPr>
            <a:lvl5pPr indent="-3238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500"/>
              <a:buChar char="+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1138428" y="2612898"/>
            <a:ext cx="2359152" cy="1961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venir"/>
              <a:buNone/>
              <a:defRPr sz="8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138428" y="1138428"/>
            <a:ext cx="235915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haron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4011930" y="573024"/>
            <a:ext cx="4567428" cy="39982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138428" y="2612898"/>
            <a:ext cx="2359152" cy="1961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venir"/>
              <a:buNone/>
              <a:defRPr sz="8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3394710" y="-27432"/>
            <a:ext cx="234543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465467" y="2010699"/>
            <a:ext cx="3410089" cy="16655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894341" y="382515"/>
            <a:ext cx="3410089" cy="4921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4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Char char="+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38428" y="1138428"/>
            <a:ext cx="6858000" cy="1008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b="0" i="0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38428" y="2228850"/>
            <a:ext cx="6858000" cy="234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venir"/>
              <a:buChar char="+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venir"/>
              <a:buNone/>
              <a:defRPr b="0" i="1" sz="1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Char char="+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604254" y="4800600"/>
            <a:ext cx="1399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69214" y="4800600"/>
            <a:ext cx="45742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74736" y="4800600"/>
            <a:ext cx="3977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4579143"/>
          </a:xfrm>
          <a:custGeom>
            <a:rect b="b" l="l" r="r" t="t"/>
            <a:pathLst>
              <a:path extrusionOk="0" h="6105524" w="1219200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C7C7C7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25"/>
          <p:cNvSpPr txBox="1"/>
          <p:nvPr>
            <p:ph type="ctrTitle"/>
          </p:nvPr>
        </p:nvSpPr>
        <p:spPr>
          <a:xfrm>
            <a:off x="4098675" y="320300"/>
            <a:ext cx="4587600" cy="2131800"/>
          </a:xfrm>
          <a:prstGeom prst="rect">
            <a:avLst/>
          </a:prstGeom>
          <a:solidFill>
            <a:srgbClr val="FAC8B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haroni"/>
              <a:buNone/>
            </a:pPr>
            <a:r>
              <a:rPr b="1" lang="en" sz="2300">
                <a:highlight>
                  <a:srgbClr val="FAC8B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Comparative Analysis of Image Classification Algorithms </a:t>
            </a:r>
            <a:endParaRPr b="1" sz="2300">
              <a:highlight>
                <a:srgbClr val="FAC8B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haroni"/>
              <a:buNone/>
            </a:pPr>
            <a:r>
              <a:rPr b="1" lang="en" sz="2300">
                <a:highlight>
                  <a:srgbClr val="FAC8B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Traditional Machine </a:t>
            </a:r>
            <a:endParaRPr b="1" sz="2300">
              <a:highlight>
                <a:srgbClr val="FAC8B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haroni"/>
              <a:buNone/>
            </a:pPr>
            <a:r>
              <a:rPr b="1" lang="en" sz="2300">
                <a:highlight>
                  <a:srgbClr val="FAC8B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 and Deep Learning</a:t>
            </a:r>
            <a:r>
              <a:rPr b="1" lang="en" sz="2500">
                <a:highlight>
                  <a:srgbClr val="FAC8B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highlight>
                <a:srgbClr val="FAC8B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7" l="18677" r="25031" t="0"/>
          <a:stretch/>
        </p:blipFill>
        <p:spPr>
          <a:xfrm>
            <a:off x="25" y="0"/>
            <a:ext cx="392824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4869475" y="2213775"/>
            <a:ext cx="4154400" cy="2131800"/>
          </a:xfrm>
          <a:prstGeom prst="rect">
            <a:avLst/>
          </a:prstGeom>
          <a:noFill/>
          <a:ln cap="flat" cmpd="sng" w="38100">
            <a:solidFill>
              <a:srgbClr val="FAC8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 - 10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SHADMAN AHMAD NAFEE_20341033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JANNATUS SAKIRA KHONDAKER_20301468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FAHIM IRFAN AHMED_20101508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RA - SANIA AZHMEE BHUIYAN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ST - MEHNAZ ARA FAZAL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p25"/>
          <p:cNvCxnSpPr/>
          <p:nvPr/>
        </p:nvCxnSpPr>
        <p:spPr>
          <a:xfrm>
            <a:off x="4794100" y="2477550"/>
            <a:ext cx="0" cy="19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5"/>
          <p:cNvCxnSpPr/>
          <p:nvPr/>
        </p:nvCxnSpPr>
        <p:spPr>
          <a:xfrm>
            <a:off x="4784700" y="4436975"/>
            <a:ext cx="42957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8675275" y="2157250"/>
            <a:ext cx="44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5"/>
          <p:cNvCxnSpPr/>
          <p:nvPr/>
        </p:nvCxnSpPr>
        <p:spPr>
          <a:xfrm flipH="1">
            <a:off x="9090750" y="2147825"/>
            <a:ext cx="9300" cy="23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26"/>
          <p:cNvSpPr txBox="1"/>
          <p:nvPr>
            <p:ph idx="4294967295" type="ctrTitle"/>
          </p:nvPr>
        </p:nvSpPr>
        <p:spPr>
          <a:xfrm>
            <a:off x="571500" y="584936"/>
            <a:ext cx="2931747" cy="400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# Introduction</a:t>
            </a:r>
            <a:endParaRPr/>
          </a:p>
        </p:txBody>
      </p:sp>
      <p:grpSp>
        <p:nvGrpSpPr>
          <p:cNvPr id="144" name="Google Shape;144;p26"/>
          <p:cNvGrpSpPr/>
          <p:nvPr/>
        </p:nvGrpSpPr>
        <p:grpSpPr>
          <a:xfrm>
            <a:off x="4062224" y="569701"/>
            <a:ext cx="4485127" cy="4001810"/>
            <a:chOff x="0" y="651"/>
            <a:chExt cx="5980170" cy="5335747"/>
          </a:xfrm>
        </p:grpSpPr>
        <p:sp>
          <p:nvSpPr>
            <p:cNvPr id="145" name="Google Shape;145;p26"/>
            <p:cNvSpPr/>
            <p:nvPr/>
          </p:nvSpPr>
          <p:spPr>
            <a:xfrm>
              <a:off x="0" y="651"/>
              <a:ext cx="5980170" cy="152449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461160" y="343663"/>
              <a:ext cx="838474" cy="8384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760796" y="651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1760796" y="651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000" lIns="121000" spcFirstLastPara="1" rIns="121000" wrap="square" tIns="12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field of image data classification has seen significant advancements with the advent of machine learning and deep learning algorithms</a:t>
              </a:r>
              <a:endParaRPr sz="1100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0" y="1906275"/>
              <a:ext cx="5980170" cy="152449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61160" y="2249287"/>
              <a:ext cx="838474" cy="8384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760796" y="1906275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1760796" y="1906275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000" lIns="121000" spcFirstLastPara="1" rIns="121000" wrap="square" tIns="12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These algorithms have been instrumental in achieving high accuracy rates in tasks such as object detection, image segmentation, and image recognition</a:t>
              </a:r>
              <a:endParaRPr sz="1100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0" y="3811899"/>
              <a:ext cx="5980170" cy="152449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61160" y="4154911"/>
              <a:ext cx="838474" cy="8384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1760796" y="3811899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 txBox="1"/>
            <p:nvPr/>
          </p:nvSpPr>
          <p:spPr>
            <a:xfrm>
              <a:off x="1760796" y="3811899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000" lIns="121000" spcFirstLastPara="1" rIns="121000" wrap="square" tIns="12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In this study, we compare the performance of a traditional ML algorithm, XGBoost, with two DL algorithms, ResNet50 and EfficientNet-B0, on a 2GB image dataset of Hand Gesture Recognition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27"/>
          <p:cNvSpPr txBox="1"/>
          <p:nvPr>
            <p:ph idx="4294967295" type="ctrTitle"/>
          </p:nvPr>
        </p:nvSpPr>
        <p:spPr>
          <a:xfrm>
            <a:off x="4622598" y="566738"/>
            <a:ext cx="3949901" cy="10088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# Background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-9" l="24845" r="19969" t="0"/>
          <a:stretch/>
        </p:blipFill>
        <p:spPr>
          <a:xfrm>
            <a:off x="15" y="8"/>
            <a:ext cx="405337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622598" y="1655977"/>
            <a:ext cx="3949901" cy="29137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9400" lvl="0" marL="279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Traditional ML algorithms like XGBoost have been used for various classification tasks</a:t>
            </a:r>
            <a:endParaRPr/>
          </a:p>
          <a:p>
            <a:pPr indent="-279400" lvl="0" marL="2794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However, with the advent of DL, models like ResNet50 and EfficientNet have become popular for image classification tasks due to their ability to learn hierarchical features from 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28"/>
          <p:cNvSpPr txBox="1"/>
          <p:nvPr>
            <p:ph idx="4294967295" type="ctrTitle"/>
          </p:nvPr>
        </p:nvSpPr>
        <p:spPr>
          <a:xfrm>
            <a:off x="4622598" y="566738"/>
            <a:ext cx="3949901" cy="10088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# Applications</a:t>
            </a:r>
            <a:endParaRPr/>
          </a:p>
        </p:txBody>
      </p:sp>
      <p:pic>
        <p:nvPicPr>
          <p:cNvPr descr="Abstract background of data" id="171" name="Google Shape;171;p28"/>
          <p:cNvPicPr preferRelativeResize="0"/>
          <p:nvPr/>
        </p:nvPicPr>
        <p:blipFill rotWithShape="1">
          <a:blip r:embed="rId3">
            <a:alphaModFix/>
          </a:blip>
          <a:srcRect b="-2" l="21443" r="34228" t="0"/>
          <a:stretch/>
        </p:blipFill>
        <p:spPr>
          <a:xfrm>
            <a:off x="15" y="8"/>
            <a:ext cx="405337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622598" y="1655977"/>
            <a:ext cx="3949901" cy="29137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9400" lvl="0" marL="279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ML and DL algorithms have found applications in various fields such as healthcare , autonomous vehicles , security , and agriculture , among others</a:t>
            </a:r>
            <a:endParaRPr/>
          </a:p>
          <a:p>
            <a:pPr indent="-279400" lvl="0" marL="2794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In this study, we focus on the application of these algorithms in the field of Hand Gesture Recognition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9"/>
          <p:cNvSpPr txBox="1"/>
          <p:nvPr>
            <p:ph idx="4294967295" type="ctrTitle"/>
          </p:nvPr>
        </p:nvSpPr>
        <p:spPr>
          <a:xfrm>
            <a:off x="4622598" y="566738"/>
            <a:ext cx="3949901" cy="10088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# Ideas</a:t>
            </a:r>
            <a:endParaRPr/>
          </a:p>
        </p:txBody>
      </p:sp>
      <p:pic>
        <p:nvPicPr>
          <p:cNvPr descr="Three arrows on bullseye" id="179" name="Google Shape;179;p29"/>
          <p:cNvPicPr preferRelativeResize="0"/>
          <p:nvPr/>
        </p:nvPicPr>
        <p:blipFill rotWithShape="1">
          <a:blip r:embed="rId3">
            <a:alphaModFix/>
          </a:blip>
          <a:srcRect b="5" l="7665" r="40814" t="0"/>
          <a:stretch/>
        </p:blipFill>
        <p:spPr>
          <a:xfrm>
            <a:off x="15" y="8"/>
            <a:ext cx="405337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622598" y="1655977"/>
            <a:ext cx="3949901" cy="29137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9400" lvl="0" marL="279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/>
              <a:t>The idea is to compare the performance of XGBoost, ResNet50, and EfficientNet-B0 on image data</a:t>
            </a:r>
            <a:endParaRPr/>
          </a:p>
          <a:p>
            <a:pPr indent="-279400" lvl="0" marL="2794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000"/>
              <a:buChar char="+"/>
            </a:pPr>
            <a:r>
              <a:rPr lang="en"/>
              <a:t>This involves training these algorithms on the same dataset and evaluating their performance based on metrics such as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30"/>
          <p:cNvSpPr txBox="1"/>
          <p:nvPr>
            <p:ph idx="4294967295" type="ctrTitle"/>
          </p:nvPr>
        </p:nvSpPr>
        <p:spPr>
          <a:xfrm>
            <a:off x="4622598" y="566738"/>
            <a:ext cx="3949901" cy="10088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# Challenges</a:t>
            </a:r>
            <a:endParaRPr/>
          </a:p>
        </p:txBody>
      </p:sp>
      <p:pic>
        <p:nvPicPr>
          <p:cNvPr descr="3D abstract blue and gold cube illustration" id="187" name="Google Shape;187;p30"/>
          <p:cNvPicPr preferRelativeResize="0"/>
          <p:nvPr/>
        </p:nvPicPr>
        <p:blipFill rotWithShape="1">
          <a:blip r:embed="rId3">
            <a:alphaModFix/>
          </a:blip>
          <a:srcRect b="-2" l="19439" r="33267" t="0"/>
          <a:stretch/>
        </p:blipFill>
        <p:spPr>
          <a:xfrm>
            <a:off x="15" y="8"/>
            <a:ext cx="405337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622598" y="1655977"/>
            <a:ext cx="3949901" cy="29137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9400" lvl="0" marL="279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/>
              <a:t>The main challenges in this study include handling high-dimensional image data, overfitting, computational resources, and the interpretability of DL 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31"/>
          <p:cNvSpPr txBox="1"/>
          <p:nvPr>
            <p:ph idx="4294967295" type="ctrTitle"/>
          </p:nvPr>
        </p:nvSpPr>
        <p:spPr>
          <a:xfrm>
            <a:off x="312708" y="574154"/>
            <a:ext cx="3287586" cy="3997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# Methodologies</a:t>
            </a:r>
            <a:endParaRPr/>
          </a:p>
        </p:txBody>
      </p:sp>
      <p:grpSp>
        <p:nvGrpSpPr>
          <p:cNvPr id="195" name="Google Shape;195;p31"/>
          <p:cNvGrpSpPr/>
          <p:nvPr/>
        </p:nvGrpSpPr>
        <p:grpSpPr>
          <a:xfrm>
            <a:off x="4062224" y="570875"/>
            <a:ext cx="4485127" cy="3999464"/>
            <a:chOff x="0" y="2215"/>
            <a:chExt cx="5980170" cy="5332619"/>
          </a:xfrm>
        </p:grpSpPr>
        <p:sp>
          <p:nvSpPr>
            <p:cNvPr id="196" name="Google Shape;196;p31"/>
            <p:cNvSpPr/>
            <p:nvPr/>
          </p:nvSpPr>
          <p:spPr>
            <a:xfrm>
              <a:off x="0" y="2215"/>
              <a:ext cx="5980170" cy="112265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39603" y="254812"/>
              <a:ext cx="617461" cy="6174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296668" y="2215"/>
              <a:ext cx="4683501" cy="112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1"/>
            <p:cNvSpPr txBox="1"/>
            <p:nvPr/>
          </p:nvSpPr>
          <p:spPr>
            <a:xfrm>
              <a:off x="1296668" y="2215"/>
              <a:ext cx="4683501" cy="112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dataset consisted of hand gesture images from 10 classes, with gestures from 5 men and 5 women</a:t>
              </a:r>
              <a:endParaRPr sz="1100"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0" y="1405536"/>
              <a:ext cx="5980170" cy="112265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39603" y="1658133"/>
              <a:ext cx="617461" cy="61746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1296668" y="1405536"/>
              <a:ext cx="4683501" cy="112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 txBox="1"/>
            <p:nvPr/>
          </p:nvSpPr>
          <p:spPr>
            <a:xfrm>
              <a:off x="1296668" y="1405536"/>
              <a:ext cx="4683501" cy="112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Preprocessing: We normalized and augmented the data to make it suitable for the ML and DL algorithms</a:t>
              </a:r>
              <a:endParaRPr sz="1100"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0" y="2808857"/>
              <a:ext cx="5980170" cy="112265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39603" y="3061454"/>
              <a:ext cx="617461" cy="61746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1296668" y="2808857"/>
              <a:ext cx="4683501" cy="112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 txBox="1"/>
            <p:nvPr/>
          </p:nvSpPr>
          <p:spPr>
            <a:xfrm>
              <a:off x="1296668" y="2808857"/>
              <a:ext cx="4683501" cy="112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Model Selection and Training: We selected XGBoost, ResNet50, and EfficientNet-B0 as our models for comparison</a:t>
              </a:r>
              <a:endParaRPr sz="1100"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0" y="4212178"/>
              <a:ext cx="5980170" cy="112265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39603" y="4464775"/>
              <a:ext cx="617461" cy="61746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1296668" y="4212178"/>
              <a:ext cx="4683501" cy="112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 txBox="1"/>
            <p:nvPr/>
          </p:nvSpPr>
          <p:spPr>
            <a:xfrm>
              <a:off x="1296668" y="4212178"/>
              <a:ext cx="4683501" cy="112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venir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Pre-trained models are advantageous as they have already learned useful features from large datasets, which can be leveraged for our specific task</a:t>
              </a:r>
              <a:endParaRPr sz="11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32"/>
          <p:cNvSpPr txBox="1"/>
          <p:nvPr>
            <p:ph idx="4294967295" type="ctrTitle"/>
          </p:nvPr>
        </p:nvSpPr>
        <p:spPr>
          <a:xfrm>
            <a:off x="571500" y="584936"/>
            <a:ext cx="293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haron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# Conclusion</a:t>
            </a:r>
            <a:endParaRPr/>
          </a:p>
        </p:txBody>
      </p:sp>
      <p:grpSp>
        <p:nvGrpSpPr>
          <p:cNvPr id="218" name="Google Shape;218;p32"/>
          <p:cNvGrpSpPr/>
          <p:nvPr/>
        </p:nvGrpSpPr>
        <p:grpSpPr>
          <a:xfrm>
            <a:off x="4062224" y="569701"/>
            <a:ext cx="4485127" cy="4001810"/>
            <a:chOff x="0" y="651"/>
            <a:chExt cx="5980170" cy="5335747"/>
          </a:xfrm>
        </p:grpSpPr>
        <p:sp>
          <p:nvSpPr>
            <p:cNvPr id="219" name="Google Shape;219;p32"/>
            <p:cNvSpPr/>
            <p:nvPr/>
          </p:nvSpPr>
          <p:spPr>
            <a:xfrm>
              <a:off x="0" y="651"/>
              <a:ext cx="5980170" cy="152449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461160" y="343663"/>
              <a:ext cx="838474" cy="8384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1760796" y="651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 txBox="1"/>
            <p:nvPr/>
          </p:nvSpPr>
          <p:spPr>
            <a:xfrm>
              <a:off x="1760796" y="651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000" lIns="121000" spcFirstLastPara="1" rIns="121000" wrap="square" tIns="12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venir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In our study, we found that the DL models outperformed the ML model</a:t>
              </a:r>
              <a:endParaRPr sz="1100"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0" y="1906275"/>
              <a:ext cx="5980170" cy="152449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461160" y="2249287"/>
              <a:ext cx="838474" cy="8384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1760796" y="1906275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 txBox="1"/>
            <p:nvPr/>
          </p:nvSpPr>
          <p:spPr>
            <a:xfrm>
              <a:off x="1760796" y="1906275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000" lIns="121000" spcFirstLastPara="1" rIns="121000" wrap="square" tIns="12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venir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test accuracies for XGBoost, ResNet50, and EfficientNet-B0 were 74.7%, 92.75%, and 95.3% respectively</a:t>
              </a:r>
              <a:endParaRPr sz="1100"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0" y="3811899"/>
              <a:ext cx="5980170" cy="152449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461160" y="4154911"/>
              <a:ext cx="838474" cy="8384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1760796" y="3811899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1760796" y="3811899"/>
              <a:ext cx="4219373" cy="1524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000" lIns="121000" spcFirstLastPara="1" rIns="121000" wrap="square" tIns="12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venir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This suggests that DL models like ResNet50 and EfficientNet-B0 are more suitable for image classification tasks compared to traditional ML models like XGBoost</a:t>
              </a:r>
              <a:endParaRPr sz="1100"/>
            </a:p>
          </p:txBody>
        </p:sp>
      </p:grpSp>
      <p:pic>
        <p:nvPicPr>
          <p:cNvPr id="231" name="Google Shape;23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75" y="1508750"/>
            <a:ext cx="3779526" cy="31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247973" y="1689231"/>
            <a:ext cx="19740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