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307" r:id="rId6"/>
    <p:sldId id="261" r:id="rId7"/>
    <p:sldId id="313" r:id="rId8"/>
    <p:sldId id="312" r:id="rId9"/>
    <p:sldId id="308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09" r:id="rId20"/>
    <p:sldId id="323" r:id="rId21"/>
    <p:sldId id="324" r:id="rId22"/>
    <p:sldId id="310" r:id="rId23"/>
    <p:sldId id="262" r:id="rId24"/>
    <p:sldId id="311" r:id="rId25"/>
  </p:sldIdLst>
  <p:sldSz cx="9144000" cy="5143500" type="screen16x9"/>
  <p:notesSz cx="6858000" cy="9144000"/>
  <p:embeddedFontLst>
    <p:embeddedFont>
      <p:font typeface="Montserrat SemiBold" charset="0"/>
      <p:regular r:id="rId27"/>
      <p:bold r:id="rId28"/>
      <p:italic r:id="rId29"/>
      <p:boldItalic r:id="rId30"/>
    </p:embeddedFont>
    <p:embeddedFont>
      <p:font typeface="Montserrat" charset="0"/>
      <p:regular r:id="rId31"/>
      <p:bold r:id="rId32"/>
      <p:italic r:id="rId33"/>
      <p:boldItalic r:id="rId34"/>
    </p:embeddedFont>
    <p:embeddedFont>
      <p:font typeface="Calibri" pitchFamily="34" charset="0"/>
      <p:regular r:id="rId35"/>
      <p:bold r:id="rId36"/>
      <p:italic r:id="rId37"/>
      <p:boldItalic r:id="rId38"/>
    </p:embeddedFont>
    <p:embeddedFont>
      <p:font typeface="Arial Black" pitchFamily="34" charset="0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A187FC4-AA6D-4980-97A5-AC14100B7AE1}">
  <a:tblStyle styleId="{7A187FC4-AA6D-4980-97A5-AC14100B7A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711c807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711c807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838ba40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838ba40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838ba40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838ba40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8472b5e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8472b5e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8472b5e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8472b5e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8472b5ed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8472b5ed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8472b5e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8472b5e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8472b5e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8472b5e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8472b5e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8472b5e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6538300" y="535000"/>
            <a:ext cx="18906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1825" y="535000"/>
            <a:ext cx="4900200" cy="24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21825" y="3809450"/>
            <a:ext cx="49002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3"/>
          </p:nvPr>
        </p:nvSpPr>
        <p:spPr>
          <a:xfrm>
            <a:off x="1121825" y="3223925"/>
            <a:ext cx="4900200" cy="582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45BCAF-1095-555E-4248-473A12CE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82890-5251-6353-710B-A6E88AFB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D781DC-684C-0FC0-6754-EFCBCDB0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E73740D-FA86-45C8-BCB1-44DABE02767C}" type="datetimeFigureOut">
              <a:rPr lang="en-IN" smtClean="0"/>
              <a:pPr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D44D9B-50D4-954D-5710-4C9D95F6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090CC1-74F9-CD07-2FEC-C9FC32C5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39BADAE-EB2F-4412-938B-50A7FC57B3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723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D7CF95-EC5F-64B9-E8CF-9C3514EB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16E083C-CF6F-1A11-A1D2-5B188864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E73740D-FA86-45C8-BCB1-44DABE02767C}" type="datetimeFigureOut">
              <a:rPr lang="en-IN" smtClean="0"/>
              <a:pPr/>
              <a:t>17-12-2022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C267D73-D860-2B32-6090-DDCE1501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8E89D65-548B-5AFD-6069-3A877F19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39BADAE-EB2F-4412-938B-50A7FC57B3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88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417400" y="2215050"/>
            <a:ext cx="4006200" cy="841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417400" y="1186625"/>
            <a:ext cx="14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417400" y="3243475"/>
            <a:ext cx="4006200" cy="713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48993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>
            <a:spLocks noGrp="1"/>
          </p:cNvSpPr>
          <p:nvPr>
            <p:ph type="pic" idx="2"/>
          </p:nvPr>
        </p:nvSpPr>
        <p:spPr>
          <a:xfrm>
            <a:off x="5991875" y="1192000"/>
            <a:ext cx="2436900" cy="337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15668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762650" y="1240175"/>
            <a:ext cx="5618700" cy="841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1762750" y="2221525"/>
            <a:ext cx="5618700" cy="168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27137" y="1041625"/>
            <a:ext cx="3395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720037" y="2276775"/>
            <a:ext cx="33957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720030" y="1704075"/>
            <a:ext cx="3395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 hasCustomPrompt="1"/>
          </p:nvPr>
        </p:nvSpPr>
        <p:spPr>
          <a:xfrm>
            <a:off x="5028396" y="1041625"/>
            <a:ext cx="3395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5021296" y="2276775"/>
            <a:ext cx="33957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5021289" y="1704075"/>
            <a:ext cx="3395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27137" y="2891000"/>
            <a:ext cx="3395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720037" y="4126150"/>
            <a:ext cx="33957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720030" y="3553450"/>
            <a:ext cx="3395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 hasCustomPrompt="1"/>
          </p:nvPr>
        </p:nvSpPr>
        <p:spPr>
          <a:xfrm>
            <a:off x="5028396" y="2891000"/>
            <a:ext cx="33957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4"/>
          </p:nvPr>
        </p:nvSpPr>
        <p:spPr>
          <a:xfrm>
            <a:off x="5021296" y="4126150"/>
            <a:ext cx="33957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5021289" y="3553450"/>
            <a:ext cx="3395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224250" y="3780309"/>
            <a:ext cx="5205000" cy="67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224250" y="535000"/>
            <a:ext cx="5205000" cy="30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" name="Google Shape;66;p14"/>
          <p:cNvSpPr>
            <a:spLocks noGrp="1"/>
          </p:cNvSpPr>
          <p:nvPr>
            <p:ph type="pic" idx="2"/>
          </p:nvPr>
        </p:nvSpPr>
        <p:spPr>
          <a:xfrm>
            <a:off x="976649" y="535000"/>
            <a:ext cx="1989300" cy="392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">
    <p:bg>
      <p:bgPr>
        <a:solidFill>
          <a:schemeClr val="dk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9"/>
          <p:cNvCxnSpPr/>
          <p:nvPr/>
        </p:nvCxnSpPr>
        <p:spPr>
          <a:xfrm>
            <a:off x="714625" y="539000"/>
            <a:ext cx="0" cy="4069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30"/>
          <p:cNvCxnSpPr/>
          <p:nvPr/>
        </p:nvCxnSpPr>
        <p:spPr>
          <a:xfrm>
            <a:off x="714625" y="539000"/>
            <a:ext cx="0" cy="4069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75" r:id="rId8"/>
    <p:sldLayoutId id="2147483676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ctrTitle"/>
          </p:nvPr>
        </p:nvSpPr>
        <p:spPr>
          <a:xfrm>
            <a:off x="1142975" y="357172"/>
            <a:ext cx="4879049" cy="2646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>
                <a:solidFill>
                  <a:schemeClr val="accent1"/>
                </a:solidFill>
              </a:rPr>
              <a:t>Lung cancer prediction</a:t>
            </a:r>
            <a:r>
              <a:rPr lang="en" sz="4500" dirty="0" smtClean="0"/>
              <a:t> </a:t>
            </a:r>
            <a:br>
              <a:rPr lang="en" sz="4500" dirty="0" smtClean="0"/>
            </a:br>
            <a:r>
              <a:rPr lang="en" sz="4500" dirty="0" smtClean="0"/>
              <a:t>using Machine Learning</a:t>
            </a:r>
            <a:endParaRPr sz="4500">
              <a:solidFill>
                <a:schemeClr val="accent1"/>
              </a:solidFill>
            </a:endParaRPr>
          </a:p>
        </p:txBody>
      </p:sp>
      <p:sp>
        <p:nvSpPr>
          <p:cNvPr id="179" name="Google Shape;179;p34"/>
          <p:cNvSpPr txBox="1">
            <a:spLocks noGrp="1"/>
          </p:cNvSpPr>
          <p:nvPr>
            <p:ph type="subTitle" idx="1"/>
          </p:nvPr>
        </p:nvSpPr>
        <p:spPr>
          <a:xfrm>
            <a:off x="1121825" y="3809450"/>
            <a:ext cx="4900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Shadman</a:t>
            </a:r>
            <a:r>
              <a:rPr lang="en-IN" dirty="0" smtClean="0"/>
              <a:t> &amp; </a:t>
            </a:r>
            <a:r>
              <a:rPr lang="en-IN" dirty="0" err="1" smtClean="0"/>
              <a:t>Sathvik</a:t>
            </a:r>
            <a:r>
              <a:rPr lang="en-IN" dirty="0" smtClean="0"/>
              <a:t> K S</a:t>
            </a:r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ctrTitle" idx="3"/>
          </p:nvPr>
        </p:nvSpPr>
        <p:spPr>
          <a:xfrm>
            <a:off x="1121825" y="3223925"/>
            <a:ext cx="4900200" cy="5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 :</a:t>
            </a:r>
            <a:endParaRPr/>
          </a:p>
        </p:txBody>
      </p:sp>
      <p:cxnSp>
        <p:nvCxnSpPr>
          <p:cNvPr id="181" name="Google Shape;181;p34"/>
          <p:cNvCxnSpPr/>
          <p:nvPr/>
        </p:nvCxnSpPr>
        <p:spPr>
          <a:xfrm>
            <a:off x="714625" y="539150"/>
            <a:ext cx="0" cy="3270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2" name="Google Shape;182;p34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6429388" y="1500180"/>
            <a:ext cx="2248542" cy="1844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BA3D80-A143-528D-B0E9-C9A53CC4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27E3FDA-4E73-C493-3C5B-28210DC4F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917548"/>
            <a:ext cx="6277850" cy="2636697"/>
          </a:xfrm>
        </p:spPr>
      </p:pic>
    </p:spTree>
    <p:extLst>
      <p:ext uri="{BB962C8B-B14F-4D97-AF65-F5344CB8AC3E}">
        <p14:creationId xmlns="" xmlns:p14="http://schemas.microsoft.com/office/powerpoint/2010/main" val="18256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58EAD4-108A-DECF-9F4E-52C0AD08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2C8C19-1160-83CB-252B-697A161A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under Supervised Learning: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102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CFBD2E-165E-1B73-D5AD-E51BA669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7C88A6-B5C4-23C6-C656-5DDCC087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tree-structured classifier, where internal nodes represent the features of a dataset, branches represent the decision rules and each leaf node represents the outcome.</a:t>
            </a:r>
          </a:p>
          <a:p>
            <a:r>
              <a:rPr lang="en-US" dirty="0"/>
              <a:t>In a Decision tree, there are two nodes, which are the Decision Node and Leaf Node.</a:t>
            </a:r>
          </a:p>
          <a:p>
            <a:r>
              <a:rPr lang="en-US" dirty="0"/>
              <a:t>In order to build a tree, we use the CART algorithm, which stands for Classification and Regression Tree algorithm.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309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58D2D3-C5C3-9BEE-90A5-F619EAE7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Decision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7629C8-27A9-CBD3-7120-E39B21EA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usually mimic human thinking ability while making a decision, so it is easy to understand.</a:t>
            </a:r>
          </a:p>
          <a:p>
            <a:r>
              <a:rPr lang="en-US" dirty="0"/>
              <a:t>The logic behind the decision tree can be easily understood because it shows a tree-like structure.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804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9D7B60-2235-4E12-71A6-19B8D3B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Selection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ACE417-7C9E-BA78-0B64-F5034A4D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are two popular techniques for ASM:</a:t>
            </a:r>
          </a:p>
          <a:p>
            <a:pPr lvl="1"/>
            <a:r>
              <a:rPr lang="en-IN" dirty="0"/>
              <a:t>Information Gain</a:t>
            </a:r>
          </a:p>
          <a:p>
            <a:pPr lvl="1"/>
            <a:r>
              <a:rPr lang="en-IN" dirty="0"/>
              <a:t>Gini Index</a:t>
            </a:r>
          </a:p>
        </p:txBody>
      </p:sp>
    </p:spTree>
    <p:extLst>
      <p:ext uri="{BB962C8B-B14F-4D97-AF65-F5344CB8AC3E}">
        <p14:creationId xmlns="" xmlns:p14="http://schemas.microsoft.com/office/powerpoint/2010/main" val="42422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86553-392A-F014-CC2D-3C173483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a Decision Tree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="" xmlns:a16="http://schemas.microsoft.com/office/drawing/2014/main" id="{03B7E062-7ABC-0437-C936-A26760698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97348382"/>
              </p:ext>
            </p:extLst>
          </p:nvPr>
        </p:nvGraphicFramePr>
        <p:xfrm>
          <a:off x="1402672" y="1504764"/>
          <a:ext cx="6338658" cy="2796459"/>
        </p:xfrm>
        <a:graphic>
          <a:graphicData uri="http://schemas.openxmlformats.org/drawingml/2006/table">
            <a:tbl>
              <a:tblPr/>
              <a:tblGrid>
                <a:gridCol w="1238920">
                  <a:extLst>
                    <a:ext uri="{9D8B030D-6E8A-4147-A177-3AD203B41FA5}">
                      <a16:colId xmlns="" xmlns:a16="http://schemas.microsoft.com/office/drawing/2014/main" val="377374222"/>
                    </a:ext>
                  </a:extLst>
                </a:gridCol>
                <a:gridCol w="1786349">
                  <a:extLst>
                    <a:ext uri="{9D8B030D-6E8A-4147-A177-3AD203B41FA5}">
                      <a16:colId xmlns="" xmlns:a16="http://schemas.microsoft.com/office/drawing/2014/main" val="2250793492"/>
                    </a:ext>
                  </a:extLst>
                </a:gridCol>
                <a:gridCol w="1267732">
                  <a:extLst>
                    <a:ext uri="{9D8B030D-6E8A-4147-A177-3AD203B41FA5}">
                      <a16:colId xmlns="" xmlns:a16="http://schemas.microsoft.com/office/drawing/2014/main" val="1851492194"/>
                    </a:ext>
                  </a:extLst>
                </a:gridCol>
                <a:gridCol w="950798">
                  <a:extLst>
                    <a:ext uri="{9D8B030D-6E8A-4147-A177-3AD203B41FA5}">
                      <a16:colId xmlns="" xmlns:a16="http://schemas.microsoft.com/office/drawing/2014/main" val="3000224670"/>
                    </a:ext>
                  </a:extLst>
                </a:gridCol>
                <a:gridCol w="1094859">
                  <a:extLst>
                    <a:ext uri="{9D8B030D-6E8A-4147-A177-3AD203B41FA5}">
                      <a16:colId xmlns="" xmlns:a16="http://schemas.microsoft.com/office/drawing/2014/main" val="3131176459"/>
                    </a:ext>
                  </a:extLst>
                </a:gridCol>
              </a:tblGrid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8986408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261700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06471352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90069431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1786216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7019527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5921822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7597482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2514472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9755320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0983166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0301317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5392938"/>
                  </a:ext>
                </a:extLst>
              </a:tr>
              <a:tr h="18546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98615391"/>
                  </a:ext>
                </a:extLst>
              </a:tr>
              <a:tr h="19990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2383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750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AA97A05-3472-DD4B-A951-0B62C4F7D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44" y="1369219"/>
            <a:ext cx="4324913" cy="3263504"/>
          </a:xfrm>
        </p:spPr>
      </p:pic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55B1ABF0-395E-A363-F841-E83B0ABA3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0359279"/>
              </p:ext>
            </p:extLst>
          </p:nvPr>
        </p:nvGraphicFramePr>
        <p:xfrm>
          <a:off x="1306128" y="510778"/>
          <a:ext cx="6531745" cy="602956"/>
        </p:xfrm>
        <a:graphic>
          <a:graphicData uri="http://schemas.openxmlformats.org/drawingml/2006/table">
            <a:tbl>
              <a:tblPr/>
              <a:tblGrid>
                <a:gridCol w="1276659">
                  <a:extLst>
                    <a:ext uri="{9D8B030D-6E8A-4147-A177-3AD203B41FA5}">
                      <a16:colId xmlns="" xmlns:a16="http://schemas.microsoft.com/office/drawing/2014/main" val="1967637313"/>
                    </a:ext>
                  </a:extLst>
                </a:gridCol>
                <a:gridCol w="1840764">
                  <a:extLst>
                    <a:ext uri="{9D8B030D-6E8A-4147-A177-3AD203B41FA5}">
                      <a16:colId xmlns="" xmlns:a16="http://schemas.microsoft.com/office/drawing/2014/main" val="4072228732"/>
                    </a:ext>
                  </a:extLst>
                </a:gridCol>
                <a:gridCol w="1306349">
                  <a:extLst>
                    <a:ext uri="{9D8B030D-6E8A-4147-A177-3AD203B41FA5}">
                      <a16:colId xmlns="" xmlns:a16="http://schemas.microsoft.com/office/drawing/2014/main" val="4176933512"/>
                    </a:ext>
                  </a:extLst>
                </a:gridCol>
                <a:gridCol w="979762">
                  <a:extLst>
                    <a:ext uri="{9D8B030D-6E8A-4147-A177-3AD203B41FA5}">
                      <a16:colId xmlns="" xmlns:a16="http://schemas.microsoft.com/office/drawing/2014/main" val="1936893454"/>
                    </a:ext>
                  </a:extLst>
                </a:gridCol>
                <a:gridCol w="1128211">
                  <a:extLst>
                    <a:ext uri="{9D8B030D-6E8A-4147-A177-3AD203B41FA5}">
                      <a16:colId xmlns="" xmlns:a16="http://schemas.microsoft.com/office/drawing/2014/main" val="2655570551"/>
                    </a:ext>
                  </a:extLst>
                </a:gridCol>
              </a:tblGrid>
              <a:tr h="15073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83119885"/>
                  </a:ext>
                </a:extLst>
              </a:tr>
              <a:tr h="15073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1564662"/>
                  </a:ext>
                </a:extLst>
              </a:tr>
              <a:tr h="15073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87227890"/>
                  </a:ext>
                </a:extLst>
              </a:tr>
              <a:tr h="15073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455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832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6FAA95-2F42-5351-9CAC-0577DBC2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/>
          <a:lstStyle/>
          <a:p>
            <a:r>
              <a:rPr lang="en-US" dirty="0"/>
              <a:t>The Overfitting issue with Decision Tree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674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25B51-A10F-5F4E-BEBC-82449735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72CE4B-F5C3-9626-4A22-9F9B4856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forest is simply a collection of decision trees whose results are aggregated into one final result.</a:t>
            </a:r>
          </a:p>
          <a:p>
            <a:r>
              <a:rPr lang="en-US" dirty="0"/>
              <a:t>It is based on the concept of </a:t>
            </a:r>
            <a:r>
              <a:rPr lang="en-US" b="1" dirty="0"/>
              <a:t>ensemble</a:t>
            </a:r>
            <a:r>
              <a:rPr lang="en-US" dirty="0"/>
              <a:t> learning, which is a process of combining multiple classifiers to solve a complex problem and to improve the performance of the model.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576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>
            <a:hlinkClick r:id=""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8">
            <a:hlinkClick r:id=""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2428860" y="214296"/>
            <a:ext cx="4006200" cy="713400"/>
          </a:xfrm>
        </p:spPr>
        <p:txBody>
          <a:bodyPr/>
          <a:lstStyle/>
          <a:p>
            <a:r>
              <a:rPr lang="en-IN" dirty="0" smtClean="0"/>
              <a:t>Decision Tree : Visualization</a:t>
            </a:r>
            <a:endParaRPr lang="en-US" dirty="0"/>
          </a:p>
        </p:txBody>
      </p:sp>
      <p:pic>
        <p:nvPicPr>
          <p:cNvPr id="12" name="Picture 11" descr="decision_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1071552"/>
            <a:ext cx="5837068" cy="3857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 idx="7"/>
          </p:nvPr>
        </p:nvSpPr>
        <p:spPr>
          <a:xfrm>
            <a:off x="727137" y="2891000"/>
            <a:ext cx="339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ubTitle" idx="3"/>
          </p:nvPr>
        </p:nvSpPr>
        <p:spPr>
          <a:xfrm>
            <a:off x="720030" y="1704075"/>
            <a:ext cx="339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 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727137" y="1041625"/>
            <a:ext cx="339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subTitle" idx="1"/>
          </p:nvPr>
        </p:nvSpPr>
        <p:spPr>
          <a:xfrm>
            <a:off x="720037" y="2276775"/>
            <a:ext cx="339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Brief Intro about Current Research and Development in AI</a:t>
            </a:r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subTitle" idx="8"/>
          </p:nvPr>
        </p:nvSpPr>
        <p:spPr>
          <a:xfrm>
            <a:off x="720037" y="4126150"/>
            <a:ext cx="339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title" idx="13"/>
          </p:nvPr>
        </p:nvSpPr>
        <p:spPr>
          <a:xfrm>
            <a:off x="5028396" y="2891000"/>
            <a:ext cx="339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subTitle" idx="14"/>
          </p:nvPr>
        </p:nvSpPr>
        <p:spPr>
          <a:xfrm>
            <a:off x="5021296" y="4126150"/>
            <a:ext cx="339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Working of the Model 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subTitle" idx="5"/>
          </p:nvPr>
        </p:nvSpPr>
        <p:spPr>
          <a:xfrm>
            <a:off x="5021296" y="2276775"/>
            <a:ext cx="339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Lung Cancer Prediction using ML </a:t>
            </a:r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6"/>
          </p:nvPr>
        </p:nvSpPr>
        <p:spPr>
          <a:xfrm>
            <a:off x="5021289" y="1704075"/>
            <a:ext cx="339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Problem Statement</a:t>
            </a:r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9"/>
          </p:nvPr>
        </p:nvSpPr>
        <p:spPr>
          <a:xfrm>
            <a:off x="714348" y="3500444"/>
            <a:ext cx="339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 smtClean="0"/>
              <a:t>Decision </a:t>
            </a:r>
            <a:r>
              <a:rPr lang="en-IN" sz="1700" dirty="0" smtClean="0"/>
              <a:t>Tree</a:t>
            </a:r>
            <a:endParaRPr sz="1700"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4294967295"/>
          </p:nvPr>
        </p:nvSpPr>
        <p:spPr>
          <a:xfrm>
            <a:off x="6092500" y="351024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Theory lesson</a:t>
            </a:r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title" idx="4"/>
          </p:nvPr>
        </p:nvSpPr>
        <p:spPr>
          <a:xfrm>
            <a:off x="5028396" y="1041625"/>
            <a:ext cx="339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subTitle" idx="15"/>
          </p:nvPr>
        </p:nvSpPr>
        <p:spPr>
          <a:xfrm>
            <a:off x="5021289" y="3553450"/>
            <a:ext cx="339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Practical Explanation</a:t>
            </a:r>
            <a:endParaRPr sz="1800"/>
          </a:p>
        </p:txBody>
      </p:sp>
      <p:cxnSp>
        <p:nvCxnSpPr>
          <p:cNvPr id="212" name="Google Shape;212;p36"/>
          <p:cNvCxnSpPr/>
          <p:nvPr/>
        </p:nvCxnSpPr>
        <p:spPr>
          <a:xfrm>
            <a:off x="4572900" y="1711650"/>
            <a:ext cx="0" cy="2430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36">
            <a:hlinkClick r:id=""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>
            <a:hlinkClick r:id=""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A983B-5F36-6ECE-75A6-5E34D8CE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Random Forest algorithm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5C9BFF-5267-FE26-166C-66B75112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643055"/>
            <a:ext cx="8520600" cy="2925819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One way Random Forests reduce variance is by training on different samples of the data.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 second way is by using a random subset of features.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174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EBB803-B18E-C6DA-1F3A-066B998C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C00B7-DF2A-61F0-8B6B-F7232586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Step-1: Select random K data points from the training set.</a:t>
            </a:r>
          </a:p>
          <a:p>
            <a:endParaRPr lang="en-US" dirty="0"/>
          </a:p>
          <a:p>
            <a:r>
              <a:rPr lang="en-US" dirty="0"/>
              <a:t>Step-2: Build the decision trees associated with the selected data points (Subsets).</a:t>
            </a:r>
          </a:p>
          <a:p>
            <a:endParaRPr lang="en-US" dirty="0"/>
          </a:p>
          <a:p>
            <a:r>
              <a:rPr lang="en-US" dirty="0"/>
              <a:t>Step-3: Choose the number N for decision trees that you want to build.</a:t>
            </a:r>
          </a:p>
          <a:p>
            <a:endParaRPr lang="en-US" dirty="0"/>
          </a:p>
          <a:p>
            <a:r>
              <a:rPr lang="en-US" dirty="0"/>
              <a:t>Step-4: Repeat Step 1 &amp; 2.</a:t>
            </a:r>
          </a:p>
          <a:p>
            <a:endParaRPr lang="en-US" dirty="0"/>
          </a:p>
          <a:p>
            <a:r>
              <a:rPr lang="en-US" dirty="0"/>
              <a:t>Step-5: For new data points, find the predictions of each decision tree, and assign the new data points to the category that wins the majority votes.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587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4417400" y="2215050"/>
            <a:ext cx="4006200" cy="8418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smtClean="0"/>
              <a:t>Code Explanation :</a:t>
            </a:r>
            <a:endParaRPr sz="2500"/>
          </a:p>
        </p:txBody>
      </p:sp>
      <p:sp>
        <p:nvSpPr>
          <p:cNvPr id="228" name="Google Shape;228;p38"/>
          <p:cNvSpPr txBox="1">
            <a:spLocks noGrp="1"/>
          </p:cNvSpPr>
          <p:nvPr>
            <p:ph type="subTitle" idx="1"/>
          </p:nvPr>
        </p:nvSpPr>
        <p:spPr>
          <a:xfrm>
            <a:off x="4417400" y="3243475"/>
            <a:ext cx="4006200" cy="7134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Understanding the Code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 idx="2"/>
          </p:nvPr>
        </p:nvSpPr>
        <p:spPr>
          <a:xfrm>
            <a:off x="4417400" y="1186625"/>
            <a:ext cx="1410900" cy="8418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/>
          </a:p>
        </p:txBody>
      </p:sp>
      <p:pic>
        <p:nvPicPr>
          <p:cNvPr id="230" name="Google Shape;230;p3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715100" y="945864"/>
            <a:ext cx="3251773" cy="3251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8"/>
          <p:cNvCxnSpPr>
            <a:stCxn id="229" idx="3"/>
          </p:cNvCxnSpPr>
          <p:nvPr/>
        </p:nvCxnSpPr>
        <p:spPr>
          <a:xfrm>
            <a:off x="5828300" y="1607525"/>
            <a:ext cx="2600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>
            <a:hlinkClick r:id=""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8">
            <a:hlinkClick r:id=""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3224250" y="3780309"/>
            <a:ext cx="5205000" cy="679800"/>
          </a:xfrm>
          <a:prstGeom prst="rect">
            <a:avLst/>
          </a:prstGeom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lvl="0"/>
            <a:r>
              <a:rPr lang="en-US" sz="1500" dirty="0" smtClean="0"/>
              <a:t>— Stephen Hawking told the BBC</a:t>
            </a:r>
            <a:endParaRPr sz="1500"/>
          </a:p>
        </p:txBody>
      </p:sp>
      <p:sp>
        <p:nvSpPr>
          <p:cNvPr id="248" name="Google Shape;248;p40"/>
          <p:cNvSpPr txBox="1">
            <a:spLocks noGrp="1"/>
          </p:cNvSpPr>
          <p:nvPr>
            <p:ph type="subTitle" idx="1"/>
          </p:nvPr>
        </p:nvSpPr>
        <p:spPr>
          <a:xfrm>
            <a:off x="3224250" y="535000"/>
            <a:ext cx="5205000" cy="3032700"/>
          </a:xfrm>
          <a:prstGeom prst="rect">
            <a:avLst/>
          </a:prstGeom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/>
            <a:r>
              <a:rPr lang="en-US" sz="2000" dirty="0" smtClean="0"/>
              <a:t>“The development of full artificial intelligence could spell the end of the human race….It would take off on its own, and re-design itself at an ever increasing rate. Humans, who are limited by slow biological evolution, couldn’t compete, and would be superseded.”</a:t>
            </a:r>
            <a:endParaRPr sz="2000"/>
          </a:p>
        </p:txBody>
      </p:sp>
      <p:cxnSp>
        <p:nvCxnSpPr>
          <p:cNvPr id="249" name="Google Shape;249;p40"/>
          <p:cNvCxnSpPr/>
          <p:nvPr/>
        </p:nvCxnSpPr>
        <p:spPr>
          <a:xfrm>
            <a:off x="714625" y="538999"/>
            <a:ext cx="0" cy="3915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0" name="Google Shape;250;p40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976649" y="1502913"/>
            <a:ext cx="1989299" cy="1989299"/>
          </a:xfrm>
          <a:prstGeom prst="rect">
            <a:avLst/>
          </a:prstGeom>
        </p:spPr>
      </p:pic>
      <p:sp>
        <p:nvSpPr>
          <p:cNvPr id="251" name="Google Shape;251;p40">
            <a:hlinkClick r:id=""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0">
            <a:hlinkClick r:id=""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7356" y="3857634"/>
            <a:ext cx="4857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 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32" y="857238"/>
            <a:ext cx="5286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smtClean="0">
                <a:latin typeface="Arial Black" pitchFamily="34" charset="0"/>
              </a:rPr>
              <a:t>Lastly Lets watch a video on Latest Development in AI : </a:t>
            </a:r>
            <a:endParaRPr lang="en-US" sz="3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subTitle" idx="1"/>
          </p:nvPr>
        </p:nvSpPr>
        <p:spPr>
          <a:xfrm>
            <a:off x="1762750" y="2221524"/>
            <a:ext cx="5618700" cy="22790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Machine learning is a type of artificial intelligence that </a:t>
            </a:r>
            <a:r>
              <a:rPr lang="en-US" dirty="0" smtClean="0">
                <a:solidFill>
                  <a:srgbClr val="FF0000"/>
                </a:solidFill>
              </a:rPr>
              <a:t>allows</a:t>
            </a:r>
            <a:r>
              <a:rPr lang="en-US" dirty="0" smtClean="0"/>
              <a:t> computer systems to </a:t>
            </a:r>
            <a:r>
              <a:rPr lang="en-US" dirty="0" smtClean="0">
                <a:solidFill>
                  <a:srgbClr val="FF0000"/>
                </a:solidFill>
              </a:rPr>
              <a:t>learn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improve</a:t>
            </a:r>
            <a:r>
              <a:rPr lang="en-US" dirty="0" smtClean="0"/>
              <a:t> their performance without being </a:t>
            </a:r>
            <a:r>
              <a:rPr lang="en-US" dirty="0" smtClean="0">
                <a:solidFill>
                  <a:srgbClr val="FF0000"/>
                </a:solidFill>
              </a:rPr>
              <a:t>explicitly </a:t>
            </a:r>
            <a:r>
              <a:rPr lang="en-US" dirty="0" smtClean="0"/>
              <a:t>programmed. It involves training a machine using data, allowing the machine to learn for itself and make decisions based on that learning.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xfrm>
            <a:off x="1762650" y="1240175"/>
            <a:ext cx="5618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1" name="Google Shape;221;p37">
            <a:hlinkClick r:id=""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7">
            <a:hlinkClick r:id=""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4417400" y="2215050"/>
            <a:ext cx="4006200" cy="8418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Video on :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subTitle" idx="1"/>
          </p:nvPr>
        </p:nvSpPr>
        <p:spPr>
          <a:xfrm>
            <a:off x="4429124" y="3214692"/>
            <a:ext cx="4572000" cy="1257101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Real World Application of AI/ML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/>
            <a:r>
              <a:rPr lang="en-US" dirty="0" smtClean="0"/>
              <a:t>https://youtu.be/s0dMTAQM4cw?t=240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 idx="2"/>
          </p:nvPr>
        </p:nvSpPr>
        <p:spPr>
          <a:xfrm>
            <a:off x="4417400" y="1186625"/>
            <a:ext cx="1410900" cy="8418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pic>
        <p:nvPicPr>
          <p:cNvPr id="230" name="Google Shape;230;p3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715100" y="945864"/>
            <a:ext cx="3251773" cy="3251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8"/>
          <p:cNvCxnSpPr>
            <a:stCxn id="229" idx="3"/>
          </p:cNvCxnSpPr>
          <p:nvPr/>
        </p:nvCxnSpPr>
        <p:spPr>
          <a:xfrm>
            <a:off x="5828300" y="1607525"/>
            <a:ext cx="2600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>
            <a:hlinkClick r:id=""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8">
            <a:hlinkClick r:id=""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4417400" y="2215050"/>
            <a:ext cx="4006200" cy="8418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smtClean="0"/>
              <a:t>Problem Statement :</a:t>
            </a:r>
            <a:endParaRPr sz="2500"/>
          </a:p>
        </p:txBody>
      </p:sp>
      <p:sp>
        <p:nvSpPr>
          <p:cNvPr id="228" name="Google Shape;228;p38"/>
          <p:cNvSpPr txBox="1">
            <a:spLocks noGrp="1"/>
          </p:cNvSpPr>
          <p:nvPr>
            <p:ph type="subTitle" idx="1"/>
          </p:nvPr>
        </p:nvSpPr>
        <p:spPr>
          <a:xfrm>
            <a:off x="4417400" y="3243475"/>
            <a:ext cx="4006200" cy="7134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Lung Cancer Prediction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 idx="2"/>
          </p:nvPr>
        </p:nvSpPr>
        <p:spPr>
          <a:xfrm>
            <a:off x="4417400" y="1186625"/>
            <a:ext cx="1410900" cy="8418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/>
          </a:p>
        </p:txBody>
      </p:sp>
      <p:pic>
        <p:nvPicPr>
          <p:cNvPr id="230" name="Google Shape;230;p3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715100" y="945864"/>
            <a:ext cx="3251773" cy="3251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8"/>
          <p:cNvCxnSpPr>
            <a:stCxn id="229" idx="3"/>
          </p:cNvCxnSpPr>
          <p:nvPr/>
        </p:nvCxnSpPr>
        <p:spPr>
          <a:xfrm>
            <a:off x="5828300" y="1607525"/>
            <a:ext cx="2600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>
            <a:hlinkClick r:id=""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8">
            <a:hlinkClick r:id=""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48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Lung Cancer Prediction using RandomForest Classifier 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IN" dirty="0" smtClean="0"/>
              <a:t>Why Random Forest Classifier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IN" dirty="0" smtClean="0"/>
              <a:t>What are the alternatives to RFC</a:t>
            </a:r>
            <a:endParaRPr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IN" dirty="0" smtClean="0"/>
              <a:t>What are some other real world problems that can be solved using RFC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dk2"/>
                </a:highlight>
              </a:rPr>
              <a:t>And the most important thing</a:t>
            </a:r>
            <a:r>
              <a:rPr lang="en" dirty="0" smtClean="0">
                <a:highlight>
                  <a:schemeClr val="dk2"/>
                </a:highlight>
              </a:rPr>
              <a:t>: Why are we even solving problems using Machine Learning ?</a:t>
            </a:r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Problem Statement :</a:t>
            </a:r>
            <a:endParaRPr/>
          </a:p>
        </p:txBody>
      </p:sp>
      <p:sp>
        <p:nvSpPr>
          <p:cNvPr id="240" name="Google Shape;240;p39">
            <a:hlinkClick r:id=""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9">
            <a:hlinkClick r:id=""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39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6167608" y="1192000"/>
            <a:ext cx="2085434" cy="33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use Random Forest Classifier ?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body" idx="1"/>
          </p:nvPr>
        </p:nvSpPr>
        <p:spPr>
          <a:xfrm>
            <a:off x="785786" y="1357304"/>
            <a:ext cx="7786742" cy="2997257"/>
          </a:xfrm>
        </p:spPr>
        <p:txBody>
          <a:bodyPr/>
          <a:lstStyle/>
          <a:p>
            <a:r>
              <a:rPr lang="en-US" dirty="0" smtClean="0"/>
              <a:t>Among all the available classification methods, random forests </a:t>
            </a:r>
            <a:r>
              <a:rPr lang="en-US" b="1" dirty="0" smtClean="0"/>
              <a:t>provide the highest accuracy</a:t>
            </a:r>
            <a:r>
              <a:rPr lang="en-US" dirty="0" smtClean="0"/>
              <a:t>. The random forest technique can also handle big data with numerous variables running into thousands. It can automatically balance data sets when a class is more infrequent than other classes in the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786" y="642924"/>
            <a:ext cx="8001056" cy="414340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Some Alternative to Random Forest Classifier are: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Extreme Gradient Boosting  ( XG BOOST ) </a:t>
            </a:r>
          </a:p>
          <a:p>
            <a:pPr>
              <a:buNone/>
            </a:pPr>
            <a:r>
              <a:rPr lang="en-IN" dirty="0" smtClean="0"/>
              <a:t>	Adv. ( block structure that supports parallelization of tree construction and DFS  )	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err="1" smtClean="0"/>
              <a:t>Ada</a:t>
            </a:r>
            <a:r>
              <a:rPr lang="en-IN" dirty="0" smtClean="0"/>
              <a:t> Boost ( Adaptive Boosting ) </a:t>
            </a:r>
          </a:p>
          <a:p>
            <a:pPr>
              <a:buNone/>
            </a:pPr>
            <a:r>
              <a:rPr lang="en-IN" dirty="0" smtClean="0"/>
              <a:t>	Adv. (It combines poorly performing classifier to provide better accuracy)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err="1" smtClean="0"/>
              <a:t>LightGBM</a:t>
            </a:r>
            <a:r>
              <a:rPr lang="en-IN" dirty="0" smtClean="0"/>
              <a:t> ( light gradient boosting machine )</a:t>
            </a:r>
          </a:p>
          <a:p>
            <a:pPr>
              <a:buNone/>
            </a:pPr>
            <a:r>
              <a:rPr lang="en-IN" dirty="0" smtClean="0"/>
              <a:t>	Adv. ( Low memory usage allows large-scale data quite easily )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err="1" smtClean="0"/>
              <a:t>CatBoost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Adv. (reduces the necessity to tune </a:t>
            </a:r>
            <a:r>
              <a:rPr lang="en-IN" dirty="0" err="1" smtClean="0"/>
              <a:t>hyperparameters</a:t>
            </a:r>
            <a:r>
              <a:rPr lang="en-IN" dirty="0" smtClean="0"/>
              <a:t> for better performance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4417400" y="2215050"/>
            <a:ext cx="4006200" cy="8418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smtClean="0"/>
              <a:t> Decision Tree :</a:t>
            </a:r>
            <a:endParaRPr sz="2500"/>
          </a:p>
        </p:txBody>
      </p:sp>
      <p:sp>
        <p:nvSpPr>
          <p:cNvPr id="228" name="Google Shape;228;p38"/>
          <p:cNvSpPr txBox="1">
            <a:spLocks noGrp="1"/>
          </p:cNvSpPr>
          <p:nvPr>
            <p:ph type="subTitle" idx="1"/>
          </p:nvPr>
        </p:nvSpPr>
        <p:spPr>
          <a:xfrm>
            <a:off x="4417400" y="3243475"/>
            <a:ext cx="4006200" cy="7134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 idx="2"/>
          </p:nvPr>
        </p:nvSpPr>
        <p:spPr>
          <a:xfrm>
            <a:off x="4417400" y="1186625"/>
            <a:ext cx="1410900" cy="8418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/>
          </a:p>
        </p:txBody>
      </p:sp>
      <p:pic>
        <p:nvPicPr>
          <p:cNvPr id="230" name="Google Shape;230;p3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715100" y="945864"/>
            <a:ext cx="3251773" cy="3251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8"/>
          <p:cNvCxnSpPr>
            <a:stCxn id="229" idx="3"/>
          </p:cNvCxnSpPr>
          <p:nvPr/>
        </p:nvCxnSpPr>
        <p:spPr>
          <a:xfrm>
            <a:off x="5828300" y="1607525"/>
            <a:ext cx="2600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>
            <a:hlinkClick r:id="" action="ppaction://hlinkshowjump?jump=previousslide"/>
          </p:cNvPr>
          <p:cNvSpPr/>
          <p:nvPr/>
        </p:nvSpPr>
        <p:spPr>
          <a:xfrm rot="-5400000">
            <a:off x="4276538" y="46832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8">
            <a:hlinkClick r:id="" action="ppaction://hlinkshowjump?jump=nextslide"/>
          </p:cNvPr>
          <p:cNvSpPr/>
          <p:nvPr/>
        </p:nvSpPr>
        <p:spPr>
          <a:xfrm rot="5400000">
            <a:off x="4716263" y="4683175"/>
            <a:ext cx="151200" cy="130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owth Hacking Workshop by Slidesgo">
  <a:themeElements>
    <a:clrScheme name="Simple Light">
      <a:dk1>
        <a:srgbClr val="000300"/>
      </a:dk1>
      <a:lt1>
        <a:srgbClr val="FFFFFF"/>
      </a:lt1>
      <a:dk2>
        <a:srgbClr val="F0F0F0"/>
      </a:dk2>
      <a:lt2>
        <a:srgbClr val="560CD5"/>
      </a:lt2>
      <a:accent1>
        <a:srgbClr val="844FE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3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695</Words>
  <PresentationFormat>On-screen Show (16:9)</PresentationFormat>
  <Paragraphs>190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Montserrat SemiBold</vt:lpstr>
      <vt:lpstr>Montserrat</vt:lpstr>
      <vt:lpstr>Wingdings</vt:lpstr>
      <vt:lpstr>Calibri</vt:lpstr>
      <vt:lpstr>source-serif-pro</vt:lpstr>
      <vt:lpstr>Arial Black</vt:lpstr>
      <vt:lpstr>Growth Hacking Workshop by Slidesgo</vt:lpstr>
      <vt:lpstr>Lung cancer prediction  using Machine Learning</vt:lpstr>
      <vt:lpstr>03</vt:lpstr>
      <vt:lpstr>Introduction</vt:lpstr>
      <vt:lpstr>Video on :</vt:lpstr>
      <vt:lpstr>Problem Statement :</vt:lpstr>
      <vt:lpstr>Problem Statement :</vt:lpstr>
      <vt:lpstr>Why use Random Forest Classifier ?</vt:lpstr>
      <vt:lpstr>Slide 8</vt:lpstr>
      <vt:lpstr> Decision Tree :</vt:lpstr>
      <vt:lpstr>Machine Learning Types</vt:lpstr>
      <vt:lpstr>Supervised Learning</vt:lpstr>
      <vt:lpstr>Decision Trees</vt:lpstr>
      <vt:lpstr>Why use Decision Trees?</vt:lpstr>
      <vt:lpstr>Attribute Selection Measures</vt:lpstr>
      <vt:lpstr>Example for a Decision Tree</vt:lpstr>
      <vt:lpstr>Slide 16</vt:lpstr>
      <vt:lpstr>The Overfitting issue with Decision Tree</vt:lpstr>
      <vt:lpstr>Random Forest</vt:lpstr>
      <vt:lpstr>Slide 19</vt:lpstr>
      <vt:lpstr>How does Random Forest algorithm work?</vt:lpstr>
      <vt:lpstr>Algorithm</vt:lpstr>
      <vt:lpstr>Code Explanation :</vt:lpstr>
      <vt:lpstr>— Stephen Hawking told the BBC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prediction  using Machine Learning</dc:title>
  <dc:creator>XAN</dc:creator>
  <cp:lastModifiedBy>XAN</cp:lastModifiedBy>
  <cp:revision>26</cp:revision>
  <dcterms:modified xsi:type="dcterms:W3CDTF">2022-12-17T08:07:44Z</dcterms:modified>
</cp:coreProperties>
</file>