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47" r:id="rId3"/>
    <p:sldId id="315" r:id="rId4"/>
    <p:sldId id="346" r:id="rId5"/>
    <p:sldId id="345" r:id="rId6"/>
    <p:sldId id="322" r:id="rId7"/>
    <p:sldId id="344" r:id="rId8"/>
    <p:sldId id="342" r:id="rId9"/>
    <p:sldId id="334" r:id="rId10"/>
  </p:sldIdLst>
  <p:sldSz cx="9144000" cy="6858000" type="screen4x3"/>
  <p:notesSz cx="6858000" cy="9144000"/>
  <p:custDataLst>
    <p:tags r:id="rId12"/>
  </p:custData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CCFFCC"/>
    <a:srgbClr val="FFFFCC"/>
    <a:srgbClr val="FF6600"/>
    <a:srgbClr val="FFCCFF"/>
    <a:srgbClr val="A50021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331391-6040-4825-9214-CB04EFAC91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fld id="{C4CCE768-AB6A-4D4A-8ECE-0027F6C93412}" type="slidenum">
              <a:rPr lang="en-US" altLang="zh-TW" smtClean="0">
                <a:latin typeface="Arial" panose="020B0604020202020204" pitchFamily="34" charset="0"/>
              </a:rPr>
              <a:pPr/>
              <a:t>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D3284-47C0-46CA-9D6F-E6EFF0DA08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91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6F3AF-AE6A-49C8-85EB-9CF0901975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47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74DD0-822D-4BD9-BBEE-E0A1B959B0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02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4D6EF-00DC-482D-8DED-717B14A62B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228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3376A-8941-4CDB-84D4-0FEB96B4C1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00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F41CF-4E17-4794-BAC7-BD80D35331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731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C4AA8-7263-44DA-8D4C-8D83B04756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768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EE222-2375-454E-B307-25BB98F3E4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0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87DF6-158E-4A47-A1D2-090A978855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949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2850B-8B34-4252-B90A-F96FB349D9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107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C5502-C02C-4FC5-B39B-4D37F44CD2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04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3AE242E5-569C-4144-BB5B-B550C83E3E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6.png"/><Relationship Id="rId5" Type="http://schemas.openxmlformats.org/officeDocument/2006/relationships/tags" Target="../tags/tag7.xml"/><Relationship Id="rId10" Type="http://schemas.openxmlformats.org/officeDocument/2006/relationships/image" Target="../media/image5.png"/><Relationship Id="rId4" Type="http://schemas.openxmlformats.org/officeDocument/2006/relationships/tags" Target="../tags/tag6.xml"/><Relationship Id="rId9" Type="http://schemas.openxmlformats.org/officeDocument/2006/relationships/image" Target="../media/image4.png"/><Relationship Id="rId1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1.jpeg"/><Relationship Id="rId4" Type="http://schemas.openxmlformats.org/officeDocument/2006/relationships/tags" Target="../tags/tag14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TW" sz="3200">
                <a:latin typeface="Comic Sans MS" panose="030F0702030302020204" pitchFamily="66" charset="0"/>
              </a:rPr>
              <a:t>Introduction to Discrete Mathematics</a:t>
            </a:r>
          </a:p>
        </p:txBody>
      </p:sp>
      <p:pic>
        <p:nvPicPr>
          <p:cNvPr id="3075" name="Picture 5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44704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76" name="Group 59"/>
          <p:cNvGrpSpPr>
            <a:grpSpLocks/>
          </p:cNvGrpSpPr>
          <p:nvPr/>
        </p:nvGrpSpPr>
        <p:grpSpPr bwMode="auto">
          <a:xfrm>
            <a:off x="5440363" y="1676400"/>
            <a:ext cx="3094037" cy="2476500"/>
            <a:chOff x="1692" y="1776"/>
            <a:chExt cx="2371" cy="2082"/>
          </a:xfrm>
        </p:grpSpPr>
        <p:sp>
          <p:nvSpPr>
            <p:cNvPr id="3097" name="Text Box 60"/>
            <p:cNvSpPr txBox="1">
              <a:spLocks noChangeArrowheads="1"/>
            </p:cNvSpPr>
            <p:nvPr/>
          </p:nvSpPr>
          <p:spPr bwMode="auto">
            <a:xfrm>
              <a:off x="1692" y="2194"/>
              <a:ext cx="283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98" name="Text Box 61"/>
            <p:cNvSpPr txBox="1">
              <a:spLocks noChangeArrowheads="1"/>
            </p:cNvSpPr>
            <p:nvPr/>
          </p:nvSpPr>
          <p:spPr bwMode="auto">
            <a:xfrm>
              <a:off x="3779" y="2194"/>
              <a:ext cx="2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099" name="Text Box 62"/>
            <p:cNvSpPr txBox="1">
              <a:spLocks noChangeArrowheads="1"/>
            </p:cNvSpPr>
            <p:nvPr/>
          </p:nvSpPr>
          <p:spPr bwMode="auto">
            <a:xfrm>
              <a:off x="2728" y="3474"/>
              <a:ext cx="29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3100" name="Group 63"/>
            <p:cNvGrpSpPr>
              <a:grpSpLocks/>
            </p:cNvGrpSpPr>
            <p:nvPr/>
          </p:nvGrpSpPr>
          <p:grpSpPr bwMode="auto">
            <a:xfrm>
              <a:off x="2064" y="1776"/>
              <a:ext cx="1632" cy="1608"/>
              <a:chOff x="1984" y="2232"/>
              <a:chExt cx="1632" cy="1608"/>
            </a:xfrm>
          </p:grpSpPr>
          <p:sp>
            <p:nvSpPr>
              <p:cNvPr id="3101" name="Oval 64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02" name="Oval 65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103" name="Oval 66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04" name="Oval 67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rgbClr val="CC0000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0"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7" name="Group 68"/>
          <p:cNvGrpSpPr>
            <a:grpSpLocks/>
          </p:cNvGrpSpPr>
          <p:nvPr/>
        </p:nvGrpSpPr>
        <p:grpSpPr bwMode="auto">
          <a:xfrm>
            <a:off x="4876800" y="4038600"/>
            <a:ext cx="1752600" cy="1524000"/>
            <a:chOff x="3264" y="1632"/>
            <a:chExt cx="1104" cy="960"/>
          </a:xfrm>
        </p:grpSpPr>
        <p:sp>
          <p:nvSpPr>
            <p:cNvPr id="3081" name="Oval 69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082" name="Oval 70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083" name="Oval 71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084" name="Oval 72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085" name="Oval 73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cxnSp>
          <p:nvCxnSpPr>
            <p:cNvPr id="3086" name="AutoShape 74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7" name="AutoShape 75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8" name="AutoShape 76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9" name="AutoShape 77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0" name="AutoShape 78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91" name="Oval 79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cxnSp>
          <p:nvCxnSpPr>
            <p:cNvPr id="3092" name="AutoShape 80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3" name="AutoShape 81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4" name="AutoShape 82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5" name="AutoShape 83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6" name="AutoShape 84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8" name="Text Box 85"/>
          <p:cNvSpPr txBox="1">
            <a:spLocks noChangeArrowheads="1"/>
          </p:cNvSpPr>
          <p:nvPr/>
        </p:nvSpPr>
        <p:spPr bwMode="auto">
          <a:xfrm>
            <a:off x="685800" y="5638800"/>
            <a:ext cx="3532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 = qb+r        gcd(a,b) = gcd(b,r)</a:t>
            </a:r>
          </a:p>
        </p:txBody>
      </p:sp>
      <p:pic>
        <p:nvPicPr>
          <p:cNvPr id="3079" name="Picture 86" descr="ist2_413656_encryp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25146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AutoShape 87"/>
          <p:cNvSpPr>
            <a:spLocks noChangeArrowheads="1"/>
          </p:cNvSpPr>
          <p:nvPr/>
        </p:nvSpPr>
        <p:spPr bwMode="auto">
          <a:xfrm>
            <a:off x="1752600" y="5715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from Part 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863850" y="457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Simplifying Statement</a:t>
            </a:r>
          </a:p>
        </p:txBody>
      </p:sp>
      <p:pic>
        <p:nvPicPr>
          <p:cNvPr id="6246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3810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4572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0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39703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7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581400"/>
            <a:ext cx="281146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9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240213"/>
            <a:ext cx="22971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1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0"/>
            <a:ext cx="70802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2674938" y="5832475"/>
            <a:ext cx="3576637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Please practice more identities.</a:t>
            </a: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6308725" y="2327275"/>
            <a:ext cx="12731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DeMorgan</a:t>
            </a: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6324600" y="3586163"/>
            <a:ext cx="188118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Distributive law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630363" y="412750"/>
            <a:ext cx="4621212" cy="6273800"/>
            <a:chOff x="1630680" y="413385"/>
            <a:chExt cx="4620895" cy="6273758"/>
          </a:xfrm>
        </p:grpSpPr>
        <p:pic>
          <p:nvPicPr>
            <p:cNvPr id="62477" name="Picture 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680" y="413385"/>
              <a:ext cx="3975744" cy="62594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8" name="Right Arrow 3"/>
            <p:cNvSpPr>
              <a:spLocks noChangeArrowheads="1"/>
            </p:cNvSpPr>
            <p:nvPr/>
          </p:nvSpPr>
          <p:spPr bwMode="auto">
            <a:xfrm rot="10800000">
              <a:off x="5715000" y="3581400"/>
              <a:ext cx="536575" cy="465932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62479" name="Rectangle 4"/>
            <p:cNvSpPr>
              <a:spLocks noChangeArrowheads="1"/>
            </p:cNvSpPr>
            <p:nvPr/>
          </p:nvSpPr>
          <p:spPr bwMode="auto">
            <a:xfrm>
              <a:off x="3963988" y="3109912"/>
              <a:ext cx="499268" cy="3562943"/>
            </a:xfrm>
            <a:prstGeom prst="rect">
              <a:avLst/>
            </a:prstGeom>
            <a:noFill/>
            <a:ln w="508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62480" name="Rectangle 15"/>
            <p:cNvSpPr>
              <a:spLocks noChangeArrowheads="1"/>
            </p:cNvSpPr>
            <p:nvPr/>
          </p:nvSpPr>
          <p:spPr bwMode="auto">
            <a:xfrm>
              <a:off x="5124292" y="3124200"/>
              <a:ext cx="499268" cy="3562943"/>
            </a:xfrm>
            <a:prstGeom prst="rect">
              <a:avLst/>
            </a:prstGeom>
            <a:noFill/>
            <a:ln w="508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2" grpId="0" animBg="1"/>
      <p:bldP spid="71703" grpId="0" animBg="1"/>
      <p:bldP spid="717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914400"/>
            <a:ext cx="9150350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altLang="en-US" dirty="0"/>
              <a:t>Jim is tall and thin</a:t>
            </a:r>
          </a:p>
          <a:p>
            <a:r>
              <a:rPr lang="en-US" altLang="en-US" dirty="0"/>
              <a:t>~(Jim is tall and thin)</a:t>
            </a:r>
          </a:p>
          <a:p>
            <a:pPr lvl="1"/>
            <a:r>
              <a:rPr lang="en-US" altLang="en-US" dirty="0"/>
              <a:t>How to do this negation?</a:t>
            </a:r>
          </a:p>
          <a:p>
            <a:pPr lvl="2"/>
            <a:r>
              <a:rPr lang="en-US" altLang="en-US" dirty="0"/>
              <a:t>Jim is NOT tall and thin</a:t>
            </a:r>
          </a:p>
          <a:p>
            <a:pPr lvl="1"/>
            <a:r>
              <a:rPr lang="en-US" altLang="en-US" dirty="0"/>
              <a:t>Actually we should proceed as follows:</a:t>
            </a:r>
          </a:p>
          <a:p>
            <a:pPr lvl="1"/>
            <a:r>
              <a:rPr lang="en-US" altLang="en-US" dirty="0"/>
              <a:t>Original Statement: Jim is tall and Jim is thin</a:t>
            </a:r>
          </a:p>
          <a:p>
            <a:pPr lvl="1"/>
            <a:r>
              <a:rPr lang="en-US" altLang="en-US" dirty="0"/>
              <a:t>~(Jim is tall and Jim is thin)</a:t>
            </a:r>
          </a:p>
          <a:p>
            <a:pPr lvl="1"/>
            <a:r>
              <a:rPr lang="en-US" altLang="en-US" dirty="0"/>
              <a:t>Jim is </a:t>
            </a:r>
            <a:r>
              <a:rPr lang="en-US" altLang="en-US" b="1" dirty="0"/>
              <a:t>Not</a:t>
            </a:r>
            <a:r>
              <a:rPr lang="en-US" altLang="en-US" dirty="0"/>
              <a:t> tall </a:t>
            </a:r>
            <a:r>
              <a:rPr lang="en-US" altLang="en-US" b="1" dirty="0"/>
              <a:t>or</a:t>
            </a:r>
            <a:r>
              <a:rPr lang="en-US" altLang="en-US" dirty="0"/>
              <a:t> Jim is </a:t>
            </a:r>
            <a:r>
              <a:rPr lang="en-US" altLang="en-US" b="1" dirty="0"/>
              <a:t>Not</a:t>
            </a:r>
            <a:r>
              <a:rPr lang="en-US" altLang="en-US" dirty="0"/>
              <a:t> thin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 flipV="1">
            <a:off x="477129" y="5867399"/>
            <a:ext cx="8077200" cy="4571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why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2230438"/>
            <a:ext cx="127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80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Tautology, Contradiction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51371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 tautology is a statement that is always true.</a:t>
            </a:r>
          </a:p>
        </p:txBody>
      </p:sp>
      <p:pic>
        <p:nvPicPr>
          <p:cNvPr id="9216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1287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7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46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76581" y="2667000"/>
            <a:ext cx="6672019" cy="4191000"/>
            <a:chOff x="1176581" y="2667000"/>
            <a:chExt cx="6672019" cy="4191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048000"/>
              <a:ext cx="4073525" cy="38100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176581" y="2667000"/>
              <a:ext cx="6672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                B                     C                    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80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Tautology, Contradiction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51371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 tautology is a statement that is always true.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5630863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 contradiction is a statement that is always false.</a:t>
            </a:r>
          </a:p>
        </p:txBody>
      </p:sp>
      <p:pic>
        <p:nvPicPr>
          <p:cNvPr id="6758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1287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0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46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7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1438"/>
            <a:ext cx="1287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6248400" y="3276600"/>
            <a:ext cx="280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(negation of a tautology)</a:t>
            </a:r>
          </a:p>
        </p:txBody>
      </p:sp>
      <p:pic>
        <p:nvPicPr>
          <p:cNvPr id="92181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1663"/>
            <a:ext cx="746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49530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latin typeface="Comic Sans MS" panose="030F0702030302020204" pitchFamily="66" charset="0"/>
              </a:rPr>
              <a:t>((</a:t>
            </a:r>
            <a:r>
              <a:rPr lang="en-GB" altLang="en-US" i="1">
                <a:latin typeface="Comic Sans MS" panose="030F0702030302020204" pitchFamily="66" charset="0"/>
              </a:rPr>
              <a:t>p</a:t>
            </a:r>
            <a:r>
              <a:rPr lang="en-GB" altLang="en-US">
                <a:latin typeface="Comic Sans MS" panose="030F0702030302020204" pitchFamily="66" charset="0"/>
              </a:rPr>
              <a:t> </a:t>
            </a:r>
            <a:r>
              <a:rPr lang="en-GB" altLang="en-US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GB" altLang="en-US">
                <a:latin typeface="Comic Sans MS" panose="030F0702030302020204" pitchFamily="66" charset="0"/>
              </a:rPr>
              <a:t> </a:t>
            </a:r>
            <a:r>
              <a:rPr lang="en-GB" altLang="en-US" i="1">
                <a:latin typeface="Comic Sans MS" panose="030F0702030302020204" pitchFamily="66" charset="0"/>
              </a:rPr>
              <a:t>r</a:t>
            </a:r>
            <a:r>
              <a:rPr lang="en-GB" altLang="en-US">
                <a:latin typeface="Comic Sans MS" panose="030F0702030302020204" pitchFamily="66" charset="0"/>
              </a:rPr>
              <a:t>) </a:t>
            </a:r>
            <a:r>
              <a:rPr lang="en-GB" altLang="en-US">
                <a:latin typeface="Comic Sans MS" panose="030F0702030302020204" pitchFamily="66" charset="0"/>
                <a:sym typeface="Symbol" panose="05050102010706020507" pitchFamily="18" charset="2"/>
              </a:rPr>
              <a:t></a:t>
            </a:r>
            <a:r>
              <a:rPr lang="en-GB" altLang="en-US">
                <a:latin typeface="Comic Sans MS" panose="030F0702030302020204" pitchFamily="66" charset="0"/>
              </a:rPr>
              <a:t> (</a:t>
            </a:r>
            <a:r>
              <a:rPr lang="en-GB" altLang="en-US" i="1">
                <a:latin typeface="Comic Sans MS" panose="030F0702030302020204" pitchFamily="66" charset="0"/>
              </a:rPr>
              <a:t>q</a:t>
            </a:r>
            <a:r>
              <a:rPr lang="en-GB" altLang="en-US">
                <a:latin typeface="Comic Sans MS" panose="030F0702030302020204" pitchFamily="66" charset="0"/>
              </a:rPr>
              <a:t> </a:t>
            </a:r>
            <a:r>
              <a:rPr lang="en-GB" altLang="en-US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GB" altLang="en-US">
                <a:latin typeface="Comic Sans MS" panose="030F0702030302020204" pitchFamily="66" charset="0"/>
              </a:rPr>
              <a:t> </a:t>
            </a:r>
            <a:r>
              <a:rPr lang="en-GB" altLang="en-US" i="1">
                <a:latin typeface="Comic Sans MS" panose="030F0702030302020204" pitchFamily="66" charset="0"/>
              </a:rPr>
              <a:t>r</a:t>
            </a:r>
            <a:r>
              <a:rPr lang="en-GB" altLang="en-US">
                <a:latin typeface="Comic Sans MS" panose="030F0702030302020204" pitchFamily="66" charset="0"/>
              </a:rPr>
              <a:t>)) </a:t>
            </a:r>
            <a:r>
              <a:rPr lang="en-GB" altLang="en-US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GB" altLang="en-US">
                <a:latin typeface="Comic Sans MS" panose="030F0702030302020204" pitchFamily="66" charset="0"/>
              </a:rPr>
              <a:t> (</a:t>
            </a:r>
            <a:r>
              <a:rPr lang="en-GB" altLang="en-US">
                <a:latin typeface="Comic Sans MS" panose="030F0702030302020204" pitchFamily="66" charset="0"/>
                <a:sym typeface="Symbol" panose="05050102010706020507" pitchFamily="18" charset="2"/>
              </a:rPr>
              <a:t></a:t>
            </a:r>
            <a:r>
              <a:rPr lang="en-GB" altLang="en-US">
                <a:latin typeface="Comic Sans MS" panose="030F0702030302020204" pitchFamily="66" charset="0"/>
              </a:rPr>
              <a:t>(</a:t>
            </a:r>
            <a:r>
              <a:rPr lang="en-GB" altLang="en-US" i="1">
                <a:latin typeface="Comic Sans MS" panose="030F0702030302020204" pitchFamily="66" charset="0"/>
              </a:rPr>
              <a:t>p</a:t>
            </a:r>
            <a:r>
              <a:rPr lang="en-GB" altLang="en-US">
                <a:latin typeface="Comic Sans MS" panose="030F0702030302020204" pitchFamily="66" charset="0"/>
              </a:rPr>
              <a:t> </a:t>
            </a:r>
            <a:r>
              <a:rPr lang="en-GB" altLang="en-US">
                <a:latin typeface="Comic Sans MS" panose="030F0702030302020204" pitchFamily="66" charset="0"/>
                <a:sym typeface="Symbol" panose="05050102010706020507" pitchFamily="18" charset="2"/>
              </a:rPr>
              <a:t></a:t>
            </a:r>
            <a:r>
              <a:rPr lang="en-GB" altLang="en-US">
                <a:latin typeface="Comic Sans MS" panose="030F0702030302020204" pitchFamily="66" charset="0"/>
              </a:rPr>
              <a:t> </a:t>
            </a:r>
            <a:r>
              <a:rPr lang="en-GB" altLang="en-US" i="1">
                <a:latin typeface="Comic Sans MS" panose="030F0702030302020204" pitchFamily="66" charset="0"/>
              </a:rPr>
              <a:t>q</a:t>
            </a:r>
            <a:r>
              <a:rPr lang="en-GB" altLang="en-US">
                <a:latin typeface="Comic Sans MS" panose="030F0702030302020204" pitchFamily="66" charset="0"/>
              </a:rPr>
              <a:t>) </a:t>
            </a:r>
            <a:r>
              <a:rPr lang="en-GB" altLang="en-US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GB" altLang="en-US">
                <a:latin typeface="Comic Sans MS" panose="030F0702030302020204" pitchFamily="66" charset="0"/>
              </a:rPr>
              <a:t> </a:t>
            </a:r>
            <a:r>
              <a:rPr lang="en-GB" altLang="en-US" i="1">
                <a:latin typeface="Comic Sans MS" panose="030F0702030302020204" pitchFamily="66" charset="0"/>
              </a:rPr>
              <a:t>r</a:t>
            </a:r>
            <a:r>
              <a:rPr lang="en-GB" altLang="en-US">
                <a:latin typeface="Comic Sans MS" panose="030F0702030302020204" pitchFamily="66" charset="0"/>
              </a:rPr>
              <a:t>)</a:t>
            </a:r>
            <a:endParaRPr lang="en-US" altLang="en-US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</p:txBody>
      </p:sp>
      <p:pic>
        <p:nvPicPr>
          <p:cNvPr id="15" name="Picture 2" descr="Image result for why clipar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4964113"/>
            <a:ext cx="127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 bwMode="auto">
          <a:xfrm>
            <a:off x="137160" y="1981200"/>
            <a:ext cx="457288" cy="2164080"/>
          </a:xfrm>
          <a:custGeom>
            <a:avLst/>
            <a:gdLst>
              <a:gd name="connsiteX0" fmla="*/ 396240 w 457288"/>
              <a:gd name="connsiteY0" fmla="*/ 0 h 2164080"/>
              <a:gd name="connsiteX1" fmla="*/ 365760 w 457288"/>
              <a:gd name="connsiteY1" fmla="*/ 76200 h 2164080"/>
              <a:gd name="connsiteX2" fmla="*/ 350520 w 457288"/>
              <a:gd name="connsiteY2" fmla="*/ 121920 h 2164080"/>
              <a:gd name="connsiteX3" fmla="*/ 320040 w 457288"/>
              <a:gd name="connsiteY3" fmla="*/ 167640 h 2164080"/>
              <a:gd name="connsiteX4" fmla="*/ 304800 w 457288"/>
              <a:gd name="connsiteY4" fmla="*/ 213360 h 2164080"/>
              <a:gd name="connsiteX5" fmla="*/ 243840 w 457288"/>
              <a:gd name="connsiteY5" fmla="*/ 304800 h 2164080"/>
              <a:gd name="connsiteX6" fmla="*/ 228600 w 457288"/>
              <a:gd name="connsiteY6" fmla="*/ 350520 h 2164080"/>
              <a:gd name="connsiteX7" fmla="*/ 167640 w 457288"/>
              <a:gd name="connsiteY7" fmla="*/ 441960 h 2164080"/>
              <a:gd name="connsiteX8" fmla="*/ 121920 w 457288"/>
              <a:gd name="connsiteY8" fmla="*/ 579120 h 2164080"/>
              <a:gd name="connsiteX9" fmla="*/ 106680 w 457288"/>
              <a:gd name="connsiteY9" fmla="*/ 624840 h 2164080"/>
              <a:gd name="connsiteX10" fmla="*/ 76200 w 457288"/>
              <a:gd name="connsiteY10" fmla="*/ 685800 h 2164080"/>
              <a:gd name="connsiteX11" fmla="*/ 60960 w 457288"/>
              <a:gd name="connsiteY11" fmla="*/ 762000 h 2164080"/>
              <a:gd name="connsiteX12" fmla="*/ 45720 w 457288"/>
              <a:gd name="connsiteY12" fmla="*/ 868680 h 2164080"/>
              <a:gd name="connsiteX13" fmla="*/ 30480 w 457288"/>
              <a:gd name="connsiteY13" fmla="*/ 929640 h 2164080"/>
              <a:gd name="connsiteX14" fmla="*/ 15240 w 457288"/>
              <a:gd name="connsiteY14" fmla="*/ 1036320 h 2164080"/>
              <a:gd name="connsiteX15" fmla="*/ 0 w 457288"/>
              <a:gd name="connsiteY15" fmla="*/ 1112520 h 2164080"/>
              <a:gd name="connsiteX16" fmla="*/ 15240 w 457288"/>
              <a:gd name="connsiteY16" fmla="*/ 1493520 h 2164080"/>
              <a:gd name="connsiteX17" fmla="*/ 45720 w 457288"/>
              <a:gd name="connsiteY17" fmla="*/ 1584960 h 2164080"/>
              <a:gd name="connsiteX18" fmla="*/ 60960 w 457288"/>
              <a:gd name="connsiteY18" fmla="*/ 1630680 h 2164080"/>
              <a:gd name="connsiteX19" fmla="*/ 91440 w 457288"/>
              <a:gd name="connsiteY19" fmla="*/ 1676400 h 2164080"/>
              <a:gd name="connsiteX20" fmla="*/ 106680 w 457288"/>
              <a:gd name="connsiteY20" fmla="*/ 1722120 h 2164080"/>
              <a:gd name="connsiteX21" fmla="*/ 213360 w 457288"/>
              <a:gd name="connsiteY21" fmla="*/ 1859280 h 2164080"/>
              <a:gd name="connsiteX22" fmla="*/ 274320 w 457288"/>
              <a:gd name="connsiteY22" fmla="*/ 1950720 h 2164080"/>
              <a:gd name="connsiteX23" fmla="*/ 320040 w 457288"/>
              <a:gd name="connsiteY23" fmla="*/ 1996440 h 2164080"/>
              <a:gd name="connsiteX24" fmla="*/ 350520 w 457288"/>
              <a:gd name="connsiteY24" fmla="*/ 2042160 h 2164080"/>
              <a:gd name="connsiteX25" fmla="*/ 396240 w 457288"/>
              <a:gd name="connsiteY25" fmla="*/ 2072640 h 2164080"/>
              <a:gd name="connsiteX26" fmla="*/ 411480 w 457288"/>
              <a:gd name="connsiteY26" fmla="*/ 2118360 h 2164080"/>
              <a:gd name="connsiteX27" fmla="*/ 457200 w 457288"/>
              <a:gd name="connsiteY27" fmla="*/ 2164080 h 216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7288" h="2164080">
                <a:moveTo>
                  <a:pt x="396240" y="0"/>
                </a:moveTo>
                <a:cubicBezTo>
                  <a:pt x="386080" y="25400"/>
                  <a:pt x="375366" y="50585"/>
                  <a:pt x="365760" y="76200"/>
                </a:cubicBezTo>
                <a:cubicBezTo>
                  <a:pt x="360119" y="91242"/>
                  <a:pt x="357704" y="107552"/>
                  <a:pt x="350520" y="121920"/>
                </a:cubicBezTo>
                <a:cubicBezTo>
                  <a:pt x="342329" y="138303"/>
                  <a:pt x="328231" y="151257"/>
                  <a:pt x="320040" y="167640"/>
                </a:cubicBezTo>
                <a:cubicBezTo>
                  <a:pt x="312856" y="182008"/>
                  <a:pt x="312602" y="199317"/>
                  <a:pt x="304800" y="213360"/>
                </a:cubicBezTo>
                <a:cubicBezTo>
                  <a:pt x="287010" y="245382"/>
                  <a:pt x="255424" y="270047"/>
                  <a:pt x="243840" y="304800"/>
                </a:cubicBezTo>
                <a:cubicBezTo>
                  <a:pt x="238760" y="320040"/>
                  <a:pt x="236402" y="336477"/>
                  <a:pt x="228600" y="350520"/>
                </a:cubicBezTo>
                <a:cubicBezTo>
                  <a:pt x="210810" y="382542"/>
                  <a:pt x="179224" y="407207"/>
                  <a:pt x="167640" y="441960"/>
                </a:cubicBezTo>
                <a:lnTo>
                  <a:pt x="121920" y="579120"/>
                </a:lnTo>
                <a:cubicBezTo>
                  <a:pt x="116840" y="594360"/>
                  <a:pt x="113864" y="610472"/>
                  <a:pt x="106680" y="624840"/>
                </a:cubicBezTo>
                <a:lnTo>
                  <a:pt x="76200" y="685800"/>
                </a:lnTo>
                <a:cubicBezTo>
                  <a:pt x="71120" y="711200"/>
                  <a:pt x="65218" y="736449"/>
                  <a:pt x="60960" y="762000"/>
                </a:cubicBezTo>
                <a:cubicBezTo>
                  <a:pt x="55055" y="797432"/>
                  <a:pt x="52146" y="833338"/>
                  <a:pt x="45720" y="868680"/>
                </a:cubicBezTo>
                <a:cubicBezTo>
                  <a:pt x="41973" y="889288"/>
                  <a:pt x="34227" y="909032"/>
                  <a:pt x="30480" y="929640"/>
                </a:cubicBezTo>
                <a:cubicBezTo>
                  <a:pt x="24054" y="964982"/>
                  <a:pt x="21145" y="1000888"/>
                  <a:pt x="15240" y="1036320"/>
                </a:cubicBezTo>
                <a:cubicBezTo>
                  <a:pt x="10982" y="1061871"/>
                  <a:pt x="5080" y="1087120"/>
                  <a:pt x="0" y="1112520"/>
                </a:cubicBezTo>
                <a:cubicBezTo>
                  <a:pt x="5080" y="1239520"/>
                  <a:pt x="2997" y="1367009"/>
                  <a:pt x="15240" y="1493520"/>
                </a:cubicBezTo>
                <a:cubicBezTo>
                  <a:pt x="18335" y="1525499"/>
                  <a:pt x="35560" y="1554480"/>
                  <a:pt x="45720" y="1584960"/>
                </a:cubicBezTo>
                <a:cubicBezTo>
                  <a:pt x="50800" y="1600200"/>
                  <a:pt x="52049" y="1617314"/>
                  <a:pt x="60960" y="1630680"/>
                </a:cubicBezTo>
                <a:cubicBezTo>
                  <a:pt x="71120" y="1645920"/>
                  <a:pt x="83249" y="1660017"/>
                  <a:pt x="91440" y="1676400"/>
                </a:cubicBezTo>
                <a:cubicBezTo>
                  <a:pt x="98624" y="1690768"/>
                  <a:pt x="98878" y="1708077"/>
                  <a:pt x="106680" y="1722120"/>
                </a:cubicBezTo>
                <a:cubicBezTo>
                  <a:pt x="204692" y="1898542"/>
                  <a:pt x="126971" y="1748209"/>
                  <a:pt x="213360" y="1859280"/>
                </a:cubicBezTo>
                <a:cubicBezTo>
                  <a:pt x="235850" y="1888196"/>
                  <a:pt x="248417" y="1924817"/>
                  <a:pt x="274320" y="1950720"/>
                </a:cubicBezTo>
                <a:cubicBezTo>
                  <a:pt x="289560" y="1965960"/>
                  <a:pt x="306242" y="1979883"/>
                  <a:pt x="320040" y="1996440"/>
                </a:cubicBezTo>
                <a:cubicBezTo>
                  <a:pt x="331766" y="2010511"/>
                  <a:pt x="337568" y="2029208"/>
                  <a:pt x="350520" y="2042160"/>
                </a:cubicBezTo>
                <a:cubicBezTo>
                  <a:pt x="363472" y="2055112"/>
                  <a:pt x="381000" y="2062480"/>
                  <a:pt x="396240" y="2072640"/>
                </a:cubicBezTo>
                <a:cubicBezTo>
                  <a:pt x="401320" y="2087880"/>
                  <a:pt x="401445" y="2105816"/>
                  <a:pt x="411480" y="2118360"/>
                </a:cubicBezTo>
                <a:cubicBezTo>
                  <a:pt x="461427" y="2180794"/>
                  <a:pt x="457200" y="2122443"/>
                  <a:pt x="457200" y="2164080"/>
                </a:cubicBezTo>
              </a:path>
            </a:pathLst>
          </a:custGeom>
          <a:ln w="53975">
            <a:headEnd type="triangle" w="lg" len="sm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新細明體" pitchFamily="18" charset="-120"/>
              </a:rPr>
              <a:t>        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新細明體" pitchFamily="18" charset="-120"/>
              </a:rPr>
              <a:t>DeMorgan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新細明體" pitchFamily="18" charset="-120"/>
            </a:endParaRPr>
          </a:p>
        </p:txBody>
      </p:sp>
      <p:sp>
        <p:nvSpPr>
          <p:cNvPr id="17" name="Freeform 16"/>
          <p:cNvSpPr/>
          <p:nvPr/>
        </p:nvSpPr>
        <p:spPr bwMode="auto">
          <a:xfrm rot="10800000">
            <a:off x="8153400" y="2377916"/>
            <a:ext cx="581025" cy="2164080"/>
          </a:xfrm>
          <a:custGeom>
            <a:avLst/>
            <a:gdLst>
              <a:gd name="connsiteX0" fmla="*/ 396240 w 457288"/>
              <a:gd name="connsiteY0" fmla="*/ 0 h 2164080"/>
              <a:gd name="connsiteX1" fmla="*/ 365760 w 457288"/>
              <a:gd name="connsiteY1" fmla="*/ 76200 h 2164080"/>
              <a:gd name="connsiteX2" fmla="*/ 350520 w 457288"/>
              <a:gd name="connsiteY2" fmla="*/ 121920 h 2164080"/>
              <a:gd name="connsiteX3" fmla="*/ 320040 w 457288"/>
              <a:gd name="connsiteY3" fmla="*/ 167640 h 2164080"/>
              <a:gd name="connsiteX4" fmla="*/ 304800 w 457288"/>
              <a:gd name="connsiteY4" fmla="*/ 213360 h 2164080"/>
              <a:gd name="connsiteX5" fmla="*/ 243840 w 457288"/>
              <a:gd name="connsiteY5" fmla="*/ 304800 h 2164080"/>
              <a:gd name="connsiteX6" fmla="*/ 228600 w 457288"/>
              <a:gd name="connsiteY6" fmla="*/ 350520 h 2164080"/>
              <a:gd name="connsiteX7" fmla="*/ 167640 w 457288"/>
              <a:gd name="connsiteY7" fmla="*/ 441960 h 2164080"/>
              <a:gd name="connsiteX8" fmla="*/ 121920 w 457288"/>
              <a:gd name="connsiteY8" fmla="*/ 579120 h 2164080"/>
              <a:gd name="connsiteX9" fmla="*/ 106680 w 457288"/>
              <a:gd name="connsiteY9" fmla="*/ 624840 h 2164080"/>
              <a:gd name="connsiteX10" fmla="*/ 76200 w 457288"/>
              <a:gd name="connsiteY10" fmla="*/ 685800 h 2164080"/>
              <a:gd name="connsiteX11" fmla="*/ 60960 w 457288"/>
              <a:gd name="connsiteY11" fmla="*/ 762000 h 2164080"/>
              <a:gd name="connsiteX12" fmla="*/ 45720 w 457288"/>
              <a:gd name="connsiteY12" fmla="*/ 868680 h 2164080"/>
              <a:gd name="connsiteX13" fmla="*/ 30480 w 457288"/>
              <a:gd name="connsiteY13" fmla="*/ 929640 h 2164080"/>
              <a:gd name="connsiteX14" fmla="*/ 15240 w 457288"/>
              <a:gd name="connsiteY14" fmla="*/ 1036320 h 2164080"/>
              <a:gd name="connsiteX15" fmla="*/ 0 w 457288"/>
              <a:gd name="connsiteY15" fmla="*/ 1112520 h 2164080"/>
              <a:gd name="connsiteX16" fmla="*/ 15240 w 457288"/>
              <a:gd name="connsiteY16" fmla="*/ 1493520 h 2164080"/>
              <a:gd name="connsiteX17" fmla="*/ 45720 w 457288"/>
              <a:gd name="connsiteY17" fmla="*/ 1584960 h 2164080"/>
              <a:gd name="connsiteX18" fmla="*/ 60960 w 457288"/>
              <a:gd name="connsiteY18" fmla="*/ 1630680 h 2164080"/>
              <a:gd name="connsiteX19" fmla="*/ 91440 w 457288"/>
              <a:gd name="connsiteY19" fmla="*/ 1676400 h 2164080"/>
              <a:gd name="connsiteX20" fmla="*/ 106680 w 457288"/>
              <a:gd name="connsiteY20" fmla="*/ 1722120 h 2164080"/>
              <a:gd name="connsiteX21" fmla="*/ 213360 w 457288"/>
              <a:gd name="connsiteY21" fmla="*/ 1859280 h 2164080"/>
              <a:gd name="connsiteX22" fmla="*/ 274320 w 457288"/>
              <a:gd name="connsiteY22" fmla="*/ 1950720 h 2164080"/>
              <a:gd name="connsiteX23" fmla="*/ 320040 w 457288"/>
              <a:gd name="connsiteY23" fmla="*/ 1996440 h 2164080"/>
              <a:gd name="connsiteX24" fmla="*/ 350520 w 457288"/>
              <a:gd name="connsiteY24" fmla="*/ 2042160 h 2164080"/>
              <a:gd name="connsiteX25" fmla="*/ 396240 w 457288"/>
              <a:gd name="connsiteY25" fmla="*/ 2072640 h 2164080"/>
              <a:gd name="connsiteX26" fmla="*/ 411480 w 457288"/>
              <a:gd name="connsiteY26" fmla="*/ 2118360 h 2164080"/>
              <a:gd name="connsiteX27" fmla="*/ 457200 w 457288"/>
              <a:gd name="connsiteY27" fmla="*/ 2164080 h 216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7288" h="2164080">
                <a:moveTo>
                  <a:pt x="396240" y="0"/>
                </a:moveTo>
                <a:cubicBezTo>
                  <a:pt x="386080" y="25400"/>
                  <a:pt x="375366" y="50585"/>
                  <a:pt x="365760" y="76200"/>
                </a:cubicBezTo>
                <a:cubicBezTo>
                  <a:pt x="360119" y="91242"/>
                  <a:pt x="357704" y="107552"/>
                  <a:pt x="350520" y="121920"/>
                </a:cubicBezTo>
                <a:cubicBezTo>
                  <a:pt x="342329" y="138303"/>
                  <a:pt x="328231" y="151257"/>
                  <a:pt x="320040" y="167640"/>
                </a:cubicBezTo>
                <a:cubicBezTo>
                  <a:pt x="312856" y="182008"/>
                  <a:pt x="312602" y="199317"/>
                  <a:pt x="304800" y="213360"/>
                </a:cubicBezTo>
                <a:cubicBezTo>
                  <a:pt x="287010" y="245382"/>
                  <a:pt x="255424" y="270047"/>
                  <a:pt x="243840" y="304800"/>
                </a:cubicBezTo>
                <a:cubicBezTo>
                  <a:pt x="238760" y="320040"/>
                  <a:pt x="236402" y="336477"/>
                  <a:pt x="228600" y="350520"/>
                </a:cubicBezTo>
                <a:cubicBezTo>
                  <a:pt x="210810" y="382542"/>
                  <a:pt x="179224" y="407207"/>
                  <a:pt x="167640" y="441960"/>
                </a:cubicBezTo>
                <a:lnTo>
                  <a:pt x="121920" y="579120"/>
                </a:lnTo>
                <a:cubicBezTo>
                  <a:pt x="116840" y="594360"/>
                  <a:pt x="113864" y="610472"/>
                  <a:pt x="106680" y="624840"/>
                </a:cubicBezTo>
                <a:lnTo>
                  <a:pt x="76200" y="685800"/>
                </a:lnTo>
                <a:cubicBezTo>
                  <a:pt x="71120" y="711200"/>
                  <a:pt x="65218" y="736449"/>
                  <a:pt x="60960" y="762000"/>
                </a:cubicBezTo>
                <a:cubicBezTo>
                  <a:pt x="55055" y="797432"/>
                  <a:pt x="52146" y="833338"/>
                  <a:pt x="45720" y="868680"/>
                </a:cubicBezTo>
                <a:cubicBezTo>
                  <a:pt x="41973" y="889288"/>
                  <a:pt x="34227" y="909032"/>
                  <a:pt x="30480" y="929640"/>
                </a:cubicBezTo>
                <a:cubicBezTo>
                  <a:pt x="24054" y="964982"/>
                  <a:pt x="21145" y="1000888"/>
                  <a:pt x="15240" y="1036320"/>
                </a:cubicBezTo>
                <a:cubicBezTo>
                  <a:pt x="10982" y="1061871"/>
                  <a:pt x="5080" y="1087120"/>
                  <a:pt x="0" y="1112520"/>
                </a:cubicBezTo>
                <a:cubicBezTo>
                  <a:pt x="5080" y="1239520"/>
                  <a:pt x="2997" y="1367009"/>
                  <a:pt x="15240" y="1493520"/>
                </a:cubicBezTo>
                <a:cubicBezTo>
                  <a:pt x="18335" y="1525499"/>
                  <a:pt x="35560" y="1554480"/>
                  <a:pt x="45720" y="1584960"/>
                </a:cubicBezTo>
                <a:cubicBezTo>
                  <a:pt x="50800" y="1600200"/>
                  <a:pt x="52049" y="1617314"/>
                  <a:pt x="60960" y="1630680"/>
                </a:cubicBezTo>
                <a:cubicBezTo>
                  <a:pt x="71120" y="1645920"/>
                  <a:pt x="83249" y="1660017"/>
                  <a:pt x="91440" y="1676400"/>
                </a:cubicBezTo>
                <a:cubicBezTo>
                  <a:pt x="98624" y="1690768"/>
                  <a:pt x="98878" y="1708077"/>
                  <a:pt x="106680" y="1722120"/>
                </a:cubicBezTo>
                <a:cubicBezTo>
                  <a:pt x="204692" y="1898542"/>
                  <a:pt x="126971" y="1748209"/>
                  <a:pt x="213360" y="1859280"/>
                </a:cubicBezTo>
                <a:cubicBezTo>
                  <a:pt x="235850" y="1888196"/>
                  <a:pt x="248417" y="1924817"/>
                  <a:pt x="274320" y="1950720"/>
                </a:cubicBezTo>
                <a:cubicBezTo>
                  <a:pt x="289560" y="1965960"/>
                  <a:pt x="306242" y="1979883"/>
                  <a:pt x="320040" y="1996440"/>
                </a:cubicBezTo>
                <a:cubicBezTo>
                  <a:pt x="331766" y="2010511"/>
                  <a:pt x="337568" y="2029208"/>
                  <a:pt x="350520" y="2042160"/>
                </a:cubicBezTo>
                <a:cubicBezTo>
                  <a:pt x="363472" y="2055112"/>
                  <a:pt x="381000" y="2062480"/>
                  <a:pt x="396240" y="2072640"/>
                </a:cubicBezTo>
                <a:cubicBezTo>
                  <a:pt x="401320" y="2087880"/>
                  <a:pt x="401445" y="2105816"/>
                  <a:pt x="411480" y="2118360"/>
                </a:cubicBezTo>
                <a:cubicBezTo>
                  <a:pt x="461427" y="2180794"/>
                  <a:pt x="457200" y="2122443"/>
                  <a:pt x="457200" y="2164080"/>
                </a:cubicBezTo>
              </a:path>
            </a:pathLst>
          </a:custGeom>
          <a:ln w="53975">
            <a:headEnd type="triangle" w="lg" len="sm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新細明體" pitchFamily="18" charset="-120"/>
              </a:rPr>
              <a:t>      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新細明體" pitchFamily="18" charset="-120"/>
              </a:rPr>
              <a:t>DeMorgan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新細明體" pitchFamily="18" charset="-12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219200" y="2682875"/>
            <a:ext cx="4038600" cy="17287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194685" y="2682875"/>
            <a:ext cx="4038600" cy="17287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752600" y="2814638"/>
            <a:ext cx="3581400" cy="15970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3425031" y="2743200"/>
            <a:ext cx="3735547" cy="1644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74" grpId="0"/>
      <p:bldP spid="2" grpId="0"/>
      <p:bldP spid="7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3"/>
          <p:cNvSpPr txBox="1">
            <a:spLocks noChangeArrowheads="1"/>
          </p:cNvSpPr>
          <p:nvPr/>
        </p:nvSpPr>
        <p:spPr bwMode="auto">
          <a:xfrm>
            <a:off x="609600" y="914400"/>
            <a:ext cx="7897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>
                <a:latin typeface="Comic Sans MS" panose="030F0702030302020204" pitchFamily="66" charset="0"/>
              </a:rPr>
              <a:t>s = ((</a:t>
            </a:r>
            <a:r>
              <a:rPr lang="en-GB" altLang="en-US" sz="3600" i="1">
                <a:latin typeface="Comic Sans MS" panose="030F0702030302020204" pitchFamily="66" charset="0"/>
              </a:rPr>
              <a:t>p</a:t>
            </a:r>
            <a:r>
              <a:rPr lang="en-GB" altLang="en-US" sz="3600">
                <a:latin typeface="Comic Sans MS" panose="030F0702030302020204" pitchFamily="66" charset="0"/>
              </a:rPr>
              <a:t> </a:t>
            </a:r>
            <a:r>
              <a:rPr lang="en-GB" altLang="en-US" sz="360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GB" altLang="en-US" sz="3600">
                <a:latin typeface="Comic Sans MS" panose="030F0702030302020204" pitchFamily="66" charset="0"/>
              </a:rPr>
              <a:t> </a:t>
            </a:r>
            <a:r>
              <a:rPr lang="en-GB" altLang="en-US" sz="3600" i="1">
                <a:latin typeface="Comic Sans MS" panose="030F0702030302020204" pitchFamily="66" charset="0"/>
              </a:rPr>
              <a:t>r</a:t>
            </a:r>
            <a:r>
              <a:rPr lang="en-GB" altLang="en-US" sz="3600">
                <a:latin typeface="Comic Sans MS" panose="030F0702030302020204" pitchFamily="66" charset="0"/>
              </a:rPr>
              <a:t>) </a:t>
            </a:r>
            <a:r>
              <a:rPr lang="en-GB" altLang="en-US" sz="3600">
                <a:latin typeface="Comic Sans MS" panose="030F0702030302020204" pitchFamily="66" charset="0"/>
                <a:sym typeface="Symbol" panose="05050102010706020507" pitchFamily="18" charset="2"/>
              </a:rPr>
              <a:t></a:t>
            </a:r>
            <a:r>
              <a:rPr lang="en-GB" altLang="en-US" sz="3600">
                <a:latin typeface="Comic Sans MS" panose="030F0702030302020204" pitchFamily="66" charset="0"/>
              </a:rPr>
              <a:t> (</a:t>
            </a:r>
            <a:r>
              <a:rPr lang="en-GB" altLang="en-US" sz="3600" i="1">
                <a:latin typeface="Comic Sans MS" panose="030F0702030302020204" pitchFamily="66" charset="0"/>
              </a:rPr>
              <a:t>q</a:t>
            </a:r>
            <a:r>
              <a:rPr lang="en-GB" altLang="en-US" sz="3600">
                <a:latin typeface="Comic Sans MS" panose="030F0702030302020204" pitchFamily="66" charset="0"/>
              </a:rPr>
              <a:t> </a:t>
            </a:r>
            <a:r>
              <a:rPr lang="en-GB" altLang="en-US" sz="360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GB" altLang="en-US" sz="3600">
                <a:latin typeface="Comic Sans MS" panose="030F0702030302020204" pitchFamily="66" charset="0"/>
              </a:rPr>
              <a:t> </a:t>
            </a:r>
            <a:r>
              <a:rPr lang="en-GB" altLang="en-US" sz="3600" i="1">
                <a:latin typeface="Comic Sans MS" panose="030F0702030302020204" pitchFamily="66" charset="0"/>
              </a:rPr>
              <a:t>r</a:t>
            </a:r>
            <a:r>
              <a:rPr lang="en-GB" altLang="en-US" sz="3600">
                <a:latin typeface="Comic Sans MS" panose="030F0702030302020204" pitchFamily="66" charset="0"/>
              </a:rPr>
              <a:t>)) </a:t>
            </a:r>
            <a:r>
              <a:rPr lang="en-GB" altLang="en-US" sz="360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GB" altLang="en-US" sz="3600">
                <a:latin typeface="Comic Sans MS" panose="030F0702030302020204" pitchFamily="66" charset="0"/>
              </a:rPr>
              <a:t> (</a:t>
            </a:r>
            <a:r>
              <a:rPr lang="en-GB" altLang="en-US" sz="3600">
                <a:latin typeface="Comic Sans MS" panose="030F0702030302020204" pitchFamily="66" charset="0"/>
                <a:sym typeface="Symbol" panose="05050102010706020507" pitchFamily="18" charset="2"/>
              </a:rPr>
              <a:t></a:t>
            </a:r>
            <a:r>
              <a:rPr lang="en-GB" altLang="en-US" sz="3600">
                <a:latin typeface="Comic Sans MS" panose="030F0702030302020204" pitchFamily="66" charset="0"/>
              </a:rPr>
              <a:t>(</a:t>
            </a:r>
            <a:r>
              <a:rPr lang="en-GB" altLang="en-US" sz="3600" i="1">
                <a:latin typeface="Comic Sans MS" panose="030F0702030302020204" pitchFamily="66" charset="0"/>
              </a:rPr>
              <a:t>p</a:t>
            </a:r>
            <a:r>
              <a:rPr lang="en-GB" altLang="en-US" sz="3600">
                <a:latin typeface="Comic Sans MS" panose="030F0702030302020204" pitchFamily="66" charset="0"/>
              </a:rPr>
              <a:t> </a:t>
            </a:r>
            <a:r>
              <a:rPr lang="en-GB" altLang="en-US" sz="3600">
                <a:latin typeface="Comic Sans MS" panose="030F0702030302020204" pitchFamily="66" charset="0"/>
                <a:sym typeface="Symbol" panose="05050102010706020507" pitchFamily="18" charset="2"/>
              </a:rPr>
              <a:t></a:t>
            </a:r>
            <a:r>
              <a:rPr lang="en-GB" altLang="en-US" sz="3600">
                <a:latin typeface="Comic Sans MS" panose="030F0702030302020204" pitchFamily="66" charset="0"/>
              </a:rPr>
              <a:t> </a:t>
            </a:r>
            <a:r>
              <a:rPr lang="en-GB" altLang="en-US" sz="3600" i="1">
                <a:latin typeface="Comic Sans MS" panose="030F0702030302020204" pitchFamily="66" charset="0"/>
              </a:rPr>
              <a:t>q</a:t>
            </a:r>
            <a:r>
              <a:rPr lang="en-GB" altLang="en-US" sz="3600">
                <a:latin typeface="Comic Sans MS" panose="030F0702030302020204" pitchFamily="66" charset="0"/>
              </a:rPr>
              <a:t>) </a:t>
            </a:r>
            <a:r>
              <a:rPr lang="en-GB" altLang="en-US" sz="360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GB" altLang="en-US" sz="3600">
                <a:latin typeface="Comic Sans MS" panose="030F0702030302020204" pitchFamily="66" charset="0"/>
              </a:rPr>
              <a:t> </a:t>
            </a:r>
            <a:r>
              <a:rPr lang="en-GB" altLang="en-US" sz="3600" i="1">
                <a:latin typeface="Comic Sans MS" panose="030F0702030302020204" pitchFamily="66" charset="0"/>
              </a:rPr>
              <a:t>r</a:t>
            </a:r>
            <a:r>
              <a:rPr lang="en-GB" altLang="en-US" sz="3600">
                <a:latin typeface="Comic Sans MS" panose="030F0702030302020204" pitchFamily="66" charset="0"/>
              </a:rPr>
              <a:t>)</a:t>
            </a:r>
            <a:endParaRPr lang="en-US" altLang="en-US" sz="3600">
              <a:latin typeface="Comic Sans MS" panose="030F070203030202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752600"/>
            <a:ext cx="85455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Quick Summary</a:t>
            </a:r>
          </a:p>
        </p:txBody>
      </p:sp>
      <p:sp>
        <p:nvSpPr>
          <p:cNvPr id="69635" name="Text Box 12"/>
          <p:cNvSpPr txBox="1">
            <a:spLocks noChangeArrowheads="1"/>
          </p:cNvSpPr>
          <p:nvPr/>
        </p:nvSpPr>
        <p:spPr bwMode="auto">
          <a:xfrm>
            <a:off x="3459163" y="1371600"/>
            <a:ext cx="2224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Key points to know.</a:t>
            </a:r>
          </a:p>
        </p:txBody>
      </p:sp>
      <p:sp>
        <p:nvSpPr>
          <p:cNvPr id="69636" name="Text Box 13"/>
          <p:cNvSpPr txBox="1">
            <a:spLocks noChangeArrowheads="1"/>
          </p:cNvSpPr>
          <p:nvPr/>
        </p:nvSpPr>
        <p:spPr bwMode="auto">
          <a:xfrm>
            <a:off x="850900" y="2176463"/>
            <a:ext cx="73787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Write a logical formula from a truth table.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Check logical equivalence of two logical formulas.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DeMorgan’s rule and other simple logical rules (e.g. distributive).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Use simple logical rules to simplify a logical formula.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and q) \lor (\lnot q \land p) \lor (\lnot p \land \lnot q) \lor (\lnot 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6"/>
  <p:tag name="PICTUREFILESIZE" val="180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7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and q) \lor (\lnot q \land p) \lor (\lnot p \land \lnot q) \lor (\lnot p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6"/>
  <p:tag name="PICTUREFILESIZE" val="180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74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 \lor q) \land (\lnot q \lor p) \land (\lnot p \lor \lnot q) \land (\lnot 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6"/>
  <p:tag name="PICTUREFILESIZE" val="183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x_1+x_2+\ldots+x_n}{n} \geq \sqrt[n]{x1\cdot x_2 \cdots x_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7"/>
  <p:tag name="PICTUREFILESIZE" val="15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\lnot p \land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6"/>
  <p:tag name="PICTUREFILESIZE" val="870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(\lnot \lnot p \lor \lnot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94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(p \lor \lnot q) \land (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91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or (\lnot q \land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1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or {\rm False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6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"/>
  <p:tag name="PICTUREFILESIZE" val="11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279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245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Comic Sans MS</vt:lpstr>
      <vt:lpstr>Times New Roman</vt:lpstr>
      <vt:lpstr>Default Design</vt:lpstr>
      <vt:lpstr>Introduction to Discrete Mathematics</vt:lpstr>
      <vt:lpstr>Continued from Part A</vt:lpstr>
      <vt:lpstr>PowerPoint Presentation</vt:lpstr>
      <vt:lpstr>PowerPoint Presentation</vt:lpstr>
      <vt:lpstr>Negation Exercise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Md. Ishrak Ahsan</cp:lastModifiedBy>
  <cp:revision>107</cp:revision>
  <dcterms:created xsi:type="dcterms:W3CDTF">2007-08-29T04:27:34Z</dcterms:created>
  <dcterms:modified xsi:type="dcterms:W3CDTF">2021-03-19T20:00:14Z</dcterms:modified>
</cp:coreProperties>
</file>