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310" r:id="rId3"/>
    <p:sldId id="284" r:id="rId4"/>
    <p:sldId id="285" r:id="rId5"/>
    <p:sldId id="315" r:id="rId6"/>
    <p:sldId id="316" r:id="rId7"/>
    <p:sldId id="317" r:id="rId8"/>
    <p:sldId id="318" r:id="rId9"/>
    <p:sldId id="311" r:id="rId10"/>
    <p:sldId id="286" r:id="rId11"/>
    <p:sldId id="314" r:id="rId12"/>
    <p:sldId id="320" r:id="rId13"/>
    <p:sldId id="321" r:id="rId14"/>
    <p:sldId id="287" r:id="rId15"/>
    <p:sldId id="327" r:id="rId16"/>
    <p:sldId id="319" r:id="rId17"/>
    <p:sldId id="288" r:id="rId18"/>
    <p:sldId id="289" r:id="rId19"/>
    <p:sldId id="337" r:id="rId20"/>
    <p:sldId id="322" r:id="rId21"/>
    <p:sldId id="338" r:id="rId22"/>
    <p:sldId id="323" r:id="rId23"/>
    <p:sldId id="326" r:id="rId24"/>
    <p:sldId id="324" r:id="rId25"/>
    <p:sldId id="325" r:id="rId26"/>
    <p:sldId id="330" r:id="rId27"/>
    <p:sldId id="279" r:id="rId28"/>
    <p:sldId id="291" r:id="rId29"/>
    <p:sldId id="293" r:id="rId30"/>
    <p:sldId id="294" r:id="rId31"/>
    <p:sldId id="328" r:id="rId32"/>
    <p:sldId id="329" r:id="rId33"/>
    <p:sldId id="339" r:id="rId34"/>
    <p:sldId id="312" r:id="rId35"/>
    <p:sldId id="340" r:id="rId36"/>
    <p:sldId id="281" r:id="rId37"/>
    <p:sldId id="303" r:id="rId38"/>
    <p:sldId id="304" r:id="rId39"/>
    <p:sldId id="296" r:id="rId40"/>
    <p:sldId id="298" r:id="rId41"/>
    <p:sldId id="305" r:id="rId42"/>
    <p:sldId id="309" r:id="rId43"/>
    <p:sldId id="292" r:id="rId44"/>
    <p:sldId id="331" r:id="rId45"/>
    <p:sldId id="282" r:id="rId46"/>
    <p:sldId id="332" r:id="rId47"/>
    <p:sldId id="335" r:id="rId48"/>
    <p:sldId id="341" r:id="rId49"/>
    <p:sldId id="283" r:id="rId50"/>
    <p:sldId id="306" r:id="rId51"/>
    <p:sldId id="333" r:id="rId52"/>
    <p:sldId id="334" r:id="rId53"/>
    <p:sldId id="336" r:id="rId54"/>
    <p:sldId id="313" r:id="rId55"/>
    <p:sldId id="307" r:id="rId56"/>
  </p:sldIdLst>
  <p:sldSz cx="9144000" cy="6858000" type="screen4x3"/>
  <p:notesSz cx="6858000" cy="9144000"/>
  <p:custDataLst>
    <p:tags r:id="rId58"/>
  </p:custData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006600"/>
    <a:srgbClr val="CCECFF"/>
    <a:srgbClr val="CCFFCC"/>
    <a:srgbClr val="FFFFCC"/>
    <a:srgbClr val="A50021"/>
    <a:srgbClr val="6633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A8FDFE3-6D6A-492B-84DA-D611BF1FBA2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fld id="{DC6F908B-04B7-4540-BB19-7C5DA1E6C250}" type="slidenum">
              <a:rPr lang="en-US" altLang="zh-TW">
                <a:latin typeface="Arial" panose="020B0604020202020204" pitchFamily="34" charset="0"/>
              </a:rPr>
              <a:pPr eaLnBrk="1" hangingPunct="1"/>
              <a:t>40</a:t>
            </a:fld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FDFE3-6D6A-492B-84DA-D611BF1FBA25}" type="slidenum">
              <a:rPr lang="en-US" altLang="zh-TW" smtClean="0"/>
              <a:pPr/>
              <a:t>52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65454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5163C4-EBD5-4F54-ADAD-32AD60DE766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045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61A566-02AC-4C58-A72A-83BB09F3A7E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205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195F9A-34AC-43D8-A233-E6D2F54CCC5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5579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40AF89-9019-4A91-868B-6959E0D2281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438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651DAF-6A44-40D4-A95B-3F2003E6EAE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9197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1AB804-4097-4F1F-9A34-3EB702DDEA4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5230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4BAA40-9744-466B-81EC-D47C097C15D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0443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7FE826-7001-4C39-8DF3-E34B3E036C6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4590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DF5A31-938A-4607-B3DF-91D5E460C4E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78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DC5EAD-D380-4195-8082-C29964A1CC5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4279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9CD5EB-F70D-460E-9945-DD76DC5161F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46836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D971EA-92B6-4303-9AB7-08C7C03A07A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4672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fld id="{A68124B0-2EB8-423F-A5B0-73AD8C62A79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tags" Target="../tags/tag7.xml"/><Relationship Id="rId7" Type="http://schemas.openxmlformats.org/officeDocument/2006/relationships/oleObject" Target="../embeddings/oleObject5.bin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9.png"/><Relationship Id="rId11" Type="http://schemas.openxmlformats.org/officeDocument/2006/relationships/image" Target="../media/image11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0.png"/><Relationship Id="rId4" Type="http://schemas.openxmlformats.org/officeDocument/2006/relationships/tags" Target="../tags/tag8.xml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5" Type="http://schemas.openxmlformats.org/officeDocument/2006/relationships/image" Target="../media/image13.png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12.xml"/><Relationship Id="rId7" Type="http://schemas.openxmlformats.org/officeDocument/2006/relationships/image" Target="../media/image12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17.png"/><Relationship Id="rId5" Type="http://schemas.openxmlformats.org/officeDocument/2006/relationships/tags" Target="../tags/tag14.xml"/><Relationship Id="rId10" Type="http://schemas.openxmlformats.org/officeDocument/2006/relationships/image" Target="../media/image16.png"/><Relationship Id="rId4" Type="http://schemas.openxmlformats.org/officeDocument/2006/relationships/tags" Target="../tags/tag13.xml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18" Type="http://schemas.openxmlformats.org/officeDocument/2006/relationships/image" Target="../media/image21.png"/><Relationship Id="rId26" Type="http://schemas.openxmlformats.org/officeDocument/2006/relationships/image" Target="../media/image28.png"/><Relationship Id="rId3" Type="http://schemas.openxmlformats.org/officeDocument/2006/relationships/tags" Target="../tags/tag19.xml"/><Relationship Id="rId21" Type="http://schemas.openxmlformats.org/officeDocument/2006/relationships/image" Target="../media/image24.png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image" Target="../media/image20.png"/><Relationship Id="rId25" Type="http://schemas.openxmlformats.org/officeDocument/2006/relationships/image" Target="../media/image27.png"/><Relationship Id="rId2" Type="http://schemas.openxmlformats.org/officeDocument/2006/relationships/tags" Target="../tags/tag18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24" Type="http://schemas.openxmlformats.org/officeDocument/2006/relationships/image" Target="../media/image26.png"/><Relationship Id="rId5" Type="http://schemas.openxmlformats.org/officeDocument/2006/relationships/tags" Target="../tags/tag21.xml"/><Relationship Id="rId15" Type="http://schemas.openxmlformats.org/officeDocument/2006/relationships/image" Target="../media/image18.png"/><Relationship Id="rId23" Type="http://schemas.openxmlformats.org/officeDocument/2006/relationships/image" Target="../media/image11.png"/><Relationship Id="rId10" Type="http://schemas.openxmlformats.org/officeDocument/2006/relationships/tags" Target="../tags/tag26.xml"/><Relationship Id="rId19" Type="http://schemas.openxmlformats.org/officeDocument/2006/relationships/image" Target="../media/image22.png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slideLayout" Target="../slideLayouts/slideLayout7.xml"/><Relationship Id="rId22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33.xml"/><Relationship Id="rId7" Type="http://schemas.openxmlformats.org/officeDocument/2006/relationships/image" Target="../media/image30.png"/><Relationship Id="rId12" Type="http://schemas.openxmlformats.org/officeDocument/2006/relationships/image" Target="../media/image13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34.png"/><Relationship Id="rId5" Type="http://schemas.openxmlformats.org/officeDocument/2006/relationships/tags" Target="../tags/tag35.xml"/><Relationship Id="rId10" Type="http://schemas.openxmlformats.org/officeDocument/2006/relationships/image" Target="../media/image33.png"/><Relationship Id="rId4" Type="http://schemas.openxmlformats.org/officeDocument/2006/relationships/tags" Target="../tags/tag34.xml"/><Relationship Id="rId9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37.png"/><Relationship Id="rId3" Type="http://schemas.openxmlformats.org/officeDocument/2006/relationships/tags" Target="../tags/tag40.xml"/><Relationship Id="rId21" Type="http://schemas.openxmlformats.org/officeDocument/2006/relationships/image" Target="../media/image40.png"/><Relationship Id="rId7" Type="http://schemas.openxmlformats.org/officeDocument/2006/relationships/tags" Target="../tags/tag44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36.png"/><Relationship Id="rId2" Type="http://schemas.openxmlformats.org/officeDocument/2006/relationships/tags" Target="../tags/tag39.xml"/><Relationship Id="rId16" Type="http://schemas.openxmlformats.org/officeDocument/2006/relationships/image" Target="../media/image4.wmf"/><Relationship Id="rId20" Type="http://schemas.openxmlformats.org/officeDocument/2006/relationships/image" Target="../media/image39.png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oleObject" Target="../embeddings/oleObject7.bin"/><Relationship Id="rId10" Type="http://schemas.openxmlformats.org/officeDocument/2006/relationships/tags" Target="../tags/tag47.xml"/><Relationship Id="rId19" Type="http://schemas.openxmlformats.org/officeDocument/2006/relationships/image" Target="../media/image38.png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image" Target="../media/image35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tags" Target="../tags/tag56.xml"/><Relationship Id="rId7" Type="http://schemas.openxmlformats.org/officeDocument/2006/relationships/oleObject" Target="../embeddings/oleObject9.bin"/><Relationship Id="rId12" Type="http://schemas.openxmlformats.org/officeDocument/2006/relationships/image" Target="../media/image46.pn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notesSlide" Target="../notesSlides/notesSlide1.xml"/><Relationship Id="rId11" Type="http://schemas.openxmlformats.org/officeDocument/2006/relationships/image" Target="../media/image45.pn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44.png"/><Relationship Id="rId4" Type="http://schemas.openxmlformats.org/officeDocument/2006/relationships/tags" Target="../tags/tag57.xml"/><Relationship Id="rId9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Relationship Id="rId4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9.xml"/><Relationship Id="rId4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tags" Target="../tags/tag72.xml"/><Relationship Id="rId18" Type="http://schemas.openxmlformats.org/officeDocument/2006/relationships/tags" Target="../tags/tag77.xml"/><Relationship Id="rId26" Type="http://schemas.openxmlformats.org/officeDocument/2006/relationships/image" Target="../media/image52.png"/><Relationship Id="rId3" Type="http://schemas.openxmlformats.org/officeDocument/2006/relationships/tags" Target="../tags/tag62.xml"/><Relationship Id="rId21" Type="http://schemas.openxmlformats.org/officeDocument/2006/relationships/slideLayout" Target="../slideLayouts/slideLayout7.xml"/><Relationship Id="rId7" Type="http://schemas.openxmlformats.org/officeDocument/2006/relationships/tags" Target="../tags/tag66.xml"/><Relationship Id="rId12" Type="http://schemas.openxmlformats.org/officeDocument/2006/relationships/tags" Target="../tags/tag71.xml"/><Relationship Id="rId17" Type="http://schemas.openxmlformats.org/officeDocument/2006/relationships/tags" Target="../tags/tag76.xml"/><Relationship Id="rId25" Type="http://schemas.openxmlformats.org/officeDocument/2006/relationships/image" Target="../media/image51.png"/><Relationship Id="rId2" Type="http://schemas.openxmlformats.org/officeDocument/2006/relationships/tags" Target="../tags/tag61.xml"/><Relationship Id="rId16" Type="http://schemas.openxmlformats.org/officeDocument/2006/relationships/tags" Target="../tags/tag75.xml"/><Relationship Id="rId20" Type="http://schemas.openxmlformats.org/officeDocument/2006/relationships/tags" Target="../tags/tag79.xml"/><Relationship Id="rId29" Type="http://schemas.openxmlformats.org/officeDocument/2006/relationships/image" Target="../media/image54.png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24" Type="http://schemas.openxmlformats.org/officeDocument/2006/relationships/image" Target="../media/image50.png"/><Relationship Id="rId5" Type="http://schemas.openxmlformats.org/officeDocument/2006/relationships/tags" Target="../tags/tag64.xml"/><Relationship Id="rId15" Type="http://schemas.openxmlformats.org/officeDocument/2006/relationships/tags" Target="../tags/tag74.xml"/><Relationship Id="rId23" Type="http://schemas.openxmlformats.org/officeDocument/2006/relationships/image" Target="../media/image49.png"/><Relationship Id="rId28" Type="http://schemas.openxmlformats.org/officeDocument/2006/relationships/image" Target="../media/image53.png"/><Relationship Id="rId10" Type="http://schemas.openxmlformats.org/officeDocument/2006/relationships/tags" Target="../tags/tag69.xml"/><Relationship Id="rId19" Type="http://schemas.openxmlformats.org/officeDocument/2006/relationships/tags" Target="../tags/tag78.xml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tags" Target="../tags/tag73.xml"/><Relationship Id="rId22" Type="http://schemas.openxmlformats.org/officeDocument/2006/relationships/image" Target="../media/image48.png"/><Relationship Id="rId27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tags" Target="../tags/tag92.xml"/><Relationship Id="rId18" Type="http://schemas.openxmlformats.org/officeDocument/2006/relationships/tags" Target="../tags/tag97.xml"/><Relationship Id="rId26" Type="http://schemas.openxmlformats.org/officeDocument/2006/relationships/image" Target="../media/image50.png"/><Relationship Id="rId21" Type="http://schemas.openxmlformats.org/officeDocument/2006/relationships/slideLayout" Target="../slideLayouts/slideLayout7.xml"/><Relationship Id="rId34" Type="http://schemas.openxmlformats.org/officeDocument/2006/relationships/image" Target="../media/image59.emf"/><Relationship Id="rId7" Type="http://schemas.openxmlformats.org/officeDocument/2006/relationships/tags" Target="../tags/tag86.xml"/><Relationship Id="rId12" Type="http://schemas.openxmlformats.org/officeDocument/2006/relationships/tags" Target="../tags/tag91.xml"/><Relationship Id="rId17" Type="http://schemas.openxmlformats.org/officeDocument/2006/relationships/tags" Target="../tags/tag96.xml"/><Relationship Id="rId25" Type="http://schemas.openxmlformats.org/officeDocument/2006/relationships/image" Target="../media/image49.png"/><Relationship Id="rId33" Type="http://schemas.openxmlformats.org/officeDocument/2006/relationships/image" Target="../media/image58.emf"/><Relationship Id="rId2" Type="http://schemas.openxmlformats.org/officeDocument/2006/relationships/tags" Target="../tags/tag81.xml"/><Relationship Id="rId16" Type="http://schemas.openxmlformats.org/officeDocument/2006/relationships/tags" Target="../tags/tag95.xml"/><Relationship Id="rId20" Type="http://schemas.openxmlformats.org/officeDocument/2006/relationships/tags" Target="../tags/tag99.xml"/><Relationship Id="rId29" Type="http://schemas.openxmlformats.org/officeDocument/2006/relationships/image" Target="../media/image2.png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tags" Target="../tags/tag90.xml"/><Relationship Id="rId24" Type="http://schemas.openxmlformats.org/officeDocument/2006/relationships/image" Target="../media/image48.png"/><Relationship Id="rId32" Type="http://schemas.openxmlformats.org/officeDocument/2006/relationships/image" Target="../media/image57.emf"/><Relationship Id="rId37" Type="http://schemas.openxmlformats.org/officeDocument/2006/relationships/image" Target="../media/image62.emf"/><Relationship Id="rId5" Type="http://schemas.openxmlformats.org/officeDocument/2006/relationships/tags" Target="../tags/tag84.xml"/><Relationship Id="rId15" Type="http://schemas.openxmlformats.org/officeDocument/2006/relationships/tags" Target="../tags/tag94.xml"/><Relationship Id="rId23" Type="http://schemas.openxmlformats.org/officeDocument/2006/relationships/image" Target="../media/image56.png"/><Relationship Id="rId28" Type="http://schemas.openxmlformats.org/officeDocument/2006/relationships/image" Target="../media/image52.png"/><Relationship Id="rId36" Type="http://schemas.openxmlformats.org/officeDocument/2006/relationships/image" Target="../media/image61.emf"/><Relationship Id="rId10" Type="http://schemas.openxmlformats.org/officeDocument/2006/relationships/tags" Target="../tags/tag89.xml"/><Relationship Id="rId19" Type="http://schemas.openxmlformats.org/officeDocument/2006/relationships/tags" Target="../tags/tag98.xml"/><Relationship Id="rId31" Type="http://schemas.openxmlformats.org/officeDocument/2006/relationships/image" Target="../media/image54.png"/><Relationship Id="rId4" Type="http://schemas.openxmlformats.org/officeDocument/2006/relationships/tags" Target="../tags/tag83.xml"/><Relationship Id="rId9" Type="http://schemas.openxmlformats.org/officeDocument/2006/relationships/tags" Target="../tags/tag88.xml"/><Relationship Id="rId14" Type="http://schemas.openxmlformats.org/officeDocument/2006/relationships/tags" Target="../tags/tag93.xml"/><Relationship Id="rId22" Type="http://schemas.openxmlformats.org/officeDocument/2006/relationships/image" Target="../media/image55.png"/><Relationship Id="rId27" Type="http://schemas.openxmlformats.org/officeDocument/2006/relationships/image" Target="../media/image51.png"/><Relationship Id="rId30" Type="http://schemas.openxmlformats.org/officeDocument/2006/relationships/image" Target="../media/image53.png"/><Relationship Id="rId35" Type="http://schemas.openxmlformats.org/officeDocument/2006/relationships/image" Target="../media/image60.emf"/><Relationship Id="rId8" Type="http://schemas.openxmlformats.org/officeDocument/2006/relationships/tags" Target="../tags/tag87.xml"/><Relationship Id="rId3" Type="http://schemas.openxmlformats.org/officeDocument/2006/relationships/tags" Target="../tags/tag8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13" Type="http://schemas.openxmlformats.org/officeDocument/2006/relationships/image" Target="../media/image49.png"/><Relationship Id="rId18" Type="http://schemas.openxmlformats.org/officeDocument/2006/relationships/image" Target="../media/image65.png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12" Type="http://schemas.openxmlformats.org/officeDocument/2006/relationships/image" Target="../media/image48.png"/><Relationship Id="rId17" Type="http://schemas.openxmlformats.org/officeDocument/2006/relationships/image" Target="../media/image2.png"/><Relationship Id="rId2" Type="http://schemas.openxmlformats.org/officeDocument/2006/relationships/tags" Target="../tags/tag101.xml"/><Relationship Id="rId16" Type="http://schemas.openxmlformats.org/officeDocument/2006/relationships/image" Target="../media/image64.png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04.xml"/><Relationship Id="rId15" Type="http://schemas.openxmlformats.org/officeDocument/2006/relationships/image" Target="../media/image63.png"/><Relationship Id="rId10" Type="http://schemas.openxmlformats.org/officeDocument/2006/relationships/tags" Target="../tags/tag109.xml"/><Relationship Id="rId4" Type="http://schemas.openxmlformats.org/officeDocument/2006/relationships/tags" Target="../tags/tag103.xml"/><Relationship Id="rId9" Type="http://schemas.openxmlformats.org/officeDocument/2006/relationships/tags" Target="../tags/tag108.xml"/><Relationship Id="rId14" Type="http://schemas.openxmlformats.org/officeDocument/2006/relationships/image" Target="../media/image5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117.xml"/><Relationship Id="rId13" Type="http://schemas.openxmlformats.org/officeDocument/2006/relationships/image" Target="../media/image66.emf"/><Relationship Id="rId18" Type="http://schemas.openxmlformats.org/officeDocument/2006/relationships/image" Target="../media/image52.png"/><Relationship Id="rId3" Type="http://schemas.openxmlformats.org/officeDocument/2006/relationships/tags" Target="../tags/tag112.xml"/><Relationship Id="rId21" Type="http://schemas.openxmlformats.org/officeDocument/2006/relationships/image" Target="../media/image2.png"/><Relationship Id="rId7" Type="http://schemas.openxmlformats.org/officeDocument/2006/relationships/tags" Target="../tags/tag116.xml"/><Relationship Id="rId12" Type="http://schemas.openxmlformats.org/officeDocument/2006/relationships/image" Target="../media/image56.png"/><Relationship Id="rId17" Type="http://schemas.openxmlformats.org/officeDocument/2006/relationships/image" Target="../media/image49.png"/><Relationship Id="rId2" Type="http://schemas.openxmlformats.org/officeDocument/2006/relationships/tags" Target="../tags/tag111.xml"/><Relationship Id="rId16" Type="http://schemas.openxmlformats.org/officeDocument/2006/relationships/image" Target="../media/image48.png"/><Relationship Id="rId20" Type="http://schemas.openxmlformats.org/officeDocument/2006/relationships/image" Target="../media/image64.png"/><Relationship Id="rId1" Type="http://schemas.openxmlformats.org/officeDocument/2006/relationships/tags" Target="../tags/tag110.xml"/><Relationship Id="rId6" Type="http://schemas.openxmlformats.org/officeDocument/2006/relationships/tags" Target="../tags/tag11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14.xml"/><Relationship Id="rId15" Type="http://schemas.openxmlformats.org/officeDocument/2006/relationships/image" Target="../media/image67.emf"/><Relationship Id="rId23" Type="http://schemas.openxmlformats.org/officeDocument/2006/relationships/image" Target="../media/image68.emf"/><Relationship Id="rId10" Type="http://schemas.openxmlformats.org/officeDocument/2006/relationships/tags" Target="../tags/tag119.xml"/><Relationship Id="rId19" Type="http://schemas.openxmlformats.org/officeDocument/2006/relationships/image" Target="../media/image63.png"/><Relationship Id="rId4" Type="http://schemas.openxmlformats.org/officeDocument/2006/relationships/tags" Target="../tags/tag113.xml"/><Relationship Id="rId9" Type="http://schemas.openxmlformats.org/officeDocument/2006/relationships/tags" Target="../tags/tag118.xml"/><Relationship Id="rId14" Type="http://schemas.openxmlformats.org/officeDocument/2006/relationships/image" Target="../media/image55.png"/><Relationship Id="rId22" Type="http://schemas.openxmlformats.org/officeDocument/2006/relationships/image" Target="../media/image6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56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tags" Target="../tags/tag122.xml"/><Relationship Id="rId7" Type="http://schemas.openxmlformats.org/officeDocument/2006/relationships/image" Target="../media/image70.emf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image" Target="../media/image56.png"/><Relationship Id="rId11" Type="http://schemas.openxmlformats.org/officeDocument/2006/relationships/image" Target="../media/image72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71.png"/><Relationship Id="rId4" Type="http://schemas.openxmlformats.org/officeDocument/2006/relationships/tags" Target="../tags/tag123.xml"/><Relationship Id="rId9" Type="http://schemas.openxmlformats.org/officeDocument/2006/relationships/image" Target="../media/image55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tags" Target="../tags/tag126.xml"/><Relationship Id="rId7" Type="http://schemas.openxmlformats.org/officeDocument/2006/relationships/image" Target="../media/image49.png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image" Target="../media/image48.png"/><Relationship Id="rId5" Type="http://schemas.openxmlformats.org/officeDocument/2006/relationships/image" Target="../media/image55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7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4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62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TW" sz="3200">
                <a:latin typeface="Comic Sans MS" panose="030F0702030302020204" pitchFamily="66" charset="0"/>
              </a:rPr>
              <a:t>Propositional Logic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0" y="6248400"/>
            <a:ext cx="3048000" cy="38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TW" sz="2000">
              <a:latin typeface="Comic Sans MS" panose="030F0702030302020204" pitchFamily="66" charset="0"/>
            </a:endParaRPr>
          </a:p>
        </p:txBody>
      </p:sp>
      <p:pic>
        <p:nvPicPr>
          <p:cNvPr id="7172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2143125"/>
            <a:ext cx="257175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3352800" y="457200"/>
            <a:ext cx="2381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If-Then as Or</a:t>
            </a:r>
          </a:p>
        </p:txBody>
      </p:sp>
      <p:pic>
        <p:nvPicPr>
          <p:cNvPr id="2052" name="Picture 3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143000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3" name="Group 49"/>
          <p:cNvGrpSpPr>
            <a:grpSpLocks/>
          </p:cNvGrpSpPr>
          <p:nvPr/>
        </p:nvGrpSpPr>
        <p:grpSpPr bwMode="auto">
          <a:xfrm>
            <a:off x="2520950" y="1912938"/>
            <a:ext cx="2051050" cy="2659062"/>
            <a:chOff x="1707" y="1902"/>
            <a:chExt cx="1292" cy="1675"/>
          </a:xfrm>
        </p:grpSpPr>
        <p:sp>
          <p:nvSpPr>
            <p:cNvPr id="2086" name="Rectangle 50"/>
            <p:cNvSpPr>
              <a:spLocks noChangeArrowheads="1"/>
            </p:cNvSpPr>
            <p:nvPr/>
          </p:nvSpPr>
          <p:spPr bwMode="auto">
            <a:xfrm>
              <a:off x="2236" y="3251"/>
              <a:ext cx="7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800">
                  <a:solidFill>
                    <a:srgbClr val="006600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2087" name="Rectangle 51"/>
            <p:cNvSpPr>
              <a:spLocks noChangeArrowheads="1"/>
            </p:cNvSpPr>
            <p:nvPr/>
          </p:nvSpPr>
          <p:spPr bwMode="auto">
            <a:xfrm>
              <a:off x="2236" y="2925"/>
              <a:ext cx="7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800">
                  <a:solidFill>
                    <a:srgbClr val="006600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2088" name="Rectangle 52"/>
            <p:cNvSpPr>
              <a:spLocks noChangeArrowheads="1"/>
            </p:cNvSpPr>
            <p:nvPr/>
          </p:nvSpPr>
          <p:spPr bwMode="auto">
            <a:xfrm>
              <a:off x="2236" y="2599"/>
              <a:ext cx="7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800">
                  <a:solidFill>
                    <a:srgbClr val="A50021"/>
                  </a:solidFill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2089" name="Rectangle 53"/>
            <p:cNvSpPr>
              <a:spLocks noChangeArrowheads="1"/>
            </p:cNvSpPr>
            <p:nvPr/>
          </p:nvSpPr>
          <p:spPr bwMode="auto">
            <a:xfrm>
              <a:off x="2236" y="2266"/>
              <a:ext cx="763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800">
                  <a:solidFill>
                    <a:srgbClr val="006600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2090" name="Rectangle 54"/>
            <p:cNvSpPr>
              <a:spLocks noChangeArrowheads="1"/>
            </p:cNvSpPr>
            <p:nvPr/>
          </p:nvSpPr>
          <p:spPr bwMode="auto">
            <a:xfrm>
              <a:off x="1707" y="1902"/>
              <a:ext cx="1292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3200" i="1">
                  <a:latin typeface="Arial" panose="020B0604020202020204" pitchFamily="34" charset="0"/>
                </a:rPr>
                <a:t>P  </a:t>
              </a:r>
              <a:r>
                <a:rPr lang="en-US" altLang="en-US" sz="3200">
                  <a:latin typeface="Arial" panose="020B0604020202020204" pitchFamily="34" charset="0"/>
                  <a:sym typeface="Symbol" panose="05050102010706020507" pitchFamily="18" charset="2"/>
                </a:rPr>
                <a:t>   </a:t>
              </a:r>
              <a:r>
                <a:rPr lang="en-US" altLang="en-US" sz="3200" i="1">
                  <a:latin typeface="Arial" panose="020B0604020202020204" pitchFamily="34" charset="0"/>
                  <a:sym typeface="Symbol" panose="05050102010706020507" pitchFamily="18" charset="2"/>
                </a:rPr>
                <a:t>Q</a:t>
              </a:r>
              <a:endParaRPr lang="en-US" altLang="en-US" sz="32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2054" name="Group 55"/>
          <p:cNvGrpSpPr>
            <a:grpSpLocks/>
          </p:cNvGrpSpPr>
          <p:nvPr/>
        </p:nvGrpSpPr>
        <p:grpSpPr bwMode="auto">
          <a:xfrm>
            <a:off x="750888" y="1912938"/>
            <a:ext cx="1770062" cy="2659062"/>
            <a:chOff x="592" y="1902"/>
            <a:chExt cx="1115" cy="1675"/>
          </a:xfrm>
        </p:grpSpPr>
        <p:sp>
          <p:nvSpPr>
            <p:cNvPr id="2076" name="Rectangle 56"/>
            <p:cNvSpPr>
              <a:spLocks noChangeArrowheads="1"/>
            </p:cNvSpPr>
            <p:nvPr/>
          </p:nvSpPr>
          <p:spPr bwMode="auto">
            <a:xfrm>
              <a:off x="1120" y="3251"/>
              <a:ext cx="58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2800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2077" name="Rectangle 57"/>
            <p:cNvSpPr>
              <a:spLocks noChangeArrowheads="1"/>
            </p:cNvSpPr>
            <p:nvPr/>
          </p:nvSpPr>
          <p:spPr bwMode="auto">
            <a:xfrm>
              <a:off x="592" y="3251"/>
              <a:ext cx="52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2800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2078" name="Rectangle 58"/>
            <p:cNvSpPr>
              <a:spLocks noChangeArrowheads="1"/>
            </p:cNvSpPr>
            <p:nvPr/>
          </p:nvSpPr>
          <p:spPr bwMode="auto">
            <a:xfrm>
              <a:off x="1120" y="2925"/>
              <a:ext cx="58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2800"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2079" name="Rectangle 59"/>
            <p:cNvSpPr>
              <a:spLocks noChangeArrowheads="1"/>
            </p:cNvSpPr>
            <p:nvPr/>
          </p:nvSpPr>
          <p:spPr bwMode="auto">
            <a:xfrm>
              <a:off x="592" y="2925"/>
              <a:ext cx="52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2800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2080" name="Rectangle 60"/>
            <p:cNvSpPr>
              <a:spLocks noChangeArrowheads="1"/>
            </p:cNvSpPr>
            <p:nvPr/>
          </p:nvSpPr>
          <p:spPr bwMode="auto">
            <a:xfrm>
              <a:off x="1120" y="2599"/>
              <a:ext cx="58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2800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2081" name="Rectangle 61"/>
            <p:cNvSpPr>
              <a:spLocks noChangeArrowheads="1"/>
            </p:cNvSpPr>
            <p:nvPr/>
          </p:nvSpPr>
          <p:spPr bwMode="auto">
            <a:xfrm>
              <a:off x="592" y="2599"/>
              <a:ext cx="52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2800"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2082" name="Rectangle 62"/>
            <p:cNvSpPr>
              <a:spLocks noChangeArrowheads="1"/>
            </p:cNvSpPr>
            <p:nvPr/>
          </p:nvSpPr>
          <p:spPr bwMode="auto">
            <a:xfrm>
              <a:off x="1120" y="2266"/>
              <a:ext cx="587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2800"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2083" name="Rectangle 63"/>
            <p:cNvSpPr>
              <a:spLocks noChangeArrowheads="1"/>
            </p:cNvSpPr>
            <p:nvPr/>
          </p:nvSpPr>
          <p:spPr bwMode="auto">
            <a:xfrm>
              <a:off x="592" y="2266"/>
              <a:ext cx="528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2800"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2084" name="Rectangle 64"/>
            <p:cNvSpPr>
              <a:spLocks noChangeArrowheads="1"/>
            </p:cNvSpPr>
            <p:nvPr/>
          </p:nvSpPr>
          <p:spPr bwMode="auto">
            <a:xfrm>
              <a:off x="1120" y="1902"/>
              <a:ext cx="587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3200" i="1">
                  <a:latin typeface="Arial" panose="020B0604020202020204" pitchFamily="34" charset="0"/>
                </a:rPr>
                <a:t>Q</a:t>
              </a:r>
            </a:p>
          </p:txBody>
        </p:sp>
        <p:sp>
          <p:nvSpPr>
            <p:cNvPr id="2085" name="Rectangle 65"/>
            <p:cNvSpPr>
              <a:spLocks noChangeArrowheads="1"/>
            </p:cNvSpPr>
            <p:nvPr/>
          </p:nvSpPr>
          <p:spPr bwMode="auto">
            <a:xfrm>
              <a:off x="592" y="1902"/>
              <a:ext cx="528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3200" i="1" dirty="0">
                  <a:latin typeface="Arial" panose="020B0604020202020204" pitchFamily="34" charset="0"/>
                </a:rPr>
                <a:t>P</a:t>
              </a:r>
            </a:p>
          </p:txBody>
        </p:sp>
      </p:grpSp>
      <p:grpSp>
        <p:nvGrpSpPr>
          <p:cNvPr id="2055" name="Group 66"/>
          <p:cNvGrpSpPr>
            <a:grpSpLocks/>
          </p:cNvGrpSpPr>
          <p:nvPr/>
        </p:nvGrpSpPr>
        <p:grpSpPr bwMode="auto">
          <a:xfrm>
            <a:off x="1589088" y="1912938"/>
            <a:ext cx="931862" cy="2659062"/>
            <a:chOff x="1120" y="1902"/>
            <a:chExt cx="587" cy="1675"/>
          </a:xfrm>
        </p:grpSpPr>
        <p:sp>
          <p:nvSpPr>
            <p:cNvPr id="2074" name="Line 67"/>
            <p:cNvSpPr>
              <a:spLocks noChangeShapeType="1"/>
            </p:cNvSpPr>
            <p:nvPr/>
          </p:nvSpPr>
          <p:spPr bwMode="auto">
            <a:xfrm>
              <a:off x="1120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5" name="Line 68"/>
            <p:cNvSpPr>
              <a:spLocks noChangeShapeType="1"/>
            </p:cNvSpPr>
            <p:nvPr/>
          </p:nvSpPr>
          <p:spPr bwMode="auto">
            <a:xfrm>
              <a:off x="1707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6" name="Group 69"/>
          <p:cNvGrpSpPr>
            <a:grpSpLocks/>
          </p:cNvGrpSpPr>
          <p:nvPr/>
        </p:nvGrpSpPr>
        <p:grpSpPr bwMode="auto">
          <a:xfrm>
            <a:off x="750888" y="1900238"/>
            <a:ext cx="3821112" cy="2659062"/>
            <a:chOff x="592" y="1894"/>
            <a:chExt cx="2407" cy="1675"/>
          </a:xfrm>
        </p:grpSpPr>
        <p:grpSp>
          <p:nvGrpSpPr>
            <p:cNvPr id="2063" name="Group 70"/>
            <p:cNvGrpSpPr>
              <a:grpSpLocks/>
            </p:cNvGrpSpPr>
            <p:nvPr/>
          </p:nvGrpSpPr>
          <p:grpSpPr bwMode="auto">
            <a:xfrm>
              <a:off x="592" y="2266"/>
              <a:ext cx="2407" cy="985"/>
              <a:chOff x="592" y="2266"/>
              <a:chExt cx="2407" cy="985"/>
            </a:xfrm>
          </p:grpSpPr>
          <p:sp>
            <p:nvSpPr>
              <p:cNvPr id="2070" name="Line 71"/>
              <p:cNvSpPr>
                <a:spLocks noChangeShapeType="1"/>
              </p:cNvSpPr>
              <p:nvPr/>
            </p:nvSpPr>
            <p:spPr bwMode="auto">
              <a:xfrm>
                <a:off x="592" y="2266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" name="Line 72"/>
              <p:cNvSpPr>
                <a:spLocks noChangeShapeType="1"/>
              </p:cNvSpPr>
              <p:nvPr/>
            </p:nvSpPr>
            <p:spPr bwMode="auto">
              <a:xfrm>
                <a:off x="592" y="2599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2" name="Line 73"/>
              <p:cNvSpPr>
                <a:spLocks noChangeShapeType="1"/>
              </p:cNvSpPr>
              <p:nvPr/>
            </p:nvSpPr>
            <p:spPr bwMode="auto">
              <a:xfrm>
                <a:off x="592" y="2925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3" name="Line 74"/>
              <p:cNvSpPr>
                <a:spLocks noChangeShapeType="1"/>
              </p:cNvSpPr>
              <p:nvPr/>
            </p:nvSpPr>
            <p:spPr bwMode="auto">
              <a:xfrm>
                <a:off x="592" y="3251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64" name="Group 75"/>
            <p:cNvGrpSpPr>
              <a:grpSpLocks/>
            </p:cNvGrpSpPr>
            <p:nvPr/>
          </p:nvGrpSpPr>
          <p:grpSpPr bwMode="auto">
            <a:xfrm>
              <a:off x="592" y="1894"/>
              <a:ext cx="2407" cy="1675"/>
              <a:chOff x="592" y="1806"/>
              <a:chExt cx="2407" cy="1675"/>
            </a:xfrm>
          </p:grpSpPr>
          <p:grpSp>
            <p:nvGrpSpPr>
              <p:cNvPr id="2065" name="Group 76"/>
              <p:cNvGrpSpPr>
                <a:grpSpLocks/>
              </p:cNvGrpSpPr>
              <p:nvPr/>
            </p:nvGrpSpPr>
            <p:grpSpPr bwMode="auto">
              <a:xfrm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2067" name="Line 77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8" name="Line 78"/>
                <p:cNvSpPr>
                  <a:spLocks noChangeShapeType="1"/>
                </p:cNvSpPr>
                <p:nvPr/>
              </p:nvSpPr>
              <p:spPr bwMode="auto">
                <a:xfrm>
                  <a:off x="592" y="3577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9" name="Line 79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0" cy="16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66" name="Line 80"/>
              <p:cNvSpPr>
                <a:spLocks noChangeShapeType="1"/>
              </p:cNvSpPr>
              <p:nvPr/>
            </p:nvSpPr>
            <p:spPr bwMode="auto">
              <a:xfrm>
                <a:off x="2999" y="1806"/>
                <a:ext cx="0" cy="167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2050" name="Object 81"/>
          <p:cNvGraphicFramePr>
            <a:graphicFrameLocks noChangeAspect="1"/>
          </p:cNvGraphicFramePr>
          <p:nvPr/>
        </p:nvGraphicFramePr>
        <p:xfrm>
          <a:off x="4325938" y="22336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120" imgH="177480" progId="Equation.DSMT4">
                  <p:embed/>
                </p:oleObj>
              </mc:Choice>
              <mc:Fallback>
                <p:oleObj name="Equation" r:id="rId7" imgW="114120" imgH="177480" progId="Equation.DSMT4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5938" y="2233613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7" name="Picture 8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50" y="2116138"/>
            <a:ext cx="468313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643" name="Text Box 83"/>
          <p:cNvSpPr txBox="1">
            <a:spLocks noChangeArrowheads="1"/>
          </p:cNvSpPr>
          <p:nvPr/>
        </p:nvSpPr>
        <p:spPr bwMode="auto">
          <a:xfrm>
            <a:off x="5062538" y="2241550"/>
            <a:ext cx="3548062" cy="7889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Idea 2: Look at the false rows,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    </a:t>
            </a:r>
            <a:r>
              <a:rPr lang="en-US" altLang="zh-TW">
                <a:solidFill>
                  <a:srgbClr val="A50021"/>
                </a:solidFill>
              </a:rPr>
              <a:t>negate</a:t>
            </a:r>
            <a:r>
              <a:rPr lang="en-US" altLang="zh-TW"/>
              <a:t> and take the </a:t>
            </a:r>
            <a:r>
              <a:rPr lang="en-US" altLang="zh-TW" b="1">
                <a:solidFill>
                  <a:srgbClr val="A50021"/>
                </a:solidFill>
              </a:rPr>
              <a:t>“and”.</a:t>
            </a:r>
          </a:p>
        </p:txBody>
      </p:sp>
      <p:pic>
        <p:nvPicPr>
          <p:cNvPr id="66645" name="Picture 8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384550"/>
            <a:ext cx="1852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649" name="Picture 8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917950"/>
            <a:ext cx="168751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650" name="Text Box 90"/>
          <p:cNvSpPr txBox="1">
            <a:spLocks noChangeArrowheads="1"/>
          </p:cNvSpPr>
          <p:nvPr/>
        </p:nvSpPr>
        <p:spPr bwMode="auto">
          <a:xfrm>
            <a:off x="1274763" y="4799013"/>
            <a:ext cx="66167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 dirty="0"/>
              <a:t>If you don’t give me all your money, then I will kill you.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 dirty="0"/>
              <a:t>Either you give me all your money or I will kill you (or both).</a:t>
            </a:r>
          </a:p>
        </p:txBody>
      </p:sp>
      <p:sp>
        <p:nvSpPr>
          <p:cNvPr id="66651" name="Text Box 91"/>
          <p:cNvSpPr txBox="1">
            <a:spLocks noChangeArrowheads="1"/>
          </p:cNvSpPr>
          <p:nvPr/>
        </p:nvSpPr>
        <p:spPr bwMode="auto">
          <a:xfrm>
            <a:off x="990600" y="5788025"/>
            <a:ext cx="72263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2"/>
              </a:buClr>
              <a:buFontTx/>
              <a:buChar char="•"/>
            </a:pPr>
            <a:r>
              <a:rPr lang="en-US" altLang="zh-TW"/>
              <a:t>If you talk to her, then you can never talk to me.</a:t>
            </a:r>
          </a:p>
          <a:p>
            <a:pPr eaLnBrk="1" hangingPunct="1">
              <a:lnSpc>
                <a:spcPct val="150000"/>
              </a:lnSpc>
              <a:buClr>
                <a:schemeClr val="accent2"/>
              </a:buClr>
              <a:buFontTx/>
              <a:buChar char="•"/>
            </a:pPr>
            <a:r>
              <a:rPr lang="en-US" altLang="zh-TW"/>
              <a:t>Either you don’t talk to her or you can never talk to me (or both).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715000" y="857071"/>
            <a:ext cx="3398520" cy="3181529"/>
            <a:chOff x="5715000" y="857071"/>
            <a:chExt cx="3398520" cy="3181529"/>
          </a:xfrm>
        </p:grpSpPr>
        <p:sp>
          <p:nvSpPr>
            <p:cNvPr id="2" name="TextBox 1"/>
            <p:cNvSpPr txBox="1"/>
            <p:nvPr/>
          </p:nvSpPr>
          <p:spPr>
            <a:xfrm>
              <a:off x="5715000" y="857071"/>
              <a:ext cx="2895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An implication is </a:t>
              </a:r>
              <a:r>
                <a:rPr lang="en-US" b="1" i="1" dirty="0"/>
                <a:t>true</a:t>
              </a:r>
              <a:r>
                <a:rPr lang="en-US" i="1" dirty="0"/>
                <a:t> </a:t>
              </a:r>
              <a:r>
                <a:rPr lang="en-US" dirty="0"/>
                <a:t>provided </a:t>
              </a:r>
              <a:r>
                <a:rPr lang="en-US" i="1" dirty="0"/>
                <a:t>P </a:t>
              </a:r>
              <a:r>
                <a:rPr lang="en-US" dirty="0"/>
                <a:t>is false or </a:t>
              </a:r>
              <a:r>
                <a:rPr lang="en-US" i="1" dirty="0"/>
                <a:t>Q </a:t>
              </a:r>
              <a:r>
                <a:rPr lang="en-US" dirty="0"/>
                <a:t>is true (or both), and </a:t>
              </a:r>
              <a:r>
                <a:rPr lang="en-US" b="1" i="1" dirty="0"/>
                <a:t>false</a:t>
              </a:r>
              <a:r>
                <a:rPr lang="en-US" i="1" dirty="0"/>
                <a:t> </a:t>
              </a:r>
              <a:r>
                <a:rPr lang="en-US" dirty="0"/>
                <a:t>otherwise.</a:t>
              </a:r>
            </a:p>
          </p:txBody>
        </p:sp>
        <p:sp>
          <p:nvSpPr>
            <p:cNvPr id="3" name="Freeform 2"/>
            <p:cNvSpPr/>
            <p:nvPr/>
          </p:nvSpPr>
          <p:spPr bwMode="auto">
            <a:xfrm>
              <a:off x="7132320" y="1626500"/>
              <a:ext cx="1981200" cy="2412100"/>
            </a:xfrm>
            <a:custGeom>
              <a:avLst/>
              <a:gdLst>
                <a:gd name="connsiteX0" fmla="*/ 0 w 1981200"/>
                <a:gd name="connsiteY0" fmla="*/ 2412100 h 2412100"/>
                <a:gd name="connsiteX1" fmla="*/ 137160 w 1981200"/>
                <a:gd name="connsiteY1" fmla="*/ 2396860 h 2412100"/>
                <a:gd name="connsiteX2" fmla="*/ 198120 w 1981200"/>
                <a:gd name="connsiteY2" fmla="*/ 2381620 h 2412100"/>
                <a:gd name="connsiteX3" fmla="*/ 411480 w 1981200"/>
                <a:gd name="connsiteY3" fmla="*/ 2305420 h 2412100"/>
                <a:gd name="connsiteX4" fmla="*/ 472440 w 1981200"/>
                <a:gd name="connsiteY4" fmla="*/ 2290180 h 2412100"/>
                <a:gd name="connsiteX5" fmla="*/ 563880 w 1981200"/>
                <a:gd name="connsiteY5" fmla="*/ 2259700 h 2412100"/>
                <a:gd name="connsiteX6" fmla="*/ 609600 w 1981200"/>
                <a:gd name="connsiteY6" fmla="*/ 2244460 h 2412100"/>
                <a:gd name="connsiteX7" fmla="*/ 716280 w 1981200"/>
                <a:gd name="connsiteY7" fmla="*/ 2213980 h 2412100"/>
                <a:gd name="connsiteX8" fmla="*/ 762000 w 1981200"/>
                <a:gd name="connsiteY8" fmla="*/ 2183500 h 2412100"/>
                <a:gd name="connsiteX9" fmla="*/ 807720 w 1981200"/>
                <a:gd name="connsiteY9" fmla="*/ 2168260 h 2412100"/>
                <a:gd name="connsiteX10" fmla="*/ 899160 w 1981200"/>
                <a:gd name="connsiteY10" fmla="*/ 2107300 h 2412100"/>
                <a:gd name="connsiteX11" fmla="*/ 990600 w 1981200"/>
                <a:gd name="connsiteY11" fmla="*/ 2046340 h 2412100"/>
                <a:gd name="connsiteX12" fmla="*/ 1036320 w 1981200"/>
                <a:gd name="connsiteY12" fmla="*/ 2015860 h 2412100"/>
                <a:gd name="connsiteX13" fmla="*/ 1082040 w 1981200"/>
                <a:gd name="connsiteY13" fmla="*/ 1985380 h 2412100"/>
                <a:gd name="connsiteX14" fmla="*/ 1143000 w 1981200"/>
                <a:gd name="connsiteY14" fmla="*/ 1924420 h 2412100"/>
                <a:gd name="connsiteX15" fmla="*/ 1188720 w 1981200"/>
                <a:gd name="connsiteY15" fmla="*/ 1909180 h 2412100"/>
                <a:gd name="connsiteX16" fmla="*/ 1234440 w 1981200"/>
                <a:gd name="connsiteY16" fmla="*/ 1878700 h 2412100"/>
                <a:gd name="connsiteX17" fmla="*/ 1325880 w 1981200"/>
                <a:gd name="connsiteY17" fmla="*/ 1802500 h 2412100"/>
                <a:gd name="connsiteX18" fmla="*/ 1356360 w 1981200"/>
                <a:gd name="connsiteY18" fmla="*/ 1756780 h 2412100"/>
                <a:gd name="connsiteX19" fmla="*/ 1402080 w 1981200"/>
                <a:gd name="connsiteY19" fmla="*/ 1726300 h 2412100"/>
                <a:gd name="connsiteX20" fmla="*/ 1463040 w 1981200"/>
                <a:gd name="connsiteY20" fmla="*/ 1680580 h 2412100"/>
                <a:gd name="connsiteX21" fmla="*/ 1554480 w 1981200"/>
                <a:gd name="connsiteY21" fmla="*/ 1619620 h 2412100"/>
                <a:gd name="connsiteX22" fmla="*/ 1645920 w 1981200"/>
                <a:gd name="connsiteY22" fmla="*/ 1512940 h 2412100"/>
                <a:gd name="connsiteX23" fmla="*/ 1676400 w 1981200"/>
                <a:gd name="connsiteY23" fmla="*/ 1467220 h 2412100"/>
                <a:gd name="connsiteX24" fmla="*/ 1752600 w 1981200"/>
                <a:gd name="connsiteY24" fmla="*/ 1360540 h 2412100"/>
                <a:gd name="connsiteX25" fmla="*/ 1767840 w 1981200"/>
                <a:gd name="connsiteY25" fmla="*/ 1314820 h 2412100"/>
                <a:gd name="connsiteX26" fmla="*/ 1798320 w 1981200"/>
                <a:gd name="connsiteY26" fmla="*/ 1269100 h 2412100"/>
                <a:gd name="connsiteX27" fmla="*/ 1813560 w 1981200"/>
                <a:gd name="connsiteY27" fmla="*/ 1223380 h 2412100"/>
                <a:gd name="connsiteX28" fmla="*/ 1844040 w 1981200"/>
                <a:gd name="connsiteY28" fmla="*/ 1177660 h 2412100"/>
                <a:gd name="connsiteX29" fmla="*/ 1889760 w 1981200"/>
                <a:gd name="connsiteY29" fmla="*/ 1055740 h 2412100"/>
                <a:gd name="connsiteX30" fmla="*/ 1935480 w 1981200"/>
                <a:gd name="connsiteY30" fmla="*/ 949060 h 2412100"/>
                <a:gd name="connsiteX31" fmla="*/ 1981200 w 1981200"/>
                <a:gd name="connsiteY31" fmla="*/ 766180 h 2412100"/>
                <a:gd name="connsiteX32" fmla="*/ 1965960 w 1981200"/>
                <a:gd name="connsiteY32" fmla="*/ 430900 h 2412100"/>
                <a:gd name="connsiteX33" fmla="*/ 1950720 w 1981200"/>
                <a:gd name="connsiteY33" fmla="*/ 339460 h 2412100"/>
                <a:gd name="connsiteX34" fmla="*/ 1905000 w 1981200"/>
                <a:gd name="connsiteY34" fmla="*/ 171820 h 2412100"/>
                <a:gd name="connsiteX35" fmla="*/ 1889760 w 1981200"/>
                <a:gd name="connsiteY35" fmla="*/ 126100 h 2412100"/>
                <a:gd name="connsiteX36" fmla="*/ 1844040 w 1981200"/>
                <a:gd name="connsiteY36" fmla="*/ 80380 h 2412100"/>
                <a:gd name="connsiteX37" fmla="*/ 1783080 w 1981200"/>
                <a:gd name="connsiteY37" fmla="*/ 34660 h 2412100"/>
                <a:gd name="connsiteX38" fmla="*/ 1737360 w 1981200"/>
                <a:gd name="connsiteY38" fmla="*/ 4180 h 2412100"/>
                <a:gd name="connsiteX39" fmla="*/ 1158240 w 1981200"/>
                <a:gd name="connsiteY39" fmla="*/ 4180 h 241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81200" h="2412100">
                  <a:moveTo>
                    <a:pt x="0" y="2412100"/>
                  </a:moveTo>
                  <a:cubicBezTo>
                    <a:pt x="45720" y="2407020"/>
                    <a:pt x="91694" y="2403855"/>
                    <a:pt x="137160" y="2396860"/>
                  </a:cubicBezTo>
                  <a:cubicBezTo>
                    <a:pt x="157862" y="2393675"/>
                    <a:pt x="178058" y="2387639"/>
                    <a:pt x="198120" y="2381620"/>
                  </a:cubicBezTo>
                  <a:cubicBezTo>
                    <a:pt x="338767" y="2339426"/>
                    <a:pt x="248628" y="2359704"/>
                    <a:pt x="411480" y="2305420"/>
                  </a:cubicBezTo>
                  <a:cubicBezTo>
                    <a:pt x="431351" y="2298796"/>
                    <a:pt x="452378" y="2296199"/>
                    <a:pt x="472440" y="2290180"/>
                  </a:cubicBezTo>
                  <a:cubicBezTo>
                    <a:pt x="503214" y="2280948"/>
                    <a:pt x="533400" y="2269860"/>
                    <a:pt x="563880" y="2259700"/>
                  </a:cubicBezTo>
                  <a:cubicBezTo>
                    <a:pt x="579120" y="2254620"/>
                    <a:pt x="594015" y="2248356"/>
                    <a:pt x="609600" y="2244460"/>
                  </a:cubicBezTo>
                  <a:cubicBezTo>
                    <a:pt x="629132" y="2239577"/>
                    <a:pt x="694416" y="2224912"/>
                    <a:pt x="716280" y="2213980"/>
                  </a:cubicBezTo>
                  <a:cubicBezTo>
                    <a:pt x="732663" y="2205789"/>
                    <a:pt x="745617" y="2191691"/>
                    <a:pt x="762000" y="2183500"/>
                  </a:cubicBezTo>
                  <a:cubicBezTo>
                    <a:pt x="776368" y="2176316"/>
                    <a:pt x="793677" y="2176062"/>
                    <a:pt x="807720" y="2168260"/>
                  </a:cubicBezTo>
                  <a:cubicBezTo>
                    <a:pt x="839742" y="2150470"/>
                    <a:pt x="868680" y="2127620"/>
                    <a:pt x="899160" y="2107300"/>
                  </a:cubicBezTo>
                  <a:lnTo>
                    <a:pt x="990600" y="2046340"/>
                  </a:lnTo>
                  <a:lnTo>
                    <a:pt x="1036320" y="2015860"/>
                  </a:lnTo>
                  <a:cubicBezTo>
                    <a:pt x="1051560" y="2005700"/>
                    <a:pt x="1069088" y="1998332"/>
                    <a:pt x="1082040" y="1985380"/>
                  </a:cubicBezTo>
                  <a:cubicBezTo>
                    <a:pt x="1102360" y="1965060"/>
                    <a:pt x="1119616" y="1941123"/>
                    <a:pt x="1143000" y="1924420"/>
                  </a:cubicBezTo>
                  <a:cubicBezTo>
                    <a:pt x="1156072" y="1915083"/>
                    <a:pt x="1174352" y="1916364"/>
                    <a:pt x="1188720" y="1909180"/>
                  </a:cubicBezTo>
                  <a:cubicBezTo>
                    <a:pt x="1205103" y="1900989"/>
                    <a:pt x="1220369" y="1890426"/>
                    <a:pt x="1234440" y="1878700"/>
                  </a:cubicBezTo>
                  <a:cubicBezTo>
                    <a:pt x="1351783" y="1780914"/>
                    <a:pt x="1212366" y="1878176"/>
                    <a:pt x="1325880" y="1802500"/>
                  </a:cubicBezTo>
                  <a:cubicBezTo>
                    <a:pt x="1336040" y="1787260"/>
                    <a:pt x="1343408" y="1769732"/>
                    <a:pt x="1356360" y="1756780"/>
                  </a:cubicBezTo>
                  <a:cubicBezTo>
                    <a:pt x="1369312" y="1743828"/>
                    <a:pt x="1387175" y="1736946"/>
                    <a:pt x="1402080" y="1726300"/>
                  </a:cubicBezTo>
                  <a:cubicBezTo>
                    <a:pt x="1422749" y="1711537"/>
                    <a:pt x="1442232" y="1695146"/>
                    <a:pt x="1463040" y="1680580"/>
                  </a:cubicBezTo>
                  <a:cubicBezTo>
                    <a:pt x="1493050" y="1659573"/>
                    <a:pt x="1532501" y="1648926"/>
                    <a:pt x="1554480" y="1619620"/>
                  </a:cubicBezTo>
                  <a:cubicBezTo>
                    <a:pt x="1725704" y="1391322"/>
                    <a:pt x="1486719" y="1703982"/>
                    <a:pt x="1645920" y="1512940"/>
                  </a:cubicBezTo>
                  <a:cubicBezTo>
                    <a:pt x="1657646" y="1498869"/>
                    <a:pt x="1665754" y="1482125"/>
                    <a:pt x="1676400" y="1467220"/>
                  </a:cubicBezTo>
                  <a:cubicBezTo>
                    <a:pt x="1687905" y="1451113"/>
                    <a:pt x="1740628" y="1384484"/>
                    <a:pt x="1752600" y="1360540"/>
                  </a:cubicBezTo>
                  <a:cubicBezTo>
                    <a:pt x="1759784" y="1346172"/>
                    <a:pt x="1760656" y="1329188"/>
                    <a:pt x="1767840" y="1314820"/>
                  </a:cubicBezTo>
                  <a:cubicBezTo>
                    <a:pt x="1776031" y="1298437"/>
                    <a:pt x="1790129" y="1285483"/>
                    <a:pt x="1798320" y="1269100"/>
                  </a:cubicBezTo>
                  <a:cubicBezTo>
                    <a:pt x="1805504" y="1254732"/>
                    <a:pt x="1806376" y="1237748"/>
                    <a:pt x="1813560" y="1223380"/>
                  </a:cubicBezTo>
                  <a:cubicBezTo>
                    <a:pt x="1821751" y="1206997"/>
                    <a:pt x="1835849" y="1194043"/>
                    <a:pt x="1844040" y="1177660"/>
                  </a:cubicBezTo>
                  <a:cubicBezTo>
                    <a:pt x="1884725" y="1096290"/>
                    <a:pt x="1863380" y="1121690"/>
                    <a:pt x="1889760" y="1055740"/>
                  </a:cubicBezTo>
                  <a:cubicBezTo>
                    <a:pt x="1904128" y="1019819"/>
                    <a:pt x="1923830" y="985952"/>
                    <a:pt x="1935480" y="949060"/>
                  </a:cubicBezTo>
                  <a:cubicBezTo>
                    <a:pt x="1954402" y="889141"/>
                    <a:pt x="1981200" y="766180"/>
                    <a:pt x="1981200" y="766180"/>
                  </a:cubicBezTo>
                  <a:cubicBezTo>
                    <a:pt x="1976120" y="654420"/>
                    <a:pt x="1973931" y="542491"/>
                    <a:pt x="1965960" y="430900"/>
                  </a:cubicBezTo>
                  <a:cubicBezTo>
                    <a:pt x="1963758" y="400078"/>
                    <a:pt x="1956248" y="369862"/>
                    <a:pt x="1950720" y="339460"/>
                  </a:cubicBezTo>
                  <a:cubicBezTo>
                    <a:pt x="1933487" y="244680"/>
                    <a:pt x="1938328" y="271803"/>
                    <a:pt x="1905000" y="171820"/>
                  </a:cubicBezTo>
                  <a:cubicBezTo>
                    <a:pt x="1899920" y="156580"/>
                    <a:pt x="1901119" y="137459"/>
                    <a:pt x="1889760" y="126100"/>
                  </a:cubicBezTo>
                  <a:cubicBezTo>
                    <a:pt x="1874520" y="110860"/>
                    <a:pt x="1860404" y="94406"/>
                    <a:pt x="1844040" y="80380"/>
                  </a:cubicBezTo>
                  <a:cubicBezTo>
                    <a:pt x="1824755" y="63850"/>
                    <a:pt x="1803749" y="49423"/>
                    <a:pt x="1783080" y="34660"/>
                  </a:cubicBezTo>
                  <a:cubicBezTo>
                    <a:pt x="1768175" y="24014"/>
                    <a:pt x="1755654" y="5072"/>
                    <a:pt x="1737360" y="4180"/>
                  </a:cubicBezTo>
                  <a:cubicBezTo>
                    <a:pt x="1544549" y="-5225"/>
                    <a:pt x="1351280" y="4180"/>
                    <a:pt x="1158240" y="4180"/>
                  </a:cubicBezTo>
                </a:path>
              </a:pathLst>
            </a:custGeom>
            <a:noFill/>
            <a:ln w="38100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391400" y="3886200"/>
            <a:ext cx="1497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DeMorgan’s</a:t>
            </a:r>
            <a:r>
              <a:rPr lang="en-US" dirty="0"/>
              <a:t> </a:t>
            </a:r>
          </a:p>
          <a:p>
            <a:r>
              <a:rPr lang="en-US" dirty="0"/>
              <a:t>Laws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43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352800" y="457200"/>
            <a:ext cx="2381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If-Then as Or</a:t>
            </a:r>
          </a:p>
        </p:txBody>
      </p:sp>
      <p:sp>
        <p:nvSpPr>
          <p:cNvPr id="43" name="Text Box 90"/>
          <p:cNvSpPr txBox="1">
            <a:spLocks noChangeArrowheads="1"/>
          </p:cNvSpPr>
          <p:nvPr/>
        </p:nvSpPr>
        <p:spPr bwMode="auto">
          <a:xfrm>
            <a:off x="1274763" y="2435225"/>
            <a:ext cx="66167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 dirty="0"/>
              <a:t>If you don’t give me all your money, then I will kill you.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 dirty="0"/>
              <a:t>Either you give me all your money or I will kill you (or both).</a:t>
            </a:r>
          </a:p>
        </p:txBody>
      </p:sp>
      <p:sp>
        <p:nvSpPr>
          <p:cNvPr id="44" name="Text Box 91"/>
          <p:cNvSpPr txBox="1">
            <a:spLocks noChangeArrowheads="1"/>
          </p:cNvSpPr>
          <p:nvPr/>
        </p:nvSpPr>
        <p:spPr bwMode="auto">
          <a:xfrm>
            <a:off x="1155700" y="5029200"/>
            <a:ext cx="72263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2"/>
              </a:buClr>
              <a:buFontTx/>
              <a:buChar char="•"/>
            </a:pPr>
            <a:r>
              <a:rPr lang="en-US" altLang="zh-TW"/>
              <a:t>If you talk to her, then you can never talk to me.</a:t>
            </a:r>
          </a:p>
          <a:p>
            <a:pPr eaLnBrk="1" hangingPunct="1">
              <a:lnSpc>
                <a:spcPct val="150000"/>
              </a:lnSpc>
              <a:buClr>
                <a:schemeClr val="accent2"/>
              </a:buClr>
              <a:buFontTx/>
              <a:buChar char="•"/>
            </a:pPr>
            <a:r>
              <a:rPr lang="en-US" altLang="zh-TW"/>
              <a:t>Either you don’t talk to her or you can never talk to me (or both).</a:t>
            </a:r>
          </a:p>
        </p:txBody>
      </p:sp>
      <p:sp>
        <p:nvSpPr>
          <p:cNvPr id="11275" name="Rectangle 53"/>
          <p:cNvSpPr>
            <a:spLocks noChangeArrowheads="1"/>
          </p:cNvSpPr>
          <p:nvPr/>
        </p:nvSpPr>
        <p:spPr bwMode="auto">
          <a:xfrm>
            <a:off x="3048000" y="914400"/>
            <a:ext cx="31242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sz="2800" dirty="0"/>
              <a:t>P </a:t>
            </a:r>
            <a:r>
              <a:rPr lang="en-US" altLang="en-US" sz="2800" dirty="0">
                <a:sym typeface="Symbol" panose="05050102010706020507" pitchFamily="18" charset="2"/>
              </a:rPr>
              <a:t> </a:t>
            </a:r>
            <a:r>
              <a:rPr lang="en-US" altLang="en-US" sz="2800" dirty="0"/>
              <a:t>Q </a:t>
            </a:r>
            <a:r>
              <a:rPr lang="en-US" altLang="en-US" sz="2800" dirty="0">
                <a:sym typeface="Symbol" panose="05050102010706020507" pitchFamily="18" charset="2"/>
              </a:rPr>
              <a:t> ~P or Q</a:t>
            </a:r>
            <a:endParaRPr lang="en-US" altLang="en-US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1600200" y="4114800"/>
            <a:ext cx="4876800" cy="1143000"/>
            <a:chOff x="1600200" y="4114800"/>
            <a:chExt cx="4876800" cy="1143000"/>
          </a:xfrm>
        </p:grpSpPr>
        <p:sp>
          <p:nvSpPr>
            <p:cNvPr id="11270" name="Rectangle 46"/>
            <p:cNvSpPr>
              <a:spLocks noChangeArrowheads="1"/>
            </p:cNvSpPr>
            <p:nvPr/>
          </p:nvSpPr>
          <p:spPr bwMode="auto">
            <a:xfrm>
              <a:off x="1676400" y="4114800"/>
              <a:ext cx="609600" cy="6858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 sz="4000" dirty="0"/>
                <a:t>P</a:t>
              </a:r>
            </a:p>
          </p:txBody>
        </p:sp>
        <p:sp>
          <p:nvSpPr>
            <p:cNvPr id="11271" name="Rectangle 47"/>
            <p:cNvSpPr>
              <a:spLocks noChangeArrowheads="1"/>
            </p:cNvSpPr>
            <p:nvPr/>
          </p:nvSpPr>
          <p:spPr bwMode="auto">
            <a:xfrm>
              <a:off x="5181600" y="4267200"/>
              <a:ext cx="609600" cy="6858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 sz="4000"/>
                <a:t>Q</a:t>
              </a:r>
            </a:p>
          </p:txBody>
        </p:sp>
        <p:sp>
          <p:nvSpPr>
            <p:cNvPr id="11278" name="Right Brace 58"/>
            <p:cNvSpPr>
              <a:spLocks/>
            </p:cNvSpPr>
            <p:nvPr/>
          </p:nvSpPr>
          <p:spPr bwMode="auto">
            <a:xfrm rot="-5400000">
              <a:off x="2209800" y="4191000"/>
              <a:ext cx="381000" cy="1600200"/>
            </a:xfrm>
            <a:prstGeom prst="rightBrace">
              <a:avLst>
                <a:gd name="adj1" fmla="val 8342"/>
                <a:gd name="adj2" fmla="val 49588"/>
              </a:avLst>
            </a:prstGeom>
            <a:solidFill>
              <a:schemeClr val="accent1">
                <a:alpha val="16078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79" name="Right Brace 59"/>
            <p:cNvSpPr>
              <a:spLocks/>
            </p:cNvSpPr>
            <p:nvPr/>
          </p:nvSpPr>
          <p:spPr bwMode="auto">
            <a:xfrm rot="-5400000">
              <a:off x="4991100" y="3771900"/>
              <a:ext cx="381000" cy="2590800"/>
            </a:xfrm>
            <a:prstGeom prst="rightBrace">
              <a:avLst>
                <a:gd name="adj1" fmla="val 8343"/>
                <a:gd name="adj2" fmla="val 49588"/>
              </a:avLst>
            </a:prstGeom>
            <a:solidFill>
              <a:schemeClr val="accent1">
                <a:alpha val="16078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752600" y="1600200"/>
            <a:ext cx="5410200" cy="1066800"/>
            <a:chOff x="1752600" y="1600200"/>
            <a:chExt cx="5410200" cy="1066800"/>
          </a:xfrm>
        </p:grpSpPr>
        <p:sp>
          <p:nvSpPr>
            <p:cNvPr id="11269" name="Rectangle 45"/>
            <p:cNvSpPr>
              <a:spLocks noChangeArrowheads="1"/>
            </p:cNvSpPr>
            <p:nvPr/>
          </p:nvSpPr>
          <p:spPr bwMode="auto">
            <a:xfrm>
              <a:off x="2743200" y="1600200"/>
              <a:ext cx="609600" cy="6858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 sz="4000" dirty="0"/>
                <a:t>P</a:t>
              </a:r>
            </a:p>
          </p:txBody>
        </p:sp>
        <p:sp>
          <p:nvSpPr>
            <p:cNvPr id="11272" name="Rectangle 48"/>
            <p:cNvSpPr>
              <a:spLocks noChangeArrowheads="1"/>
            </p:cNvSpPr>
            <p:nvPr/>
          </p:nvSpPr>
          <p:spPr bwMode="auto">
            <a:xfrm>
              <a:off x="6553200" y="1676400"/>
              <a:ext cx="609600" cy="6858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 sz="4000" dirty="0"/>
                <a:t>Q</a:t>
              </a:r>
            </a:p>
          </p:txBody>
        </p:sp>
        <p:sp>
          <p:nvSpPr>
            <p:cNvPr id="11277" name="Right Brace 57"/>
            <p:cNvSpPr>
              <a:spLocks/>
            </p:cNvSpPr>
            <p:nvPr/>
          </p:nvSpPr>
          <p:spPr bwMode="auto">
            <a:xfrm rot="-5400000">
              <a:off x="3238500" y="723900"/>
              <a:ext cx="381000" cy="3352800"/>
            </a:xfrm>
            <a:prstGeom prst="rightBrace">
              <a:avLst>
                <a:gd name="adj1" fmla="val 8352"/>
                <a:gd name="adj2" fmla="val 49588"/>
              </a:avLst>
            </a:prstGeom>
            <a:solidFill>
              <a:schemeClr val="accent1">
                <a:alpha val="16078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80" name="Right Brace 60"/>
            <p:cNvSpPr>
              <a:spLocks/>
            </p:cNvSpPr>
            <p:nvPr/>
          </p:nvSpPr>
          <p:spPr bwMode="auto">
            <a:xfrm rot="-5400000">
              <a:off x="6286500" y="1790700"/>
              <a:ext cx="381000" cy="1371600"/>
            </a:xfrm>
            <a:prstGeom prst="rightBrace">
              <a:avLst>
                <a:gd name="adj1" fmla="val 8333"/>
                <a:gd name="adj2" fmla="val 49588"/>
              </a:avLst>
            </a:prstGeom>
            <a:solidFill>
              <a:schemeClr val="accent1">
                <a:alpha val="16078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47888" y="3124200"/>
            <a:ext cx="2819400" cy="990600"/>
            <a:chOff x="2147888" y="3124200"/>
            <a:chExt cx="2819400" cy="990600"/>
          </a:xfrm>
        </p:grpSpPr>
        <p:sp>
          <p:nvSpPr>
            <p:cNvPr id="11273" name="Rectangle 49"/>
            <p:cNvSpPr>
              <a:spLocks noChangeArrowheads="1"/>
            </p:cNvSpPr>
            <p:nvPr/>
          </p:nvSpPr>
          <p:spPr bwMode="auto">
            <a:xfrm>
              <a:off x="2819400" y="3429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 sz="4000"/>
                <a:t>~P</a:t>
              </a:r>
            </a:p>
          </p:txBody>
        </p:sp>
        <p:sp>
          <p:nvSpPr>
            <p:cNvPr id="11281" name="Right Brace 61"/>
            <p:cNvSpPr>
              <a:spLocks/>
            </p:cNvSpPr>
            <p:nvPr/>
          </p:nvSpPr>
          <p:spPr bwMode="auto">
            <a:xfrm rot="5400000">
              <a:off x="3367088" y="1905000"/>
              <a:ext cx="381000" cy="2819400"/>
            </a:xfrm>
            <a:prstGeom prst="rightBrace">
              <a:avLst>
                <a:gd name="adj1" fmla="val 8325"/>
                <a:gd name="adj2" fmla="val 49588"/>
              </a:avLst>
            </a:prstGeom>
            <a:solidFill>
              <a:schemeClr val="accent1">
                <a:alpha val="16078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133600" y="5791200"/>
            <a:ext cx="2133600" cy="990600"/>
            <a:chOff x="2133600" y="5791200"/>
            <a:chExt cx="2133600" cy="990600"/>
          </a:xfrm>
        </p:grpSpPr>
        <p:sp>
          <p:nvSpPr>
            <p:cNvPr id="11274" name="Rectangle 51"/>
            <p:cNvSpPr>
              <a:spLocks noChangeArrowheads="1"/>
            </p:cNvSpPr>
            <p:nvPr/>
          </p:nvSpPr>
          <p:spPr bwMode="auto">
            <a:xfrm>
              <a:off x="2286000" y="6096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 sz="4000"/>
                <a:t>~P</a:t>
              </a:r>
            </a:p>
          </p:txBody>
        </p:sp>
        <p:sp>
          <p:nvSpPr>
            <p:cNvPr id="11282" name="Right Brace 62"/>
            <p:cNvSpPr>
              <a:spLocks/>
            </p:cNvSpPr>
            <p:nvPr/>
          </p:nvSpPr>
          <p:spPr bwMode="auto">
            <a:xfrm rot="5400000">
              <a:off x="3009900" y="4914900"/>
              <a:ext cx="381000" cy="2133600"/>
            </a:xfrm>
            <a:prstGeom prst="rightBrace">
              <a:avLst>
                <a:gd name="adj1" fmla="val 8322"/>
                <a:gd name="adj2" fmla="val 49588"/>
              </a:avLst>
            </a:prstGeom>
            <a:solidFill>
              <a:schemeClr val="accent1">
                <a:alpha val="16078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proofs of 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r>
              <a:rPr lang="en-US" dirty="0"/>
              <a:t>To prove an implication </a:t>
            </a:r>
            <a:r>
              <a:rPr lang="en-US" i="1" dirty="0"/>
              <a:t>P </a:t>
            </a:r>
            <a:r>
              <a:rPr lang="en-US" dirty="0"/>
              <a:t>→ </a:t>
            </a:r>
            <a:r>
              <a:rPr lang="en-US" i="1" dirty="0"/>
              <a:t>Q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it is enough to assume </a:t>
            </a:r>
            <a:r>
              <a:rPr lang="en-US" i="1" dirty="0"/>
              <a:t>P</a:t>
            </a:r>
            <a:r>
              <a:rPr lang="en-US" dirty="0"/>
              <a:t>, and from it, deduce </a:t>
            </a:r>
            <a:r>
              <a:rPr lang="en-US" i="1" dirty="0"/>
              <a:t>Q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i.e., you must explain why </a:t>
            </a:r>
            <a:r>
              <a:rPr lang="en-US" i="1" dirty="0"/>
              <a:t>Q </a:t>
            </a:r>
            <a:r>
              <a:rPr lang="en-US" dirty="0"/>
              <a:t>is true, but you </a:t>
            </a:r>
            <a:r>
              <a:rPr lang="en-US" i="1" dirty="0"/>
              <a:t>get to </a:t>
            </a:r>
            <a:r>
              <a:rPr lang="en-US" dirty="0"/>
              <a:t>assume </a:t>
            </a:r>
            <a:r>
              <a:rPr lang="en-US" i="1" dirty="0"/>
              <a:t>P </a:t>
            </a:r>
            <a:r>
              <a:rPr lang="en-US" dirty="0"/>
              <a:t>is true first. </a:t>
            </a:r>
          </a:p>
          <a:p>
            <a:r>
              <a:rPr lang="en-US" dirty="0"/>
              <a:t>Direct proof is the easiest style of proof and has the advantage that such a proof often does a great job of explaining </a:t>
            </a:r>
            <a:r>
              <a:rPr lang="en-US" i="1" dirty="0"/>
              <a:t>why </a:t>
            </a:r>
            <a:r>
              <a:rPr lang="en-US" dirty="0"/>
              <a:t>the statement is true.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66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Direct proofs of 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295400"/>
            <a:ext cx="7010400" cy="5105400"/>
          </a:xfrm>
        </p:spPr>
        <p:txBody>
          <a:bodyPr/>
          <a:lstStyle/>
          <a:p>
            <a:r>
              <a:rPr lang="en-US" sz="2800" dirty="0"/>
              <a:t>If two numbers </a:t>
            </a:r>
            <a:r>
              <a:rPr lang="en-US" sz="2800" i="1" dirty="0"/>
              <a:t>a </a:t>
            </a:r>
            <a:r>
              <a:rPr lang="en-US" sz="2800" dirty="0"/>
              <a:t>and </a:t>
            </a:r>
            <a:r>
              <a:rPr lang="en-US" sz="2800" i="1" dirty="0"/>
              <a:t>b </a:t>
            </a:r>
            <a:r>
              <a:rPr lang="en-US" sz="2800" dirty="0"/>
              <a:t>are even, then their sum </a:t>
            </a:r>
            <a:r>
              <a:rPr lang="en-US" sz="2800" i="1" dirty="0"/>
              <a:t>a </a:t>
            </a:r>
            <a:r>
              <a:rPr lang="en-US" sz="2800" dirty="0"/>
              <a:t>+ </a:t>
            </a:r>
            <a:r>
              <a:rPr lang="en-US" sz="2800" i="1" dirty="0"/>
              <a:t>b </a:t>
            </a:r>
            <a:r>
              <a:rPr lang="en-US" sz="2800" dirty="0"/>
              <a:t>is even.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Proof:</a:t>
            </a:r>
          </a:p>
          <a:p>
            <a:r>
              <a:rPr lang="en-US" sz="2800" dirty="0"/>
              <a:t>Suppose the numbers </a:t>
            </a:r>
            <a:r>
              <a:rPr lang="en-US" sz="2800" i="1" dirty="0"/>
              <a:t>a </a:t>
            </a:r>
            <a:r>
              <a:rPr lang="en-US" sz="2800" dirty="0"/>
              <a:t>and </a:t>
            </a:r>
            <a:r>
              <a:rPr lang="en-US" sz="2800" i="1" dirty="0"/>
              <a:t>b </a:t>
            </a:r>
            <a:r>
              <a:rPr lang="en-US" sz="2800" dirty="0"/>
              <a:t>are even.</a:t>
            </a:r>
          </a:p>
          <a:p>
            <a:r>
              <a:rPr lang="en-US" sz="2800" dirty="0"/>
              <a:t>This means that </a:t>
            </a:r>
            <a:r>
              <a:rPr lang="en-US" sz="2800" i="1" dirty="0"/>
              <a:t>a </a:t>
            </a:r>
            <a:r>
              <a:rPr lang="en-US" sz="2800" dirty="0"/>
              <a:t>= 2</a:t>
            </a:r>
            <a:r>
              <a:rPr lang="en-US" sz="2800" i="1" dirty="0"/>
              <a:t>k </a:t>
            </a:r>
            <a:r>
              <a:rPr lang="en-US" sz="2800" dirty="0"/>
              <a:t>and </a:t>
            </a:r>
            <a:r>
              <a:rPr lang="en-US" sz="2800" i="1" dirty="0"/>
              <a:t>b </a:t>
            </a:r>
            <a:r>
              <a:rPr lang="en-US" sz="2800" dirty="0"/>
              <a:t>= 2</a:t>
            </a:r>
            <a:r>
              <a:rPr lang="en-US" sz="2800" i="1" dirty="0"/>
              <a:t>j </a:t>
            </a:r>
            <a:r>
              <a:rPr lang="en-US" sz="2800" dirty="0"/>
              <a:t>for some integers </a:t>
            </a:r>
            <a:r>
              <a:rPr lang="en-US" sz="2800" i="1" dirty="0"/>
              <a:t>k </a:t>
            </a:r>
            <a:r>
              <a:rPr lang="en-US" sz="2800" dirty="0"/>
              <a:t>and </a:t>
            </a:r>
            <a:r>
              <a:rPr lang="en-US" sz="2800" i="1" dirty="0"/>
              <a:t>j</a:t>
            </a:r>
            <a:r>
              <a:rPr lang="en-US" sz="2800" dirty="0"/>
              <a:t>. </a:t>
            </a:r>
          </a:p>
          <a:p>
            <a:r>
              <a:rPr lang="en-US" sz="2800" dirty="0"/>
              <a:t>The sum is then </a:t>
            </a:r>
            <a:r>
              <a:rPr lang="en-US" sz="2800" i="1" dirty="0"/>
              <a:t>a </a:t>
            </a:r>
            <a:r>
              <a:rPr lang="en-US" sz="2800" dirty="0"/>
              <a:t>+ </a:t>
            </a:r>
            <a:r>
              <a:rPr lang="en-US" sz="2800" i="1" dirty="0"/>
              <a:t>b </a:t>
            </a:r>
            <a:r>
              <a:rPr lang="en-US" sz="2800" dirty="0"/>
              <a:t>= 2</a:t>
            </a:r>
            <a:r>
              <a:rPr lang="en-US" sz="2800" i="1" dirty="0"/>
              <a:t>k </a:t>
            </a:r>
            <a:r>
              <a:rPr lang="en-US" sz="2800" dirty="0"/>
              <a:t>+ 2</a:t>
            </a:r>
            <a:r>
              <a:rPr lang="en-US" sz="2800" i="1" dirty="0"/>
              <a:t>j </a:t>
            </a:r>
            <a:r>
              <a:rPr lang="en-US" sz="2800" dirty="0"/>
              <a:t>= 2(</a:t>
            </a:r>
            <a:r>
              <a:rPr lang="en-US" sz="2800" i="1" dirty="0"/>
              <a:t>k </a:t>
            </a:r>
            <a:r>
              <a:rPr lang="en-US" sz="2800" dirty="0"/>
              <a:t>+ </a:t>
            </a:r>
            <a:r>
              <a:rPr lang="en-US" sz="2800" i="1" dirty="0"/>
              <a:t>j</a:t>
            </a:r>
            <a:r>
              <a:rPr lang="en-US" sz="2800" dirty="0"/>
              <a:t>).</a:t>
            </a:r>
          </a:p>
          <a:p>
            <a:r>
              <a:rPr lang="en-US" sz="2800" dirty="0"/>
              <a:t>Since </a:t>
            </a:r>
            <a:r>
              <a:rPr lang="en-US" sz="2800" i="1" dirty="0"/>
              <a:t>k </a:t>
            </a:r>
            <a:r>
              <a:rPr lang="en-US" sz="2800" dirty="0"/>
              <a:t>+ </a:t>
            </a:r>
            <a:r>
              <a:rPr lang="en-US" sz="2800" i="1" dirty="0"/>
              <a:t>j </a:t>
            </a:r>
            <a:r>
              <a:rPr lang="en-US" sz="2800" dirty="0"/>
              <a:t>is an integer, this means that</a:t>
            </a:r>
            <a:br>
              <a:rPr lang="en-US" sz="2800" dirty="0"/>
            </a:br>
            <a:r>
              <a:rPr lang="en-US" sz="2800" i="1" dirty="0"/>
              <a:t>a </a:t>
            </a:r>
            <a:r>
              <a:rPr lang="en-US" sz="2800" dirty="0"/>
              <a:t>+ </a:t>
            </a:r>
            <a:r>
              <a:rPr lang="en-US" sz="2800" i="1" dirty="0"/>
              <a:t>b </a:t>
            </a:r>
            <a:r>
              <a:rPr lang="en-US" sz="2800" dirty="0"/>
              <a:t>is even. 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</p:txBody>
      </p:sp>
      <p:sp>
        <p:nvSpPr>
          <p:cNvPr id="4" name="Rectangle 45"/>
          <p:cNvSpPr>
            <a:spLocks noChangeArrowheads="1"/>
          </p:cNvSpPr>
          <p:nvPr/>
        </p:nvSpPr>
        <p:spPr bwMode="auto">
          <a:xfrm>
            <a:off x="6400800" y="2362200"/>
            <a:ext cx="609600" cy="685800"/>
          </a:xfrm>
          <a:prstGeom prst="rect">
            <a:avLst/>
          </a:prstGeom>
          <a:solidFill>
            <a:srgbClr val="00B0F0">
              <a:alpha val="4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sz="4000" dirty="0"/>
              <a:t>P</a:t>
            </a:r>
          </a:p>
        </p:txBody>
      </p:sp>
      <p:sp>
        <p:nvSpPr>
          <p:cNvPr id="5" name="Rectangle 48"/>
          <p:cNvSpPr>
            <a:spLocks noChangeArrowheads="1"/>
          </p:cNvSpPr>
          <p:nvPr/>
        </p:nvSpPr>
        <p:spPr bwMode="auto">
          <a:xfrm>
            <a:off x="7848600" y="2362200"/>
            <a:ext cx="609600" cy="685800"/>
          </a:xfrm>
          <a:prstGeom prst="rect">
            <a:avLst/>
          </a:prstGeom>
          <a:solidFill>
            <a:srgbClr val="00B050">
              <a:alpha val="4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sz="4000" dirty="0"/>
              <a:t>Q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7086600" y="2667000"/>
            <a:ext cx="6858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Rectangle 7"/>
          <p:cNvSpPr/>
          <p:nvPr/>
        </p:nvSpPr>
        <p:spPr bwMode="auto">
          <a:xfrm>
            <a:off x="2743200" y="1249680"/>
            <a:ext cx="4876800" cy="533400"/>
          </a:xfrm>
          <a:prstGeom prst="rect">
            <a:avLst/>
          </a:prstGeom>
          <a:solidFill>
            <a:srgbClr val="00B0F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362200" y="1752600"/>
            <a:ext cx="3810000" cy="533400"/>
          </a:xfrm>
          <a:prstGeom prst="rect">
            <a:avLst/>
          </a:prstGeom>
          <a:solidFill>
            <a:srgbClr val="0066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400" y="3307080"/>
            <a:ext cx="1675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assume </a:t>
            </a:r>
            <a:r>
              <a:rPr lang="en-US" sz="2800" i="1" dirty="0"/>
              <a:t>P</a:t>
            </a:r>
            <a:endParaRPr lang="en-US" sz="2800" dirty="0"/>
          </a:p>
        </p:txBody>
      </p:sp>
      <p:sp>
        <p:nvSpPr>
          <p:cNvPr id="13" name="Down Arrow 12"/>
          <p:cNvSpPr/>
          <p:nvPr/>
        </p:nvSpPr>
        <p:spPr bwMode="auto">
          <a:xfrm>
            <a:off x="762000" y="3830300"/>
            <a:ext cx="381000" cy="18847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" y="5801380"/>
            <a:ext cx="1842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Deduce </a:t>
            </a:r>
            <a:r>
              <a:rPr lang="en-US" sz="2800" i="1" dirty="0"/>
              <a:t>Q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7848600" y="63246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QED</a:t>
            </a:r>
          </a:p>
        </p:txBody>
      </p:sp>
    </p:spTree>
    <p:extLst>
      <p:ext uri="{BB962C8B-B14F-4D97-AF65-F5344CB8AC3E}">
        <p14:creationId xmlns:p14="http://schemas.microsoft.com/office/powerpoint/2010/main" val="102082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11" grpId="0" animBg="1"/>
      <p:bldP spid="12" grpId="0"/>
      <p:bldP spid="13" grpId="0" animBg="1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959100" y="457200"/>
            <a:ext cx="3289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Negation of If-Then</a:t>
            </a:r>
          </a:p>
        </p:txBody>
      </p:sp>
      <p:pic>
        <p:nvPicPr>
          <p:cNvPr id="12293" name="Picture 3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44600"/>
            <a:ext cx="30226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29000" y="838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0" y="2438400"/>
            <a:ext cx="36599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ym typeface="Symbol" panose="05050102010706020507" pitchFamily="18" charset="2"/>
              </a:rPr>
              <a:t></a:t>
            </a:r>
            <a:r>
              <a:rPr lang="en-US" sz="3600" dirty="0"/>
              <a:t>(if p then q) </a:t>
            </a:r>
            <a:r>
              <a:rPr lang="en-US" sz="3600" dirty="0">
                <a:sym typeface="Symbol" panose="05050102010706020507" pitchFamily="18" charset="2"/>
              </a:rPr>
              <a:t> </a:t>
            </a:r>
            <a:endParaRPr 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3505200" y="3316069"/>
            <a:ext cx="3783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   (if </a:t>
            </a:r>
            <a:r>
              <a:rPr lang="en-US" sz="3600" dirty="0">
                <a:sym typeface="Symbol" panose="05050102010706020507" pitchFamily="18" charset="2"/>
              </a:rPr>
              <a:t></a:t>
            </a:r>
            <a:r>
              <a:rPr lang="en-US" sz="3600" dirty="0"/>
              <a:t>p then q) </a:t>
            </a:r>
            <a:r>
              <a:rPr lang="en-US" sz="3600" dirty="0">
                <a:sym typeface="Symbol" panose="05050102010706020507" pitchFamily="18" charset="2"/>
              </a:rPr>
              <a:t> </a:t>
            </a:r>
            <a:endParaRPr lang="en-US" sz="3600" dirty="0"/>
          </a:p>
        </p:txBody>
      </p:sp>
      <p:pic>
        <p:nvPicPr>
          <p:cNvPr id="14" name="Picture 2" descr="Image result for why clip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444282"/>
            <a:ext cx="892175" cy="756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531792" y="4078069"/>
            <a:ext cx="4249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   (if </a:t>
            </a:r>
            <a:r>
              <a:rPr lang="en-US" sz="3600" dirty="0">
                <a:sym typeface="Symbol" panose="05050102010706020507" pitchFamily="18" charset="2"/>
              </a:rPr>
              <a:t></a:t>
            </a:r>
            <a:r>
              <a:rPr lang="en-US" sz="3600" dirty="0"/>
              <a:t>p then </a:t>
            </a:r>
            <a:r>
              <a:rPr lang="en-US" sz="3600" dirty="0">
                <a:sym typeface="Symbol" panose="05050102010706020507" pitchFamily="18" charset="2"/>
              </a:rPr>
              <a:t> </a:t>
            </a:r>
            <a:r>
              <a:rPr lang="en-US" sz="3600" dirty="0"/>
              <a:t>q) </a:t>
            </a:r>
            <a:r>
              <a:rPr lang="en-US" sz="3600" dirty="0">
                <a:sym typeface="Symbol" panose="05050102010706020507" pitchFamily="18" charset="2"/>
              </a:rPr>
              <a:t> </a:t>
            </a:r>
            <a:endParaRPr lang="en-US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3505200" y="4763869"/>
            <a:ext cx="3921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   (if p then </a:t>
            </a:r>
            <a:r>
              <a:rPr lang="en-US" sz="3600" dirty="0">
                <a:sym typeface="Symbol" panose="05050102010706020507" pitchFamily="18" charset="2"/>
              </a:rPr>
              <a:t> </a:t>
            </a:r>
            <a:r>
              <a:rPr lang="en-US" sz="3600" dirty="0"/>
              <a:t>q) </a:t>
            </a:r>
            <a:r>
              <a:rPr lang="en-US" sz="3600" dirty="0">
                <a:sym typeface="Symbol" panose="05050102010706020507" pitchFamily="18" charset="2"/>
              </a:rPr>
              <a:t> </a:t>
            </a:r>
            <a:endParaRPr lang="en-US" sz="3600" dirty="0"/>
          </a:p>
        </p:txBody>
      </p:sp>
      <p:sp>
        <p:nvSpPr>
          <p:cNvPr id="18" name="Rectangle 53"/>
          <p:cNvSpPr>
            <a:spLocks noChangeArrowheads="1"/>
          </p:cNvSpPr>
          <p:nvPr/>
        </p:nvSpPr>
        <p:spPr bwMode="auto">
          <a:xfrm>
            <a:off x="76200" y="6248400"/>
            <a:ext cx="31242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sz="2800" dirty="0"/>
              <a:t>p </a:t>
            </a:r>
            <a:r>
              <a:rPr lang="en-US" altLang="en-US" sz="2800" dirty="0">
                <a:sym typeface="Symbol" panose="05050102010706020507" pitchFamily="18" charset="2"/>
              </a:rPr>
              <a:t> </a:t>
            </a:r>
            <a:r>
              <a:rPr lang="en-US" altLang="en-US" sz="2800" dirty="0"/>
              <a:t>q </a:t>
            </a:r>
            <a:r>
              <a:rPr lang="en-US" altLang="en-US" sz="2800" dirty="0">
                <a:sym typeface="Symbol" panose="05050102010706020507" pitchFamily="18" charset="2"/>
              </a:rPr>
              <a:t> p q</a:t>
            </a:r>
            <a:endParaRPr lang="en-US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385422" y="3429000"/>
            <a:ext cx="1439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ym typeface="Symbol" panose="05050102010706020507" pitchFamily="18" charset="2"/>
              </a:rPr>
              <a:t>p q </a:t>
            </a:r>
            <a:endParaRPr lang="en-US" alt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2029602" y="4114800"/>
            <a:ext cx="18565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ym typeface="Symbol" panose="05050102010706020507" pitchFamily="18" charset="2"/>
              </a:rPr>
              <a:t>p  q </a:t>
            </a:r>
            <a:endParaRPr lang="en-US" alt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1752600" y="4800600"/>
            <a:ext cx="2149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ym typeface="Symbol" panose="05050102010706020507" pitchFamily="18" charset="2"/>
              </a:rPr>
              <a:t>p  q </a:t>
            </a:r>
            <a:endParaRPr lang="en-US" alt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4944" y="3200401"/>
            <a:ext cx="654327" cy="70709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5273" y="4035177"/>
            <a:ext cx="654327" cy="70709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5273" y="4869953"/>
            <a:ext cx="654327" cy="7070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5" grpId="0"/>
      <p:bldP spid="16" grpId="0"/>
      <p:bldP spid="7" grpId="0"/>
      <p:bldP spid="23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959100" y="457200"/>
            <a:ext cx="3289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Negation of If-Then</a:t>
            </a:r>
          </a:p>
        </p:txBody>
      </p:sp>
      <p:pic>
        <p:nvPicPr>
          <p:cNvPr id="12293" name="Picture 3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44600"/>
            <a:ext cx="30226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622" name="Picture 3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238" y="2276475"/>
            <a:ext cx="1778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624" name="Picture 4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75" y="2822575"/>
            <a:ext cx="225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627" name="Picture 4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3" y="3360737"/>
            <a:ext cx="219868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629" name="Picture 4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3843337"/>
            <a:ext cx="168592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630" name="Text Box 46"/>
          <p:cNvSpPr txBox="1">
            <a:spLocks noChangeArrowheads="1"/>
          </p:cNvSpPr>
          <p:nvPr/>
        </p:nvSpPr>
        <p:spPr bwMode="auto">
          <a:xfrm>
            <a:off x="5368925" y="2792412"/>
            <a:ext cx="164147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previous slide</a:t>
            </a:r>
          </a:p>
        </p:txBody>
      </p:sp>
      <p:sp>
        <p:nvSpPr>
          <p:cNvPr id="67631" name="Text Box 47"/>
          <p:cNvSpPr txBox="1">
            <a:spLocks noChangeArrowheads="1"/>
          </p:cNvSpPr>
          <p:nvPr/>
        </p:nvSpPr>
        <p:spPr bwMode="auto">
          <a:xfrm>
            <a:off x="5368925" y="3325812"/>
            <a:ext cx="127317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DeMorgan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29000" y="838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65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30" grpId="0" animBg="1"/>
      <p:bldP spid="676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959100" y="457200"/>
            <a:ext cx="3289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Negation of If-Then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1066800" y="2362200"/>
            <a:ext cx="6486071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 dirty="0"/>
              <a:t>If you eat an apple everyday, then you have no toothache.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 dirty="0"/>
              <a:t>You eat an apple everyday but you have toothache.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endParaRPr lang="en-US" altLang="zh-TW" dirty="0"/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922338" y="4835525"/>
            <a:ext cx="729932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2"/>
              </a:buClr>
              <a:buFontTx/>
              <a:buChar char="•"/>
            </a:pPr>
            <a:r>
              <a:rPr lang="en-US" altLang="zh-TW" dirty="0"/>
              <a:t>If my computer is not working, then I cannot finish my homework.</a:t>
            </a:r>
          </a:p>
          <a:p>
            <a:pPr eaLnBrk="1" hangingPunct="1">
              <a:lnSpc>
                <a:spcPct val="150000"/>
              </a:lnSpc>
              <a:buClr>
                <a:schemeClr val="accent2"/>
              </a:buClr>
              <a:buFontTx/>
              <a:buChar char="•"/>
            </a:pPr>
            <a:r>
              <a:rPr lang="en-US" altLang="zh-TW" dirty="0"/>
              <a:t>My computer is not working but I can finish my homework.</a:t>
            </a:r>
          </a:p>
        </p:txBody>
      </p:sp>
      <p:pic>
        <p:nvPicPr>
          <p:cNvPr id="12293" name="Picture 3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914400"/>
            <a:ext cx="30226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629" name="Picture 4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947737"/>
            <a:ext cx="2301787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29000" y="838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447800" y="3886200"/>
            <a:ext cx="6646863" cy="1143000"/>
            <a:chOff x="920766" y="4114800"/>
            <a:chExt cx="5556234" cy="1143000"/>
          </a:xfrm>
        </p:grpSpPr>
        <p:sp>
          <p:nvSpPr>
            <p:cNvPr id="14" name="Rectangle 46"/>
            <p:cNvSpPr>
              <a:spLocks noChangeArrowheads="1"/>
            </p:cNvSpPr>
            <p:nvPr/>
          </p:nvSpPr>
          <p:spPr bwMode="auto">
            <a:xfrm>
              <a:off x="1676400" y="4114800"/>
              <a:ext cx="609600" cy="6858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 sz="4000" dirty="0"/>
                <a:t>P</a:t>
              </a:r>
            </a:p>
          </p:txBody>
        </p:sp>
        <p:sp>
          <p:nvSpPr>
            <p:cNvPr id="15" name="Rectangle 47"/>
            <p:cNvSpPr>
              <a:spLocks noChangeArrowheads="1"/>
            </p:cNvSpPr>
            <p:nvPr/>
          </p:nvSpPr>
          <p:spPr bwMode="auto">
            <a:xfrm>
              <a:off x="5181600" y="4267200"/>
              <a:ext cx="609600" cy="6858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 sz="4000"/>
                <a:t>Q</a:t>
              </a:r>
            </a:p>
          </p:txBody>
        </p:sp>
        <p:sp>
          <p:nvSpPr>
            <p:cNvPr id="16" name="Right Brace 58"/>
            <p:cNvSpPr>
              <a:spLocks/>
            </p:cNvSpPr>
            <p:nvPr/>
          </p:nvSpPr>
          <p:spPr bwMode="auto">
            <a:xfrm rot="16200000">
              <a:off x="1880218" y="3841148"/>
              <a:ext cx="424428" cy="2343331"/>
            </a:xfrm>
            <a:prstGeom prst="rightBrace">
              <a:avLst>
                <a:gd name="adj1" fmla="val 8342"/>
                <a:gd name="adj2" fmla="val 49588"/>
              </a:avLst>
            </a:prstGeom>
            <a:solidFill>
              <a:schemeClr val="accent1">
                <a:alpha val="16078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" name="Right Brace 59"/>
            <p:cNvSpPr>
              <a:spLocks/>
            </p:cNvSpPr>
            <p:nvPr/>
          </p:nvSpPr>
          <p:spPr bwMode="auto">
            <a:xfrm rot="-5400000">
              <a:off x="4991100" y="3771900"/>
              <a:ext cx="381000" cy="2590800"/>
            </a:xfrm>
            <a:prstGeom prst="rightBrace">
              <a:avLst>
                <a:gd name="adj1" fmla="val 8343"/>
                <a:gd name="adj2" fmla="val 49588"/>
              </a:avLst>
            </a:prstGeom>
            <a:solidFill>
              <a:schemeClr val="accent1">
                <a:alpha val="16078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524000" y="1600200"/>
            <a:ext cx="5765800" cy="990601"/>
            <a:chOff x="1752600" y="1600200"/>
            <a:chExt cx="5765800" cy="990601"/>
          </a:xfrm>
        </p:grpSpPr>
        <p:sp>
          <p:nvSpPr>
            <p:cNvPr id="19" name="Rectangle 45"/>
            <p:cNvSpPr>
              <a:spLocks noChangeArrowheads="1"/>
            </p:cNvSpPr>
            <p:nvPr/>
          </p:nvSpPr>
          <p:spPr bwMode="auto">
            <a:xfrm>
              <a:off x="2743200" y="1600200"/>
              <a:ext cx="609600" cy="6858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 sz="4000" dirty="0"/>
                <a:t>P</a:t>
              </a:r>
            </a:p>
          </p:txBody>
        </p:sp>
        <p:sp>
          <p:nvSpPr>
            <p:cNvPr id="20" name="Rectangle 48"/>
            <p:cNvSpPr>
              <a:spLocks noChangeArrowheads="1"/>
            </p:cNvSpPr>
            <p:nvPr/>
          </p:nvSpPr>
          <p:spPr bwMode="auto">
            <a:xfrm>
              <a:off x="6553200" y="1676400"/>
              <a:ext cx="609600" cy="6858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 sz="4000" dirty="0"/>
                <a:t>Q</a:t>
              </a:r>
            </a:p>
          </p:txBody>
        </p:sp>
        <p:sp>
          <p:nvSpPr>
            <p:cNvPr id="21" name="Right Brace 57"/>
            <p:cNvSpPr>
              <a:spLocks/>
            </p:cNvSpPr>
            <p:nvPr/>
          </p:nvSpPr>
          <p:spPr bwMode="auto">
            <a:xfrm rot="16200000">
              <a:off x="2971800" y="990600"/>
              <a:ext cx="381000" cy="2819400"/>
            </a:xfrm>
            <a:prstGeom prst="rightBrace">
              <a:avLst>
                <a:gd name="adj1" fmla="val 8352"/>
                <a:gd name="adj2" fmla="val 49588"/>
              </a:avLst>
            </a:prstGeom>
            <a:solidFill>
              <a:schemeClr val="accent1">
                <a:alpha val="16078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" name="Right Brace 60"/>
            <p:cNvSpPr>
              <a:spLocks/>
            </p:cNvSpPr>
            <p:nvPr/>
          </p:nvSpPr>
          <p:spPr bwMode="auto">
            <a:xfrm rot="16200000">
              <a:off x="6223000" y="1295401"/>
              <a:ext cx="304800" cy="2286000"/>
            </a:xfrm>
            <a:prstGeom prst="rightBrace">
              <a:avLst>
                <a:gd name="adj1" fmla="val 8333"/>
                <a:gd name="adj2" fmla="val 49588"/>
              </a:avLst>
            </a:prstGeom>
            <a:solidFill>
              <a:schemeClr val="accent1">
                <a:alpha val="16078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419600" y="3124200"/>
            <a:ext cx="2057400" cy="990600"/>
            <a:chOff x="2147888" y="3124200"/>
            <a:chExt cx="2057400" cy="990600"/>
          </a:xfrm>
        </p:grpSpPr>
        <p:sp>
          <p:nvSpPr>
            <p:cNvPr id="24" name="Rectangle 49"/>
            <p:cNvSpPr>
              <a:spLocks noChangeArrowheads="1"/>
            </p:cNvSpPr>
            <p:nvPr/>
          </p:nvSpPr>
          <p:spPr bwMode="auto">
            <a:xfrm>
              <a:off x="2819400" y="3429000"/>
              <a:ext cx="1004888" cy="6858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 sz="4000" dirty="0"/>
                <a:t>~Q</a:t>
              </a:r>
            </a:p>
          </p:txBody>
        </p:sp>
        <p:sp>
          <p:nvSpPr>
            <p:cNvPr id="25" name="Right Brace 61"/>
            <p:cNvSpPr>
              <a:spLocks/>
            </p:cNvSpPr>
            <p:nvPr/>
          </p:nvSpPr>
          <p:spPr bwMode="auto">
            <a:xfrm rot="5400000">
              <a:off x="2973386" y="2298702"/>
              <a:ext cx="406403" cy="2057400"/>
            </a:xfrm>
            <a:prstGeom prst="rightBrace">
              <a:avLst>
                <a:gd name="adj1" fmla="val 8325"/>
                <a:gd name="adj2" fmla="val 49588"/>
              </a:avLst>
            </a:prstGeom>
            <a:solidFill>
              <a:schemeClr val="accent1">
                <a:alpha val="16078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495800" y="5600700"/>
            <a:ext cx="2778448" cy="990600"/>
            <a:chOff x="2133600" y="5791200"/>
            <a:chExt cx="2133600" cy="990600"/>
          </a:xfrm>
        </p:grpSpPr>
        <p:sp>
          <p:nvSpPr>
            <p:cNvPr id="27" name="Rectangle 51"/>
            <p:cNvSpPr>
              <a:spLocks noChangeArrowheads="1"/>
            </p:cNvSpPr>
            <p:nvPr/>
          </p:nvSpPr>
          <p:spPr bwMode="auto">
            <a:xfrm>
              <a:off x="2286000" y="6096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 sz="4000" dirty="0"/>
                <a:t>~Q</a:t>
              </a:r>
            </a:p>
          </p:txBody>
        </p:sp>
        <p:sp>
          <p:nvSpPr>
            <p:cNvPr id="28" name="Right Brace 62"/>
            <p:cNvSpPr>
              <a:spLocks/>
            </p:cNvSpPr>
            <p:nvPr/>
          </p:nvSpPr>
          <p:spPr bwMode="auto">
            <a:xfrm rot="5400000">
              <a:off x="3009900" y="4914900"/>
              <a:ext cx="381000" cy="2133600"/>
            </a:xfrm>
            <a:prstGeom prst="rightBrace">
              <a:avLst>
                <a:gd name="adj1" fmla="val 8322"/>
                <a:gd name="adj2" fmla="val 49588"/>
              </a:avLst>
            </a:prstGeom>
            <a:solidFill>
              <a:schemeClr val="accent1">
                <a:alpha val="16078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731448" y="5105400"/>
            <a:ext cx="1260152" cy="1066800"/>
            <a:chOff x="7731448" y="5105400"/>
            <a:chExt cx="1260152" cy="1066800"/>
          </a:xfrm>
        </p:grpSpPr>
        <p:grpSp>
          <p:nvGrpSpPr>
            <p:cNvPr id="10" name="Group 9"/>
            <p:cNvGrpSpPr/>
            <p:nvPr/>
          </p:nvGrpSpPr>
          <p:grpSpPr>
            <a:xfrm>
              <a:off x="7731448" y="5105400"/>
              <a:ext cx="1260152" cy="533400"/>
              <a:chOff x="7274248" y="2590800"/>
              <a:chExt cx="1260152" cy="533400"/>
            </a:xfrm>
          </p:grpSpPr>
          <p:cxnSp>
            <p:nvCxnSpPr>
              <p:cNvPr id="5" name="Straight Connector 4"/>
              <p:cNvCxnSpPr/>
              <p:nvPr/>
            </p:nvCxnSpPr>
            <p:spPr bwMode="auto">
              <a:xfrm>
                <a:off x="7696200" y="2590800"/>
                <a:ext cx="838200" cy="0"/>
              </a:xfrm>
              <a:prstGeom prst="line">
                <a:avLst/>
              </a:prstGeom>
              <a:solidFill>
                <a:schemeClr val="accent1"/>
              </a:solidFill>
              <a:ln w="50800" cap="flat" cmpd="sng" algn="ctr">
                <a:solidFill>
                  <a:srgbClr val="00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" name="Straight Connector 6"/>
              <p:cNvCxnSpPr/>
              <p:nvPr/>
            </p:nvCxnSpPr>
            <p:spPr bwMode="auto">
              <a:xfrm>
                <a:off x="8534400" y="2590800"/>
                <a:ext cx="0" cy="533400"/>
              </a:xfrm>
              <a:prstGeom prst="line">
                <a:avLst/>
              </a:prstGeom>
              <a:solidFill>
                <a:schemeClr val="accent1"/>
              </a:solidFill>
              <a:ln w="50800" cap="flat" cmpd="sng" algn="ctr">
                <a:solidFill>
                  <a:srgbClr val="00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" name="Straight Arrow Connector 8"/>
              <p:cNvCxnSpPr/>
              <p:nvPr/>
            </p:nvCxnSpPr>
            <p:spPr bwMode="auto">
              <a:xfrm flipH="1">
                <a:off x="7274248" y="3124200"/>
                <a:ext cx="1260152" cy="0"/>
              </a:xfrm>
              <a:prstGeom prst="straightConnector1">
                <a:avLst/>
              </a:prstGeom>
              <a:solidFill>
                <a:schemeClr val="accent1"/>
              </a:solidFill>
              <a:ln w="50800" cap="flat" cmpd="sng" algn="ctr">
                <a:solidFill>
                  <a:srgbClr val="0066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11" name="TextBox 10"/>
            <p:cNvSpPr txBox="1"/>
            <p:nvPr/>
          </p:nvSpPr>
          <p:spPr>
            <a:xfrm>
              <a:off x="7991749" y="5802868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negate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315200" y="2667000"/>
            <a:ext cx="1260152" cy="1066800"/>
            <a:chOff x="7731448" y="5105400"/>
            <a:chExt cx="1260152" cy="1066800"/>
          </a:xfrm>
        </p:grpSpPr>
        <p:grpSp>
          <p:nvGrpSpPr>
            <p:cNvPr id="40" name="Group 39"/>
            <p:cNvGrpSpPr/>
            <p:nvPr/>
          </p:nvGrpSpPr>
          <p:grpSpPr>
            <a:xfrm>
              <a:off x="7731448" y="5105400"/>
              <a:ext cx="1260152" cy="533400"/>
              <a:chOff x="7274248" y="2590800"/>
              <a:chExt cx="1260152" cy="533400"/>
            </a:xfrm>
          </p:grpSpPr>
          <p:cxnSp>
            <p:nvCxnSpPr>
              <p:cNvPr id="42" name="Straight Connector 41"/>
              <p:cNvCxnSpPr/>
              <p:nvPr/>
            </p:nvCxnSpPr>
            <p:spPr bwMode="auto">
              <a:xfrm>
                <a:off x="7696200" y="2590800"/>
                <a:ext cx="838200" cy="0"/>
              </a:xfrm>
              <a:prstGeom prst="line">
                <a:avLst/>
              </a:prstGeom>
              <a:solidFill>
                <a:schemeClr val="accent1"/>
              </a:solidFill>
              <a:ln w="50800" cap="flat" cmpd="sng" algn="ctr">
                <a:solidFill>
                  <a:srgbClr val="00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 bwMode="auto">
              <a:xfrm>
                <a:off x="8534400" y="2590800"/>
                <a:ext cx="0" cy="533400"/>
              </a:xfrm>
              <a:prstGeom prst="line">
                <a:avLst/>
              </a:prstGeom>
              <a:solidFill>
                <a:schemeClr val="accent1"/>
              </a:solidFill>
              <a:ln w="50800" cap="flat" cmpd="sng" algn="ctr">
                <a:solidFill>
                  <a:srgbClr val="00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Straight Arrow Connector 43"/>
              <p:cNvCxnSpPr/>
              <p:nvPr/>
            </p:nvCxnSpPr>
            <p:spPr bwMode="auto">
              <a:xfrm flipH="1">
                <a:off x="7274248" y="3124200"/>
                <a:ext cx="1260152" cy="0"/>
              </a:xfrm>
              <a:prstGeom prst="straightConnector1">
                <a:avLst/>
              </a:prstGeom>
              <a:solidFill>
                <a:schemeClr val="accent1"/>
              </a:solidFill>
              <a:ln w="50800" cap="flat" cmpd="sng" algn="ctr">
                <a:solidFill>
                  <a:srgbClr val="0066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41" name="TextBox 40"/>
            <p:cNvSpPr txBox="1"/>
            <p:nvPr/>
          </p:nvSpPr>
          <p:spPr>
            <a:xfrm>
              <a:off x="7991749" y="5802868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negate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172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429000" y="457200"/>
            <a:ext cx="2255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Contrapositive</a:t>
            </a:r>
          </a:p>
        </p:txBody>
      </p:sp>
      <p:sp>
        <p:nvSpPr>
          <p:cNvPr id="13315" name="Text Box 6"/>
          <p:cNvSpPr txBox="1">
            <a:spLocks noChangeArrowheads="1"/>
          </p:cNvSpPr>
          <p:nvPr/>
        </p:nvSpPr>
        <p:spPr bwMode="auto">
          <a:xfrm>
            <a:off x="1677988" y="1219200"/>
            <a:ext cx="578802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The </a:t>
            </a:r>
            <a:r>
              <a:rPr lang="en-US" altLang="zh-TW">
                <a:solidFill>
                  <a:srgbClr val="A50021"/>
                </a:solidFill>
              </a:rPr>
              <a:t>contrapositive</a:t>
            </a:r>
            <a:r>
              <a:rPr lang="en-US" altLang="zh-TW"/>
              <a:t> of “if p then q” is “if ~q then ~p”.</a:t>
            </a: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1854200" y="4114800"/>
            <a:ext cx="4313238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6699"/>
                </a:solidFill>
              </a:rPr>
              <a:t>Statement:</a:t>
            </a:r>
            <a:r>
              <a:rPr lang="en-US" altLang="en-US"/>
              <a:t>   </a:t>
            </a:r>
            <a:r>
              <a:rPr lang="en-US" altLang="zh-TW"/>
              <a:t>If x</a:t>
            </a:r>
            <a:r>
              <a:rPr lang="en-US" altLang="zh-TW" baseline="30000"/>
              <a:t>2</a:t>
            </a:r>
            <a:r>
              <a:rPr lang="en-US" altLang="zh-TW"/>
              <a:t> is an even number,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                  then x is an even number.</a:t>
            </a:r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2233613" y="1981200"/>
            <a:ext cx="498157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6699"/>
                </a:solidFill>
              </a:rPr>
              <a:t>Statement:</a:t>
            </a:r>
            <a:r>
              <a:rPr lang="en-US" altLang="en-US"/>
              <a:t>   If you are a CS year 1 student,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                     then you are taking CSC 2110.</a:t>
            </a: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1554163" y="5029200"/>
            <a:ext cx="46577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A50021"/>
                </a:solidFill>
              </a:rPr>
              <a:t>Contrapositive:</a:t>
            </a:r>
            <a:r>
              <a:rPr lang="en-US" altLang="en-US"/>
              <a:t>   If x is an odd number,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                          then </a:t>
            </a:r>
            <a:r>
              <a:rPr lang="en-US" altLang="zh-TW"/>
              <a:t>x</a:t>
            </a:r>
            <a:r>
              <a:rPr lang="en-US" altLang="zh-TW" baseline="30000"/>
              <a:t>2</a:t>
            </a:r>
            <a:r>
              <a:rPr lang="en-US" altLang="zh-TW"/>
              <a:t> is an odd number</a:t>
            </a:r>
            <a:r>
              <a:rPr lang="en-US" altLang="en-US"/>
              <a:t>.</a:t>
            </a: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1852613" y="3030538"/>
            <a:ext cx="5919787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A50021"/>
                </a:solidFill>
              </a:rPr>
              <a:t>Contrapositive:</a:t>
            </a:r>
            <a:r>
              <a:rPr lang="en-US" altLang="en-US"/>
              <a:t>   If you are not taking CSC 2110,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                          then you are not a CS year 1 student.</a:t>
            </a:r>
          </a:p>
        </p:txBody>
      </p:sp>
      <p:sp>
        <p:nvSpPr>
          <p:cNvPr id="68619" name="Text Box 11"/>
          <p:cNvSpPr txBox="1">
            <a:spLocks noChangeArrowheads="1"/>
          </p:cNvSpPr>
          <p:nvPr/>
        </p:nvSpPr>
        <p:spPr bwMode="auto">
          <a:xfrm>
            <a:off x="579438" y="5791200"/>
            <a:ext cx="7985125" cy="376238"/>
          </a:xfrm>
          <a:prstGeom prst="rect">
            <a:avLst/>
          </a:prstGeom>
          <a:solidFill>
            <a:srgbClr val="CC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1" dirty="0"/>
              <a:t>Fact:</a:t>
            </a:r>
            <a:r>
              <a:rPr lang="en-US" altLang="zh-TW" dirty="0"/>
              <a:t> A conditional statement is logically equivalent to its contrapositive.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58740" y="6336268"/>
            <a:ext cx="5732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Often it is easier to analyze the contrapositive.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5" grpId="0"/>
      <p:bldP spid="68616" grpId="0"/>
      <p:bldP spid="68617" grpId="0"/>
      <p:bldP spid="68618" grpId="0"/>
      <p:bldP spid="68619" grpId="0" animBg="1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989388" y="457200"/>
            <a:ext cx="1116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Proofs</a:t>
            </a:r>
          </a:p>
        </p:txBody>
      </p:sp>
      <p:sp>
        <p:nvSpPr>
          <p:cNvPr id="14339" name="Text Box 29"/>
          <p:cNvSpPr txBox="1">
            <a:spLocks noChangeArrowheads="1"/>
          </p:cNvSpPr>
          <p:nvPr/>
        </p:nvSpPr>
        <p:spPr bwMode="auto">
          <a:xfrm>
            <a:off x="2216150" y="1233488"/>
            <a:ext cx="2917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6699"/>
                </a:solidFill>
              </a:rPr>
              <a:t>Statement:</a:t>
            </a:r>
            <a:r>
              <a:rPr lang="en-US" altLang="en-US"/>
              <a:t>   If P, then Q</a:t>
            </a:r>
          </a:p>
        </p:txBody>
      </p:sp>
      <p:sp>
        <p:nvSpPr>
          <p:cNvPr id="14340" name="Text Box 30"/>
          <p:cNvSpPr txBox="1">
            <a:spLocks noChangeArrowheads="1"/>
          </p:cNvSpPr>
          <p:nvPr/>
        </p:nvSpPr>
        <p:spPr bwMode="auto">
          <a:xfrm>
            <a:off x="1828800" y="1752600"/>
            <a:ext cx="3843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A50021"/>
                </a:solidFill>
              </a:rPr>
              <a:t>Contrapositive:</a:t>
            </a:r>
            <a:r>
              <a:rPr lang="en-US" altLang="en-US"/>
              <a:t>   If    Q, then     P.</a:t>
            </a:r>
          </a:p>
        </p:txBody>
      </p:sp>
      <p:pic>
        <p:nvPicPr>
          <p:cNvPr id="14341" name="Picture 3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905000"/>
            <a:ext cx="177800" cy="10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3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905000"/>
            <a:ext cx="177800" cy="10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Rectangle 33"/>
          <p:cNvSpPr>
            <a:spLocks noChangeArrowheads="1"/>
          </p:cNvSpPr>
          <p:nvPr/>
        </p:nvSpPr>
        <p:spPr bwMode="auto">
          <a:xfrm>
            <a:off x="1295400" y="1066800"/>
            <a:ext cx="6553200" cy="12192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4344" name="Picture 3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686050"/>
            <a:ext cx="3048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3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644775"/>
            <a:ext cx="3048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Picture 3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667000"/>
            <a:ext cx="1143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7" name="Picture 63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609850"/>
            <a:ext cx="5715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8" name="Picture 64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2609850"/>
            <a:ext cx="571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Picture 65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2632075"/>
            <a:ext cx="16605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9733" name="Group 101"/>
          <p:cNvGraphicFramePr>
            <a:graphicFrameLocks noGrp="1"/>
          </p:cNvGraphicFramePr>
          <p:nvPr/>
        </p:nvGraphicFramePr>
        <p:xfrm>
          <a:off x="4648200" y="2514600"/>
          <a:ext cx="3657600" cy="2971801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3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9734" name="Group 102"/>
          <p:cNvGraphicFramePr>
            <a:graphicFrameLocks noGrp="1"/>
          </p:cNvGraphicFramePr>
          <p:nvPr/>
        </p:nvGraphicFramePr>
        <p:xfrm>
          <a:off x="1600200" y="2514600"/>
          <a:ext cx="3048000" cy="2971801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3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9760" name="Rectangle 128"/>
          <p:cNvSpPr>
            <a:spLocks noChangeArrowheads="1"/>
          </p:cNvSpPr>
          <p:nvPr/>
        </p:nvSpPr>
        <p:spPr bwMode="auto">
          <a:xfrm>
            <a:off x="3352800" y="2209800"/>
            <a:ext cx="914400" cy="350520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9761" name="Rectangle 129"/>
          <p:cNvSpPr>
            <a:spLocks noChangeArrowheads="1"/>
          </p:cNvSpPr>
          <p:nvPr/>
        </p:nvSpPr>
        <p:spPr bwMode="auto">
          <a:xfrm>
            <a:off x="6858000" y="2209800"/>
            <a:ext cx="914400" cy="350520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69768" name="Picture 136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37" y="6324600"/>
            <a:ext cx="1173163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770" name="Picture 138" descr="txp_fi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6324600"/>
            <a:ext cx="168592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772" name="Picture 140" descr="txp_fig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6345238"/>
            <a:ext cx="1704975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774" name="Picture 142" descr="txp_fig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6345238"/>
            <a:ext cx="1685925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776" name="Picture 144" descr="txp_fig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488" y="6429375"/>
            <a:ext cx="2746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 rot="16200000">
            <a:off x="-548234" y="3760302"/>
            <a:ext cx="316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Proof using the Truth table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5879068"/>
            <a:ext cx="289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Proof using logical rules…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60" grpId="0" animBg="1"/>
      <p:bldP spid="69761" grpId="0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en-US" kern="0" dirty="0"/>
              <a:t>Inverse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 dirty="0"/>
              <a:t>The </a:t>
            </a:r>
            <a:r>
              <a:rPr lang="en-US" b="1" kern="0" dirty="0"/>
              <a:t>Inverse </a:t>
            </a:r>
            <a:r>
              <a:rPr lang="en-US" kern="0" dirty="0"/>
              <a:t>of an implication </a:t>
            </a:r>
            <a:r>
              <a:rPr lang="en-US" i="1" kern="0" dirty="0"/>
              <a:t>P </a:t>
            </a:r>
            <a:r>
              <a:rPr lang="en-US" kern="0" dirty="0"/>
              <a:t>→ </a:t>
            </a:r>
            <a:r>
              <a:rPr lang="en-US" i="1" kern="0" dirty="0"/>
              <a:t>Q </a:t>
            </a:r>
            <a:r>
              <a:rPr lang="en-US" kern="0" dirty="0"/>
              <a:t>is the implication ~</a:t>
            </a:r>
            <a:r>
              <a:rPr lang="en-US" i="1" kern="0" dirty="0"/>
              <a:t>P</a:t>
            </a:r>
            <a:r>
              <a:rPr lang="en-US" kern="0" dirty="0"/>
              <a:t> → ~</a:t>
            </a:r>
            <a:r>
              <a:rPr lang="en-US" i="1" kern="0" dirty="0"/>
              <a:t>Q </a:t>
            </a:r>
            <a:r>
              <a:rPr lang="en-US" kern="0" dirty="0"/>
              <a:t>. </a:t>
            </a:r>
          </a:p>
          <a:p>
            <a:r>
              <a:rPr lang="en-US" kern="0" dirty="0"/>
              <a:t>The inverse is NOT logically equivalent to the original implication. </a:t>
            </a:r>
          </a:p>
          <a:p>
            <a:pPr lvl="1"/>
            <a:r>
              <a:rPr lang="en-US" kern="0" dirty="0"/>
              <a:t>That is, whether the inverse of an implication is true is independent of the truth of the implication </a:t>
            </a:r>
            <a:br>
              <a:rPr lang="en-US" kern="0" dirty="0"/>
            </a:b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440819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563938" y="457200"/>
            <a:ext cx="205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8195" name="Text Box 12"/>
          <p:cNvSpPr txBox="1">
            <a:spLocks noChangeArrowheads="1"/>
          </p:cNvSpPr>
          <p:nvPr/>
        </p:nvSpPr>
        <p:spPr bwMode="auto">
          <a:xfrm>
            <a:off x="2667000" y="3689350"/>
            <a:ext cx="37465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 typeface="Wingdings" panose="05000000000000000000" pitchFamily="2" charset="2"/>
              <a:buChar char="n"/>
            </a:pPr>
            <a:r>
              <a:rPr lang="en-US" altLang="zh-TW"/>
              <a:t> </a:t>
            </a:r>
            <a:r>
              <a:rPr lang="en-US" altLang="zh-TW" sz="2400"/>
              <a:t>Conditional Statements</a:t>
            </a:r>
          </a:p>
          <a:p>
            <a:pPr eaLnBrk="1" hangingPunct="1">
              <a:buClr>
                <a:srgbClr val="A50021"/>
              </a:buClr>
              <a:buFont typeface="Wingdings" panose="05000000000000000000" pitchFamily="2" charset="2"/>
              <a:buChar char="n"/>
            </a:pPr>
            <a:endParaRPr lang="en-US" altLang="zh-TW" sz="2400"/>
          </a:p>
          <a:p>
            <a:pPr eaLnBrk="1" hangingPunct="1">
              <a:buClr>
                <a:srgbClr val="A50021"/>
              </a:buClr>
              <a:buFont typeface="Wingdings" panose="05000000000000000000" pitchFamily="2" charset="2"/>
              <a:buChar char="n"/>
            </a:pPr>
            <a:r>
              <a:rPr lang="en-US" altLang="zh-TW"/>
              <a:t> </a:t>
            </a:r>
            <a:r>
              <a:rPr lang="en-US" altLang="zh-TW" sz="2400"/>
              <a:t>Arguments</a:t>
            </a:r>
          </a:p>
        </p:txBody>
      </p:sp>
      <p:sp>
        <p:nvSpPr>
          <p:cNvPr id="8196" name="Text Box 13"/>
          <p:cNvSpPr txBox="1">
            <a:spLocks noChangeArrowheads="1"/>
          </p:cNvSpPr>
          <p:nvPr/>
        </p:nvSpPr>
        <p:spPr bwMode="auto">
          <a:xfrm>
            <a:off x="1477963" y="1735138"/>
            <a:ext cx="6218237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In the last lecture we introduced logic formulas.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In this lecture we are going to use logic to derive things.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The two important components in this lecture are: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converse </a:t>
            </a:r>
            <a:r>
              <a:rPr lang="en-US" dirty="0"/>
              <a:t>of an implication </a:t>
            </a:r>
            <a:r>
              <a:rPr lang="en-US" i="1" dirty="0"/>
              <a:t>P </a:t>
            </a:r>
            <a:r>
              <a:rPr lang="en-US" dirty="0"/>
              <a:t>→ </a:t>
            </a:r>
            <a:r>
              <a:rPr lang="en-US" i="1" dirty="0"/>
              <a:t>Q </a:t>
            </a:r>
            <a:r>
              <a:rPr lang="en-US" dirty="0"/>
              <a:t>is the implication </a:t>
            </a:r>
            <a:r>
              <a:rPr lang="en-US" i="1" dirty="0"/>
              <a:t>Q </a:t>
            </a:r>
            <a:r>
              <a:rPr lang="en-US" dirty="0"/>
              <a:t>→ </a:t>
            </a:r>
            <a:r>
              <a:rPr lang="en-US" i="1" dirty="0"/>
              <a:t>P</a:t>
            </a:r>
            <a:r>
              <a:rPr lang="en-US" dirty="0"/>
              <a:t>. </a:t>
            </a:r>
          </a:p>
          <a:p>
            <a:r>
              <a:rPr lang="en-US" dirty="0"/>
              <a:t>The converse is NOT logically equivalent to the original implication. </a:t>
            </a:r>
          </a:p>
          <a:p>
            <a:pPr lvl="1"/>
            <a:r>
              <a:rPr lang="en-US" dirty="0"/>
              <a:t>That is, whether the converse of an implication is true is independent of the truth of the implication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126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Converse and Inverse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Converse and Inverse of a statement are logically equivalent to each other…</a:t>
            </a:r>
          </a:p>
          <a:p>
            <a:r>
              <a:rPr lang="en-US" dirty="0"/>
              <a:t>Why/How?</a:t>
            </a:r>
          </a:p>
          <a:p>
            <a:pPr lvl="1"/>
            <a:r>
              <a:rPr lang="en-US" dirty="0"/>
              <a:t>P -&gt; Q</a:t>
            </a:r>
          </a:p>
          <a:p>
            <a:pPr lvl="1"/>
            <a:r>
              <a:rPr lang="en-US" dirty="0"/>
              <a:t>Inverse: ~P -&gt; ~Q</a:t>
            </a:r>
          </a:p>
          <a:p>
            <a:pPr lvl="1"/>
            <a:r>
              <a:rPr lang="en-US" dirty="0"/>
              <a:t>Converse: Q -&gt; P</a:t>
            </a:r>
          </a:p>
          <a:p>
            <a:pPr lvl="1"/>
            <a:r>
              <a:rPr lang="en-US" dirty="0"/>
              <a:t>Contrapositive of ~P -&gt; ~Q is ~~Q -&gt; ~~P, i.e., Q -&gt; P. 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3124200" y="4800600"/>
            <a:ext cx="304800" cy="53340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4406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53000"/>
          </a:xfrm>
        </p:spPr>
        <p:txBody>
          <a:bodyPr/>
          <a:lstStyle/>
          <a:p>
            <a:r>
              <a:rPr lang="en-US" sz="2800" dirty="0"/>
              <a:t>Mathematics is overflowing with examples of true implications which have a false converse. </a:t>
            </a:r>
          </a:p>
          <a:p>
            <a:pPr lvl="1"/>
            <a:r>
              <a:rPr lang="en-US" dirty="0"/>
              <a:t>If a number greater than 2 is prime, then that</a:t>
            </a:r>
            <a:br>
              <a:rPr lang="en-US" dirty="0"/>
            </a:br>
            <a:r>
              <a:rPr lang="en-US" dirty="0"/>
              <a:t>number is odd. </a:t>
            </a:r>
          </a:p>
          <a:p>
            <a:pPr lvl="2"/>
            <a:r>
              <a:rPr lang="en-US" dirty="0"/>
              <a:t>CONVERSE: If a number (&gt;2) is odd, then it is a prime</a:t>
            </a:r>
          </a:p>
          <a:p>
            <a:pPr lvl="2"/>
            <a:r>
              <a:rPr lang="en-US" dirty="0"/>
              <a:t>However, just because a number is odd does not mean it is prime. </a:t>
            </a:r>
          </a:p>
          <a:p>
            <a:pPr lvl="1"/>
            <a:r>
              <a:rPr lang="en-US" dirty="0"/>
              <a:t>If a shape is a square, then it is a rectangle.</a:t>
            </a:r>
          </a:p>
          <a:p>
            <a:pPr lvl="2"/>
            <a:r>
              <a:rPr lang="en-US" dirty="0"/>
              <a:t>CONVERSE: If a shape is a rectangle, then it is a square</a:t>
            </a:r>
          </a:p>
          <a:p>
            <a:pPr lvl="2"/>
            <a:r>
              <a:rPr lang="en-US" dirty="0"/>
              <a:t>But it is false that if a shape is a rectangle, then it is a square. 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8035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GB" dirty="0"/>
              <a:t>Converse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8362"/>
            <a:ext cx="8229600" cy="4525963"/>
          </a:xfrm>
        </p:spPr>
        <p:txBody>
          <a:bodyPr/>
          <a:lstStyle/>
          <a:p>
            <a:r>
              <a:rPr lang="en-US" dirty="0"/>
              <a:t>Sometimes the converse of a true statement is also true. </a:t>
            </a:r>
          </a:p>
          <a:p>
            <a:r>
              <a:rPr lang="en-US" dirty="0"/>
              <a:t>For example, the Pythagorean theorem has a true converse: if </a:t>
            </a:r>
            <a:r>
              <a:rPr lang="en-US" i="1" dirty="0"/>
              <a:t>a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i="1" dirty="0"/>
              <a:t>b</a:t>
            </a:r>
            <a:r>
              <a:rPr lang="en-US" baseline="30000" dirty="0"/>
              <a:t>2</a:t>
            </a:r>
            <a:r>
              <a:rPr lang="en-US" dirty="0"/>
              <a:t> = </a:t>
            </a:r>
            <a:r>
              <a:rPr lang="en-US" i="1" dirty="0"/>
              <a:t>c</a:t>
            </a:r>
            <a:r>
              <a:rPr lang="en-US" baseline="30000" dirty="0"/>
              <a:t>2</a:t>
            </a:r>
            <a:r>
              <a:rPr lang="en-US" dirty="0"/>
              <a:t>, then the triangle with sides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and </a:t>
            </a:r>
            <a:r>
              <a:rPr lang="en-US" i="1" dirty="0"/>
              <a:t>c </a:t>
            </a:r>
            <a:r>
              <a:rPr lang="en-US" dirty="0"/>
              <a:t>is a </a:t>
            </a:r>
            <a:r>
              <a:rPr lang="en-US" i="1" dirty="0"/>
              <a:t>right </a:t>
            </a:r>
            <a:r>
              <a:rPr lang="en-US" dirty="0"/>
              <a:t>triangle. </a:t>
            </a:r>
          </a:p>
          <a:p>
            <a:r>
              <a:rPr lang="en-US" dirty="0"/>
              <a:t>Whenever you encounter an implication in mathematics, it is always reasonable to ask whether the converse is true. 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638800"/>
            <a:ext cx="8229600" cy="120032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When both </a:t>
            </a:r>
            <a:r>
              <a:rPr lang="en-US" sz="2400" i="1" dirty="0"/>
              <a:t>P </a:t>
            </a:r>
            <a:r>
              <a:rPr lang="en-US" sz="2400" dirty="0"/>
              <a:t>→ </a:t>
            </a:r>
            <a:r>
              <a:rPr lang="en-US" sz="2400" i="1" dirty="0"/>
              <a:t>Q </a:t>
            </a:r>
            <a:r>
              <a:rPr lang="en-US" sz="2400" dirty="0"/>
              <a:t>and </a:t>
            </a:r>
            <a:r>
              <a:rPr lang="en-US" sz="2400" i="1" dirty="0"/>
              <a:t>Q </a:t>
            </a:r>
            <a:r>
              <a:rPr lang="en-US" sz="2400" dirty="0"/>
              <a:t>→ </a:t>
            </a:r>
            <a:r>
              <a:rPr lang="en-US" sz="2400" i="1" dirty="0"/>
              <a:t>P </a:t>
            </a:r>
            <a:r>
              <a:rPr lang="en-US" sz="2400" dirty="0"/>
              <a:t>are true, we say that </a:t>
            </a:r>
            <a:r>
              <a:rPr lang="en-US" sz="2400" i="1" dirty="0"/>
              <a:t>P </a:t>
            </a:r>
            <a:r>
              <a:rPr lang="en-US" sz="2400" dirty="0"/>
              <a:t>and </a:t>
            </a:r>
            <a:r>
              <a:rPr lang="en-US" sz="2400" i="1" dirty="0"/>
              <a:t>Q </a:t>
            </a:r>
            <a:r>
              <a:rPr lang="en-US" sz="2400" dirty="0"/>
              <a:t>are equivalent and write </a:t>
            </a:r>
            <a:r>
              <a:rPr lang="en-US" sz="2400" i="1" dirty="0"/>
              <a:t>P </a:t>
            </a:r>
            <a:r>
              <a:rPr lang="en-US" sz="2400" dirty="0"/>
              <a:t>↔ </a:t>
            </a:r>
            <a:r>
              <a:rPr lang="en-US" sz="2400" i="1" dirty="0"/>
              <a:t>Q</a:t>
            </a:r>
            <a:r>
              <a:rPr lang="en-US" sz="2400" dirty="0"/>
              <a:t>. This is also called the </a:t>
            </a:r>
            <a:r>
              <a:rPr lang="en-US" sz="2400" dirty="0" err="1"/>
              <a:t>biconditional</a:t>
            </a:r>
            <a:r>
              <a:rPr lang="en-US" sz="2400" dirty="0"/>
              <a:t>.  We will come back to this soon….</a:t>
            </a:r>
          </a:p>
        </p:txBody>
      </p:sp>
    </p:spTree>
    <p:extLst>
      <p:ext uri="{BB962C8B-B14F-4D97-AF65-F5344CB8AC3E}">
        <p14:creationId xmlns:p14="http://schemas.microsoft.com/office/powerpoint/2010/main" val="912124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why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912" y="1921276"/>
            <a:ext cx="1400175" cy="118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/>
              <a:t>Implication and Converse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229600" cy="5181600"/>
          </a:xfrm>
        </p:spPr>
        <p:txBody>
          <a:bodyPr/>
          <a:lstStyle/>
          <a:p>
            <a:r>
              <a:rPr lang="en-US" dirty="0"/>
              <a:t>True or False: If you draw any nine playing cards from a regular deck, then you will have at least three cards all of the same suit. </a:t>
            </a:r>
          </a:p>
          <a:p>
            <a:r>
              <a:rPr lang="en-US" dirty="0"/>
              <a:t>contrapositive: If you </a:t>
            </a:r>
            <a:r>
              <a:rPr lang="en-US" i="1" dirty="0"/>
              <a:t>don’t </a:t>
            </a:r>
            <a:r>
              <a:rPr lang="en-US" dirty="0"/>
              <a:t>have at least three cards all of the same suit, then you don’t have nine cards. </a:t>
            </a:r>
          </a:p>
          <a:p>
            <a:r>
              <a:rPr lang="en-US" dirty="0"/>
              <a:t>True: you can at most have two cards of each of the four suits, for a total of eight cards (or fewer).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82900" y="663714"/>
            <a:ext cx="45801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and contrapositive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1" y="152399"/>
            <a:ext cx="2318293" cy="670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2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768" y="971550"/>
            <a:ext cx="1266825" cy="533400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600200" y="914400"/>
            <a:ext cx="2057400" cy="685800"/>
            <a:chOff x="3276600" y="914400"/>
            <a:chExt cx="2057400" cy="685800"/>
          </a:xfrm>
        </p:grpSpPr>
        <p:sp>
          <p:nvSpPr>
            <p:cNvPr id="16" name="Rectangle 45"/>
            <p:cNvSpPr>
              <a:spLocks noChangeArrowheads="1"/>
            </p:cNvSpPr>
            <p:nvPr/>
          </p:nvSpPr>
          <p:spPr bwMode="auto">
            <a:xfrm>
              <a:off x="3276600" y="914400"/>
              <a:ext cx="609600" cy="685800"/>
            </a:xfrm>
            <a:prstGeom prst="rect">
              <a:avLst/>
            </a:prstGeom>
            <a:solidFill>
              <a:srgbClr val="C00000">
                <a:alpha val="4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 sz="4000" dirty="0"/>
                <a:t>P</a:t>
              </a:r>
            </a:p>
          </p:txBody>
        </p:sp>
        <p:sp>
          <p:nvSpPr>
            <p:cNvPr id="17" name="Rectangle 48"/>
            <p:cNvSpPr>
              <a:spLocks noChangeArrowheads="1"/>
            </p:cNvSpPr>
            <p:nvPr/>
          </p:nvSpPr>
          <p:spPr bwMode="auto">
            <a:xfrm>
              <a:off x="4724400" y="914400"/>
              <a:ext cx="609600" cy="685800"/>
            </a:xfrm>
            <a:prstGeom prst="rect">
              <a:avLst/>
            </a:prstGeom>
            <a:solidFill>
              <a:srgbClr val="00B050">
                <a:alpha val="4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 sz="4000" dirty="0"/>
                <a:t>Q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>
              <a:off x="3962400" y="12192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5720"/>
            <a:ext cx="8229600" cy="1143000"/>
          </a:xfrm>
        </p:spPr>
        <p:txBody>
          <a:bodyPr/>
          <a:lstStyle/>
          <a:p>
            <a:r>
              <a:rPr lang="en-US" dirty="0"/>
              <a:t>Understanding 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93837"/>
            <a:ext cx="8229600" cy="4525963"/>
          </a:xfrm>
        </p:spPr>
        <p:txBody>
          <a:bodyPr/>
          <a:lstStyle/>
          <a:p>
            <a:r>
              <a:rPr lang="en-US" sz="2800" dirty="0"/>
              <a:t>Suppose I tell </a:t>
            </a:r>
            <a:r>
              <a:rPr lang="en-US" sz="2800" dirty="0" err="1"/>
              <a:t>Rimpi</a:t>
            </a:r>
            <a:r>
              <a:rPr lang="en-US" sz="2800" dirty="0"/>
              <a:t> that </a:t>
            </a:r>
            <a:r>
              <a:rPr lang="en-US" sz="2800" b="1" dirty="0">
                <a:solidFill>
                  <a:srgbClr val="C00000"/>
                </a:solidFill>
              </a:rPr>
              <a:t>if she gets a 93% on her final</a:t>
            </a:r>
            <a:r>
              <a:rPr lang="en-US" sz="2800" dirty="0"/>
              <a:t>, then </a:t>
            </a:r>
            <a:r>
              <a:rPr lang="en-US" sz="2800" b="1" dirty="0">
                <a:solidFill>
                  <a:srgbClr val="006600"/>
                </a:solidFill>
              </a:rPr>
              <a:t>she will get an A in the class</a:t>
            </a:r>
            <a:r>
              <a:rPr lang="en-US" sz="2800" dirty="0"/>
              <a:t>. Assuming that what I said is true, what can you conclude in the following cases: </a:t>
            </a:r>
          </a:p>
          <a:p>
            <a:r>
              <a:rPr lang="en-US" sz="2800" dirty="0" err="1"/>
              <a:t>Rimpi</a:t>
            </a:r>
            <a:r>
              <a:rPr lang="en-US" sz="2800" dirty="0"/>
              <a:t> gets a 93% on her final.</a:t>
            </a:r>
          </a:p>
          <a:p>
            <a:pPr lvl="1"/>
            <a:r>
              <a:rPr lang="en-US" sz="2000" dirty="0" err="1"/>
              <a:t>Rimpi</a:t>
            </a:r>
            <a:r>
              <a:rPr lang="en-US" sz="2000" dirty="0"/>
              <a:t> gets an A.</a:t>
            </a:r>
          </a:p>
          <a:p>
            <a:r>
              <a:rPr lang="en-US" sz="2800" dirty="0" err="1"/>
              <a:t>Rimpi</a:t>
            </a:r>
            <a:r>
              <a:rPr lang="en-US" sz="2800" dirty="0"/>
              <a:t> gets an A in the class.</a:t>
            </a:r>
          </a:p>
          <a:p>
            <a:pPr lvl="1"/>
            <a:r>
              <a:rPr lang="en-US" sz="2000" dirty="0"/>
              <a:t>Cannot conclude anything.</a:t>
            </a:r>
          </a:p>
          <a:p>
            <a:r>
              <a:rPr lang="en-US" sz="2800" dirty="0" err="1"/>
              <a:t>Rimpi</a:t>
            </a:r>
            <a:r>
              <a:rPr lang="en-US" sz="2800" dirty="0"/>
              <a:t> does not get a 93% on her final. </a:t>
            </a:r>
          </a:p>
          <a:p>
            <a:pPr lvl="1"/>
            <a:r>
              <a:rPr lang="en-US" sz="2000" dirty="0"/>
              <a:t>Cannot conclude anything.</a:t>
            </a:r>
          </a:p>
          <a:p>
            <a:r>
              <a:rPr lang="en-US" sz="2800" dirty="0" err="1"/>
              <a:t>Rimpi</a:t>
            </a:r>
            <a:r>
              <a:rPr lang="en-US" sz="2800" dirty="0"/>
              <a:t> does not get an A in the class.</a:t>
            </a:r>
          </a:p>
          <a:p>
            <a:pPr lvl="1"/>
            <a:r>
              <a:rPr lang="en-US" sz="2400" dirty="0"/>
              <a:t> </a:t>
            </a:r>
            <a:r>
              <a:rPr lang="en-US" sz="2000" dirty="0" err="1"/>
              <a:t>Rimpi</a:t>
            </a:r>
            <a:r>
              <a:rPr lang="en-US" sz="2000" dirty="0"/>
              <a:t> does not get a 93% on her final.</a:t>
            </a:r>
            <a:br>
              <a:rPr lang="en-US" sz="2000" dirty="0"/>
            </a:br>
            <a:endParaRPr lang="en-US" sz="20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172200" y="1066800"/>
            <a:ext cx="838200" cy="685800"/>
            <a:chOff x="6172200" y="1066800"/>
            <a:chExt cx="838200" cy="685800"/>
          </a:xfrm>
        </p:grpSpPr>
        <p:sp>
          <p:nvSpPr>
            <p:cNvPr id="5" name="Rectangle 45"/>
            <p:cNvSpPr>
              <a:spLocks noChangeArrowheads="1"/>
            </p:cNvSpPr>
            <p:nvPr/>
          </p:nvSpPr>
          <p:spPr bwMode="auto">
            <a:xfrm>
              <a:off x="6477000" y="1066800"/>
              <a:ext cx="533400" cy="6858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 sz="4000" dirty="0"/>
                <a:t>P</a:t>
              </a:r>
            </a:p>
          </p:txBody>
        </p:sp>
        <p:cxnSp>
          <p:nvCxnSpPr>
            <p:cNvPr id="9" name="Straight Arrow Connector 8"/>
            <p:cNvCxnSpPr>
              <a:stCxn id="5" idx="1"/>
            </p:cNvCxnSpPr>
            <p:nvPr/>
          </p:nvCxnSpPr>
          <p:spPr bwMode="auto">
            <a:xfrm flipH="1">
              <a:off x="6172200" y="1409700"/>
              <a:ext cx="304800" cy="3429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4" name="Group 13"/>
          <p:cNvGrpSpPr/>
          <p:nvPr/>
        </p:nvGrpSpPr>
        <p:grpSpPr>
          <a:xfrm>
            <a:off x="7620000" y="1965960"/>
            <a:ext cx="792480" cy="685800"/>
            <a:chOff x="8305800" y="1981200"/>
            <a:chExt cx="792480" cy="685800"/>
          </a:xfrm>
        </p:grpSpPr>
        <p:sp>
          <p:nvSpPr>
            <p:cNvPr id="10" name="Rectangle 45"/>
            <p:cNvSpPr>
              <a:spLocks noChangeArrowheads="1"/>
            </p:cNvSpPr>
            <p:nvPr/>
          </p:nvSpPr>
          <p:spPr bwMode="auto">
            <a:xfrm>
              <a:off x="8564880" y="1981200"/>
              <a:ext cx="533400" cy="6858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 sz="4000" dirty="0"/>
                <a:t>Q</a:t>
              </a:r>
            </a:p>
          </p:txBody>
        </p:sp>
        <p:cxnSp>
          <p:nvCxnSpPr>
            <p:cNvPr id="12" name="Straight Arrow Connector 11"/>
            <p:cNvCxnSpPr>
              <a:stCxn id="10" idx="1"/>
            </p:cNvCxnSpPr>
            <p:nvPr/>
          </p:nvCxnSpPr>
          <p:spPr bwMode="auto">
            <a:xfrm flipH="1">
              <a:off x="8305800" y="2324100"/>
              <a:ext cx="25908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1" name="Right Arrow 20"/>
          <p:cNvSpPr/>
          <p:nvPr/>
        </p:nvSpPr>
        <p:spPr bwMode="auto">
          <a:xfrm>
            <a:off x="5288280" y="3383280"/>
            <a:ext cx="53340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67400" y="31242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is true; since P </a:t>
            </a:r>
            <a:r>
              <a:rPr lang="en-US" dirty="0">
                <a:sym typeface="Symbol" panose="05050102010706020507" pitchFamily="18" charset="2"/>
              </a:rPr>
              <a:t> Q is true; Q must be true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 bwMode="auto">
          <a:xfrm>
            <a:off x="4953000" y="4343399"/>
            <a:ext cx="335280" cy="29854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34000" y="4078069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 is true; P </a:t>
            </a:r>
            <a:r>
              <a:rPr lang="en-US" dirty="0">
                <a:sym typeface="Symbol" panose="05050102010706020507" pitchFamily="18" charset="2"/>
              </a:rPr>
              <a:t> Q is given true; But P still can be both true or false.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 bwMode="auto">
          <a:xfrm>
            <a:off x="6553200" y="5181600"/>
            <a:ext cx="23938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58000" y="4648200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is false; P </a:t>
            </a:r>
            <a:r>
              <a:rPr lang="en-US" dirty="0">
                <a:sym typeface="Symbol" panose="05050102010706020507" pitchFamily="18" charset="2"/>
              </a:rPr>
              <a:t> Q is (automatically) true; Q can be both true or false.</a:t>
            </a:r>
            <a:endParaRPr lang="en-US" dirty="0"/>
          </a:p>
        </p:txBody>
      </p:sp>
      <p:sp>
        <p:nvSpPr>
          <p:cNvPr id="27" name="Right Arrow 26"/>
          <p:cNvSpPr/>
          <p:nvPr/>
        </p:nvSpPr>
        <p:spPr bwMode="auto">
          <a:xfrm>
            <a:off x="6248400" y="6096000"/>
            <a:ext cx="271297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77001" y="586740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 is false; P </a:t>
            </a:r>
            <a:r>
              <a:rPr lang="en-US" dirty="0">
                <a:sym typeface="Symbol" panose="05050102010706020507" pitchFamily="18" charset="2"/>
              </a:rPr>
              <a:t> Q is given true; P then must be false.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Implies, if, only 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6090" y="1138237"/>
            <a:ext cx="5310710" cy="4500563"/>
          </a:xfrm>
        </p:spPr>
        <p:txBody>
          <a:bodyPr/>
          <a:lstStyle/>
          <a:p>
            <a:r>
              <a:rPr lang="en-US" dirty="0"/>
              <a:t>We can say: Q if P (i.e., if P then Q)</a:t>
            </a:r>
          </a:p>
          <a:p>
            <a:pPr lvl="1"/>
            <a:r>
              <a:rPr lang="en-US" dirty="0"/>
              <a:t>P is a sufficient condition for Q</a:t>
            </a:r>
          </a:p>
          <a:p>
            <a:r>
              <a:rPr lang="en-US" dirty="0"/>
              <a:t>Or we can say P only if Q.</a:t>
            </a:r>
          </a:p>
          <a:p>
            <a:pPr lvl="1"/>
            <a:r>
              <a:rPr lang="en-US" dirty="0"/>
              <a:t>i.e., if not q, then not p.</a:t>
            </a:r>
          </a:p>
          <a:p>
            <a:pPr lvl="2"/>
            <a:r>
              <a:rPr lang="en-US" dirty="0"/>
              <a:t>(i.e., </a:t>
            </a:r>
            <a:r>
              <a:rPr lang="en-US" dirty="0" err="1"/>
              <a:t>contrapositively</a:t>
            </a:r>
            <a:r>
              <a:rPr lang="en-US" dirty="0"/>
              <a:t>: if p then q.)</a:t>
            </a:r>
          </a:p>
          <a:p>
            <a:pPr lvl="1"/>
            <a:r>
              <a:rPr lang="en-US" dirty="0"/>
              <a:t>Q is a necessary condition for P</a:t>
            </a:r>
          </a:p>
          <a:p>
            <a:pPr lvl="1"/>
            <a:endParaRPr lang="en-US" dirty="0"/>
          </a:p>
        </p:txBody>
      </p:sp>
      <p:grpSp>
        <p:nvGrpSpPr>
          <p:cNvPr id="87" name="Group 86"/>
          <p:cNvGrpSpPr/>
          <p:nvPr/>
        </p:nvGrpSpPr>
        <p:grpSpPr>
          <a:xfrm>
            <a:off x="217488" y="1828800"/>
            <a:ext cx="2830512" cy="2209800"/>
            <a:chOff x="228600" y="1900238"/>
            <a:chExt cx="3821112" cy="2671762"/>
          </a:xfrm>
        </p:grpSpPr>
        <p:grpSp>
          <p:nvGrpSpPr>
            <p:cNvPr id="53" name="Group 49"/>
            <p:cNvGrpSpPr>
              <a:grpSpLocks/>
            </p:cNvGrpSpPr>
            <p:nvPr/>
          </p:nvGrpSpPr>
          <p:grpSpPr bwMode="auto">
            <a:xfrm>
              <a:off x="1998662" y="1912938"/>
              <a:ext cx="2051050" cy="2659062"/>
              <a:chOff x="1707" y="1902"/>
              <a:chExt cx="1292" cy="1675"/>
            </a:xfrm>
          </p:grpSpPr>
          <p:sp>
            <p:nvSpPr>
              <p:cNvPr id="54" name="Rectangle 50"/>
              <p:cNvSpPr>
                <a:spLocks noChangeArrowheads="1"/>
              </p:cNvSpPr>
              <p:nvPr/>
            </p:nvSpPr>
            <p:spPr bwMode="auto">
              <a:xfrm>
                <a:off x="2236" y="3251"/>
                <a:ext cx="763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en-US" sz="2800">
                    <a:solidFill>
                      <a:srgbClr val="006600"/>
                    </a:solidFill>
                    <a:latin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55" name="Rectangle 51"/>
              <p:cNvSpPr>
                <a:spLocks noChangeArrowheads="1"/>
              </p:cNvSpPr>
              <p:nvPr/>
            </p:nvSpPr>
            <p:spPr bwMode="auto">
              <a:xfrm>
                <a:off x="2236" y="2925"/>
                <a:ext cx="763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en-US" sz="2800">
                    <a:solidFill>
                      <a:srgbClr val="006600"/>
                    </a:solidFill>
                    <a:latin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56" name="Rectangle 52"/>
              <p:cNvSpPr>
                <a:spLocks noChangeArrowheads="1"/>
              </p:cNvSpPr>
              <p:nvPr/>
            </p:nvSpPr>
            <p:spPr bwMode="auto">
              <a:xfrm>
                <a:off x="2236" y="2599"/>
                <a:ext cx="763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en-US" sz="2800">
                    <a:solidFill>
                      <a:srgbClr val="A50021"/>
                    </a:solidFill>
                    <a:latin typeface="Arial" panose="020B0604020202020204" pitchFamily="34" charset="0"/>
                  </a:rPr>
                  <a:t>F</a:t>
                </a:r>
              </a:p>
            </p:txBody>
          </p:sp>
          <p:sp>
            <p:nvSpPr>
              <p:cNvPr id="57" name="Rectangle 53"/>
              <p:cNvSpPr>
                <a:spLocks noChangeArrowheads="1"/>
              </p:cNvSpPr>
              <p:nvPr/>
            </p:nvSpPr>
            <p:spPr bwMode="auto">
              <a:xfrm>
                <a:off x="2236" y="2266"/>
                <a:ext cx="763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en-US" sz="2800">
                    <a:solidFill>
                      <a:srgbClr val="006600"/>
                    </a:solidFill>
                    <a:latin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58" name="Rectangle 54"/>
              <p:cNvSpPr>
                <a:spLocks noChangeArrowheads="1"/>
              </p:cNvSpPr>
              <p:nvPr/>
            </p:nvSpPr>
            <p:spPr bwMode="auto">
              <a:xfrm>
                <a:off x="1707" y="1902"/>
                <a:ext cx="1292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en-US" sz="3200" i="1">
                    <a:latin typeface="Arial" panose="020B0604020202020204" pitchFamily="34" charset="0"/>
                  </a:rPr>
                  <a:t>P  </a:t>
                </a:r>
                <a:r>
                  <a:rPr lang="en-US" altLang="en-US" sz="3200">
                    <a:latin typeface="Arial" panose="020B0604020202020204" pitchFamily="34" charset="0"/>
                    <a:sym typeface="Symbol" panose="05050102010706020507" pitchFamily="18" charset="2"/>
                  </a:rPr>
                  <a:t>   </a:t>
                </a:r>
                <a:r>
                  <a:rPr lang="en-US" altLang="en-US" sz="3200" i="1">
                    <a:latin typeface="Arial" panose="020B0604020202020204" pitchFamily="34" charset="0"/>
                    <a:sym typeface="Symbol" panose="05050102010706020507" pitchFamily="18" charset="2"/>
                  </a:rPr>
                  <a:t>Q</a:t>
                </a:r>
                <a:endParaRPr lang="en-US" altLang="en-US" sz="3200">
                  <a:latin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</p:grpSp>
        <p:grpSp>
          <p:nvGrpSpPr>
            <p:cNvPr id="59" name="Group 55"/>
            <p:cNvGrpSpPr>
              <a:grpSpLocks/>
            </p:cNvGrpSpPr>
            <p:nvPr/>
          </p:nvGrpSpPr>
          <p:grpSpPr bwMode="auto">
            <a:xfrm>
              <a:off x="228600" y="1912938"/>
              <a:ext cx="1770062" cy="2659062"/>
              <a:chOff x="592" y="1902"/>
              <a:chExt cx="1115" cy="1675"/>
            </a:xfrm>
          </p:grpSpPr>
          <p:sp>
            <p:nvSpPr>
              <p:cNvPr id="60" name="Rectangle 56"/>
              <p:cNvSpPr>
                <a:spLocks noChangeArrowheads="1"/>
              </p:cNvSpPr>
              <p:nvPr/>
            </p:nvSpPr>
            <p:spPr bwMode="auto">
              <a:xfrm>
                <a:off x="1120" y="3251"/>
                <a:ext cx="587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en-US" sz="2800">
                    <a:latin typeface="Arial" panose="020B0604020202020204" pitchFamily="34" charset="0"/>
                  </a:rPr>
                  <a:t>F</a:t>
                </a:r>
              </a:p>
            </p:txBody>
          </p:sp>
          <p:sp>
            <p:nvSpPr>
              <p:cNvPr id="61" name="Rectangle 57"/>
              <p:cNvSpPr>
                <a:spLocks noChangeArrowheads="1"/>
              </p:cNvSpPr>
              <p:nvPr/>
            </p:nvSpPr>
            <p:spPr bwMode="auto">
              <a:xfrm>
                <a:off x="592" y="3251"/>
                <a:ext cx="528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en-US" sz="2800">
                    <a:latin typeface="Arial" panose="020B0604020202020204" pitchFamily="34" charset="0"/>
                  </a:rPr>
                  <a:t>F</a:t>
                </a:r>
              </a:p>
            </p:txBody>
          </p:sp>
          <p:sp>
            <p:nvSpPr>
              <p:cNvPr id="62" name="Rectangle 58"/>
              <p:cNvSpPr>
                <a:spLocks noChangeArrowheads="1"/>
              </p:cNvSpPr>
              <p:nvPr/>
            </p:nvSpPr>
            <p:spPr bwMode="auto">
              <a:xfrm>
                <a:off x="1120" y="2925"/>
                <a:ext cx="587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en-US" sz="2800">
                    <a:latin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63" name="Rectangle 59"/>
              <p:cNvSpPr>
                <a:spLocks noChangeArrowheads="1"/>
              </p:cNvSpPr>
              <p:nvPr/>
            </p:nvSpPr>
            <p:spPr bwMode="auto">
              <a:xfrm>
                <a:off x="592" y="2925"/>
                <a:ext cx="528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en-US" sz="2800">
                    <a:latin typeface="Arial" panose="020B0604020202020204" pitchFamily="34" charset="0"/>
                  </a:rPr>
                  <a:t>F</a:t>
                </a:r>
              </a:p>
            </p:txBody>
          </p:sp>
          <p:sp>
            <p:nvSpPr>
              <p:cNvPr id="64" name="Rectangle 60"/>
              <p:cNvSpPr>
                <a:spLocks noChangeArrowheads="1"/>
              </p:cNvSpPr>
              <p:nvPr/>
            </p:nvSpPr>
            <p:spPr bwMode="auto">
              <a:xfrm>
                <a:off x="1120" y="2599"/>
                <a:ext cx="587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en-US" sz="2800">
                    <a:latin typeface="Arial" panose="020B0604020202020204" pitchFamily="34" charset="0"/>
                  </a:rPr>
                  <a:t>F</a:t>
                </a:r>
              </a:p>
            </p:txBody>
          </p:sp>
          <p:sp>
            <p:nvSpPr>
              <p:cNvPr id="65" name="Rectangle 61"/>
              <p:cNvSpPr>
                <a:spLocks noChangeArrowheads="1"/>
              </p:cNvSpPr>
              <p:nvPr/>
            </p:nvSpPr>
            <p:spPr bwMode="auto">
              <a:xfrm>
                <a:off x="592" y="2599"/>
                <a:ext cx="528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en-US" sz="2800">
                    <a:latin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66" name="Rectangle 62"/>
              <p:cNvSpPr>
                <a:spLocks noChangeArrowheads="1"/>
              </p:cNvSpPr>
              <p:nvPr/>
            </p:nvSpPr>
            <p:spPr bwMode="auto">
              <a:xfrm>
                <a:off x="1120" y="2266"/>
                <a:ext cx="587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en-US" sz="2800">
                    <a:latin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67" name="Rectangle 63"/>
              <p:cNvSpPr>
                <a:spLocks noChangeArrowheads="1"/>
              </p:cNvSpPr>
              <p:nvPr/>
            </p:nvSpPr>
            <p:spPr bwMode="auto">
              <a:xfrm>
                <a:off x="592" y="2266"/>
                <a:ext cx="528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en-US" sz="2800">
                    <a:latin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68" name="Rectangle 64"/>
              <p:cNvSpPr>
                <a:spLocks noChangeArrowheads="1"/>
              </p:cNvSpPr>
              <p:nvPr/>
            </p:nvSpPr>
            <p:spPr bwMode="auto">
              <a:xfrm>
                <a:off x="1120" y="1902"/>
                <a:ext cx="587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en-US" sz="3200" i="1">
                    <a:latin typeface="Arial" panose="020B0604020202020204" pitchFamily="34" charset="0"/>
                  </a:rPr>
                  <a:t>Q</a:t>
                </a:r>
              </a:p>
            </p:txBody>
          </p:sp>
          <p:sp>
            <p:nvSpPr>
              <p:cNvPr id="69" name="Rectangle 65"/>
              <p:cNvSpPr>
                <a:spLocks noChangeArrowheads="1"/>
              </p:cNvSpPr>
              <p:nvPr/>
            </p:nvSpPr>
            <p:spPr bwMode="auto">
              <a:xfrm>
                <a:off x="592" y="1902"/>
                <a:ext cx="528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en-US" sz="3200" i="1" dirty="0">
                    <a:latin typeface="Arial" panose="020B0604020202020204" pitchFamily="34" charset="0"/>
                  </a:rPr>
                  <a:t>P</a:t>
                </a:r>
              </a:p>
            </p:txBody>
          </p:sp>
        </p:grpSp>
        <p:grpSp>
          <p:nvGrpSpPr>
            <p:cNvPr id="70" name="Group 66"/>
            <p:cNvGrpSpPr>
              <a:grpSpLocks/>
            </p:cNvGrpSpPr>
            <p:nvPr/>
          </p:nvGrpSpPr>
          <p:grpSpPr bwMode="auto">
            <a:xfrm>
              <a:off x="1066800" y="1912938"/>
              <a:ext cx="931862" cy="2659062"/>
              <a:chOff x="1120" y="1902"/>
              <a:chExt cx="587" cy="1675"/>
            </a:xfrm>
          </p:grpSpPr>
          <p:sp>
            <p:nvSpPr>
              <p:cNvPr id="71" name="Line 67"/>
              <p:cNvSpPr>
                <a:spLocks noChangeShapeType="1"/>
              </p:cNvSpPr>
              <p:nvPr/>
            </p:nvSpPr>
            <p:spPr bwMode="auto">
              <a:xfrm>
                <a:off x="1120" y="1902"/>
                <a:ext cx="0" cy="16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68"/>
              <p:cNvSpPr>
                <a:spLocks noChangeShapeType="1"/>
              </p:cNvSpPr>
              <p:nvPr/>
            </p:nvSpPr>
            <p:spPr bwMode="auto">
              <a:xfrm>
                <a:off x="1707" y="1902"/>
                <a:ext cx="0" cy="16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3" name="Group 69"/>
            <p:cNvGrpSpPr>
              <a:grpSpLocks/>
            </p:cNvGrpSpPr>
            <p:nvPr/>
          </p:nvGrpSpPr>
          <p:grpSpPr bwMode="auto">
            <a:xfrm>
              <a:off x="228600" y="1900238"/>
              <a:ext cx="3821112" cy="2659062"/>
              <a:chOff x="592" y="1894"/>
              <a:chExt cx="2407" cy="1675"/>
            </a:xfrm>
          </p:grpSpPr>
          <p:grpSp>
            <p:nvGrpSpPr>
              <p:cNvPr id="74" name="Group 70"/>
              <p:cNvGrpSpPr>
                <a:grpSpLocks/>
              </p:cNvGrpSpPr>
              <p:nvPr/>
            </p:nvGrpSpPr>
            <p:grpSpPr bwMode="auto">
              <a:xfrm>
                <a:off x="592" y="2266"/>
                <a:ext cx="2407" cy="985"/>
                <a:chOff x="592" y="2266"/>
                <a:chExt cx="2407" cy="985"/>
              </a:xfrm>
            </p:grpSpPr>
            <p:sp>
              <p:nvSpPr>
                <p:cNvPr id="81" name="Line 71"/>
                <p:cNvSpPr>
                  <a:spLocks noChangeShapeType="1"/>
                </p:cNvSpPr>
                <p:nvPr/>
              </p:nvSpPr>
              <p:spPr bwMode="auto">
                <a:xfrm>
                  <a:off x="592" y="2266"/>
                  <a:ext cx="240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" name="Line 72"/>
                <p:cNvSpPr>
                  <a:spLocks noChangeShapeType="1"/>
                </p:cNvSpPr>
                <p:nvPr/>
              </p:nvSpPr>
              <p:spPr bwMode="auto">
                <a:xfrm>
                  <a:off x="592" y="2599"/>
                  <a:ext cx="240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" name="Line 73"/>
                <p:cNvSpPr>
                  <a:spLocks noChangeShapeType="1"/>
                </p:cNvSpPr>
                <p:nvPr/>
              </p:nvSpPr>
              <p:spPr bwMode="auto">
                <a:xfrm>
                  <a:off x="592" y="2925"/>
                  <a:ext cx="240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" name="Line 74"/>
                <p:cNvSpPr>
                  <a:spLocks noChangeShapeType="1"/>
                </p:cNvSpPr>
                <p:nvPr/>
              </p:nvSpPr>
              <p:spPr bwMode="auto">
                <a:xfrm>
                  <a:off x="592" y="3251"/>
                  <a:ext cx="240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5" name="Group 75"/>
              <p:cNvGrpSpPr>
                <a:grpSpLocks/>
              </p:cNvGrpSpPr>
              <p:nvPr/>
            </p:nvGrpSpPr>
            <p:grpSpPr bwMode="auto">
              <a:xfrm>
                <a:off x="592" y="1894"/>
                <a:ext cx="2407" cy="1675"/>
                <a:chOff x="592" y="1806"/>
                <a:chExt cx="2407" cy="1675"/>
              </a:xfrm>
            </p:grpSpPr>
            <p:grpSp>
              <p:nvGrpSpPr>
                <p:cNvPr id="76" name="Group 76"/>
                <p:cNvGrpSpPr>
                  <a:grpSpLocks/>
                </p:cNvGrpSpPr>
                <p:nvPr/>
              </p:nvGrpSpPr>
              <p:grpSpPr bwMode="auto">
                <a:xfrm>
                  <a:off x="592" y="1806"/>
                  <a:ext cx="2407" cy="1675"/>
                  <a:chOff x="592" y="1902"/>
                  <a:chExt cx="2407" cy="1675"/>
                </a:xfrm>
              </p:grpSpPr>
              <p:sp>
                <p:nvSpPr>
                  <p:cNvPr id="78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592" y="1902"/>
                    <a:ext cx="2407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592" y="3577"/>
                    <a:ext cx="2407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592" y="1902"/>
                    <a:ext cx="0" cy="1675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7" name="Line 80"/>
                <p:cNvSpPr>
                  <a:spLocks noChangeShapeType="1"/>
                </p:cNvSpPr>
                <p:nvPr/>
              </p:nvSpPr>
              <p:spPr bwMode="auto">
                <a:xfrm>
                  <a:off x="2999" y="1806"/>
                  <a:ext cx="0" cy="16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aphicFrame>
          <p:nvGraphicFramePr>
            <p:cNvPr id="85" name="Object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8267579"/>
                </p:ext>
              </p:extLst>
            </p:nvPr>
          </p:nvGraphicFramePr>
          <p:xfrm>
            <a:off x="3803650" y="2233613"/>
            <a:ext cx="1143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14120" imgH="177480" progId="Equation.DSMT4">
                    <p:embed/>
                  </p:oleObj>
                </mc:Choice>
                <mc:Fallback>
                  <p:oleObj name="Equation" r:id="rId3" imgW="114120" imgH="177480" progId="Equation.DSMT4">
                    <p:embed/>
                    <p:pic>
                      <p:nvPicPr>
                        <p:cNvPr id="2050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3650" y="2233613"/>
                          <a:ext cx="114300" cy="177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86" name="Picture 82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0662" y="2116138"/>
              <a:ext cx="468313" cy="187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3" name="TextBox 92"/>
          <p:cNvSpPr txBox="1"/>
          <p:nvPr/>
        </p:nvSpPr>
        <p:spPr>
          <a:xfrm>
            <a:off x="76200" y="4724400"/>
            <a:ext cx="388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 at the True rows;</a:t>
            </a:r>
          </a:p>
          <a:p>
            <a:r>
              <a:rPr lang="en-US" dirty="0"/>
              <a:t>When P is true, </a:t>
            </a:r>
          </a:p>
          <a:p>
            <a:r>
              <a:rPr lang="en-US" dirty="0"/>
              <a:t>what about Q? Q is also true!</a:t>
            </a:r>
          </a:p>
          <a:p>
            <a:r>
              <a:rPr lang="en-US" dirty="0"/>
              <a:t>So, P is sufficient to make Q true</a:t>
            </a:r>
          </a:p>
          <a:p>
            <a:r>
              <a:rPr lang="en-US" dirty="0"/>
              <a:t>(Note that Q can still be true when P is not.)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267200" y="5934670"/>
            <a:ext cx="4443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 at the True rows;</a:t>
            </a:r>
          </a:p>
          <a:p>
            <a:r>
              <a:rPr lang="en-US" dirty="0"/>
              <a:t>Can P be true without Q being true?</a:t>
            </a:r>
          </a:p>
          <a:p>
            <a:r>
              <a:rPr lang="en-US" dirty="0"/>
              <a:t>No! So, Q is necessary for P to be true.</a:t>
            </a:r>
          </a:p>
        </p:txBody>
      </p:sp>
    </p:spTree>
    <p:extLst>
      <p:ext uri="{BB962C8B-B14F-4D97-AF65-F5344CB8AC3E}">
        <p14:creationId xmlns:p14="http://schemas.microsoft.com/office/powerpoint/2010/main" val="245187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10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/>
          <p:cNvSpPr txBox="1">
            <a:spLocks noChangeArrowheads="1"/>
          </p:cNvSpPr>
          <p:nvPr/>
        </p:nvSpPr>
        <p:spPr bwMode="auto">
          <a:xfrm>
            <a:off x="3581400" y="457200"/>
            <a:ext cx="1933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If, Only-If</a:t>
            </a:r>
          </a:p>
        </p:txBody>
      </p:sp>
      <p:sp>
        <p:nvSpPr>
          <p:cNvPr id="15363" name="Text Box 93"/>
          <p:cNvSpPr txBox="1">
            <a:spLocks noChangeArrowheads="1"/>
          </p:cNvSpPr>
          <p:nvPr/>
        </p:nvSpPr>
        <p:spPr bwMode="auto">
          <a:xfrm>
            <a:off x="2362200" y="1143000"/>
            <a:ext cx="4351338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 dirty="0"/>
              <a:t>You will succeed </a:t>
            </a:r>
            <a:r>
              <a:rPr lang="en-US" altLang="zh-TW" dirty="0">
                <a:solidFill>
                  <a:srgbClr val="A50021"/>
                </a:solidFill>
              </a:rPr>
              <a:t>if</a:t>
            </a:r>
            <a:r>
              <a:rPr lang="en-US" altLang="zh-TW" dirty="0"/>
              <a:t> you work hard.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 dirty="0"/>
              <a:t>You will succeed </a:t>
            </a:r>
            <a:r>
              <a:rPr lang="en-US" altLang="zh-TW" dirty="0">
                <a:solidFill>
                  <a:srgbClr val="A50021"/>
                </a:solidFill>
              </a:rPr>
              <a:t>only if</a:t>
            </a:r>
            <a:r>
              <a:rPr lang="en-US" altLang="zh-TW" dirty="0"/>
              <a:t> you work hard.</a:t>
            </a:r>
          </a:p>
        </p:txBody>
      </p:sp>
      <p:sp>
        <p:nvSpPr>
          <p:cNvPr id="60510" name="Text Box 94"/>
          <p:cNvSpPr txBox="1">
            <a:spLocks noChangeArrowheads="1"/>
          </p:cNvSpPr>
          <p:nvPr/>
        </p:nvSpPr>
        <p:spPr bwMode="auto">
          <a:xfrm>
            <a:off x="1476375" y="2351088"/>
            <a:ext cx="6143625" cy="92551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R if S means “</a:t>
            </a:r>
            <a:r>
              <a:rPr lang="en-US" altLang="zh-TW" b="1" dirty="0"/>
              <a:t>if S then R</a:t>
            </a:r>
            <a:r>
              <a:rPr lang="en-US" altLang="zh-TW" dirty="0"/>
              <a:t>” or equivalently “</a:t>
            </a:r>
            <a:r>
              <a:rPr lang="en-US" altLang="zh-TW" b="1" dirty="0"/>
              <a:t>S implies R</a:t>
            </a:r>
            <a:r>
              <a:rPr lang="en-US" altLang="zh-TW" dirty="0"/>
              <a:t>”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We also say S is a </a:t>
            </a:r>
            <a:r>
              <a:rPr lang="en-US" altLang="zh-TW" dirty="0">
                <a:solidFill>
                  <a:schemeClr val="accent2"/>
                </a:solidFill>
              </a:rPr>
              <a:t>sufficient condition</a:t>
            </a:r>
            <a:r>
              <a:rPr lang="en-US" altLang="zh-TW" dirty="0"/>
              <a:t> for R.</a:t>
            </a:r>
          </a:p>
        </p:txBody>
      </p:sp>
      <p:sp>
        <p:nvSpPr>
          <p:cNvPr id="60511" name="Text Box 95"/>
          <p:cNvSpPr txBox="1">
            <a:spLocks noChangeArrowheads="1"/>
          </p:cNvSpPr>
          <p:nvPr/>
        </p:nvSpPr>
        <p:spPr bwMode="auto">
          <a:xfrm>
            <a:off x="2097088" y="5105400"/>
            <a:ext cx="4949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You will succeed </a:t>
            </a:r>
            <a:r>
              <a:rPr lang="en-US" altLang="zh-TW">
                <a:solidFill>
                  <a:srgbClr val="A50021"/>
                </a:solidFill>
              </a:rPr>
              <a:t>if and only if</a:t>
            </a:r>
            <a:r>
              <a:rPr lang="en-US" altLang="zh-TW"/>
              <a:t> you work hard.</a:t>
            </a:r>
          </a:p>
        </p:txBody>
      </p:sp>
      <p:sp>
        <p:nvSpPr>
          <p:cNvPr id="60512" name="Text Box 96"/>
          <p:cNvSpPr txBox="1">
            <a:spLocks noChangeArrowheads="1"/>
          </p:cNvSpPr>
          <p:nvPr/>
        </p:nvSpPr>
        <p:spPr bwMode="auto">
          <a:xfrm>
            <a:off x="1314450" y="5791200"/>
            <a:ext cx="6680200" cy="376238"/>
          </a:xfrm>
          <a:prstGeom prst="rect">
            <a:avLst/>
          </a:prstGeom>
          <a:solidFill>
            <a:srgbClr val="CC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P if and only if (iff) Q means P and Q are logically equivalent.</a:t>
            </a:r>
          </a:p>
        </p:txBody>
      </p:sp>
      <p:sp>
        <p:nvSpPr>
          <p:cNvPr id="60514" name="Text Box 98"/>
          <p:cNvSpPr txBox="1">
            <a:spLocks noChangeArrowheads="1"/>
          </p:cNvSpPr>
          <p:nvPr/>
        </p:nvSpPr>
        <p:spPr bwMode="auto">
          <a:xfrm>
            <a:off x="1447800" y="3733800"/>
            <a:ext cx="6632575" cy="9255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R only if S means “</a:t>
            </a:r>
            <a:r>
              <a:rPr lang="en-US" altLang="zh-TW" b="1" dirty="0"/>
              <a:t>if R then S</a:t>
            </a:r>
            <a:r>
              <a:rPr lang="en-US" altLang="zh-TW" dirty="0"/>
              <a:t>” or equivalently “</a:t>
            </a:r>
            <a:r>
              <a:rPr lang="en-US" altLang="zh-TW" b="1" dirty="0"/>
              <a:t>R implies S</a:t>
            </a:r>
            <a:r>
              <a:rPr lang="en-US" altLang="zh-TW" dirty="0"/>
              <a:t>”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We also say S is a </a:t>
            </a:r>
            <a:r>
              <a:rPr lang="en-US" altLang="zh-TW" dirty="0">
                <a:solidFill>
                  <a:schemeClr val="accent2"/>
                </a:solidFill>
              </a:rPr>
              <a:t>necessary condition</a:t>
            </a:r>
            <a:r>
              <a:rPr lang="en-US" altLang="zh-TW" dirty="0"/>
              <a:t> for R.</a:t>
            </a:r>
          </a:p>
        </p:txBody>
      </p:sp>
      <p:sp>
        <p:nvSpPr>
          <p:cNvPr id="60515" name="Text Box 99"/>
          <p:cNvSpPr txBox="1">
            <a:spLocks noChangeArrowheads="1"/>
          </p:cNvSpPr>
          <p:nvPr/>
        </p:nvSpPr>
        <p:spPr bwMode="auto">
          <a:xfrm>
            <a:off x="1295400" y="6324600"/>
            <a:ext cx="3998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That is, P implies Q and Q implies P.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1600200" y="1524000"/>
            <a:ext cx="15240" cy="152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457200" y="1143000"/>
            <a:ext cx="1639888" cy="4191000"/>
            <a:chOff x="457200" y="1143000"/>
            <a:chExt cx="1639888" cy="4191000"/>
          </a:xfrm>
        </p:grpSpPr>
        <p:sp>
          <p:nvSpPr>
            <p:cNvPr id="2" name="Left Brace 1"/>
            <p:cNvSpPr/>
            <p:nvPr/>
          </p:nvSpPr>
          <p:spPr bwMode="auto">
            <a:xfrm>
              <a:off x="1905000" y="1143000"/>
              <a:ext cx="192088" cy="917575"/>
            </a:xfrm>
            <a:prstGeom prst="leftBrace">
              <a:avLst/>
            </a:prstGeom>
            <a:solidFill>
              <a:schemeClr val="accent1"/>
            </a:solidFill>
            <a:ln w="38100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auto">
            <a:xfrm flipH="1">
              <a:off x="457200" y="1752600"/>
              <a:ext cx="131064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457200" y="1752600"/>
              <a:ext cx="0" cy="3581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 bwMode="auto">
            <a:xfrm>
              <a:off x="457200" y="5303520"/>
              <a:ext cx="14478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1" name="Rectangle 45"/>
          <p:cNvSpPr>
            <a:spLocks noChangeArrowheads="1"/>
          </p:cNvSpPr>
          <p:nvPr/>
        </p:nvSpPr>
        <p:spPr bwMode="auto">
          <a:xfrm>
            <a:off x="7010400" y="609600"/>
            <a:ext cx="19812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sz="2000" dirty="0"/>
              <a:t>R = you will succeed </a:t>
            </a:r>
          </a:p>
        </p:txBody>
      </p:sp>
      <p:sp>
        <p:nvSpPr>
          <p:cNvPr id="26" name="Rectangle 45"/>
          <p:cNvSpPr>
            <a:spLocks noChangeArrowheads="1"/>
          </p:cNvSpPr>
          <p:nvPr/>
        </p:nvSpPr>
        <p:spPr bwMode="auto">
          <a:xfrm>
            <a:off x="7010400" y="1447800"/>
            <a:ext cx="19812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sz="2000" dirty="0"/>
              <a:t>S = you work hard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 flipV="1">
            <a:off x="2065338" y="609600"/>
            <a:ext cx="830262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 Box 93"/>
          <p:cNvSpPr txBox="1">
            <a:spLocks noChangeArrowheads="1"/>
          </p:cNvSpPr>
          <p:nvPr/>
        </p:nvSpPr>
        <p:spPr bwMode="auto">
          <a:xfrm>
            <a:off x="-76200" y="76200"/>
            <a:ext cx="39196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A50021"/>
              </a:buClr>
            </a:pPr>
            <a:r>
              <a:rPr lang="en-US" altLang="zh-TW" dirty="0">
                <a:solidFill>
                  <a:srgbClr val="A50021"/>
                </a:solidFill>
              </a:rPr>
              <a:t>If</a:t>
            </a:r>
            <a:r>
              <a:rPr lang="en-US" altLang="zh-TW" dirty="0"/>
              <a:t> you </a:t>
            </a:r>
            <a:r>
              <a:rPr lang="en-US" altLang="zh-TW"/>
              <a:t>work hard</a:t>
            </a:r>
            <a:r>
              <a:rPr lang="en-US" altLang="zh-TW" dirty="0"/>
              <a:t>., you will succeed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</a:pPr>
            <a:r>
              <a:rPr lang="en-GB" altLang="zh-TW" dirty="0"/>
              <a:t>S </a:t>
            </a:r>
            <a:r>
              <a:rPr lang="en-GB" altLang="zh-TW" dirty="0">
                <a:sym typeface="Symbol" panose="05050102010706020507" pitchFamily="18" charset="2"/>
              </a:rPr>
              <a:t> R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0" grpId="0" animBg="1"/>
      <p:bldP spid="60511" grpId="0"/>
      <p:bldP spid="60512" grpId="0" animBg="1"/>
      <p:bldP spid="60514" grpId="0" animBg="1"/>
      <p:bldP spid="605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3282950" y="457200"/>
            <a:ext cx="2508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Math vs English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011238" y="1371600"/>
            <a:ext cx="70659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6600"/>
                </a:solidFill>
              </a:rPr>
              <a:t>Parent:</a:t>
            </a:r>
            <a:r>
              <a:rPr lang="en-US" altLang="en-US"/>
              <a:t> if you don’t clean your room, then you can’t watch a DVD.</a:t>
            </a:r>
          </a:p>
        </p:txBody>
      </p:sp>
      <p:sp>
        <p:nvSpPr>
          <p:cNvPr id="71684" name="AutoShape 4"/>
          <p:cNvSpPr>
            <a:spLocks/>
          </p:cNvSpPr>
          <p:nvPr/>
        </p:nvSpPr>
        <p:spPr bwMode="auto">
          <a:xfrm rot="5400000">
            <a:off x="3924300" y="1104900"/>
            <a:ext cx="304800" cy="1600200"/>
          </a:xfrm>
          <a:prstGeom prst="rightBrace">
            <a:avLst>
              <a:gd name="adj1" fmla="val 437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3886200" y="2133600"/>
            <a:ext cx="32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C</a:t>
            </a:r>
          </a:p>
        </p:txBody>
      </p:sp>
      <p:sp>
        <p:nvSpPr>
          <p:cNvPr id="71686" name="AutoShape 6"/>
          <p:cNvSpPr>
            <a:spLocks/>
          </p:cNvSpPr>
          <p:nvPr/>
        </p:nvSpPr>
        <p:spPr bwMode="auto">
          <a:xfrm rot="5400000">
            <a:off x="7128668" y="1185068"/>
            <a:ext cx="296863" cy="1447800"/>
          </a:xfrm>
          <a:prstGeom prst="rightBrace">
            <a:avLst>
              <a:gd name="adj1" fmla="val 437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7010400" y="2133600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D</a:t>
            </a:r>
          </a:p>
        </p:txBody>
      </p:sp>
      <p:sp>
        <p:nvSpPr>
          <p:cNvPr id="71688" name="Text Box 8"/>
          <p:cNvSpPr txBox="1">
            <a:spLocks noChangeArrowheads="1"/>
          </p:cNvSpPr>
          <p:nvPr/>
        </p:nvSpPr>
        <p:spPr bwMode="auto">
          <a:xfrm>
            <a:off x="1616075" y="2757488"/>
            <a:ext cx="2192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This sentence says</a:t>
            </a:r>
          </a:p>
        </p:txBody>
      </p:sp>
      <p:pic>
        <p:nvPicPr>
          <p:cNvPr id="71689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150" y="2843213"/>
            <a:ext cx="1279525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90" name="Text Box 10"/>
          <p:cNvSpPr txBox="1">
            <a:spLocks noChangeArrowheads="1"/>
          </p:cNvSpPr>
          <p:nvPr/>
        </p:nvSpPr>
        <p:spPr bwMode="auto">
          <a:xfrm>
            <a:off x="1631950" y="3352800"/>
            <a:ext cx="2784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In real life it also means</a:t>
            </a:r>
          </a:p>
        </p:txBody>
      </p:sp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6511648" y="3562008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So</a:t>
            </a:r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457200" y="4205288"/>
            <a:ext cx="7288213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A50021"/>
                </a:solidFill>
              </a:rPr>
              <a:t>Mathematician: </a:t>
            </a:r>
            <a:r>
              <a:rPr lang="en-US" altLang="en-US" dirty="0"/>
              <a:t>if a number x greater than 2 is not an odd number,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/>
              <a:t>                         then x is not a prime number.</a:t>
            </a:r>
          </a:p>
        </p:txBody>
      </p:sp>
      <p:pic>
        <p:nvPicPr>
          <p:cNvPr id="71693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713" y="3429000"/>
            <a:ext cx="898525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94" name="Text Box 14"/>
          <p:cNvSpPr txBox="1">
            <a:spLocks noChangeArrowheads="1"/>
          </p:cNvSpPr>
          <p:nvPr/>
        </p:nvSpPr>
        <p:spPr bwMode="auto">
          <a:xfrm>
            <a:off x="1382712" y="5257800"/>
            <a:ext cx="2192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dirty="0"/>
              <a:t>This sentence says</a:t>
            </a:r>
          </a:p>
        </p:txBody>
      </p:sp>
      <p:sp>
        <p:nvSpPr>
          <p:cNvPr id="71696" name="Text Box 16"/>
          <p:cNvSpPr txBox="1">
            <a:spLocks noChangeArrowheads="1"/>
          </p:cNvSpPr>
          <p:nvPr/>
        </p:nvSpPr>
        <p:spPr bwMode="auto">
          <a:xfrm>
            <a:off x="1419225" y="5791200"/>
            <a:ext cx="3308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dirty="0"/>
              <a:t>But of course it doesn’t mean</a:t>
            </a:r>
          </a:p>
        </p:txBody>
      </p:sp>
      <p:pic>
        <p:nvPicPr>
          <p:cNvPr id="71698" name="Picture 1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636" y="3638208"/>
            <a:ext cx="898525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99" name="Picture 1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962" y="5343525"/>
            <a:ext cx="1265238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0" name="Picture 20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762" y="5867400"/>
            <a:ext cx="884238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00676" y="3212442"/>
            <a:ext cx="654327" cy="70709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32473" y="3407704"/>
            <a:ext cx="654327" cy="70709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5486400" y="2529840"/>
            <a:ext cx="2729575" cy="582692"/>
            <a:chOff x="5486400" y="2529840"/>
            <a:chExt cx="2729575" cy="582692"/>
          </a:xfrm>
        </p:grpSpPr>
        <p:cxnSp>
          <p:nvCxnSpPr>
            <p:cNvPr id="7" name="Straight Arrow Connector 6"/>
            <p:cNvCxnSpPr/>
            <p:nvPr/>
          </p:nvCxnSpPr>
          <p:spPr bwMode="auto">
            <a:xfrm>
              <a:off x="5566569" y="2940844"/>
              <a:ext cx="14800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Box 7"/>
            <p:cNvSpPr txBox="1"/>
            <p:nvPr/>
          </p:nvSpPr>
          <p:spPr>
            <a:xfrm>
              <a:off x="5486400" y="2529840"/>
              <a:ext cx="1717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contrapositive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59650" y="2743200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 </a:t>
              </a:r>
              <a:r>
                <a:rPr lang="en-US" dirty="0">
                  <a:sym typeface="Symbol" panose="05050102010706020507" pitchFamily="18" charset="2"/>
                </a:rPr>
                <a:t> C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248400" y="4724400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en-US" sz="2000" dirty="0"/>
              <a:t>O = x &gt; 2 is an odd number                       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6248400" y="5410200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/>
              <a:t>P = x &gt; 2 is a prime number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animBg="1"/>
      <p:bldP spid="71685" grpId="0"/>
      <p:bldP spid="71686" grpId="0" animBg="1"/>
      <p:bldP spid="71687" grpId="0"/>
      <p:bldP spid="71688" grpId="0"/>
      <p:bldP spid="71690" grpId="0"/>
      <p:bldP spid="71691" grpId="0"/>
      <p:bldP spid="71692" grpId="0"/>
      <p:bldP spid="71694" grpId="0"/>
      <p:bldP spid="71696" grpId="0"/>
      <p:bldP spid="11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2100263" y="76200"/>
            <a:ext cx="491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Necessary, Sufficient Condition</a:t>
            </a:r>
          </a:p>
        </p:txBody>
      </p:sp>
      <p:sp>
        <p:nvSpPr>
          <p:cNvPr id="17411" name="Text Box 8"/>
          <p:cNvSpPr txBox="1">
            <a:spLocks noChangeArrowheads="1"/>
          </p:cNvSpPr>
          <p:nvPr/>
        </p:nvSpPr>
        <p:spPr bwMode="auto">
          <a:xfrm>
            <a:off x="914400" y="928688"/>
            <a:ext cx="7288213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A50021"/>
                </a:solidFill>
              </a:rPr>
              <a:t>Mathematician: </a:t>
            </a:r>
            <a:r>
              <a:rPr lang="en-US" altLang="en-US" dirty="0"/>
              <a:t>if a number x greater than 2 is not an odd number,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/>
              <a:t>                         then x is not a prime number.</a:t>
            </a:r>
          </a:p>
        </p:txBody>
      </p:sp>
      <p:sp>
        <p:nvSpPr>
          <p:cNvPr id="17412" name="Text Box 9"/>
          <p:cNvSpPr txBox="1">
            <a:spLocks noChangeArrowheads="1"/>
          </p:cNvSpPr>
          <p:nvPr/>
        </p:nvSpPr>
        <p:spPr bwMode="auto">
          <a:xfrm>
            <a:off x="2133600" y="2057400"/>
            <a:ext cx="2192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dirty="0"/>
              <a:t>This sentence says</a:t>
            </a:r>
          </a:p>
        </p:txBody>
      </p:sp>
      <p:sp>
        <p:nvSpPr>
          <p:cNvPr id="17413" name="Text Box 10"/>
          <p:cNvSpPr txBox="1">
            <a:spLocks noChangeArrowheads="1"/>
          </p:cNvSpPr>
          <p:nvPr/>
        </p:nvSpPr>
        <p:spPr bwMode="auto">
          <a:xfrm>
            <a:off x="2170113" y="2590800"/>
            <a:ext cx="3308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dirty="0"/>
              <a:t>But of course it doesn’t mean</a:t>
            </a:r>
          </a:p>
        </p:txBody>
      </p:sp>
      <p:pic>
        <p:nvPicPr>
          <p:cNvPr id="17414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0" y="2143125"/>
            <a:ext cx="1265238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650" y="2667000"/>
            <a:ext cx="884238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6" name="Text Box 13"/>
          <p:cNvSpPr txBox="1">
            <a:spLocks noChangeArrowheads="1"/>
          </p:cNvSpPr>
          <p:nvPr/>
        </p:nvSpPr>
        <p:spPr bwMode="auto">
          <a:xfrm>
            <a:off x="377825" y="4064675"/>
            <a:ext cx="8507457" cy="20313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Being an odd number &gt; 2 is a </a:t>
            </a:r>
            <a:r>
              <a:rPr lang="en-US" altLang="zh-TW" dirty="0">
                <a:solidFill>
                  <a:schemeClr val="accent2"/>
                </a:solidFill>
              </a:rPr>
              <a:t>necessary condition</a:t>
            </a:r>
            <a:r>
              <a:rPr lang="en-US" altLang="zh-TW" dirty="0"/>
              <a:t> for this number to be prime.</a:t>
            </a:r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Being a prime number &gt; 2 is a </a:t>
            </a:r>
            <a:r>
              <a:rPr lang="en-US" altLang="zh-TW" dirty="0">
                <a:solidFill>
                  <a:schemeClr val="accent2"/>
                </a:solidFill>
              </a:rPr>
              <a:t>sufficient condition</a:t>
            </a:r>
            <a:r>
              <a:rPr lang="en-US" altLang="zh-TW" dirty="0"/>
              <a:t> for this number to be odd.</a:t>
            </a:r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" y="1524000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en-US" sz="2000" dirty="0"/>
              <a:t>O = x &gt; 2 is an odd number                       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6629400" y="1447800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/>
              <a:t>P = x &gt; 2 is a prime number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4343400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only if 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0965" y="5421868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 if P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838200" y="3259138"/>
            <a:ext cx="70326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A50021"/>
                </a:solidFill>
              </a:rPr>
              <a:t>Mathematician: </a:t>
            </a:r>
            <a:r>
              <a:rPr lang="en-US" altLang="en-US" dirty="0"/>
              <a:t>if a number x greater than 2 is a prime number </a:t>
            </a:r>
          </a:p>
          <a:p>
            <a:pPr eaLnBrk="1" hangingPunct="1"/>
            <a:r>
              <a:rPr lang="en-US" altLang="en-US" dirty="0"/>
              <a:t>                         then x is a odd number.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52400" y="1066800"/>
            <a:ext cx="914400" cy="2362200"/>
            <a:chOff x="152400" y="1066800"/>
            <a:chExt cx="914400" cy="2362200"/>
          </a:xfrm>
        </p:grpSpPr>
        <p:cxnSp>
          <p:nvCxnSpPr>
            <p:cNvPr id="4" name="Straight Connector 3"/>
            <p:cNvCxnSpPr/>
            <p:nvPr/>
          </p:nvCxnSpPr>
          <p:spPr bwMode="auto">
            <a:xfrm flipH="1">
              <a:off x="152400" y="1066800"/>
              <a:ext cx="914400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/>
            <p:cNvCxnSpPr/>
            <p:nvPr/>
          </p:nvCxnSpPr>
          <p:spPr bwMode="auto">
            <a:xfrm>
              <a:off x="152400" y="1066800"/>
              <a:ext cx="0" cy="236220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Arrow Connector 7"/>
            <p:cNvCxnSpPr/>
            <p:nvPr/>
          </p:nvCxnSpPr>
          <p:spPr bwMode="auto">
            <a:xfrm>
              <a:off x="152400" y="34290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5" name="TextBox 14"/>
          <p:cNvSpPr txBox="1"/>
          <p:nvPr/>
        </p:nvSpPr>
        <p:spPr>
          <a:xfrm>
            <a:off x="228600" y="3059668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Contrapositive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1752600" y="4572000"/>
            <a:ext cx="1995824" cy="304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3754039" y="4535269"/>
            <a:ext cx="4932761" cy="64633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WAS MISTAKENLY DISCUSSED AS</a:t>
            </a:r>
          </a:p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“O only if P” IN THE LECTURE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057400" y="457200"/>
            <a:ext cx="54585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 dirty="0">
                <a:solidFill>
                  <a:srgbClr val="003366"/>
                </a:solidFill>
              </a:rPr>
              <a:t>Conditional Statement (Implication)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879600" y="1371600"/>
            <a:ext cx="136525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If p then q</a:t>
            </a:r>
          </a:p>
        </p:txBody>
      </p:sp>
      <p:pic>
        <p:nvPicPr>
          <p:cNvPr id="9220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0" y="1371600"/>
            <a:ext cx="1397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1751013" y="2133600"/>
            <a:ext cx="5649912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p is called the </a:t>
            </a:r>
            <a:r>
              <a:rPr lang="en-US" altLang="zh-TW">
                <a:solidFill>
                  <a:srgbClr val="A50021"/>
                </a:solidFill>
              </a:rPr>
              <a:t>hypothesis</a:t>
            </a:r>
            <a:r>
              <a:rPr lang="en-US" altLang="zh-TW"/>
              <a:t>; q is called the </a:t>
            </a:r>
            <a:r>
              <a:rPr lang="en-US" altLang="zh-TW">
                <a:solidFill>
                  <a:srgbClr val="A50021"/>
                </a:solidFill>
              </a:rPr>
              <a:t>conclusion</a:t>
            </a: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2590800" y="2895600"/>
            <a:ext cx="6061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“If your GPA is 4.0, then you will have full scholarship.”</a:t>
            </a:r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152400" y="2895600"/>
            <a:ext cx="2508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The department says:</a:t>
            </a:r>
          </a:p>
        </p:txBody>
      </p: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2620963" y="3505200"/>
            <a:ext cx="3900487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When is the above sentence false?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685800" y="4038600"/>
            <a:ext cx="796607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 dirty="0"/>
              <a:t> It is false when your GPA is 4.0 but you don’t receive full scholarship.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 dirty="0"/>
              <a:t> But it is not false if your GPA is below 4.0.</a:t>
            </a:r>
          </a:p>
          <a:p>
            <a:pPr marL="285750" eaLnBrk="1" hangingPunct="1">
              <a:lnSpc>
                <a:spcPct val="150000"/>
              </a:lnSpc>
              <a:buClr>
                <a:srgbClr val="A50021"/>
              </a:buClr>
              <a:buFont typeface="Arial" panose="020B0604020202020204" pitchFamily="34" charset="0"/>
              <a:buChar char="•"/>
            </a:pPr>
            <a:r>
              <a:rPr lang="en-US" altLang="zh-TW" dirty="0"/>
              <a:t>So, if your GPA is below 4.0, it is true irrespective of whether you receive full scholarship or not.</a:t>
            </a:r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269875" y="5913437"/>
            <a:ext cx="8493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Another example: “If there is a match of Bangladesh, then there is no class.”</a:t>
            </a: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2620963" y="6405562"/>
            <a:ext cx="3900487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When is the above sentence false?</a:t>
            </a:r>
          </a:p>
        </p:txBody>
      </p:sp>
      <p:sp>
        <p:nvSpPr>
          <p:cNvPr id="9228" name="Text Box 14"/>
          <p:cNvSpPr txBox="1">
            <a:spLocks noChangeArrowheads="1"/>
          </p:cNvSpPr>
          <p:nvPr/>
        </p:nvSpPr>
        <p:spPr bwMode="auto">
          <a:xfrm>
            <a:off x="5942013" y="1371600"/>
            <a:ext cx="1296987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p implies q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76600" y="2514600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antecedent</a:t>
            </a:r>
            <a:r>
              <a:rPr lang="en-US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19800" y="2477869"/>
            <a:ext cx="1455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consequent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9" grpId="0"/>
      <p:bldP spid="64520" grpId="0"/>
      <p:bldP spid="64521" grpId="0" animBg="1"/>
      <p:bldP spid="64524" grpId="0"/>
      <p:bldP spid="64525" grpId="0" animBg="1"/>
      <p:bldP spid="2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1752600" y="457200"/>
            <a:ext cx="5600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Necessary AND Sufficient Condition</a:t>
            </a:r>
          </a:p>
        </p:txBody>
      </p:sp>
      <p:graphicFrame>
        <p:nvGraphicFramePr>
          <p:cNvPr id="3074" name="Object 9"/>
          <p:cNvGraphicFramePr>
            <a:graphicFrameLocks noChangeAspect="1"/>
          </p:cNvGraphicFramePr>
          <p:nvPr/>
        </p:nvGraphicFramePr>
        <p:xfrm>
          <a:off x="3494088" y="1192213"/>
          <a:ext cx="21336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685800" imgH="203040" progId="Equation.3">
                  <p:embed/>
                </p:oleObj>
              </mc:Choice>
              <mc:Fallback>
                <p:oleObj name="Equation" r:id="rId13" imgW="68580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088" y="1192213"/>
                        <a:ext cx="21336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7" name="Group 10"/>
          <p:cNvGrpSpPr>
            <a:grpSpLocks/>
          </p:cNvGrpSpPr>
          <p:nvPr/>
        </p:nvGrpSpPr>
        <p:grpSpPr bwMode="auto">
          <a:xfrm>
            <a:off x="4578350" y="1989138"/>
            <a:ext cx="2051050" cy="2659062"/>
            <a:chOff x="1707" y="1902"/>
            <a:chExt cx="1292" cy="1675"/>
          </a:xfrm>
        </p:grpSpPr>
        <p:sp>
          <p:nvSpPr>
            <p:cNvPr id="3119" name="Rectangle 11"/>
            <p:cNvSpPr>
              <a:spLocks noChangeArrowheads="1"/>
            </p:cNvSpPr>
            <p:nvPr/>
          </p:nvSpPr>
          <p:spPr bwMode="auto">
            <a:xfrm>
              <a:off x="2236" y="3251"/>
              <a:ext cx="7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800"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3120" name="Rectangle 12"/>
            <p:cNvSpPr>
              <a:spLocks noChangeArrowheads="1"/>
            </p:cNvSpPr>
            <p:nvPr/>
          </p:nvSpPr>
          <p:spPr bwMode="auto">
            <a:xfrm>
              <a:off x="2236" y="2925"/>
              <a:ext cx="7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800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3121" name="Rectangle 13"/>
            <p:cNvSpPr>
              <a:spLocks noChangeArrowheads="1"/>
            </p:cNvSpPr>
            <p:nvPr/>
          </p:nvSpPr>
          <p:spPr bwMode="auto">
            <a:xfrm>
              <a:off x="2236" y="2599"/>
              <a:ext cx="7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800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3122" name="Rectangle 14"/>
            <p:cNvSpPr>
              <a:spLocks noChangeArrowheads="1"/>
            </p:cNvSpPr>
            <p:nvPr/>
          </p:nvSpPr>
          <p:spPr bwMode="auto">
            <a:xfrm>
              <a:off x="2236" y="2266"/>
              <a:ext cx="763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800"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3123" name="Rectangle 15"/>
            <p:cNvSpPr>
              <a:spLocks noChangeArrowheads="1"/>
            </p:cNvSpPr>
            <p:nvPr/>
          </p:nvSpPr>
          <p:spPr bwMode="auto">
            <a:xfrm>
              <a:off x="1707" y="1902"/>
              <a:ext cx="1292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3200" i="1">
                  <a:latin typeface="Arial" panose="020B0604020202020204" pitchFamily="34" charset="0"/>
                </a:rPr>
                <a:t>P  </a:t>
              </a:r>
              <a:r>
                <a:rPr lang="en-US" altLang="en-US" sz="3200">
                  <a:latin typeface="Arial" panose="020B0604020202020204" pitchFamily="34" charset="0"/>
                  <a:sym typeface="Symbol" panose="05050102010706020507" pitchFamily="18" charset="2"/>
                </a:rPr>
                <a:t>   </a:t>
              </a:r>
              <a:r>
                <a:rPr lang="en-US" altLang="en-US" sz="3200" i="1">
                  <a:latin typeface="Arial" panose="020B0604020202020204" pitchFamily="34" charset="0"/>
                  <a:sym typeface="Symbol" panose="05050102010706020507" pitchFamily="18" charset="2"/>
                </a:rPr>
                <a:t>Q</a:t>
              </a:r>
              <a:endParaRPr lang="en-US" altLang="en-US" sz="32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3078" name="Group 16"/>
          <p:cNvGrpSpPr>
            <a:grpSpLocks/>
          </p:cNvGrpSpPr>
          <p:nvPr/>
        </p:nvGrpSpPr>
        <p:grpSpPr bwMode="auto">
          <a:xfrm>
            <a:off x="2808288" y="1989138"/>
            <a:ext cx="1770062" cy="2659062"/>
            <a:chOff x="592" y="1902"/>
            <a:chExt cx="1115" cy="1675"/>
          </a:xfrm>
        </p:grpSpPr>
        <p:sp>
          <p:nvSpPr>
            <p:cNvPr id="3109" name="Rectangle 17"/>
            <p:cNvSpPr>
              <a:spLocks noChangeArrowheads="1"/>
            </p:cNvSpPr>
            <p:nvPr/>
          </p:nvSpPr>
          <p:spPr bwMode="auto">
            <a:xfrm>
              <a:off x="1120" y="3251"/>
              <a:ext cx="58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2800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3110" name="Rectangle 18"/>
            <p:cNvSpPr>
              <a:spLocks noChangeArrowheads="1"/>
            </p:cNvSpPr>
            <p:nvPr/>
          </p:nvSpPr>
          <p:spPr bwMode="auto">
            <a:xfrm>
              <a:off x="592" y="3251"/>
              <a:ext cx="52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2800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3111" name="Rectangle 19"/>
            <p:cNvSpPr>
              <a:spLocks noChangeArrowheads="1"/>
            </p:cNvSpPr>
            <p:nvPr/>
          </p:nvSpPr>
          <p:spPr bwMode="auto">
            <a:xfrm>
              <a:off x="1120" y="2925"/>
              <a:ext cx="58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2800"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3112" name="Rectangle 20"/>
            <p:cNvSpPr>
              <a:spLocks noChangeArrowheads="1"/>
            </p:cNvSpPr>
            <p:nvPr/>
          </p:nvSpPr>
          <p:spPr bwMode="auto">
            <a:xfrm>
              <a:off x="592" y="2925"/>
              <a:ext cx="52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2800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3113" name="Rectangle 21"/>
            <p:cNvSpPr>
              <a:spLocks noChangeArrowheads="1"/>
            </p:cNvSpPr>
            <p:nvPr/>
          </p:nvSpPr>
          <p:spPr bwMode="auto">
            <a:xfrm>
              <a:off x="1120" y="2599"/>
              <a:ext cx="58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2800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3114" name="Rectangle 22"/>
            <p:cNvSpPr>
              <a:spLocks noChangeArrowheads="1"/>
            </p:cNvSpPr>
            <p:nvPr/>
          </p:nvSpPr>
          <p:spPr bwMode="auto">
            <a:xfrm>
              <a:off x="592" y="2599"/>
              <a:ext cx="52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2800"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3115" name="Rectangle 23"/>
            <p:cNvSpPr>
              <a:spLocks noChangeArrowheads="1"/>
            </p:cNvSpPr>
            <p:nvPr/>
          </p:nvSpPr>
          <p:spPr bwMode="auto">
            <a:xfrm>
              <a:off x="1120" y="2266"/>
              <a:ext cx="587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2800"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3116" name="Rectangle 24"/>
            <p:cNvSpPr>
              <a:spLocks noChangeArrowheads="1"/>
            </p:cNvSpPr>
            <p:nvPr/>
          </p:nvSpPr>
          <p:spPr bwMode="auto">
            <a:xfrm>
              <a:off x="592" y="2266"/>
              <a:ext cx="528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2800"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3117" name="Rectangle 25"/>
            <p:cNvSpPr>
              <a:spLocks noChangeArrowheads="1"/>
            </p:cNvSpPr>
            <p:nvPr/>
          </p:nvSpPr>
          <p:spPr bwMode="auto">
            <a:xfrm>
              <a:off x="1120" y="1902"/>
              <a:ext cx="587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3200" i="1">
                  <a:latin typeface="Arial" panose="020B0604020202020204" pitchFamily="34" charset="0"/>
                </a:rPr>
                <a:t>Q</a:t>
              </a:r>
            </a:p>
          </p:txBody>
        </p:sp>
        <p:sp>
          <p:nvSpPr>
            <p:cNvPr id="3118" name="Rectangle 26"/>
            <p:cNvSpPr>
              <a:spLocks noChangeArrowheads="1"/>
            </p:cNvSpPr>
            <p:nvPr/>
          </p:nvSpPr>
          <p:spPr bwMode="auto">
            <a:xfrm>
              <a:off x="592" y="1902"/>
              <a:ext cx="528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3200" i="1">
                  <a:latin typeface="Arial" panose="020B0604020202020204" pitchFamily="34" charset="0"/>
                </a:rPr>
                <a:t>P</a:t>
              </a:r>
            </a:p>
          </p:txBody>
        </p:sp>
      </p:grpSp>
      <p:grpSp>
        <p:nvGrpSpPr>
          <p:cNvPr id="3079" name="Group 27"/>
          <p:cNvGrpSpPr>
            <a:grpSpLocks/>
          </p:cNvGrpSpPr>
          <p:nvPr/>
        </p:nvGrpSpPr>
        <p:grpSpPr bwMode="auto">
          <a:xfrm>
            <a:off x="3646488" y="1989138"/>
            <a:ext cx="931862" cy="2659062"/>
            <a:chOff x="1120" y="1902"/>
            <a:chExt cx="587" cy="1675"/>
          </a:xfrm>
        </p:grpSpPr>
        <p:sp>
          <p:nvSpPr>
            <p:cNvPr id="3107" name="Line 28"/>
            <p:cNvSpPr>
              <a:spLocks noChangeShapeType="1"/>
            </p:cNvSpPr>
            <p:nvPr/>
          </p:nvSpPr>
          <p:spPr bwMode="auto">
            <a:xfrm>
              <a:off x="1120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29"/>
            <p:cNvSpPr>
              <a:spLocks noChangeShapeType="1"/>
            </p:cNvSpPr>
            <p:nvPr/>
          </p:nvSpPr>
          <p:spPr bwMode="auto">
            <a:xfrm>
              <a:off x="1707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0"/>
          <p:cNvGrpSpPr>
            <a:grpSpLocks/>
          </p:cNvGrpSpPr>
          <p:nvPr/>
        </p:nvGrpSpPr>
        <p:grpSpPr bwMode="auto">
          <a:xfrm>
            <a:off x="2808288" y="1976438"/>
            <a:ext cx="3821112" cy="2659062"/>
            <a:chOff x="592" y="1894"/>
            <a:chExt cx="2407" cy="1675"/>
          </a:xfrm>
        </p:grpSpPr>
        <p:grpSp>
          <p:nvGrpSpPr>
            <p:cNvPr id="3096" name="Group 31"/>
            <p:cNvGrpSpPr>
              <a:grpSpLocks/>
            </p:cNvGrpSpPr>
            <p:nvPr/>
          </p:nvGrpSpPr>
          <p:grpSpPr bwMode="auto">
            <a:xfrm>
              <a:off x="592" y="2266"/>
              <a:ext cx="2407" cy="985"/>
              <a:chOff x="592" y="2266"/>
              <a:chExt cx="2407" cy="985"/>
            </a:xfrm>
          </p:grpSpPr>
          <p:sp>
            <p:nvSpPr>
              <p:cNvPr id="3103" name="Line 32"/>
              <p:cNvSpPr>
                <a:spLocks noChangeShapeType="1"/>
              </p:cNvSpPr>
              <p:nvPr/>
            </p:nvSpPr>
            <p:spPr bwMode="auto">
              <a:xfrm>
                <a:off x="592" y="2266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" name="Line 33"/>
              <p:cNvSpPr>
                <a:spLocks noChangeShapeType="1"/>
              </p:cNvSpPr>
              <p:nvPr/>
            </p:nvSpPr>
            <p:spPr bwMode="auto">
              <a:xfrm>
                <a:off x="592" y="2599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5" name="Line 34"/>
              <p:cNvSpPr>
                <a:spLocks noChangeShapeType="1"/>
              </p:cNvSpPr>
              <p:nvPr/>
            </p:nvSpPr>
            <p:spPr bwMode="auto">
              <a:xfrm>
                <a:off x="592" y="2925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6" name="Line 35"/>
              <p:cNvSpPr>
                <a:spLocks noChangeShapeType="1"/>
              </p:cNvSpPr>
              <p:nvPr/>
            </p:nvSpPr>
            <p:spPr bwMode="auto">
              <a:xfrm>
                <a:off x="592" y="3251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97" name="Group 36"/>
            <p:cNvGrpSpPr>
              <a:grpSpLocks/>
            </p:cNvGrpSpPr>
            <p:nvPr/>
          </p:nvGrpSpPr>
          <p:grpSpPr bwMode="auto">
            <a:xfrm>
              <a:off x="592" y="1894"/>
              <a:ext cx="2407" cy="1675"/>
              <a:chOff x="592" y="1806"/>
              <a:chExt cx="2407" cy="1675"/>
            </a:xfrm>
          </p:grpSpPr>
          <p:grpSp>
            <p:nvGrpSpPr>
              <p:cNvPr id="3098" name="Group 37"/>
              <p:cNvGrpSpPr>
                <a:grpSpLocks/>
              </p:cNvGrpSpPr>
              <p:nvPr/>
            </p:nvGrpSpPr>
            <p:grpSpPr bwMode="auto">
              <a:xfrm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3100" name="Line 38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01" name="Line 39"/>
                <p:cNvSpPr>
                  <a:spLocks noChangeShapeType="1"/>
                </p:cNvSpPr>
                <p:nvPr/>
              </p:nvSpPr>
              <p:spPr bwMode="auto">
                <a:xfrm>
                  <a:off x="592" y="3577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02" name="Line 40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0" cy="16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099" name="Line 41"/>
              <p:cNvSpPr>
                <a:spLocks noChangeShapeType="1"/>
              </p:cNvSpPr>
              <p:nvPr/>
            </p:nvSpPr>
            <p:spPr bwMode="auto">
              <a:xfrm>
                <a:off x="2999" y="1806"/>
                <a:ext cx="0" cy="167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3075" name="Object 42"/>
          <p:cNvGraphicFramePr>
            <a:graphicFrameLocks noChangeAspect="1"/>
          </p:cNvGraphicFramePr>
          <p:nvPr/>
        </p:nvGraphicFramePr>
        <p:xfrm>
          <a:off x="6383338" y="23098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14120" imgH="177480" progId="Equation.DSMT4">
                  <p:embed/>
                </p:oleObj>
              </mc:Choice>
              <mc:Fallback>
                <p:oleObj name="Equation" r:id="rId15" imgW="114120" imgH="17748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8" y="2309813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81" name="Picture 4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588" y="2187575"/>
            <a:ext cx="468312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44"/>
          <p:cNvGrpSpPr>
            <a:grpSpLocks/>
          </p:cNvGrpSpPr>
          <p:nvPr/>
        </p:nvGrpSpPr>
        <p:grpSpPr bwMode="auto">
          <a:xfrm>
            <a:off x="1600200" y="4891088"/>
            <a:ext cx="5945188" cy="366712"/>
            <a:chOff x="758" y="3770"/>
            <a:chExt cx="3745" cy="231"/>
          </a:xfrm>
        </p:grpSpPr>
        <p:sp>
          <p:nvSpPr>
            <p:cNvPr id="3091" name="Text Box 45"/>
            <p:cNvSpPr txBox="1">
              <a:spLocks noChangeArrowheads="1"/>
            </p:cNvSpPr>
            <p:nvPr/>
          </p:nvSpPr>
          <p:spPr bwMode="auto">
            <a:xfrm>
              <a:off x="758" y="3770"/>
              <a:ext cx="374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chemeClr val="accent2"/>
                  </a:solidFill>
                </a:rPr>
                <a:t>Note:</a:t>
              </a:r>
              <a:r>
                <a:rPr lang="en-US" altLang="en-US"/>
                <a:t>  P        Q is equivalent to (P       Q)     (Q        P) </a:t>
              </a:r>
            </a:p>
          </p:txBody>
        </p:sp>
        <p:pic>
          <p:nvPicPr>
            <p:cNvPr id="3092" name="Picture 46" descr="txp_fig"/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" y="3840"/>
              <a:ext cx="2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93" name="Picture 47" descr="txp_fig"/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2" y="3840"/>
              <a:ext cx="2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94" name="Picture 48" descr="txp_fig"/>
            <p:cNvPicPr>
              <a:picLocks noChangeAspect="1" noChangeArrowheads="1"/>
            </p:cNvPicPr>
            <p:nvPr>
              <p:custDataLst>
                <p:tags r:id="rId10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3840"/>
              <a:ext cx="89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95" name="Picture 49" descr="txp_fig"/>
            <p:cNvPicPr>
              <a:picLocks noChangeAspect="1" noChangeArrowheads="1"/>
            </p:cNvPicPr>
            <p:nvPr>
              <p:custDataLst>
                <p:tags r:id="rId11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4" y="3840"/>
              <a:ext cx="2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4802" name="Text Box 50"/>
          <p:cNvSpPr txBox="1">
            <a:spLocks noChangeArrowheads="1"/>
          </p:cNvSpPr>
          <p:nvPr/>
        </p:nvSpPr>
        <p:spPr bwMode="auto">
          <a:xfrm>
            <a:off x="1601788" y="5348288"/>
            <a:ext cx="6423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Note:</a:t>
            </a:r>
            <a:r>
              <a:rPr lang="en-US" altLang="en-US"/>
              <a:t>  P        Q is equivalent to (P       Q)     (    P           Q) </a:t>
            </a:r>
          </a:p>
        </p:txBody>
      </p:sp>
      <p:pic>
        <p:nvPicPr>
          <p:cNvPr id="74803" name="Picture 5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263" y="5459413"/>
            <a:ext cx="381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804" name="Picture 5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263" y="5459413"/>
            <a:ext cx="381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805" name="Picture 5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463" y="5459413"/>
            <a:ext cx="1412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806" name="Picture 54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588" y="5459413"/>
            <a:ext cx="381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807" name="Picture 55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675" y="5486400"/>
            <a:ext cx="163513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808" name="Picture 56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75" y="5486400"/>
            <a:ext cx="163513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809" name="Text Box 57"/>
          <p:cNvSpPr txBox="1">
            <a:spLocks noChangeArrowheads="1"/>
          </p:cNvSpPr>
          <p:nvPr/>
        </p:nvSpPr>
        <p:spPr bwMode="auto">
          <a:xfrm>
            <a:off x="152400" y="6096000"/>
            <a:ext cx="8688387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Is the statement “x is an even number if and only if x</a:t>
            </a:r>
            <a:r>
              <a:rPr lang="en-US" altLang="zh-TW" baseline="30000" dirty="0"/>
              <a:t>2</a:t>
            </a:r>
            <a:r>
              <a:rPr lang="en-US" altLang="zh-TW" dirty="0"/>
              <a:t> is an even number” true?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02" grpId="0"/>
      <p:bldP spid="7480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Proof!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x is an even number if and only if x</a:t>
            </a:r>
            <a:r>
              <a:rPr lang="en-US" altLang="zh-TW" baseline="30000" dirty="0"/>
              <a:t>2</a:t>
            </a:r>
            <a:r>
              <a:rPr lang="en-US" altLang="zh-TW" dirty="0"/>
              <a:t> is an even number.</a:t>
            </a:r>
          </a:p>
          <a:p>
            <a:r>
              <a:rPr lang="en-US" dirty="0"/>
              <a:t>p = </a:t>
            </a:r>
            <a:r>
              <a:rPr lang="en-US" altLang="zh-TW" dirty="0"/>
              <a:t>x is an even number</a:t>
            </a:r>
          </a:p>
          <a:p>
            <a:r>
              <a:rPr lang="en-US" dirty="0"/>
              <a:t>q = </a:t>
            </a:r>
            <a:r>
              <a:rPr lang="en-US" altLang="zh-TW" dirty="0"/>
              <a:t>x</a:t>
            </a:r>
            <a:r>
              <a:rPr lang="en-US" altLang="zh-TW" baseline="30000" dirty="0"/>
              <a:t>2</a:t>
            </a:r>
            <a:r>
              <a:rPr lang="en-US" altLang="zh-TW" dirty="0"/>
              <a:t> is an even number</a:t>
            </a:r>
          </a:p>
          <a:p>
            <a:r>
              <a:rPr lang="en-US" dirty="0"/>
              <a:t>So we need to prove: p </a:t>
            </a:r>
            <a:r>
              <a:rPr lang="en-US" dirty="0">
                <a:sym typeface="Symbol" panose="05050102010706020507" pitchFamily="18" charset="2"/>
              </a:rPr>
              <a:t></a:t>
            </a:r>
            <a:r>
              <a:rPr lang="en-US" dirty="0"/>
              <a:t> q</a:t>
            </a:r>
          </a:p>
          <a:p>
            <a:pPr lvl="1"/>
            <a:r>
              <a:rPr lang="en-US" dirty="0"/>
              <a:t>i.e., p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q and q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p</a:t>
            </a:r>
          </a:p>
        </p:txBody>
      </p:sp>
    </p:spTree>
    <p:extLst>
      <p:ext uri="{BB962C8B-B14F-4D97-AF65-F5344CB8AC3E}">
        <p14:creationId xmlns:p14="http://schemas.microsoft.com/office/powerpoint/2010/main" val="4086160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381000"/>
            <a:ext cx="793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x is an even number if and only if x</a:t>
            </a:r>
            <a:r>
              <a:rPr lang="en-US" altLang="zh-TW" sz="2400" baseline="30000" dirty="0"/>
              <a:t>2</a:t>
            </a:r>
            <a:r>
              <a:rPr lang="en-US" altLang="zh-TW" sz="2400" dirty="0"/>
              <a:t> is an even number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373302" y="914400"/>
            <a:ext cx="36182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 = </a:t>
            </a:r>
            <a:r>
              <a:rPr lang="en-US" altLang="zh-TW" sz="2400" dirty="0"/>
              <a:t>x is an even number</a:t>
            </a:r>
          </a:p>
          <a:p>
            <a:r>
              <a:rPr lang="en-US" sz="2400" dirty="0"/>
              <a:t>q = </a:t>
            </a:r>
            <a:r>
              <a:rPr lang="en-US" altLang="zh-TW" sz="2400" dirty="0"/>
              <a:t>x</a:t>
            </a:r>
            <a:r>
              <a:rPr lang="en-US" altLang="zh-TW" sz="2400" baseline="30000" dirty="0"/>
              <a:t>2</a:t>
            </a:r>
            <a:r>
              <a:rPr lang="en-US" altLang="zh-TW" sz="2400" dirty="0"/>
              <a:t> is an even number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1040" y="83820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Proof: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1255693"/>
            <a:ext cx="1321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400" dirty="0"/>
              <a:t>a. p </a:t>
            </a:r>
            <a:r>
              <a:rPr lang="en-US" sz="2400" dirty="0">
                <a:sym typeface="Symbol" panose="05050102010706020507" pitchFamily="18" charset="2"/>
              </a:rPr>
              <a:t></a:t>
            </a:r>
            <a:r>
              <a:rPr lang="en-US" sz="2400" dirty="0"/>
              <a:t> q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6346" y="2941320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400" dirty="0"/>
              <a:t>b. q </a:t>
            </a:r>
            <a:r>
              <a:rPr lang="en-US" sz="2400" dirty="0">
                <a:sym typeface="Symbol" panose="05050102010706020507" pitchFamily="18" charset="2"/>
              </a:rPr>
              <a:t></a:t>
            </a:r>
            <a:r>
              <a:rPr lang="en-US" sz="2400" dirty="0"/>
              <a:t> p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" y="1865293"/>
            <a:ext cx="56060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 is even </a:t>
            </a:r>
            <a:r>
              <a:rPr lang="en-US" sz="2800" dirty="0">
                <a:sym typeface="Symbol" panose="05050102010706020507" pitchFamily="18" charset="2"/>
              </a:rPr>
              <a:t> </a:t>
            </a:r>
            <a:r>
              <a:rPr lang="en-US" sz="2800" dirty="0"/>
              <a:t>x = 2k</a:t>
            </a:r>
          </a:p>
          <a:p>
            <a:r>
              <a:rPr lang="en-US" sz="2800" dirty="0">
                <a:sym typeface="Symbol" panose="05050102010706020507" pitchFamily="18" charset="2"/>
              </a:rPr>
              <a:t> x</a:t>
            </a:r>
            <a:r>
              <a:rPr lang="en-US" sz="2800" baseline="30000" dirty="0">
                <a:sym typeface="Symbol" panose="05050102010706020507" pitchFamily="18" charset="2"/>
              </a:rPr>
              <a:t>2</a:t>
            </a:r>
            <a:r>
              <a:rPr lang="en-US" sz="2800" dirty="0">
                <a:sym typeface="Symbol" panose="05050102010706020507" pitchFamily="18" charset="2"/>
              </a:rPr>
              <a:t> = (2k)</a:t>
            </a:r>
            <a:r>
              <a:rPr lang="en-US" sz="2800" baseline="30000" dirty="0">
                <a:sym typeface="Symbol" panose="05050102010706020507" pitchFamily="18" charset="2"/>
              </a:rPr>
              <a:t> 2</a:t>
            </a:r>
            <a:r>
              <a:rPr lang="en-US" sz="2800" dirty="0">
                <a:sym typeface="Symbol" panose="05050102010706020507" pitchFamily="18" charset="2"/>
              </a:rPr>
              <a:t> = 4k</a:t>
            </a:r>
            <a:r>
              <a:rPr lang="en-US" sz="2800" baseline="30000" dirty="0">
                <a:sym typeface="Symbol" panose="05050102010706020507" pitchFamily="18" charset="2"/>
              </a:rPr>
              <a:t>2</a:t>
            </a:r>
            <a:r>
              <a:rPr lang="en-US" sz="2800" dirty="0">
                <a:sym typeface="Symbol" panose="05050102010706020507" pitchFamily="18" charset="2"/>
              </a:rPr>
              <a:t>, which is even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703338" y="3465493"/>
            <a:ext cx="35990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>
                <a:sym typeface="Symbol" panose="05050102010706020507" pitchFamily="18" charset="2"/>
              </a:rPr>
              <a:t>x</a:t>
            </a:r>
            <a:r>
              <a:rPr lang="en-US" sz="2800" baseline="30000" dirty="0">
                <a:sym typeface="Symbol" panose="05050102010706020507" pitchFamily="18" charset="2"/>
              </a:rPr>
              <a:t>2 </a:t>
            </a:r>
            <a:r>
              <a:rPr lang="en-US" sz="2800" dirty="0"/>
              <a:t>is even </a:t>
            </a:r>
            <a:r>
              <a:rPr lang="en-US" sz="2800" dirty="0">
                <a:sym typeface="Symbol" panose="05050102010706020507" pitchFamily="18" charset="2"/>
              </a:rPr>
              <a:t> x</a:t>
            </a:r>
            <a:r>
              <a:rPr lang="en-US" sz="2800" baseline="30000" dirty="0">
                <a:sym typeface="Symbol" panose="05050102010706020507" pitchFamily="18" charset="2"/>
              </a:rPr>
              <a:t>2</a:t>
            </a:r>
            <a:r>
              <a:rPr lang="en-US" sz="2800" dirty="0"/>
              <a:t> = 2k</a:t>
            </a:r>
          </a:p>
          <a:p>
            <a:r>
              <a:rPr lang="en-US" sz="2800" dirty="0">
                <a:sym typeface="Symbol" panose="05050102010706020507" pitchFamily="18" charset="2"/>
              </a:rPr>
              <a:t> x = √(2k) =</a:t>
            </a:r>
            <a:endParaRPr lang="en-US" sz="2800" dirty="0"/>
          </a:p>
        </p:txBody>
      </p:sp>
      <p:pic>
        <p:nvPicPr>
          <p:cNvPr id="17" name="Picture 2" descr="Image result for why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886200"/>
            <a:ext cx="892175" cy="756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Connector 18"/>
          <p:cNvCxnSpPr/>
          <p:nvPr/>
        </p:nvCxnSpPr>
        <p:spPr bwMode="auto">
          <a:xfrm flipV="1">
            <a:off x="533400" y="3200400"/>
            <a:ext cx="3482975" cy="1441918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847786" y="4724400"/>
            <a:ext cx="3116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400" dirty="0"/>
              <a:t>b. q </a:t>
            </a:r>
            <a:r>
              <a:rPr lang="en-US" sz="2400" dirty="0">
                <a:sym typeface="Symbol" panose="05050102010706020507" pitchFamily="18" charset="2"/>
              </a:rPr>
              <a:t></a:t>
            </a:r>
            <a:r>
              <a:rPr lang="en-US" sz="2400" dirty="0"/>
              <a:t> p </a:t>
            </a:r>
            <a:r>
              <a:rPr lang="en-US" sz="2400" dirty="0">
                <a:sym typeface="Symbol" panose="05050102010706020507" pitchFamily="18" charset="2"/>
              </a:rPr>
              <a:t> p  q</a:t>
            </a:r>
            <a:r>
              <a:rPr lang="en-US" sz="2400" dirty="0"/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62400" y="4842748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CONTRAPOSITIVE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000" y="5294293"/>
            <a:ext cx="84321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 is NOT even </a:t>
            </a:r>
            <a:r>
              <a:rPr lang="en-US" sz="2800" dirty="0">
                <a:sym typeface="Symbol" panose="05050102010706020507" pitchFamily="18" charset="2"/>
              </a:rPr>
              <a:t> </a:t>
            </a:r>
            <a:r>
              <a:rPr lang="en-US" sz="2800" dirty="0"/>
              <a:t>x = 2k + 1</a:t>
            </a:r>
          </a:p>
          <a:p>
            <a:r>
              <a:rPr lang="en-US" sz="2800" dirty="0">
                <a:sym typeface="Symbol" panose="05050102010706020507" pitchFamily="18" charset="2"/>
              </a:rPr>
              <a:t> x</a:t>
            </a:r>
            <a:r>
              <a:rPr lang="en-US" sz="2800" baseline="30000" dirty="0">
                <a:sym typeface="Symbol" panose="05050102010706020507" pitchFamily="18" charset="2"/>
              </a:rPr>
              <a:t>2</a:t>
            </a:r>
            <a:r>
              <a:rPr lang="en-US" sz="2800" dirty="0">
                <a:sym typeface="Symbol" panose="05050102010706020507" pitchFamily="18" charset="2"/>
              </a:rPr>
              <a:t> = (2k + 1)</a:t>
            </a:r>
            <a:r>
              <a:rPr lang="en-US" sz="2800" baseline="30000" dirty="0">
                <a:sym typeface="Symbol" panose="05050102010706020507" pitchFamily="18" charset="2"/>
              </a:rPr>
              <a:t> 2</a:t>
            </a:r>
            <a:r>
              <a:rPr lang="en-US" sz="2800" dirty="0">
                <a:sym typeface="Symbol" panose="05050102010706020507" pitchFamily="18" charset="2"/>
              </a:rPr>
              <a:t> = 4k</a:t>
            </a:r>
            <a:r>
              <a:rPr lang="en-US" sz="2800" baseline="30000" dirty="0">
                <a:sym typeface="Symbol" panose="05050102010706020507" pitchFamily="18" charset="2"/>
              </a:rPr>
              <a:t>2</a:t>
            </a:r>
            <a:r>
              <a:rPr lang="en-US" sz="2800" dirty="0">
                <a:sym typeface="Symbol" panose="05050102010706020507" pitchFamily="18" charset="2"/>
              </a:rPr>
              <a:t> + 2k + 1, which is NOT even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337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0" grpId="0"/>
      <p:bldP spid="2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and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55837"/>
            <a:ext cx="8229600" cy="4525963"/>
          </a:xfrm>
        </p:spPr>
        <p:txBody>
          <a:bodyPr/>
          <a:lstStyle/>
          <a:p>
            <a:r>
              <a:rPr lang="en-US" dirty="0"/>
              <a:t>If 1 = -1, then I am the King of the world</a:t>
            </a:r>
          </a:p>
          <a:p>
            <a:r>
              <a:rPr lang="en-US" dirty="0"/>
              <a:t>If computers are machines, then </a:t>
            </a:r>
            <a:r>
              <a:rPr lang="en-US" dirty="0" err="1"/>
              <a:t>Mashrafi</a:t>
            </a:r>
            <a:r>
              <a:rPr lang="en-US" dirty="0"/>
              <a:t> is a Cricket Player</a:t>
            </a:r>
          </a:p>
          <a:p>
            <a:r>
              <a:rPr lang="en-US" dirty="0"/>
              <a:t>If 2+2 = 5, then Chandler is a girl.</a:t>
            </a:r>
          </a:p>
          <a:p>
            <a:r>
              <a:rPr lang="en-US" dirty="0"/>
              <a:t>But for meaningful statements, we formulate an implication when there is a relation between the hypothesis and conclusion.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1194" y="955973"/>
            <a:ext cx="50385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May not be related</a:t>
            </a:r>
          </a:p>
        </p:txBody>
      </p:sp>
    </p:spTree>
    <p:extLst>
      <p:ext uri="{BB962C8B-B14F-4D97-AF65-F5344CB8AC3E}">
        <p14:creationId xmlns:p14="http://schemas.microsoft.com/office/powerpoint/2010/main" val="143338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563938" y="457200"/>
            <a:ext cx="205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 dirty="0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700213" y="1600200"/>
            <a:ext cx="5756275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 typeface="Wingdings" panose="05000000000000000000" pitchFamily="2" charset="2"/>
              <a:buChar char="n"/>
            </a:pPr>
            <a:r>
              <a:rPr lang="en-US" altLang="zh-TW"/>
              <a:t> </a:t>
            </a:r>
            <a:r>
              <a:rPr lang="en-US" altLang="zh-TW" sz="2400"/>
              <a:t>Conditional Statements</a:t>
            </a:r>
          </a:p>
          <a:p>
            <a:pPr eaLnBrk="1" hangingPunct="1">
              <a:buClr>
                <a:srgbClr val="A50021"/>
              </a:buClr>
              <a:buFont typeface="Wingdings" panose="05000000000000000000" pitchFamily="2" charset="2"/>
              <a:buChar char="n"/>
            </a:pPr>
            <a:endParaRPr lang="en-US" altLang="zh-TW" sz="2400"/>
          </a:p>
          <a:p>
            <a:pPr lvl="1" eaLnBrk="1" hangingPunct="1">
              <a:buClr>
                <a:srgbClr val="A50021"/>
              </a:buClr>
              <a:buFontTx/>
              <a:buChar char="•"/>
            </a:pPr>
            <a:r>
              <a:rPr lang="en-US" altLang="zh-TW" sz="2000"/>
              <a:t>	The meaning of IF and its logical forms</a:t>
            </a:r>
          </a:p>
          <a:p>
            <a:pPr lvl="1" eaLnBrk="1" hangingPunct="1">
              <a:buClr>
                <a:srgbClr val="A50021"/>
              </a:buClr>
              <a:buFontTx/>
              <a:buChar char="•"/>
            </a:pPr>
            <a:endParaRPr lang="en-US" altLang="zh-TW" sz="2000"/>
          </a:p>
          <a:p>
            <a:pPr lvl="1" eaLnBrk="1" hangingPunct="1">
              <a:buClr>
                <a:srgbClr val="A50021"/>
              </a:buClr>
              <a:buFontTx/>
              <a:buChar char="•"/>
            </a:pPr>
            <a:r>
              <a:rPr lang="en-US" altLang="zh-TW" sz="2000"/>
              <a:t>	Contrapositive </a:t>
            </a:r>
          </a:p>
          <a:p>
            <a:pPr lvl="1" eaLnBrk="1" hangingPunct="1">
              <a:buClr>
                <a:srgbClr val="A50021"/>
              </a:buClr>
              <a:buFontTx/>
              <a:buChar char="•"/>
            </a:pPr>
            <a:endParaRPr lang="en-US" altLang="zh-TW" sz="2000"/>
          </a:p>
          <a:p>
            <a:pPr lvl="1" eaLnBrk="1" hangingPunct="1">
              <a:buClr>
                <a:srgbClr val="A50021"/>
              </a:buClr>
              <a:buFontTx/>
              <a:buChar char="•"/>
            </a:pPr>
            <a:r>
              <a:rPr lang="en-US" altLang="zh-TW" sz="2000"/>
              <a:t>	If, only if, if and only if</a:t>
            </a:r>
          </a:p>
          <a:p>
            <a:pPr eaLnBrk="1" hangingPunct="1">
              <a:buClr>
                <a:srgbClr val="A50021"/>
              </a:buClr>
              <a:buFont typeface="Wingdings" panose="05000000000000000000" pitchFamily="2" charset="2"/>
              <a:buChar char="n"/>
            </a:pPr>
            <a:endParaRPr lang="en-US" altLang="zh-TW" sz="2000"/>
          </a:p>
          <a:p>
            <a:pPr eaLnBrk="1" hangingPunct="1">
              <a:buClr>
                <a:srgbClr val="A50021"/>
              </a:buClr>
              <a:buFont typeface="Wingdings" panose="05000000000000000000" pitchFamily="2" charset="2"/>
              <a:buChar char="n"/>
            </a:pPr>
            <a:r>
              <a:rPr lang="en-US" altLang="zh-TW"/>
              <a:t> </a:t>
            </a:r>
            <a:r>
              <a:rPr lang="en-US" altLang="zh-TW" sz="2400"/>
              <a:t>Arguments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1066800" y="4267200"/>
            <a:ext cx="633413" cy="34925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751263" y="457200"/>
            <a:ext cx="24657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 dirty="0">
                <a:solidFill>
                  <a:srgbClr val="003366"/>
                </a:solidFill>
              </a:rPr>
              <a:t>Argument </a:t>
            </a:r>
            <a:r>
              <a:rPr lang="en-US" altLang="zh-TW" sz="2400" b="1" dirty="0">
                <a:solidFill>
                  <a:srgbClr val="00B050"/>
                </a:solidFill>
              </a:rPr>
              <a:t>Form</a:t>
            </a:r>
          </a:p>
        </p:txBody>
      </p:sp>
      <p:sp>
        <p:nvSpPr>
          <p:cNvPr id="19459" name="Text Box 13"/>
          <p:cNvSpPr txBox="1">
            <a:spLocks noChangeArrowheads="1"/>
          </p:cNvSpPr>
          <p:nvPr/>
        </p:nvSpPr>
        <p:spPr bwMode="auto">
          <a:xfrm>
            <a:off x="760413" y="954375"/>
            <a:ext cx="8231187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TW" dirty="0"/>
              <a:t>An argument is a sequence of statements </a:t>
            </a:r>
            <a:r>
              <a:rPr lang="en-US" altLang="zh-TW" dirty="0">
                <a:solidFill>
                  <a:srgbClr val="00B050"/>
                </a:solidFill>
              </a:rPr>
              <a:t>forms</a:t>
            </a:r>
            <a:r>
              <a:rPr lang="en-US" altLang="zh-TW" dirty="0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All statement </a:t>
            </a:r>
            <a:r>
              <a:rPr lang="en-US" altLang="zh-TW" dirty="0">
                <a:solidFill>
                  <a:srgbClr val="00B050"/>
                </a:solidFill>
              </a:rPr>
              <a:t>forms </a:t>
            </a:r>
            <a:r>
              <a:rPr lang="en-US" altLang="zh-TW" dirty="0"/>
              <a:t>but the final one are called </a:t>
            </a:r>
            <a:r>
              <a:rPr lang="en-US" altLang="zh-TW" dirty="0">
                <a:solidFill>
                  <a:srgbClr val="A50021"/>
                </a:solidFill>
              </a:rPr>
              <a:t>assumptions </a:t>
            </a:r>
            <a:r>
              <a:rPr lang="en-US" altLang="zh-TW" dirty="0"/>
              <a:t>or </a:t>
            </a:r>
            <a:r>
              <a:rPr lang="en-US" altLang="zh-TW" dirty="0">
                <a:solidFill>
                  <a:srgbClr val="A50021"/>
                </a:solidFill>
              </a:rPr>
              <a:t>hypothesis or premises</a:t>
            </a:r>
            <a:r>
              <a:rPr lang="en-US" altLang="zh-TW" dirty="0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The final statement </a:t>
            </a:r>
            <a:r>
              <a:rPr lang="en-US" altLang="zh-TW" dirty="0">
                <a:solidFill>
                  <a:srgbClr val="00B050"/>
                </a:solidFill>
              </a:rPr>
              <a:t>form </a:t>
            </a:r>
            <a:r>
              <a:rPr lang="en-US" altLang="zh-TW" dirty="0"/>
              <a:t>is called the </a:t>
            </a:r>
            <a:r>
              <a:rPr lang="en-US" altLang="zh-TW" dirty="0">
                <a:solidFill>
                  <a:srgbClr val="006600"/>
                </a:solidFill>
              </a:rPr>
              <a:t>conclusion</a:t>
            </a:r>
            <a:r>
              <a:rPr lang="en-US" altLang="zh-TW" dirty="0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An argument </a:t>
            </a:r>
            <a:r>
              <a:rPr lang="en-US" altLang="zh-TW" dirty="0">
                <a:solidFill>
                  <a:srgbClr val="00B050"/>
                </a:solidFill>
              </a:rPr>
              <a:t>form</a:t>
            </a:r>
            <a:r>
              <a:rPr lang="en-US" altLang="zh-TW" dirty="0"/>
              <a:t> is </a:t>
            </a:r>
            <a:r>
              <a:rPr lang="en-US" altLang="zh-TW" dirty="0">
                <a:solidFill>
                  <a:schemeClr val="accent2"/>
                </a:solidFill>
              </a:rPr>
              <a:t>valid </a:t>
            </a:r>
            <a:r>
              <a:rPr lang="en-US" altLang="zh-TW" dirty="0">
                <a:solidFill>
                  <a:schemeClr val="tx2"/>
                </a:solidFill>
              </a:rPr>
              <a:t>if:</a:t>
            </a:r>
            <a:r>
              <a:rPr lang="en-US" altLang="zh-TW" dirty="0"/>
              <a:t> </a:t>
            </a:r>
          </a:p>
        </p:txBody>
      </p:sp>
      <p:sp>
        <p:nvSpPr>
          <p:cNvPr id="58382" name="Rectangle 14"/>
          <p:cNvSpPr>
            <a:spLocks noChangeArrowheads="1"/>
          </p:cNvSpPr>
          <p:nvPr/>
        </p:nvSpPr>
        <p:spPr bwMode="auto">
          <a:xfrm>
            <a:off x="914400" y="3205163"/>
            <a:ext cx="6553200" cy="1708353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TW" dirty="0"/>
              <a:t>No matter what particular statements are substituted for the statement variables in its premises,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whenever all the assumptions are true, then the conclusion is true.</a:t>
            </a:r>
          </a:p>
        </p:txBody>
      </p:sp>
    </p:spTree>
    <p:extLst>
      <p:ext uri="{BB962C8B-B14F-4D97-AF65-F5344CB8AC3E}">
        <p14:creationId xmlns:p14="http://schemas.microsoft.com/office/powerpoint/2010/main" val="230757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8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751263" y="457200"/>
            <a:ext cx="1582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Argument</a:t>
            </a:r>
          </a:p>
        </p:txBody>
      </p:sp>
      <p:sp>
        <p:nvSpPr>
          <p:cNvPr id="19459" name="Text Box 13"/>
          <p:cNvSpPr txBox="1">
            <a:spLocks noChangeArrowheads="1"/>
          </p:cNvSpPr>
          <p:nvPr/>
        </p:nvSpPr>
        <p:spPr bwMode="auto">
          <a:xfrm>
            <a:off x="760413" y="1295400"/>
            <a:ext cx="76231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TW"/>
              <a:t>An argument is a sequence of statements.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All statements but the final one are called </a:t>
            </a:r>
            <a:r>
              <a:rPr lang="en-US" altLang="zh-TW">
                <a:solidFill>
                  <a:srgbClr val="A50021"/>
                </a:solidFill>
              </a:rPr>
              <a:t>assumptions </a:t>
            </a:r>
            <a:r>
              <a:rPr lang="en-US" altLang="zh-TW"/>
              <a:t>or </a:t>
            </a:r>
            <a:r>
              <a:rPr lang="en-US" altLang="zh-TW">
                <a:solidFill>
                  <a:srgbClr val="A50021"/>
                </a:solidFill>
              </a:rPr>
              <a:t>hypothesis</a:t>
            </a:r>
            <a:r>
              <a:rPr lang="en-US" altLang="zh-TW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The final statement is called the </a:t>
            </a:r>
            <a:r>
              <a:rPr lang="en-US" altLang="zh-TW">
                <a:solidFill>
                  <a:srgbClr val="006600"/>
                </a:solidFill>
              </a:rPr>
              <a:t>conclusion</a:t>
            </a:r>
            <a:r>
              <a:rPr lang="en-US" altLang="zh-TW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An argument is </a:t>
            </a:r>
            <a:r>
              <a:rPr lang="en-US" altLang="zh-TW">
                <a:solidFill>
                  <a:schemeClr val="accent2"/>
                </a:solidFill>
              </a:rPr>
              <a:t>valid </a:t>
            </a:r>
            <a:r>
              <a:rPr lang="en-US" altLang="zh-TW">
                <a:solidFill>
                  <a:schemeClr val="tx2"/>
                </a:solidFill>
              </a:rPr>
              <a:t>if:</a:t>
            </a:r>
            <a:r>
              <a:rPr lang="en-US" altLang="zh-TW"/>
              <a:t> </a:t>
            </a:r>
          </a:p>
        </p:txBody>
      </p:sp>
      <p:sp>
        <p:nvSpPr>
          <p:cNvPr id="58382" name="Rectangle 14"/>
          <p:cNvSpPr>
            <a:spLocks noChangeArrowheads="1"/>
          </p:cNvSpPr>
          <p:nvPr/>
        </p:nvSpPr>
        <p:spPr bwMode="auto">
          <a:xfrm>
            <a:off x="3424525" y="2669143"/>
            <a:ext cx="1939955" cy="369332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its form is valid</a:t>
            </a:r>
          </a:p>
        </p:txBody>
      </p:sp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1754188" y="3429000"/>
            <a:ext cx="5635625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If today is Wednesday, then yesterday is Tuesday.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Today is Wednesday.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Yesterday is Tuesday.</a:t>
            </a:r>
          </a:p>
        </p:txBody>
      </p:sp>
      <p:pic>
        <p:nvPicPr>
          <p:cNvPr id="58386" name="Picture 1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605338"/>
            <a:ext cx="228600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54188" y="5562600"/>
            <a:ext cx="6067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valid, because its form is valid: See next slide…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82" grpId="0" animBg="1"/>
      <p:bldP spid="5838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446463" y="457200"/>
            <a:ext cx="2192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Modus Ponens</a:t>
            </a:r>
          </a:p>
        </p:txBody>
      </p:sp>
      <p:sp>
        <p:nvSpPr>
          <p:cNvPr id="20483" name="Text Box 7"/>
          <p:cNvSpPr txBox="1">
            <a:spLocks noChangeArrowheads="1"/>
          </p:cNvSpPr>
          <p:nvPr/>
        </p:nvSpPr>
        <p:spPr bwMode="auto">
          <a:xfrm>
            <a:off x="1711325" y="1184275"/>
            <a:ext cx="14128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If p then q.</a:t>
            </a:r>
          </a:p>
          <a:p>
            <a:pPr eaLnBrk="1" hangingPunct="1"/>
            <a:r>
              <a:rPr lang="en-US" altLang="zh-TW"/>
              <a:t>p</a:t>
            </a:r>
          </a:p>
          <a:p>
            <a:pPr eaLnBrk="1" hangingPunct="1"/>
            <a:r>
              <a:rPr lang="en-US" altLang="zh-TW"/>
              <a:t>q</a:t>
            </a:r>
          </a:p>
        </p:txBody>
      </p:sp>
      <p:graphicFrame>
        <p:nvGraphicFramePr>
          <p:cNvPr id="91184" name="Group 48"/>
          <p:cNvGraphicFramePr>
            <a:graphicFrameLocks noGrp="1"/>
          </p:cNvGraphicFramePr>
          <p:nvPr/>
        </p:nvGraphicFramePr>
        <p:xfrm>
          <a:off x="1981200" y="2971800"/>
          <a:ext cx="5105400" cy="2590800"/>
        </p:xfrm>
        <a:graphic>
          <a:graphicData uri="http://schemas.openxmlformats.org/drawingml/2006/table">
            <a:tbl>
              <a:tblPr/>
              <a:tblGrid>
                <a:gridCol w="1020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0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→q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1185" name="Text Box 49"/>
          <p:cNvSpPr txBox="1">
            <a:spLocks noChangeArrowheads="1"/>
          </p:cNvSpPr>
          <p:nvPr/>
        </p:nvSpPr>
        <p:spPr bwMode="auto">
          <a:xfrm>
            <a:off x="1624013" y="6100763"/>
            <a:ext cx="5903912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Modus ponens is Latin meaning “method of affirming”.</a:t>
            </a:r>
          </a:p>
        </p:txBody>
      </p:sp>
      <p:pic>
        <p:nvPicPr>
          <p:cNvPr id="20523" name="Picture 5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28800"/>
            <a:ext cx="228600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87" name="Rectangle 51"/>
          <p:cNvSpPr>
            <a:spLocks noChangeArrowheads="1"/>
          </p:cNvSpPr>
          <p:nvPr/>
        </p:nvSpPr>
        <p:spPr bwMode="auto">
          <a:xfrm>
            <a:off x="4267200" y="3581400"/>
            <a:ext cx="2667000" cy="38100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1188" name="AutoShape 52"/>
          <p:cNvSpPr>
            <a:spLocks/>
          </p:cNvSpPr>
          <p:nvPr/>
        </p:nvSpPr>
        <p:spPr bwMode="auto">
          <a:xfrm rot="-5400000">
            <a:off x="4914900" y="1866900"/>
            <a:ext cx="304800" cy="1752600"/>
          </a:xfrm>
          <a:prstGeom prst="rightBrace">
            <a:avLst>
              <a:gd name="adj1" fmla="val 47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1189" name="Text Box 53"/>
          <p:cNvSpPr txBox="1">
            <a:spLocks noChangeArrowheads="1"/>
          </p:cNvSpPr>
          <p:nvPr/>
        </p:nvSpPr>
        <p:spPr bwMode="auto">
          <a:xfrm>
            <a:off x="4343400" y="2251075"/>
            <a:ext cx="1465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assumptions</a:t>
            </a:r>
          </a:p>
        </p:txBody>
      </p:sp>
      <p:sp>
        <p:nvSpPr>
          <p:cNvPr id="91190" name="Text Box 54"/>
          <p:cNvSpPr txBox="1">
            <a:spLocks noChangeArrowheads="1"/>
          </p:cNvSpPr>
          <p:nvPr/>
        </p:nvSpPr>
        <p:spPr bwMode="auto">
          <a:xfrm>
            <a:off x="6096000" y="2286000"/>
            <a:ext cx="1254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conclusion</a:t>
            </a:r>
          </a:p>
        </p:txBody>
      </p:sp>
      <p:sp>
        <p:nvSpPr>
          <p:cNvPr id="20528" name="Rectangle 55"/>
          <p:cNvSpPr>
            <a:spLocks noChangeArrowheads="1"/>
          </p:cNvSpPr>
          <p:nvPr/>
        </p:nvSpPr>
        <p:spPr bwMode="auto">
          <a:xfrm>
            <a:off x="1371600" y="1143000"/>
            <a:ext cx="1828800" cy="99060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91193" name="Picture 5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828800"/>
            <a:ext cx="228600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94" name="Rectangle 58"/>
          <p:cNvSpPr>
            <a:spLocks noChangeArrowheads="1"/>
          </p:cNvSpPr>
          <p:nvPr/>
        </p:nvSpPr>
        <p:spPr bwMode="auto">
          <a:xfrm>
            <a:off x="3429000" y="1143000"/>
            <a:ext cx="4267200" cy="990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1195" name="Text Box 59"/>
          <p:cNvSpPr txBox="1">
            <a:spLocks noChangeArrowheads="1"/>
          </p:cNvSpPr>
          <p:nvPr/>
        </p:nvSpPr>
        <p:spPr bwMode="auto">
          <a:xfrm>
            <a:off x="3898900" y="1217613"/>
            <a:ext cx="36449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If typhoon, then class cancelled.</a:t>
            </a:r>
          </a:p>
          <a:p>
            <a:pPr eaLnBrk="1" hangingPunct="1"/>
            <a:r>
              <a:rPr lang="en-US" altLang="zh-TW"/>
              <a:t>Typhoon.</a:t>
            </a:r>
          </a:p>
          <a:p>
            <a:pPr eaLnBrk="1" hangingPunct="1"/>
            <a:r>
              <a:rPr lang="en-US" altLang="zh-TW"/>
              <a:t>Class cancelled.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85" grpId="0" animBg="1"/>
      <p:bldP spid="91187" grpId="0" animBg="1"/>
      <p:bldP spid="91188" grpId="0" animBg="1"/>
      <p:bldP spid="91189" grpId="0"/>
      <p:bldP spid="91190" grpId="0"/>
      <p:bldP spid="91194" grpId="0" animBg="1"/>
      <p:bldP spid="9119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446463" y="457200"/>
            <a:ext cx="225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Modus Tollens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787525" y="1184275"/>
            <a:ext cx="14128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If p then q.</a:t>
            </a:r>
          </a:p>
          <a:p>
            <a:pPr eaLnBrk="1" hangingPunct="1"/>
            <a:r>
              <a:rPr lang="en-US" altLang="zh-TW"/>
              <a:t>~q</a:t>
            </a:r>
          </a:p>
          <a:p>
            <a:pPr eaLnBrk="1" hangingPunct="1"/>
            <a:r>
              <a:rPr lang="en-US" altLang="zh-TW"/>
              <a:t>~p</a:t>
            </a:r>
          </a:p>
        </p:txBody>
      </p:sp>
      <p:graphicFrame>
        <p:nvGraphicFramePr>
          <p:cNvPr id="99332" name="Group 4"/>
          <p:cNvGraphicFramePr>
            <a:graphicFrameLocks noGrp="1"/>
          </p:cNvGraphicFramePr>
          <p:nvPr/>
        </p:nvGraphicFramePr>
        <p:xfrm>
          <a:off x="1981200" y="3124200"/>
          <a:ext cx="5105400" cy="2590800"/>
        </p:xfrm>
        <a:graphic>
          <a:graphicData uri="http://schemas.openxmlformats.org/drawingml/2006/table">
            <a:tbl>
              <a:tblPr/>
              <a:tblGrid>
                <a:gridCol w="1020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0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→q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~q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~p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9370" name="Text Box 42"/>
          <p:cNvSpPr txBox="1">
            <a:spLocks noChangeArrowheads="1"/>
          </p:cNvSpPr>
          <p:nvPr/>
        </p:nvSpPr>
        <p:spPr bwMode="auto">
          <a:xfrm>
            <a:off x="1676400" y="6100763"/>
            <a:ext cx="5692775" cy="376237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Modus tollens is Latin meaning “method of denying”.</a:t>
            </a:r>
          </a:p>
        </p:txBody>
      </p:sp>
      <p:pic>
        <p:nvPicPr>
          <p:cNvPr id="21547" name="Picture 4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28800"/>
            <a:ext cx="228600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72" name="Rectangle 44"/>
          <p:cNvSpPr>
            <a:spLocks noChangeArrowheads="1"/>
          </p:cNvSpPr>
          <p:nvPr/>
        </p:nvSpPr>
        <p:spPr bwMode="auto">
          <a:xfrm>
            <a:off x="4191000" y="5257800"/>
            <a:ext cx="2743200" cy="38100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9373" name="AutoShape 45"/>
          <p:cNvSpPr>
            <a:spLocks/>
          </p:cNvSpPr>
          <p:nvPr/>
        </p:nvSpPr>
        <p:spPr bwMode="auto">
          <a:xfrm rot="-5400000">
            <a:off x="4914900" y="2019300"/>
            <a:ext cx="304800" cy="1752600"/>
          </a:xfrm>
          <a:prstGeom prst="rightBrace">
            <a:avLst>
              <a:gd name="adj1" fmla="val 47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9374" name="Text Box 46"/>
          <p:cNvSpPr txBox="1">
            <a:spLocks noChangeArrowheads="1"/>
          </p:cNvSpPr>
          <p:nvPr/>
        </p:nvSpPr>
        <p:spPr bwMode="auto">
          <a:xfrm>
            <a:off x="4343400" y="2403475"/>
            <a:ext cx="1465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assumptions</a:t>
            </a:r>
          </a:p>
        </p:txBody>
      </p:sp>
      <p:sp>
        <p:nvSpPr>
          <p:cNvPr id="99375" name="Text Box 47"/>
          <p:cNvSpPr txBox="1">
            <a:spLocks noChangeArrowheads="1"/>
          </p:cNvSpPr>
          <p:nvPr/>
        </p:nvSpPr>
        <p:spPr bwMode="auto">
          <a:xfrm>
            <a:off x="6096000" y="2438400"/>
            <a:ext cx="1254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conclusion</a:t>
            </a:r>
          </a:p>
        </p:txBody>
      </p:sp>
      <p:sp>
        <p:nvSpPr>
          <p:cNvPr id="21552" name="Rectangle 49"/>
          <p:cNvSpPr>
            <a:spLocks noChangeArrowheads="1"/>
          </p:cNvSpPr>
          <p:nvPr/>
        </p:nvSpPr>
        <p:spPr bwMode="auto">
          <a:xfrm>
            <a:off x="1371600" y="1143000"/>
            <a:ext cx="1828800" cy="99060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99379" name="Picture 5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828800"/>
            <a:ext cx="228600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80" name="Rectangle 52"/>
          <p:cNvSpPr>
            <a:spLocks noChangeArrowheads="1"/>
          </p:cNvSpPr>
          <p:nvPr/>
        </p:nvSpPr>
        <p:spPr bwMode="auto">
          <a:xfrm>
            <a:off x="3429000" y="1143000"/>
            <a:ext cx="4267200" cy="990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9381" name="Text Box 53"/>
          <p:cNvSpPr txBox="1">
            <a:spLocks noChangeArrowheads="1"/>
          </p:cNvSpPr>
          <p:nvPr/>
        </p:nvSpPr>
        <p:spPr bwMode="auto">
          <a:xfrm>
            <a:off x="3886200" y="1217613"/>
            <a:ext cx="36449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If typhoon, then class cancelled.</a:t>
            </a:r>
          </a:p>
          <a:p>
            <a:pPr eaLnBrk="1" hangingPunct="1"/>
            <a:r>
              <a:rPr lang="en-US" altLang="zh-TW"/>
              <a:t>Class not cancelled.</a:t>
            </a:r>
          </a:p>
          <a:p>
            <a:pPr eaLnBrk="1" hangingPunct="1"/>
            <a:r>
              <a:rPr lang="en-US" altLang="zh-TW"/>
              <a:t>No typhoon.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70" grpId="0" animBg="1"/>
      <p:bldP spid="99372" grpId="0" animBg="1"/>
      <p:bldP spid="99373" grpId="0" animBg="1"/>
      <p:bldP spid="99374" grpId="0"/>
      <p:bldP spid="99375" grpId="0"/>
      <p:bldP spid="99380" grpId="0" animBg="1"/>
      <p:bldP spid="9938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2" name="Object 2"/>
          <p:cNvGraphicFramePr>
            <a:graphicFrameLocks noChangeAspect="1"/>
          </p:cNvGraphicFramePr>
          <p:nvPr/>
        </p:nvGraphicFramePr>
        <p:xfrm>
          <a:off x="762000" y="5410200"/>
          <a:ext cx="47244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79560" imgH="419040" progId="Equation.DSMT4">
                  <p:embed/>
                </p:oleObj>
              </mc:Choice>
              <mc:Fallback>
                <p:oleObj name="Equation" r:id="rId2" imgW="1879560" imgH="419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410200"/>
                        <a:ext cx="472440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625850" y="457200"/>
            <a:ext cx="1836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Equivalence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685800" y="1392238"/>
            <a:ext cx="7772400" cy="305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/>
              <a:t>A student is trying to prove that propositions </a:t>
            </a:r>
            <a:r>
              <a:rPr kumimoji="0" lang="en-US" altLang="en-US" i="1"/>
              <a:t>P</a:t>
            </a:r>
            <a:r>
              <a:rPr kumimoji="0" lang="en-US" altLang="en-US"/>
              <a:t>, </a:t>
            </a:r>
            <a:r>
              <a:rPr kumimoji="0" lang="en-US" altLang="en-US" i="1"/>
              <a:t>Q</a:t>
            </a:r>
            <a:r>
              <a:rPr kumimoji="0" lang="en-US" altLang="en-US"/>
              <a:t>, and </a:t>
            </a:r>
            <a:r>
              <a:rPr kumimoji="0" lang="en-US" altLang="en-US" i="1"/>
              <a:t>R</a:t>
            </a:r>
            <a:r>
              <a:rPr kumimoji="0" lang="en-US" altLang="en-US"/>
              <a:t> are all true. </a:t>
            </a:r>
          </a:p>
          <a:p>
            <a:pPr eaLnBrk="1" hangingPunct="1">
              <a:lnSpc>
                <a:spcPct val="140000"/>
              </a:lnSpc>
            </a:pPr>
            <a:r>
              <a:rPr kumimoji="0" lang="en-US" altLang="en-US"/>
              <a:t>She proceeds as follows. </a:t>
            </a:r>
          </a:p>
          <a:p>
            <a:pPr eaLnBrk="1" hangingPunct="1">
              <a:lnSpc>
                <a:spcPct val="140000"/>
              </a:lnSpc>
            </a:pPr>
            <a:r>
              <a:rPr kumimoji="0" lang="en-US" altLang="en-US"/>
              <a:t>First, she proves three facts:</a:t>
            </a:r>
          </a:p>
          <a:p>
            <a:pPr lvl="1" eaLnBrk="1" hangingPunct="1">
              <a:lnSpc>
                <a:spcPct val="140000"/>
              </a:lnSpc>
              <a:buFontTx/>
              <a:buChar char="•"/>
            </a:pPr>
            <a:r>
              <a:rPr kumimoji="0" lang="en-US" altLang="en-US"/>
              <a:t> </a:t>
            </a:r>
            <a:r>
              <a:rPr kumimoji="0" lang="en-US" altLang="en-US" i="1"/>
              <a:t>P</a:t>
            </a:r>
            <a:r>
              <a:rPr kumimoji="0" lang="en-US" altLang="en-US"/>
              <a:t> implies </a:t>
            </a:r>
            <a:r>
              <a:rPr kumimoji="0" lang="en-US" altLang="en-US" i="1"/>
              <a:t>Q</a:t>
            </a:r>
          </a:p>
          <a:p>
            <a:pPr lvl="1" eaLnBrk="1" hangingPunct="1">
              <a:lnSpc>
                <a:spcPct val="140000"/>
              </a:lnSpc>
              <a:buFontTx/>
              <a:buChar char="•"/>
            </a:pPr>
            <a:r>
              <a:rPr kumimoji="0" lang="en-US" altLang="en-US"/>
              <a:t> Q implies </a:t>
            </a:r>
            <a:r>
              <a:rPr kumimoji="0" lang="en-US" altLang="en-US" i="1"/>
              <a:t>R</a:t>
            </a:r>
          </a:p>
          <a:p>
            <a:pPr lvl="1" eaLnBrk="1" hangingPunct="1">
              <a:lnSpc>
                <a:spcPct val="140000"/>
              </a:lnSpc>
              <a:buFontTx/>
              <a:buChar char="•"/>
            </a:pPr>
            <a:r>
              <a:rPr kumimoji="0" lang="en-US" altLang="en-US"/>
              <a:t> </a:t>
            </a:r>
            <a:r>
              <a:rPr kumimoji="0" lang="en-US" altLang="en-US" i="1"/>
              <a:t>R</a:t>
            </a:r>
            <a:r>
              <a:rPr kumimoji="0" lang="en-US" altLang="en-US"/>
              <a:t> implies </a:t>
            </a:r>
            <a:r>
              <a:rPr kumimoji="0" lang="en-US" altLang="en-US" i="1"/>
              <a:t>P</a:t>
            </a:r>
            <a:r>
              <a:rPr kumimoji="0" lang="en-US" altLang="en-US"/>
              <a:t>.</a:t>
            </a:r>
          </a:p>
          <a:p>
            <a:pPr eaLnBrk="1" hangingPunct="1">
              <a:lnSpc>
                <a:spcPct val="140000"/>
              </a:lnSpc>
            </a:pPr>
            <a:r>
              <a:rPr kumimoji="0" lang="en-US" altLang="en-US"/>
              <a:t>Then she concludes,</a:t>
            </a:r>
          </a:p>
          <a:p>
            <a:pPr eaLnBrk="1" hangingPunct="1">
              <a:lnSpc>
                <a:spcPct val="140000"/>
              </a:lnSpc>
            </a:pPr>
            <a:r>
              <a:rPr kumimoji="0" lang="en-US" altLang="en-US"/>
              <a:t>      ``Thus  </a:t>
            </a:r>
            <a:r>
              <a:rPr kumimoji="0" lang="en-US" altLang="en-US" i="1"/>
              <a:t>P, Q</a:t>
            </a:r>
            <a:r>
              <a:rPr kumimoji="0" lang="en-US" altLang="en-US"/>
              <a:t>, and </a:t>
            </a:r>
            <a:r>
              <a:rPr kumimoji="0" lang="en-US" altLang="en-US" i="1"/>
              <a:t>R</a:t>
            </a:r>
            <a:r>
              <a:rPr kumimoji="0" lang="en-US" altLang="en-US"/>
              <a:t> are all true.''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746125" y="4805363"/>
            <a:ext cx="2290763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Proposed argument: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6883400" y="5562600"/>
            <a:ext cx="1346200" cy="376238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Is it valid?</a:t>
            </a:r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5394325" y="4841875"/>
            <a:ext cx="1363663" cy="376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assumption</a:t>
            </a:r>
          </a:p>
        </p:txBody>
      </p:sp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5410200" y="6248400"/>
            <a:ext cx="1263650" cy="376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conclusion</a:t>
            </a:r>
          </a:p>
        </p:txBody>
      </p:sp>
      <p:sp>
        <p:nvSpPr>
          <p:cNvPr id="76809" name="Line 9"/>
          <p:cNvSpPr>
            <a:spLocks noChangeShapeType="1"/>
          </p:cNvSpPr>
          <p:nvPr/>
        </p:nvSpPr>
        <p:spPr bwMode="auto">
          <a:xfrm flipH="1">
            <a:off x="4953000" y="5029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0" name="Line 10"/>
          <p:cNvSpPr>
            <a:spLocks noChangeShapeType="1"/>
          </p:cNvSpPr>
          <p:nvPr/>
        </p:nvSpPr>
        <p:spPr bwMode="auto">
          <a:xfrm flipH="1" flipV="1">
            <a:off x="4267200" y="62484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animBg="1"/>
      <p:bldP spid="76806" grpId="0" animBg="1"/>
      <p:bldP spid="76807" grpId="0" animBg="1"/>
      <p:bldP spid="7680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073400" y="1452563"/>
          <a:ext cx="297180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41120" imgH="203040" progId="Equation.3">
                  <p:embed/>
                </p:oleObj>
              </mc:Choice>
              <mc:Fallback>
                <p:oleObj name="Equation" r:id="rId3" imgW="104112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1452563"/>
                        <a:ext cx="2971800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352800" y="457200"/>
            <a:ext cx="2390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Logic Operator</a:t>
            </a:r>
          </a:p>
        </p:txBody>
      </p:sp>
      <p:sp>
        <p:nvSpPr>
          <p:cNvPr id="1058" name="Rectangle 6"/>
          <p:cNvSpPr>
            <a:spLocks noChangeArrowheads="1"/>
          </p:cNvSpPr>
          <p:nvPr/>
        </p:nvSpPr>
        <p:spPr bwMode="auto">
          <a:xfrm>
            <a:off x="5302251" y="4364038"/>
            <a:ext cx="12112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</a:rPr>
              <a:t>T</a:t>
            </a:r>
          </a:p>
        </p:txBody>
      </p:sp>
      <p:sp>
        <p:nvSpPr>
          <p:cNvPr id="1059" name="Rectangle 7"/>
          <p:cNvSpPr>
            <a:spLocks noChangeArrowheads="1"/>
          </p:cNvSpPr>
          <p:nvPr/>
        </p:nvSpPr>
        <p:spPr bwMode="auto">
          <a:xfrm>
            <a:off x="5302251" y="3846513"/>
            <a:ext cx="12112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</a:rPr>
              <a:t>T</a:t>
            </a:r>
          </a:p>
        </p:txBody>
      </p:sp>
      <p:sp>
        <p:nvSpPr>
          <p:cNvPr id="1060" name="Rectangle 8"/>
          <p:cNvSpPr>
            <a:spLocks noChangeArrowheads="1"/>
          </p:cNvSpPr>
          <p:nvPr/>
        </p:nvSpPr>
        <p:spPr bwMode="auto">
          <a:xfrm>
            <a:off x="5302251" y="3328988"/>
            <a:ext cx="12112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800">
                <a:solidFill>
                  <a:srgbClr val="A50021"/>
                </a:solidFill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1061" name="Rectangle 9"/>
          <p:cNvSpPr>
            <a:spLocks noChangeArrowheads="1"/>
          </p:cNvSpPr>
          <p:nvPr/>
        </p:nvSpPr>
        <p:spPr bwMode="auto">
          <a:xfrm>
            <a:off x="5302251" y="2800350"/>
            <a:ext cx="1211263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</a:rPr>
              <a:t>T</a:t>
            </a:r>
          </a:p>
        </p:txBody>
      </p:sp>
      <p:sp>
        <p:nvSpPr>
          <p:cNvPr id="1062" name="Rectangle 10"/>
          <p:cNvSpPr>
            <a:spLocks noChangeArrowheads="1"/>
          </p:cNvSpPr>
          <p:nvPr/>
        </p:nvSpPr>
        <p:spPr bwMode="auto">
          <a:xfrm>
            <a:off x="4462463" y="2222500"/>
            <a:ext cx="205105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3200" i="1">
                <a:latin typeface="Arial" panose="020B0604020202020204" pitchFamily="34" charset="0"/>
              </a:rPr>
              <a:t>P  </a:t>
            </a:r>
            <a:r>
              <a:rPr lang="en-US" altLang="en-US" sz="3200">
                <a:latin typeface="Arial" panose="020B0604020202020204" pitchFamily="34" charset="0"/>
                <a:sym typeface="Symbol" panose="05050102010706020507" pitchFamily="18" charset="2"/>
              </a:rPr>
              <a:t>   </a:t>
            </a:r>
            <a:r>
              <a:rPr lang="en-US" altLang="en-US" sz="3200" i="1">
                <a:latin typeface="Arial" panose="020B0604020202020204" pitchFamily="34" charset="0"/>
                <a:sym typeface="Symbol" panose="05050102010706020507" pitchFamily="18" charset="2"/>
              </a:rPr>
              <a:t>Q</a:t>
            </a:r>
            <a:endParaRPr lang="en-US" altLang="en-US" sz="32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1030" name="Group 11"/>
          <p:cNvGrpSpPr>
            <a:grpSpLocks/>
          </p:cNvGrpSpPr>
          <p:nvPr/>
        </p:nvGrpSpPr>
        <p:grpSpPr bwMode="auto">
          <a:xfrm>
            <a:off x="2692400" y="2222500"/>
            <a:ext cx="1770063" cy="2659063"/>
            <a:chOff x="592" y="1902"/>
            <a:chExt cx="1115" cy="1675"/>
          </a:xfrm>
        </p:grpSpPr>
        <p:sp>
          <p:nvSpPr>
            <p:cNvPr id="1048" name="Rectangle 12"/>
            <p:cNvSpPr>
              <a:spLocks noChangeArrowheads="1"/>
            </p:cNvSpPr>
            <p:nvPr/>
          </p:nvSpPr>
          <p:spPr bwMode="auto">
            <a:xfrm>
              <a:off x="1120" y="3251"/>
              <a:ext cx="58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2800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1049" name="Rectangle 13"/>
            <p:cNvSpPr>
              <a:spLocks noChangeArrowheads="1"/>
            </p:cNvSpPr>
            <p:nvPr/>
          </p:nvSpPr>
          <p:spPr bwMode="auto">
            <a:xfrm>
              <a:off x="592" y="3251"/>
              <a:ext cx="52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2800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1050" name="Rectangle 14"/>
            <p:cNvSpPr>
              <a:spLocks noChangeArrowheads="1"/>
            </p:cNvSpPr>
            <p:nvPr/>
          </p:nvSpPr>
          <p:spPr bwMode="auto">
            <a:xfrm>
              <a:off x="1120" y="2925"/>
              <a:ext cx="58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2800"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1051" name="Rectangle 15"/>
            <p:cNvSpPr>
              <a:spLocks noChangeArrowheads="1"/>
            </p:cNvSpPr>
            <p:nvPr/>
          </p:nvSpPr>
          <p:spPr bwMode="auto">
            <a:xfrm>
              <a:off x="592" y="2925"/>
              <a:ext cx="52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2800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1052" name="Rectangle 16"/>
            <p:cNvSpPr>
              <a:spLocks noChangeArrowheads="1"/>
            </p:cNvSpPr>
            <p:nvPr/>
          </p:nvSpPr>
          <p:spPr bwMode="auto">
            <a:xfrm>
              <a:off x="1120" y="2599"/>
              <a:ext cx="58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2800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1053" name="Rectangle 17"/>
            <p:cNvSpPr>
              <a:spLocks noChangeArrowheads="1"/>
            </p:cNvSpPr>
            <p:nvPr/>
          </p:nvSpPr>
          <p:spPr bwMode="auto">
            <a:xfrm>
              <a:off x="592" y="2599"/>
              <a:ext cx="52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2800"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1054" name="Rectangle 18"/>
            <p:cNvSpPr>
              <a:spLocks noChangeArrowheads="1"/>
            </p:cNvSpPr>
            <p:nvPr/>
          </p:nvSpPr>
          <p:spPr bwMode="auto">
            <a:xfrm>
              <a:off x="1120" y="2266"/>
              <a:ext cx="587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2800"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1055" name="Rectangle 19"/>
            <p:cNvSpPr>
              <a:spLocks noChangeArrowheads="1"/>
            </p:cNvSpPr>
            <p:nvPr/>
          </p:nvSpPr>
          <p:spPr bwMode="auto">
            <a:xfrm>
              <a:off x="592" y="2266"/>
              <a:ext cx="528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2800"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1056" name="Rectangle 20"/>
            <p:cNvSpPr>
              <a:spLocks noChangeArrowheads="1"/>
            </p:cNvSpPr>
            <p:nvPr/>
          </p:nvSpPr>
          <p:spPr bwMode="auto">
            <a:xfrm>
              <a:off x="1120" y="1902"/>
              <a:ext cx="587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3200" i="1">
                  <a:latin typeface="Arial" panose="020B0604020202020204" pitchFamily="34" charset="0"/>
                </a:rPr>
                <a:t>Q</a:t>
              </a:r>
            </a:p>
          </p:txBody>
        </p:sp>
        <p:sp>
          <p:nvSpPr>
            <p:cNvPr id="1057" name="Rectangle 21"/>
            <p:cNvSpPr>
              <a:spLocks noChangeArrowheads="1"/>
            </p:cNvSpPr>
            <p:nvPr/>
          </p:nvSpPr>
          <p:spPr bwMode="auto">
            <a:xfrm>
              <a:off x="592" y="1902"/>
              <a:ext cx="528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3200" i="1">
                  <a:latin typeface="Arial" panose="020B0604020202020204" pitchFamily="34" charset="0"/>
                </a:rPr>
                <a:t>P</a:t>
              </a:r>
            </a:p>
          </p:txBody>
        </p:sp>
      </p:grpSp>
      <p:grpSp>
        <p:nvGrpSpPr>
          <p:cNvPr id="1031" name="Group 22"/>
          <p:cNvGrpSpPr>
            <a:grpSpLocks/>
          </p:cNvGrpSpPr>
          <p:nvPr/>
        </p:nvGrpSpPr>
        <p:grpSpPr bwMode="auto">
          <a:xfrm>
            <a:off x="3530600" y="2222500"/>
            <a:ext cx="931863" cy="2659063"/>
            <a:chOff x="1120" y="1902"/>
            <a:chExt cx="587" cy="1675"/>
          </a:xfrm>
        </p:grpSpPr>
        <p:sp>
          <p:nvSpPr>
            <p:cNvPr id="1046" name="Line 23"/>
            <p:cNvSpPr>
              <a:spLocks noChangeShapeType="1"/>
            </p:cNvSpPr>
            <p:nvPr/>
          </p:nvSpPr>
          <p:spPr bwMode="auto">
            <a:xfrm>
              <a:off x="1120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Line 24"/>
            <p:cNvSpPr>
              <a:spLocks noChangeShapeType="1"/>
            </p:cNvSpPr>
            <p:nvPr/>
          </p:nvSpPr>
          <p:spPr bwMode="auto">
            <a:xfrm>
              <a:off x="1707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2" name="Group 25"/>
          <p:cNvGrpSpPr>
            <a:grpSpLocks/>
          </p:cNvGrpSpPr>
          <p:nvPr/>
        </p:nvGrpSpPr>
        <p:grpSpPr bwMode="auto">
          <a:xfrm>
            <a:off x="2692400" y="2209800"/>
            <a:ext cx="3821113" cy="2659063"/>
            <a:chOff x="592" y="1894"/>
            <a:chExt cx="2407" cy="1675"/>
          </a:xfrm>
        </p:grpSpPr>
        <p:grpSp>
          <p:nvGrpSpPr>
            <p:cNvPr id="1035" name="Group 26"/>
            <p:cNvGrpSpPr>
              <a:grpSpLocks/>
            </p:cNvGrpSpPr>
            <p:nvPr/>
          </p:nvGrpSpPr>
          <p:grpSpPr bwMode="auto">
            <a:xfrm>
              <a:off x="592" y="2266"/>
              <a:ext cx="2407" cy="985"/>
              <a:chOff x="592" y="2266"/>
              <a:chExt cx="2407" cy="985"/>
            </a:xfrm>
          </p:grpSpPr>
          <p:sp>
            <p:nvSpPr>
              <p:cNvPr id="1042" name="Line 27"/>
              <p:cNvSpPr>
                <a:spLocks noChangeShapeType="1"/>
              </p:cNvSpPr>
              <p:nvPr/>
            </p:nvSpPr>
            <p:spPr bwMode="auto">
              <a:xfrm>
                <a:off x="592" y="2266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3" name="Line 28"/>
              <p:cNvSpPr>
                <a:spLocks noChangeShapeType="1"/>
              </p:cNvSpPr>
              <p:nvPr/>
            </p:nvSpPr>
            <p:spPr bwMode="auto">
              <a:xfrm>
                <a:off x="592" y="2599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" name="Line 29"/>
              <p:cNvSpPr>
                <a:spLocks noChangeShapeType="1"/>
              </p:cNvSpPr>
              <p:nvPr/>
            </p:nvSpPr>
            <p:spPr bwMode="auto">
              <a:xfrm>
                <a:off x="592" y="2925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" name="Line 30"/>
              <p:cNvSpPr>
                <a:spLocks noChangeShapeType="1"/>
              </p:cNvSpPr>
              <p:nvPr/>
            </p:nvSpPr>
            <p:spPr bwMode="auto">
              <a:xfrm>
                <a:off x="592" y="3251"/>
                <a:ext cx="24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6" name="Group 31"/>
            <p:cNvGrpSpPr>
              <a:grpSpLocks/>
            </p:cNvGrpSpPr>
            <p:nvPr/>
          </p:nvGrpSpPr>
          <p:grpSpPr bwMode="auto">
            <a:xfrm>
              <a:off x="592" y="1894"/>
              <a:ext cx="2407" cy="1675"/>
              <a:chOff x="592" y="1806"/>
              <a:chExt cx="2407" cy="1675"/>
            </a:xfrm>
          </p:grpSpPr>
          <p:grpSp>
            <p:nvGrpSpPr>
              <p:cNvPr id="1037" name="Group 32"/>
              <p:cNvGrpSpPr>
                <a:grpSpLocks/>
              </p:cNvGrpSpPr>
              <p:nvPr/>
            </p:nvGrpSpPr>
            <p:grpSpPr bwMode="auto">
              <a:xfrm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1039" name="Line 33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0" name="Line 34"/>
                <p:cNvSpPr>
                  <a:spLocks noChangeShapeType="1"/>
                </p:cNvSpPr>
                <p:nvPr/>
              </p:nvSpPr>
              <p:spPr bwMode="auto">
                <a:xfrm>
                  <a:off x="592" y="3577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1" name="Line 35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0" cy="16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38" name="Line 36"/>
              <p:cNvSpPr>
                <a:spLocks noChangeShapeType="1"/>
              </p:cNvSpPr>
              <p:nvPr/>
            </p:nvSpPr>
            <p:spPr bwMode="auto">
              <a:xfrm>
                <a:off x="2999" y="1806"/>
                <a:ext cx="0" cy="167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1027" name="Object 37"/>
          <p:cNvGraphicFramePr>
            <a:graphicFrameLocks noChangeAspect="1"/>
          </p:cNvGraphicFramePr>
          <p:nvPr/>
        </p:nvGraphicFramePr>
        <p:xfrm>
          <a:off x="6267450" y="254317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7450" y="254317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74" name="Text Box 38"/>
          <p:cNvSpPr txBox="1">
            <a:spLocks noChangeArrowheads="1"/>
          </p:cNvSpPr>
          <p:nvPr/>
        </p:nvSpPr>
        <p:spPr bwMode="auto">
          <a:xfrm>
            <a:off x="381000" y="5338763"/>
            <a:ext cx="8418513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A50021"/>
                </a:solidFill>
              </a:rPr>
              <a:t>Convention</a:t>
            </a:r>
            <a:r>
              <a:rPr lang="en-US" altLang="en-US" dirty="0"/>
              <a:t>: if we don’t say anything wrong, then it is not false, and thus true.</a:t>
            </a:r>
          </a:p>
        </p:txBody>
      </p:sp>
      <p:pic>
        <p:nvPicPr>
          <p:cNvPr id="1034" name="Picture 3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463" y="2425700"/>
            <a:ext cx="468312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600" y="5943600"/>
            <a:ext cx="861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 implication is </a:t>
            </a:r>
            <a:r>
              <a:rPr lang="en-US" sz="2000" b="1" i="1" dirty="0"/>
              <a:t>true</a:t>
            </a:r>
            <a:r>
              <a:rPr lang="en-US" sz="2000" i="1" dirty="0"/>
              <a:t> </a:t>
            </a:r>
            <a:r>
              <a:rPr lang="en-US" sz="2000" dirty="0"/>
              <a:t>provided </a:t>
            </a:r>
            <a:r>
              <a:rPr lang="en-US" sz="2000" i="1" dirty="0"/>
              <a:t>P </a:t>
            </a:r>
            <a:r>
              <a:rPr lang="en-US" sz="2000" dirty="0"/>
              <a:t>is false or </a:t>
            </a:r>
            <a:r>
              <a:rPr lang="en-US" sz="2000" i="1" dirty="0"/>
              <a:t>Q </a:t>
            </a:r>
            <a:r>
              <a:rPr lang="en-US" sz="2000" dirty="0"/>
              <a:t>is true (or both), and </a:t>
            </a:r>
            <a:r>
              <a:rPr lang="en-US" sz="2000" b="1" i="1" dirty="0"/>
              <a:t>false</a:t>
            </a:r>
            <a:r>
              <a:rPr lang="en-US" sz="2000" i="1" dirty="0"/>
              <a:t> </a:t>
            </a:r>
            <a:r>
              <a:rPr lang="en-US" sz="2000" dirty="0"/>
              <a:t>otherwise. 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48914" y="4191000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is false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90600" y="283106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 is true: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1828800" y="4038600"/>
            <a:ext cx="1066800" cy="152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1920240" y="4390906"/>
            <a:ext cx="931862" cy="1846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2243136" y="2968228"/>
            <a:ext cx="1490664" cy="35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2301240" y="3168134"/>
            <a:ext cx="1399224" cy="8704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4" name="Group 13"/>
          <p:cNvGrpSpPr/>
          <p:nvPr/>
        </p:nvGrpSpPr>
        <p:grpSpPr>
          <a:xfrm>
            <a:off x="2895600" y="3846513"/>
            <a:ext cx="4114800" cy="2097087"/>
            <a:chOff x="2895600" y="3846513"/>
            <a:chExt cx="4114800" cy="2097087"/>
          </a:xfrm>
        </p:grpSpPr>
        <p:sp>
          <p:nvSpPr>
            <p:cNvPr id="11" name="Rectangle 10"/>
            <p:cNvSpPr/>
            <p:nvPr/>
          </p:nvSpPr>
          <p:spPr bwMode="auto">
            <a:xfrm>
              <a:off x="2895600" y="3846513"/>
              <a:ext cx="1295400" cy="517525"/>
            </a:xfrm>
            <a:prstGeom prst="rect">
              <a:avLst/>
            </a:prstGeom>
            <a:noFill/>
            <a:ln w="38100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flipH="1" flipV="1">
              <a:off x="4191000" y="4191000"/>
              <a:ext cx="2819400" cy="17526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0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0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10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0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8" grpId="0"/>
      <p:bldP spid="1059" grpId="0"/>
      <p:bldP spid="1059" grpId="1"/>
      <p:bldP spid="1061" grpId="0"/>
      <p:bldP spid="65574" grpId="0" animBg="1"/>
      <p:bldP spid="2" grpId="0"/>
      <p:bldP spid="4" grpId="0"/>
      <p:bldP spid="4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130"/>
          <p:cNvSpPr txBox="1">
            <a:spLocks noChangeArrowheads="1"/>
          </p:cNvSpPr>
          <p:nvPr/>
        </p:nvSpPr>
        <p:spPr bwMode="auto">
          <a:xfrm>
            <a:off x="3254375" y="0"/>
            <a:ext cx="2613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Valid Argument?</a:t>
            </a:r>
          </a:p>
        </p:txBody>
      </p:sp>
      <p:sp>
        <p:nvSpPr>
          <p:cNvPr id="81028" name="Text Box 132"/>
          <p:cNvSpPr txBox="1">
            <a:spLocks noChangeArrowheads="1"/>
          </p:cNvSpPr>
          <p:nvPr/>
        </p:nvSpPr>
        <p:spPr bwMode="auto">
          <a:xfrm>
            <a:off x="3429000" y="1600200"/>
            <a:ext cx="1465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assumptions</a:t>
            </a:r>
          </a:p>
        </p:txBody>
      </p:sp>
      <p:sp>
        <p:nvSpPr>
          <p:cNvPr id="81029" name="Text Box 133"/>
          <p:cNvSpPr txBox="1">
            <a:spLocks noChangeArrowheads="1"/>
          </p:cNvSpPr>
          <p:nvPr/>
        </p:nvSpPr>
        <p:spPr bwMode="auto">
          <a:xfrm>
            <a:off x="6400800" y="1600200"/>
            <a:ext cx="1254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conclusion</a:t>
            </a:r>
          </a:p>
        </p:txBody>
      </p:sp>
      <p:graphicFrame>
        <p:nvGraphicFramePr>
          <p:cNvPr id="81080" name="Group 184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70054416"/>
              </p:ext>
            </p:extLst>
          </p:nvPr>
        </p:nvGraphicFramePr>
        <p:xfrm>
          <a:off x="762000" y="2057400"/>
          <a:ext cx="1143000" cy="3292479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1261" name="Group 3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408505"/>
              </p:ext>
            </p:extLst>
          </p:nvPr>
        </p:nvGraphicFramePr>
        <p:xfrm>
          <a:off x="2743200" y="2057400"/>
          <a:ext cx="2743200" cy="3292479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1311" name="Group 4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381648"/>
              </p:ext>
            </p:extLst>
          </p:nvPr>
        </p:nvGraphicFramePr>
        <p:xfrm>
          <a:off x="6400800" y="2057400"/>
          <a:ext cx="2133600" cy="3292479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OK?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no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1300" name="Text Box 404"/>
          <p:cNvSpPr txBox="1">
            <a:spLocks noChangeArrowheads="1"/>
          </p:cNvSpPr>
          <p:nvPr/>
        </p:nvSpPr>
        <p:spPr bwMode="auto">
          <a:xfrm>
            <a:off x="617538" y="6405562"/>
            <a:ext cx="7993062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To prove an argument is not valid, we just need to find a counterexample.</a:t>
            </a:r>
          </a:p>
        </p:txBody>
      </p:sp>
      <p:graphicFrame>
        <p:nvGraphicFramePr>
          <p:cNvPr id="5122" name="Object 4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629342"/>
              </p:ext>
            </p:extLst>
          </p:nvPr>
        </p:nvGraphicFramePr>
        <p:xfrm>
          <a:off x="762000" y="623888"/>
          <a:ext cx="4724400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879560" imgH="419040" progId="Equation.DSMT4">
                  <p:embed/>
                </p:oleObj>
              </mc:Choice>
              <mc:Fallback>
                <p:oleObj name="Equation" r:id="rId7" imgW="1879560" imgH="419040" progId="Equation.DSMT4">
                  <p:embed/>
                  <p:pic>
                    <p:nvPicPr>
                      <p:cNvPr id="0" name="Object 4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23888"/>
                        <a:ext cx="4724400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43" name="Text Box 406"/>
          <p:cNvSpPr txBox="1">
            <a:spLocks noChangeArrowheads="1"/>
          </p:cNvSpPr>
          <p:nvPr/>
        </p:nvSpPr>
        <p:spPr bwMode="auto">
          <a:xfrm>
            <a:off x="6883400" y="776288"/>
            <a:ext cx="1346200" cy="376237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Is it valid?</a:t>
            </a:r>
          </a:p>
        </p:txBody>
      </p:sp>
      <p:pic>
        <p:nvPicPr>
          <p:cNvPr id="81304" name="Picture 40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159000"/>
            <a:ext cx="682625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307" name="Picture 4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159000"/>
            <a:ext cx="693738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308" name="Picture 4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788" y="2181225"/>
            <a:ext cx="682625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310" name="Picture 41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159000"/>
            <a:ext cx="1012825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312" name="Rectangle 416"/>
          <p:cNvSpPr>
            <a:spLocks noChangeArrowheads="1"/>
          </p:cNvSpPr>
          <p:nvPr/>
        </p:nvSpPr>
        <p:spPr bwMode="auto">
          <a:xfrm>
            <a:off x="6172200" y="5029200"/>
            <a:ext cx="2743200" cy="228600"/>
          </a:xfrm>
          <a:prstGeom prst="rect">
            <a:avLst/>
          </a:prstGeom>
          <a:noFill/>
          <a:ln w="2857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" name="Group 3"/>
          <p:cNvGrpSpPr/>
          <p:nvPr/>
        </p:nvGrpSpPr>
        <p:grpSpPr>
          <a:xfrm>
            <a:off x="2682875" y="5349879"/>
            <a:ext cx="5013325" cy="817559"/>
            <a:chOff x="2682875" y="5349879"/>
            <a:chExt cx="5013325" cy="817559"/>
          </a:xfrm>
        </p:grpSpPr>
        <p:grpSp>
          <p:nvGrpSpPr>
            <p:cNvPr id="17" name="Group 16"/>
            <p:cNvGrpSpPr/>
            <p:nvPr/>
          </p:nvGrpSpPr>
          <p:grpSpPr>
            <a:xfrm>
              <a:off x="2682875" y="5394321"/>
              <a:ext cx="5013325" cy="773117"/>
              <a:chOff x="4648200" y="3930642"/>
              <a:chExt cx="5013325" cy="773117"/>
            </a:xfrm>
          </p:grpSpPr>
          <p:sp>
            <p:nvSpPr>
              <p:cNvPr id="18" name="Text Box 90"/>
              <p:cNvSpPr txBox="1">
                <a:spLocks noChangeArrowheads="1"/>
              </p:cNvSpPr>
              <p:nvPr/>
            </p:nvSpPr>
            <p:spPr bwMode="auto">
              <a:xfrm>
                <a:off x="4648200" y="4327521"/>
                <a:ext cx="5013325" cy="3762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 dirty="0"/>
                  <a:t>Assumptions are true, but not the conclusion.</a:t>
                </a:r>
              </a:p>
            </p:txBody>
          </p:sp>
          <p:sp>
            <p:nvSpPr>
              <p:cNvPr id="19" name="Line 91"/>
              <p:cNvSpPr>
                <a:spLocks noChangeShapeType="1"/>
              </p:cNvSpPr>
              <p:nvPr/>
            </p:nvSpPr>
            <p:spPr bwMode="auto">
              <a:xfrm flipH="1" flipV="1">
                <a:off x="6392863" y="3930642"/>
                <a:ext cx="84137" cy="3968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3" name="Straight Arrow Connector 2"/>
            <p:cNvCxnSpPr/>
            <p:nvPr/>
          </p:nvCxnSpPr>
          <p:spPr bwMode="auto">
            <a:xfrm flipV="1">
              <a:off x="5867400" y="5349879"/>
              <a:ext cx="838200" cy="4413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028" grpId="0"/>
      <p:bldP spid="81029" grpId="0"/>
      <p:bldP spid="81300" grpId="0" animBg="1"/>
      <p:bldP spid="813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200400" y="457200"/>
            <a:ext cx="2760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Valid Arguments?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949325" y="2741613"/>
            <a:ext cx="141287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If p then q.</a:t>
            </a:r>
          </a:p>
          <a:p>
            <a:pPr eaLnBrk="1" hangingPunct="1"/>
            <a:r>
              <a:rPr lang="en-US" altLang="zh-TW"/>
              <a:t>q</a:t>
            </a:r>
          </a:p>
          <a:p>
            <a:pPr eaLnBrk="1" hangingPunct="1"/>
            <a:r>
              <a:rPr lang="en-US" altLang="zh-TW"/>
              <a:t>p</a:t>
            </a:r>
          </a:p>
        </p:txBody>
      </p:sp>
      <p:pic>
        <p:nvPicPr>
          <p:cNvPr id="100395" name="Picture 4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86138"/>
            <a:ext cx="228600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98" name="Text Box 46"/>
          <p:cNvSpPr txBox="1">
            <a:spLocks noChangeArrowheads="1"/>
          </p:cNvSpPr>
          <p:nvPr/>
        </p:nvSpPr>
        <p:spPr bwMode="auto">
          <a:xfrm>
            <a:off x="2362200" y="5484813"/>
            <a:ext cx="4354513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If you are a fish, then you drink water.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You drink water.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You are a fish.</a:t>
            </a:r>
          </a:p>
        </p:txBody>
      </p:sp>
      <p:graphicFrame>
        <p:nvGraphicFramePr>
          <p:cNvPr id="100400" name="Group 48"/>
          <p:cNvGraphicFramePr>
            <a:graphicFrameLocks noGrp="1"/>
          </p:cNvGraphicFramePr>
          <p:nvPr/>
        </p:nvGraphicFramePr>
        <p:xfrm>
          <a:off x="2743200" y="1863725"/>
          <a:ext cx="5105400" cy="2590800"/>
        </p:xfrm>
        <a:graphic>
          <a:graphicData uri="http://schemas.openxmlformats.org/drawingml/2006/table">
            <a:tbl>
              <a:tblPr/>
              <a:tblGrid>
                <a:gridCol w="1020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0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→q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0438" name="Rectangle 86"/>
          <p:cNvSpPr>
            <a:spLocks noChangeArrowheads="1"/>
          </p:cNvSpPr>
          <p:nvPr/>
        </p:nvSpPr>
        <p:spPr bwMode="auto">
          <a:xfrm>
            <a:off x="4953000" y="3505200"/>
            <a:ext cx="2743200" cy="38100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0439" name="AutoShape 87"/>
          <p:cNvSpPr>
            <a:spLocks/>
          </p:cNvSpPr>
          <p:nvPr/>
        </p:nvSpPr>
        <p:spPr bwMode="auto">
          <a:xfrm rot="-5400000">
            <a:off x="5676900" y="758825"/>
            <a:ext cx="304800" cy="1752600"/>
          </a:xfrm>
          <a:prstGeom prst="rightBrace">
            <a:avLst>
              <a:gd name="adj1" fmla="val 47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0440" name="Text Box 88"/>
          <p:cNvSpPr txBox="1">
            <a:spLocks noChangeArrowheads="1"/>
          </p:cNvSpPr>
          <p:nvPr/>
        </p:nvSpPr>
        <p:spPr bwMode="auto">
          <a:xfrm>
            <a:off x="5105400" y="1143000"/>
            <a:ext cx="1465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assumptions</a:t>
            </a:r>
          </a:p>
        </p:txBody>
      </p:sp>
      <p:sp>
        <p:nvSpPr>
          <p:cNvPr id="100441" name="Text Box 89"/>
          <p:cNvSpPr txBox="1">
            <a:spLocks noChangeArrowheads="1"/>
          </p:cNvSpPr>
          <p:nvPr/>
        </p:nvSpPr>
        <p:spPr bwMode="auto">
          <a:xfrm>
            <a:off x="6858000" y="1177925"/>
            <a:ext cx="1254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conclusion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505200" y="3886200"/>
            <a:ext cx="5013325" cy="1290638"/>
            <a:chOff x="3505200" y="3886200"/>
            <a:chExt cx="5013325" cy="1290638"/>
          </a:xfrm>
        </p:grpSpPr>
        <p:sp>
          <p:nvSpPr>
            <p:cNvPr id="100442" name="Text Box 90"/>
            <p:cNvSpPr txBox="1">
              <a:spLocks noChangeArrowheads="1"/>
            </p:cNvSpPr>
            <p:nvPr/>
          </p:nvSpPr>
          <p:spPr bwMode="auto">
            <a:xfrm>
              <a:off x="3505200" y="4800600"/>
              <a:ext cx="5013325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dirty="0"/>
                <a:t>Assumptions are true, but not the conclusion.</a:t>
              </a:r>
            </a:p>
          </p:txBody>
        </p:sp>
        <p:sp>
          <p:nvSpPr>
            <p:cNvPr id="100443" name="Line 91"/>
            <p:cNvSpPr>
              <a:spLocks noChangeShapeType="1"/>
            </p:cNvSpPr>
            <p:nvPr/>
          </p:nvSpPr>
          <p:spPr bwMode="auto">
            <a:xfrm flipV="1">
              <a:off x="6477000" y="3886200"/>
              <a:ext cx="1524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" name="Straight Arrow Connector 3"/>
          <p:cNvCxnSpPr/>
          <p:nvPr/>
        </p:nvCxnSpPr>
        <p:spPr bwMode="auto">
          <a:xfrm>
            <a:off x="1066800" y="3886200"/>
            <a:ext cx="1143000" cy="182880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0" y="5695950"/>
            <a:ext cx="1856088" cy="981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/>
      <p:bldP spid="100398" grpId="0"/>
      <p:bldP spid="100438" grpId="0" animBg="1"/>
      <p:bldP spid="100439" grpId="0" animBg="1"/>
      <p:bldP spid="100440" grpId="0"/>
      <p:bldP spid="10044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200400" y="457200"/>
            <a:ext cx="2760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Valid Arguments?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949325" y="2743200"/>
            <a:ext cx="14128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If p then q.</a:t>
            </a:r>
          </a:p>
          <a:p>
            <a:pPr eaLnBrk="1" hangingPunct="1"/>
            <a:r>
              <a:rPr lang="en-US" altLang="zh-TW"/>
              <a:t>~p</a:t>
            </a:r>
          </a:p>
          <a:p>
            <a:pPr eaLnBrk="1" hangingPunct="1"/>
            <a:r>
              <a:rPr lang="en-US" altLang="zh-TW"/>
              <a:t>~q</a:t>
            </a:r>
          </a:p>
        </p:txBody>
      </p:sp>
      <p:pic>
        <p:nvPicPr>
          <p:cNvPr id="105478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87725"/>
            <a:ext cx="228600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2362200" y="5410200"/>
            <a:ext cx="4354513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If you are a fish, then you drink water.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You are not a fish.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You do not drink water.</a:t>
            </a:r>
          </a:p>
        </p:txBody>
      </p:sp>
      <p:graphicFrame>
        <p:nvGraphicFramePr>
          <p:cNvPr id="105481" name="Group 9"/>
          <p:cNvGraphicFramePr>
            <a:graphicFrameLocks noGrp="1"/>
          </p:cNvGraphicFramePr>
          <p:nvPr/>
        </p:nvGraphicFramePr>
        <p:xfrm>
          <a:off x="2743200" y="1863725"/>
          <a:ext cx="5105400" cy="2590800"/>
        </p:xfrm>
        <a:graphic>
          <a:graphicData uri="http://schemas.openxmlformats.org/drawingml/2006/table">
            <a:tbl>
              <a:tblPr/>
              <a:tblGrid>
                <a:gridCol w="1020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0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→q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~p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~q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5519" name="Rectangle 47"/>
          <p:cNvSpPr>
            <a:spLocks noChangeArrowheads="1"/>
          </p:cNvSpPr>
          <p:nvPr/>
        </p:nvSpPr>
        <p:spPr bwMode="auto">
          <a:xfrm>
            <a:off x="4953000" y="3505200"/>
            <a:ext cx="2743200" cy="38100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5520" name="AutoShape 48"/>
          <p:cNvSpPr>
            <a:spLocks/>
          </p:cNvSpPr>
          <p:nvPr/>
        </p:nvSpPr>
        <p:spPr bwMode="auto">
          <a:xfrm rot="-5400000">
            <a:off x="5676900" y="758825"/>
            <a:ext cx="304800" cy="1752600"/>
          </a:xfrm>
          <a:prstGeom prst="rightBrace">
            <a:avLst>
              <a:gd name="adj1" fmla="val 47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5521" name="Text Box 49"/>
          <p:cNvSpPr txBox="1">
            <a:spLocks noChangeArrowheads="1"/>
          </p:cNvSpPr>
          <p:nvPr/>
        </p:nvSpPr>
        <p:spPr bwMode="auto">
          <a:xfrm>
            <a:off x="5105400" y="1143000"/>
            <a:ext cx="1465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assumptions</a:t>
            </a:r>
          </a:p>
        </p:txBody>
      </p:sp>
      <p:sp>
        <p:nvSpPr>
          <p:cNvPr id="105522" name="Text Box 50"/>
          <p:cNvSpPr txBox="1">
            <a:spLocks noChangeArrowheads="1"/>
          </p:cNvSpPr>
          <p:nvPr/>
        </p:nvSpPr>
        <p:spPr bwMode="auto">
          <a:xfrm>
            <a:off x="6858000" y="1177925"/>
            <a:ext cx="1254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conclusion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505200" y="3886200"/>
            <a:ext cx="5013325" cy="1290638"/>
            <a:chOff x="3505200" y="3886200"/>
            <a:chExt cx="5013325" cy="1290638"/>
          </a:xfrm>
        </p:grpSpPr>
        <p:sp>
          <p:nvSpPr>
            <p:cNvPr id="12" name="Text Box 90"/>
            <p:cNvSpPr txBox="1">
              <a:spLocks noChangeArrowheads="1"/>
            </p:cNvSpPr>
            <p:nvPr/>
          </p:nvSpPr>
          <p:spPr bwMode="auto">
            <a:xfrm>
              <a:off x="3505200" y="4800600"/>
              <a:ext cx="5013325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dirty="0"/>
                <a:t>Assumptions are true, but not the conclusion.</a:t>
              </a:r>
            </a:p>
          </p:txBody>
        </p:sp>
        <p:sp>
          <p:nvSpPr>
            <p:cNvPr id="13" name="Line 91"/>
            <p:cNvSpPr>
              <a:spLocks noChangeShapeType="1"/>
            </p:cNvSpPr>
            <p:nvPr/>
          </p:nvSpPr>
          <p:spPr bwMode="auto">
            <a:xfrm flipV="1">
              <a:off x="6477000" y="3886200"/>
              <a:ext cx="1524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4" name="Straight Arrow Connector 13"/>
          <p:cNvCxnSpPr/>
          <p:nvPr/>
        </p:nvCxnSpPr>
        <p:spPr bwMode="auto">
          <a:xfrm>
            <a:off x="1066800" y="3886200"/>
            <a:ext cx="1143000" cy="182880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0" y="5695950"/>
            <a:ext cx="1856088" cy="981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7" grpId="0"/>
      <p:bldP spid="105480" grpId="0"/>
      <p:bldP spid="105519" grpId="0" animBg="1"/>
      <p:bldP spid="105520" grpId="0" animBg="1"/>
      <p:bldP spid="105521" grpId="0"/>
      <p:bldP spid="10552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756025" y="457200"/>
            <a:ext cx="1577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Exercises</a:t>
            </a:r>
          </a:p>
        </p:txBody>
      </p:sp>
      <p:pic>
        <p:nvPicPr>
          <p:cNvPr id="24579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97063"/>
            <a:ext cx="3048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44600"/>
            <a:ext cx="304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78000"/>
            <a:ext cx="1143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9" name="Picture 1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922463"/>
            <a:ext cx="3048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0" name="Picture 1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270000"/>
            <a:ext cx="304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2" name="Picture 18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803400"/>
            <a:ext cx="1143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3" name="Picture 19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548063"/>
            <a:ext cx="3048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6" name="Picture 22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70200"/>
            <a:ext cx="1143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7" name="Picture 23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79800"/>
            <a:ext cx="304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8" name="Picture 24" descr="txp_fi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497263"/>
            <a:ext cx="3048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30" name="Picture 26" descr="txp_fig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429000"/>
            <a:ext cx="304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31" name="Picture 27" descr="txp_fig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819400"/>
            <a:ext cx="1143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32" name="Picture 28" descr="txp_fig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656263"/>
            <a:ext cx="3048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34" name="Picture 30" descr="txp_fig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588000"/>
            <a:ext cx="304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35" name="Picture 31" descr="txp_fig"/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368800"/>
            <a:ext cx="1143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37" name="Picture 33" descr="txp_fig"/>
          <p:cNvPicPr>
            <a:picLocks noChangeAspect="1" noChangeArrowheads="1"/>
          </p:cNvPicPr>
          <p:nvPr>
            <p:custDataLst>
              <p:tags r:id="rId16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054600"/>
            <a:ext cx="5842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38" name="Picture 34" descr="txp_fig"/>
          <p:cNvPicPr>
            <a:picLocks noChangeAspect="1" noChangeArrowheads="1"/>
          </p:cNvPicPr>
          <p:nvPr>
            <p:custDataLst>
              <p:tags r:id="rId17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605463"/>
            <a:ext cx="3048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42" name="Picture 38" descr="txp_fig"/>
          <p:cNvPicPr>
            <a:picLocks noChangeAspect="1" noChangeArrowheads="1"/>
          </p:cNvPicPr>
          <p:nvPr>
            <p:custDataLst>
              <p:tags r:id="rId18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600" y="4356100"/>
            <a:ext cx="1397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43" name="Picture 39" descr="txp_fig"/>
          <p:cNvPicPr>
            <a:picLocks noChangeAspect="1" noChangeArrowheads="1"/>
          </p:cNvPicPr>
          <p:nvPr>
            <p:custDataLst>
              <p:tags r:id="rId19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927600"/>
            <a:ext cx="1320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45" name="Picture 41" descr="txp_fig"/>
          <p:cNvPicPr>
            <a:picLocks noChangeAspect="1" noChangeArrowheads="1"/>
          </p:cNvPicPr>
          <p:nvPr>
            <p:custDataLst>
              <p:tags r:id="rId20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537200"/>
            <a:ext cx="1371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301029" y="5885258"/>
            <a:ext cx="956147" cy="7018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219200" y="908161"/>
            <a:ext cx="1089333" cy="7996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329524" y="761737"/>
            <a:ext cx="1087276" cy="1087276"/>
          </a:xfrm>
          <a:prstGeom prst="rect">
            <a:avLst/>
          </a:prstGeom>
        </p:spPr>
      </p:pic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756025" y="457200"/>
            <a:ext cx="1577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Exercises</a:t>
            </a:r>
          </a:p>
        </p:txBody>
      </p:sp>
      <p:pic>
        <p:nvPicPr>
          <p:cNvPr id="24579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97063"/>
            <a:ext cx="3048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44600"/>
            <a:ext cx="304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78000"/>
            <a:ext cx="1143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9" name="Picture 1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922463"/>
            <a:ext cx="3048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0" name="Picture 1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270000"/>
            <a:ext cx="304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2" name="Picture 18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803400"/>
            <a:ext cx="1143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3" name="Picture 19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548063"/>
            <a:ext cx="3048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6" name="Picture 22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70200"/>
            <a:ext cx="1143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7" name="Picture 23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479800"/>
            <a:ext cx="304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8" name="Picture 24" descr="txp_fi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497263"/>
            <a:ext cx="3048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30" name="Picture 26" descr="txp_fig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429000"/>
            <a:ext cx="304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31" name="Picture 27" descr="txp_fig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819400"/>
            <a:ext cx="1143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32" name="Picture 28" descr="txp_fig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265863"/>
            <a:ext cx="3048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34" name="Picture 30" descr="txp_fig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197600"/>
            <a:ext cx="304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35" name="Picture 31" descr="txp_fig"/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978400"/>
            <a:ext cx="1143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37" name="Picture 33" descr="txp_fig"/>
          <p:cNvPicPr>
            <a:picLocks noChangeAspect="1" noChangeArrowheads="1"/>
          </p:cNvPicPr>
          <p:nvPr>
            <p:custDataLst>
              <p:tags r:id="rId16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664200"/>
            <a:ext cx="5842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38" name="Picture 34" descr="txp_fig"/>
          <p:cNvPicPr>
            <a:picLocks noChangeAspect="1" noChangeArrowheads="1"/>
          </p:cNvPicPr>
          <p:nvPr>
            <p:custDataLst>
              <p:tags r:id="rId17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265863"/>
            <a:ext cx="3048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42" name="Picture 38" descr="txp_fig"/>
          <p:cNvPicPr>
            <a:picLocks noChangeAspect="1" noChangeArrowheads="1"/>
          </p:cNvPicPr>
          <p:nvPr>
            <p:custDataLst>
              <p:tags r:id="rId18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5016500"/>
            <a:ext cx="1397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43" name="Picture 39" descr="txp_fig"/>
          <p:cNvPicPr>
            <a:picLocks noChangeAspect="1" noChangeArrowheads="1"/>
          </p:cNvPicPr>
          <p:nvPr>
            <p:custDataLst>
              <p:tags r:id="rId19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588000"/>
            <a:ext cx="1320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45" name="Picture 41" descr="txp_fig"/>
          <p:cNvPicPr>
            <a:picLocks noChangeAspect="1" noChangeArrowheads="1"/>
          </p:cNvPicPr>
          <p:nvPr>
            <p:custDataLst>
              <p:tags r:id="rId20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6197600"/>
            <a:ext cx="1371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615760" y="718364"/>
            <a:ext cx="737040" cy="16438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5737225" y="699247"/>
            <a:ext cx="739775" cy="16499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2289815" y="2528876"/>
            <a:ext cx="1062985" cy="19018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429717" y="2362200"/>
            <a:ext cx="1047283" cy="17473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105400" y="4191000"/>
            <a:ext cx="1705777" cy="258808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44267" y="3352800"/>
            <a:ext cx="1089333" cy="79961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477000" y="2590800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2058503" y="4690107"/>
            <a:ext cx="1597720" cy="183769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010400" y="4304488"/>
            <a:ext cx="956147" cy="70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5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352800" y="457200"/>
            <a:ext cx="2455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More Exercises</a:t>
            </a:r>
          </a:p>
        </p:txBody>
      </p:sp>
      <p:pic>
        <p:nvPicPr>
          <p:cNvPr id="25603" name="Picture 2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608263"/>
            <a:ext cx="3048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3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40000"/>
            <a:ext cx="304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3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06600"/>
            <a:ext cx="5842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3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1358900"/>
            <a:ext cx="1701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78" name="Picture 34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159000"/>
            <a:ext cx="3048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81" name="Picture 37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511300"/>
            <a:ext cx="2057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82" name="Picture 38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082800"/>
            <a:ext cx="1397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83" name="Picture 39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597400"/>
            <a:ext cx="3048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84" name="Picture 40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949700"/>
            <a:ext cx="2057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86" name="Picture 42" descr="txp_fi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4521200"/>
            <a:ext cx="13462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14875" y="1877300"/>
            <a:ext cx="1087276" cy="10872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46018" y="1324673"/>
            <a:ext cx="2071163" cy="210807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2920" y="5461000"/>
            <a:ext cx="1089333" cy="799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2400" y="4826092"/>
            <a:ext cx="1954219" cy="1989045"/>
          </a:xfrm>
          <a:prstGeom prst="rect">
            <a:avLst/>
          </a:prstGeom>
        </p:spPr>
      </p:pic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352800" y="457200"/>
            <a:ext cx="2455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More Exercises</a:t>
            </a:r>
          </a:p>
        </p:txBody>
      </p:sp>
      <p:pic>
        <p:nvPicPr>
          <p:cNvPr id="25603" name="Picture 2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608263"/>
            <a:ext cx="3048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3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40000"/>
            <a:ext cx="304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3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06600"/>
            <a:ext cx="5842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3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358900"/>
            <a:ext cx="1701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78" name="Picture 34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159000"/>
            <a:ext cx="3048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81" name="Picture 37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511300"/>
            <a:ext cx="2057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82" name="Picture 38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082800"/>
            <a:ext cx="1397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83" name="Picture 39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4381500"/>
            <a:ext cx="3048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84" name="Picture 40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33800"/>
            <a:ext cx="2057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86" name="Picture 42" descr="txp_fi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4305300"/>
            <a:ext cx="13462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92" name="Text Box 48"/>
          <p:cNvSpPr txBox="1">
            <a:spLocks noChangeArrowheads="1"/>
          </p:cNvSpPr>
          <p:nvPr/>
        </p:nvSpPr>
        <p:spPr bwMode="auto">
          <a:xfrm>
            <a:off x="2676525" y="5638800"/>
            <a:ext cx="391160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Valid argument       True conclusion</a:t>
            </a:r>
          </a:p>
        </p:txBody>
      </p:sp>
      <p:sp>
        <p:nvSpPr>
          <p:cNvPr id="57393" name="Line 49"/>
          <p:cNvSpPr>
            <a:spLocks noChangeShapeType="1"/>
          </p:cNvSpPr>
          <p:nvPr/>
        </p:nvSpPr>
        <p:spPr bwMode="auto">
          <a:xfrm>
            <a:off x="4495800" y="5791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94" name="Line 50"/>
          <p:cNvSpPr>
            <a:spLocks noChangeShapeType="1"/>
          </p:cNvSpPr>
          <p:nvPr/>
        </p:nvSpPr>
        <p:spPr bwMode="auto">
          <a:xfrm flipH="1">
            <a:off x="4495800" y="5638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95" name="Line 51"/>
          <p:cNvSpPr>
            <a:spLocks noChangeShapeType="1"/>
          </p:cNvSpPr>
          <p:nvPr/>
        </p:nvSpPr>
        <p:spPr bwMode="auto">
          <a:xfrm flipH="1" flipV="1">
            <a:off x="4419600" y="5638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96" name="Text Box 52"/>
          <p:cNvSpPr txBox="1">
            <a:spLocks noChangeArrowheads="1"/>
          </p:cNvSpPr>
          <p:nvPr/>
        </p:nvSpPr>
        <p:spPr bwMode="auto">
          <a:xfrm>
            <a:off x="2667000" y="6172200"/>
            <a:ext cx="3911600" cy="376238"/>
          </a:xfrm>
          <a:prstGeom prst="rect">
            <a:avLst/>
          </a:prstGeom>
          <a:solidFill>
            <a:srgbClr val="CC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True conclusion       Valid argument</a:t>
            </a:r>
          </a:p>
        </p:txBody>
      </p:sp>
      <p:sp>
        <p:nvSpPr>
          <p:cNvPr id="57397" name="Line 53"/>
          <p:cNvSpPr>
            <a:spLocks noChangeShapeType="1"/>
          </p:cNvSpPr>
          <p:nvPr/>
        </p:nvSpPr>
        <p:spPr bwMode="auto">
          <a:xfrm>
            <a:off x="4486275" y="632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98" name="Line 54"/>
          <p:cNvSpPr>
            <a:spLocks noChangeShapeType="1"/>
          </p:cNvSpPr>
          <p:nvPr/>
        </p:nvSpPr>
        <p:spPr bwMode="auto">
          <a:xfrm flipH="1">
            <a:off x="4486275" y="6172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99" name="Line 55"/>
          <p:cNvSpPr>
            <a:spLocks noChangeShapeType="1"/>
          </p:cNvSpPr>
          <p:nvPr/>
        </p:nvSpPr>
        <p:spPr bwMode="auto">
          <a:xfrm flipH="1" flipV="1">
            <a:off x="4410075" y="6172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77667" y="2260600"/>
            <a:ext cx="1089333" cy="7996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236655" y="1888074"/>
            <a:ext cx="1766363" cy="169734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0" y="6888481"/>
            <a:ext cx="9144000" cy="45719"/>
          </a:xfrm>
          <a:prstGeom prst="rect">
            <a:avLst/>
          </a:prstGeom>
          <a:solidFill>
            <a:schemeClr val="accent1">
              <a:alpha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600" dirty="0"/>
              <a:t>REMOVE THIS RECTANGLE TO READ THE CONTENTS</a:t>
            </a:r>
            <a:endParaRPr kumimoji="1" lang="en-US" sz="9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603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92" grpId="0" animBg="1"/>
      <p:bldP spid="5739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8"/>
          <p:cNvSpPr txBox="1">
            <a:spLocks noChangeArrowheads="1"/>
          </p:cNvSpPr>
          <p:nvPr/>
        </p:nvSpPr>
        <p:spPr bwMode="auto">
          <a:xfrm>
            <a:off x="2447925" y="228600"/>
            <a:ext cx="3821880" cy="369332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Valid argument </a:t>
            </a:r>
            <a:r>
              <a:rPr lang="en-US" altLang="zh-TW" dirty="0">
                <a:sym typeface="Symbol" panose="05050102010706020507" pitchFamily="18" charset="2"/>
              </a:rPr>
              <a:t> </a:t>
            </a:r>
            <a:r>
              <a:rPr lang="en-US" altLang="zh-TW" dirty="0"/>
              <a:t>True conclusion</a:t>
            </a:r>
          </a:p>
        </p:txBody>
      </p:sp>
      <p:sp>
        <p:nvSpPr>
          <p:cNvPr id="3" name="Text Box 52"/>
          <p:cNvSpPr txBox="1">
            <a:spLocks noChangeArrowheads="1"/>
          </p:cNvSpPr>
          <p:nvPr/>
        </p:nvSpPr>
        <p:spPr bwMode="auto">
          <a:xfrm>
            <a:off x="2438400" y="3429000"/>
            <a:ext cx="3821880" cy="369332"/>
          </a:xfrm>
          <a:prstGeom prst="rect">
            <a:avLst/>
          </a:prstGeom>
          <a:solidFill>
            <a:srgbClr val="CC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True conclusion </a:t>
            </a:r>
            <a:r>
              <a:rPr lang="en-US" altLang="zh-TW" dirty="0">
                <a:sym typeface="Symbol" panose="05050102010706020507" pitchFamily="18" charset="2"/>
              </a:rPr>
              <a:t> </a:t>
            </a:r>
            <a:r>
              <a:rPr lang="en-US" altLang="zh-TW" dirty="0"/>
              <a:t>Valid argument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9800" y="9144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John Lennon was a Rock Star, then John Lennon had red hair.</a:t>
            </a:r>
          </a:p>
          <a:p>
            <a:r>
              <a:rPr lang="en-US" dirty="0"/>
              <a:t>John Lennon was a Rock Star.</a:t>
            </a:r>
          </a:p>
          <a:p>
            <a:pPr marL="285750" indent="-285750">
              <a:buFont typeface="Symbol" panose="05050102010706020507" pitchFamily="18" charset="2"/>
              <a:buChar char="\"/>
            </a:pPr>
            <a:r>
              <a:rPr lang="en-US" dirty="0"/>
              <a:t>John Lennon had red hair</a:t>
            </a:r>
          </a:p>
        </p:txBody>
      </p:sp>
      <p:pic>
        <p:nvPicPr>
          <p:cNvPr id="48130" name="Picture 2" descr="Image result for John Lenn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09600"/>
            <a:ext cx="2048857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0" y="1347676"/>
            <a:ext cx="1089333" cy="799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69480" y="1524000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modus ponens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67000" y="2438400"/>
            <a:ext cx="276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But Conclusion is False!!!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 flipV="1">
            <a:off x="2209800" y="1981200"/>
            <a:ext cx="9144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1676400" y="4641294"/>
            <a:ext cx="6495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New York is a big city, then New York has tall buildings.</a:t>
            </a:r>
          </a:p>
          <a:p>
            <a:r>
              <a:rPr lang="en-US" dirty="0"/>
              <a:t>New York has tall buildings.</a:t>
            </a:r>
          </a:p>
          <a:p>
            <a:r>
              <a:rPr lang="en-US" dirty="0">
                <a:sym typeface="Symbol" panose="05050102010706020507" pitchFamily="18" charset="2"/>
              </a:rPr>
              <a:t> </a:t>
            </a:r>
            <a:r>
              <a:rPr lang="en-US" dirty="0"/>
              <a:t>New York is a big city.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557" y="5117426"/>
            <a:ext cx="1087276" cy="10872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57400" y="5726668"/>
            <a:ext cx="2722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600"/>
                </a:solidFill>
              </a:rPr>
              <a:t>But Conclusion is True!!!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2065" y="210256"/>
            <a:ext cx="416202" cy="44976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2065" y="3352800"/>
            <a:ext cx="416202" cy="44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9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7" grpId="0"/>
      <p:bldP spid="10" grpId="0"/>
      <p:bldP spid="1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0" y="3152140"/>
            <a:ext cx="1087276" cy="10872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8276" y="2667000"/>
            <a:ext cx="669105" cy="1927860"/>
          </a:xfrm>
          <a:prstGeom prst="rect">
            <a:avLst/>
          </a:prstGeom>
        </p:spPr>
      </p:pic>
      <p:pic>
        <p:nvPicPr>
          <p:cNvPr id="6" name="Picture 2" descr="Image result for why clip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092" y="723900"/>
            <a:ext cx="892175" cy="756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1210" y="302343"/>
            <a:ext cx="1089333" cy="7996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3267" y="1101959"/>
            <a:ext cx="1087276" cy="10872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37925" y="2069068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form is this?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477754" y="533400"/>
            <a:ext cx="3694446" cy="980420"/>
            <a:chOff x="2477754" y="533400"/>
            <a:chExt cx="3694446" cy="980420"/>
          </a:xfrm>
        </p:grpSpPr>
        <p:pic>
          <p:nvPicPr>
            <p:cNvPr id="3" name="Picture 46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6900" y="533400"/>
              <a:ext cx="1752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47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4500" y="1155700"/>
              <a:ext cx="3187700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2477754" y="990600"/>
              <a:ext cx="4940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ym typeface="Symbol" panose="05050102010706020507" pitchFamily="18" charset="2"/>
                </a:rPr>
                <a:t></a:t>
              </a:r>
              <a:endParaRPr lang="en-US" sz="2800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889234" y="2555587"/>
            <a:ext cx="4806966" cy="1269018"/>
            <a:chOff x="2889234" y="2555587"/>
            <a:chExt cx="4806966" cy="1269018"/>
          </a:xfrm>
        </p:grpSpPr>
        <p:grpSp>
          <p:nvGrpSpPr>
            <p:cNvPr id="13" name="Group 12"/>
            <p:cNvGrpSpPr/>
            <p:nvPr/>
          </p:nvGrpSpPr>
          <p:grpSpPr>
            <a:xfrm>
              <a:off x="3429000" y="2555587"/>
              <a:ext cx="2637971" cy="584775"/>
              <a:chOff x="2327729" y="2555587"/>
              <a:chExt cx="2637971" cy="584775"/>
            </a:xfrm>
          </p:grpSpPr>
          <p:pic>
            <p:nvPicPr>
              <p:cNvPr id="10" name="Picture 46" descr="txp_fig"/>
              <p:cNvPicPr>
                <a:picLocks noChangeAspect="1" noChangeArrowheads="1"/>
              </p:cNvPicPr>
              <p:nvPr>
                <p:custDataLst>
                  <p:tags r:id="rId2"/>
                </p:custDataLst>
              </p:nvPr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3100" y="2657475"/>
                <a:ext cx="17526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2327729" y="2555587"/>
                <a:ext cx="8066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P </a:t>
                </a:r>
                <a:r>
                  <a:rPr lang="en-US" sz="3200" b="1" dirty="0">
                    <a:sym typeface="Symbol" panose="05050102010706020507" pitchFamily="18" charset="2"/>
                  </a:rPr>
                  <a:t></a:t>
                </a:r>
                <a:endParaRPr lang="en-US" sz="3200" b="1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276600" y="3118545"/>
              <a:ext cx="4343400" cy="706060"/>
              <a:chOff x="2743200" y="3118545"/>
              <a:chExt cx="4191000" cy="584775"/>
            </a:xfrm>
          </p:grpSpPr>
          <p:pic>
            <p:nvPicPr>
              <p:cNvPr id="11" name="Picture 47" descr="txp_fig"/>
              <p:cNvPicPr>
                <a:picLocks noChangeAspect="1" noChangeArrowheads="1"/>
              </p:cNvPicPr>
              <p:nvPr>
                <p:custDataLst>
                  <p:tags r:id="rId1"/>
                </p:custDataLst>
              </p:nvPr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6500" y="3249450"/>
                <a:ext cx="3187700" cy="301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2743200" y="3118545"/>
                <a:ext cx="94769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Q </a:t>
                </a:r>
                <a:r>
                  <a:rPr lang="en-US" sz="3200" b="1" dirty="0">
                    <a:sym typeface="Symbol" panose="05050102010706020507" pitchFamily="18" charset="2"/>
                  </a:rPr>
                  <a:t></a:t>
                </a:r>
                <a:endParaRPr lang="en-US" sz="3200" b="1" dirty="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2889234" y="3154680"/>
              <a:ext cx="4940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ym typeface="Symbol" panose="05050102010706020507" pitchFamily="18" charset="2"/>
                </a:rPr>
                <a:t></a:t>
              </a:r>
              <a:endParaRPr lang="en-US" sz="2800" b="1" dirty="0"/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886200" y="2590800"/>
              <a:ext cx="3810000" cy="11671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771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5868" y="1059660"/>
            <a:ext cx="1089333" cy="799616"/>
          </a:xfrm>
          <a:prstGeom prst="rect">
            <a:avLst/>
          </a:prstGeom>
        </p:spPr>
      </p:pic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3514725" y="457200"/>
            <a:ext cx="2124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Contradiction</a:t>
            </a:r>
          </a:p>
        </p:txBody>
      </p:sp>
      <p:pic>
        <p:nvPicPr>
          <p:cNvPr id="26627" name="Picture 1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049463"/>
            <a:ext cx="3048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981200"/>
            <a:ext cx="304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1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300" y="1409700"/>
            <a:ext cx="1701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507" name="Text Box 19"/>
          <p:cNvSpPr txBox="1">
            <a:spLocks noChangeArrowheads="1"/>
          </p:cNvSpPr>
          <p:nvPr/>
        </p:nvSpPr>
        <p:spPr bwMode="auto">
          <a:xfrm>
            <a:off x="1447800" y="2895600"/>
            <a:ext cx="6213475" cy="12017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If you can show that the assumption that the statement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p is false leads logically to a contradiction,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then you can conclude that p is true.</a:t>
            </a:r>
          </a:p>
        </p:txBody>
      </p:sp>
      <p:sp>
        <p:nvSpPr>
          <p:cNvPr id="63510" name="Text Box 22"/>
          <p:cNvSpPr txBox="1">
            <a:spLocks noChangeArrowheads="1"/>
          </p:cNvSpPr>
          <p:nvPr/>
        </p:nvSpPr>
        <p:spPr bwMode="auto">
          <a:xfrm>
            <a:off x="1524000" y="4841875"/>
            <a:ext cx="6110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This is similar to the method of denying (modus tollens)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1200" y="1459468"/>
            <a:ext cx="324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C means Contradiction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1150" y="221559"/>
            <a:ext cx="2938770" cy="23762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7" grpId="0" animBg="1"/>
      <p:bldP spid="635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Example Implications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8035"/>
            <a:ext cx="8229600" cy="5410200"/>
          </a:xfrm>
        </p:spPr>
        <p:txBody>
          <a:bodyPr/>
          <a:lstStyle/>
          <a:p>
            <a:r>
              <a:rPr lang="en-US" dirty="0"/>
              <a:t>The most common type of statement in mathematics is the implication. </a:t>
            </a:r>
          </a:p>
          <a:p>
            <a:r>
              <a:rPr lang="en-US" dirty="0"/>
              <a:t>Consider the </a:t>
            </a:r>
            <a:r>
              <a:rPr lang="en-US" i="1" dirty="0"/>
              <a:t>Pythagorean Theorem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equation is true as long as </a:t>
            </a:r>
            <a:r>
              <a:rPr lang="en-US" i="1" dirty="0"/>
              <a:t>a </a:t>
            </a:r>
            <a:r>
              <a:rPr lang="en-US" dirty="0"/>
              <a:t>and </a:t>
            </a:r>
            <a:r>
              <a:rPr lang="en-US" i="1" dirty="0"/>
              <a:t>b </a:t>
            </a:r>
            <a:r>
              <a:rPr lang="en-US" dirty="0"/>
              <a:t>are the legs or a right triangle and </a:t>
            </a:r>
            <a:r>
              <a:rPr lang="en-US" i="1" dirty="0"/>
              <a:t>c </a:t>
            </a:r>
            <a:r>
              <a:rPr lang="en-US" dirty="0"/>
              <a:t>is</a:t>
            </a:r>
            <a:br>
              <a:rPr lang="en-US" dirty="0"/>
            </a:br>
            <a:r>
              <a:rPr lang="en-US" dirty="0"/>
              <a:t>the hypotenuse. </a:t>
            </a:r>
          </a:p>
          <a:p>
            <a:r>
              <a:rPr lang="en-US" dirty="0"/>
              <a:t>We thus make it a statement: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239843"/>
              </p:ext>
            </p:extLst>
          </p:nvPr>
        </p:nvGraphicFramePr>
        <p:xfrm>
          <a:off x="990600" y="2844542"/>
          <a:ext cx="24034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1669" imgH="228501" progId="Equation.DSMT4">
                  <p:embed/>
                </p:oleObj>
              </mc:Choice>
              <mc:Fallback>
                <p:oleObj name="Equation" r:id="rId2" imgW="761669" imgH="228501" progId="Equation.DSMT4">
                  <p:embed/>
                  <p:pic>
                    <p:nvPicPr>
                      <p:cNvPr id="337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44542"/>
                        <a:ext cx="240347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33800" y="2879467"/>
            <a:ext cx="477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Would you agree that this is the theorem?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3800" y="3348335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this a statement?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95259" y="3348335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NO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552284" y="5791200"/>
            <a:ext cx="7160551" cy="914400"/>
            <a:chOff x="1552284" y="5791200"/>
            <a:chExt cx="7160551" cy="914400"/>
          </a:xfrm>
        </p:grpSpPr>
        <p:sp>
          <p:nvSpPr>
            <p:cNvPr id="8" name="TextBox 7"/>
            <p:cNvSpPr txBox="1"/>
            <p:nvPr/>
          </p:nvSpPr>
          <p:spPr>
            <a:xfrm>
              <a:off x="1552284" y="5791200"/>
              <a:ext cx="53057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If a </a:t>
              </a:r>
              <a:r>
                <a:rPr lang="en-US" sz="2400" dirty="0"/>
                <a:t>and </a:t>
              </a:r>
              <a:r>
                <a:rPr lang="en-US" sz="2400" i="1" dirty="0"/>
                <a:t>b </a:t>
              </a:r>
              <a:r>
                <a:rPr lang="en-US" sz="2400" dirty="0"/>
                <a:t>are the legs of a right triangle with hypotenuse </a:t>
              </a:r>
              <a:r>
                <a:rPr lang="en-US" sz="2400" i="1" dirty="0"/>
                <a:t>c</a:t>
              </a:r>
              <a:r>
                <a:rPr lang="en-US" sz="2400" dirty="0"/>
                <a:t>, </a:t>
              </a:r>
              <a:r>
                <a:rPr lang="en-US" sz="2400" i="1" dirty="0"/>
                <a:t>then</a:t>
              </a:r>
              <a:endParaRPr lang="en-US" sz="2400" dirty="0"/>
            </a:p>
          </p:txBody>
        </p:sp>
        <p:graphicFrame>
          <p:nvGraphicFramePr>
            <p:cNvPr id="9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2550949"/>
                </p:ext>
              </p:extLst>
            </p:nvPr>
          </p:nvGraphicFramePr>
          <p:xfrm>
            <a:off x="6309360" y="5984875"/>
            <a:ext cx="2403475" cy="72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761669" imgH="228501" progId="Equation.DSMT4">
                    <p:embed/>
                  </p:oleObj>
                </mc:Choice>
                <mc:Fallback>
                  <p:oleObj name="Equation" r:id="rId4" imgW="761669" imgH="228501" progId="Equation.DSMT4">
                    <p:embed/>
                    <p:pic>
                      <p:nvPicPr>
                        <p:cNvPr id="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9360" y="5984875"/>
                          <a:ext cx="2403475" cy="720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lg" len="lg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5413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3048000" y="457200"/>
            <a:ext cx="2998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Knights and Knaves</a:t>
            </a:r>
          </a:p>
        </p:txBody>
      </p:sp>
      <p:sp>
        <p:nvSpPr>
          <p:cNvPr id="27651" name="Text Box 9"/>
          <p:cNvSpPr txBox="1">
            <a:spLocks noChangeArrowheads="1"/>
          </p:cNvSpPr>
          <p:nvPr/>
        </p:nvSpPr>
        <p:spPr bwMode="auto">
          <a:xfrm>
            <a:off x="2266950" y="1295400"/>
            <a:ext cx="3290888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Knights always tell the truth.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Knaves always lie.</a:t>
            </a:r>
          </a:p>
        </p:txBody>
      </p:sp>
      <p:sp>
        <p:nvSpPr>
          <p:cNvPr id="27652" name="Text Box 10"/>
          <p:cNvSpPr txBox="1">
            <a:spLocks noChangeArrowheads="1"/>
          </p:cNvSpPr>
          <p:nvPr/>
        </p:nvSpPr>
        <p:spPr bwMode="auto">
          <a:xfrm>
            <a:off x="1873250" y="2286000"/>
            <a:ext cx="4089400" cy="7889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 says: B is a knight.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B says: A and I are of opposite type.</a:t>
            </a:r>
          </a:p>
        </p:txBody>
      </p:sp>
      <p:sp>
        <p:nvSpPr>
          <p:cNvPr id="101387" name="Text Box 11"/>
          <p:cNvSpPr txBox="1">
            <a:spLocks noChangeArrowheads="1"/>
          </p:cNvSpPr>
          <p:nvPr/>
        </p:nvSpPr>
        <p:spPr bwMode="auto">
          <a:xfrm>
            <a:off x="1855788" y="3429000"/>
            <a:ext cx="5849937" cy="28527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Suppose A is a knight.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Then B is a knight (because what A says is true).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Then A is a knave (because what B says is true)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A contradiction.</a:t>
            </a:r>
          </a:p>
          <a:p>
            <a:pPr eaLnBrk="1" hangingPunct="1">
              <a:lnSpc>
                <a:spcPct val="150000"/>
              </a:lnSpc>
            </a:pPr>
            <a:endParaRPr lang="en-US" altLang="zh-TW" dirty="0"/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So A must be a knave.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So B must be a knave (because what A says is false).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12838"/>
          </a:xfrm>
        </p:spPr>
        <p:txBody>
          <a:bodyPr/>
          <a:lstStyle/>
          <a:p>
            <a:r>
              <a:rPr lang="en-US" dirty="0"/>
              <a:t>Complex Deductions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You are about to leave for BUET in the morning and discover that you don’t have your glasses. You know that the following statements are true: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If my glasses are on the dining table, then I saw them at breakfast.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I was reading the newspaper in the living room or I was reading the newspaper in the dining room.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If I was reading the newspaper in the living room, then the glasses are on the coffee table.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I did not see my glasses at breakfast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If I was reading Sohel sir’s lecture in bed, then my glasses are on the bed side table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If I was reading the newspaper in the dining room, then my glasses are on the dining table.</a:t>
            </a:r>
          </a:p>
          <a:p>
            <a:pPr marL="457200" indent="-457200">
              <a:buFont typeface="+mj-lt"/>
              <a:buAutoNum type="alphaUcPeriod"/>
            </a:pPr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6248400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The glasses are on the coffee table.</a:t>
            </a:r>
          </a:p>
        </p:txBody>
      </p:sp>
    </p:spTree>
    <p:extLst>
      <p:ext uri="{BB962C8B-B14F-4D97-AF65-F5344CB8AC3E}">
        <p14:creationId xmlns:p14="http://schemas.microsoft.com/office/powerpoint/2010/main" val="250998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12838"/>
          </a:xfrm>
        </p:spPr>
        <p:txBody>
          <a:bodyPr/>
          <a:lstStyle/>
          <a:p>
            <a:pPr algn="l"/>
            <a:r>
              <a:rPr lang="en-US" dirty="0"/>
              <a:t>Complex Deductions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4343400" cy="58674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You are about to leave for BUET in the morning and discover that you don’t have your glasses. You know that the following statements are true: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1800" dirty="0"/>
              <a:t>If my glasses are on the dining table, then I saw them at breakfast.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1800" dirty="0"/>
              <a:t>I was reading the newspaper in the living room or I was reading the newspaper in the dining room.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1800" dirty="0"/>
              <a:t>If I was reading the newspaper in the living room, then the glasses are on the coffee table.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1800" dirty="0"/>
              <a:t>I did not see my glasses at breakfast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1800" dirty="0"/>
              <a:t>If I was reading Sohel sir’s lecture in bed, then my glasses are on the bed side table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1800" dirty="0"/>
              <a:t>If I was reading the newspaper in the dining room, then my glasses are on the dining table.</a:t>
            </a:r>
          </a:p>
          <a:p>
            <a:pPr marL="457200" indent="-457200">
              <a:buFont typeface="+mj-lt"/>
              <a:buAutoNum type="alphaUcPeriod"/>
            </a:pPr>
            <a:endParaRPr lang="en-US" sz="1800" dirty="0"/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734677" y="1676400"/>
            <a:ext cx="448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My glasses are not on the dining table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34677" y="1295400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A and D and modus </a:t>
            </a:r>
            <a:r>
              <a:rPr lang="en-US" dirty="0" err="1"/>
              <a:t>tollens</a:t>
            </a:r>
            <a:r>
              <a:rPr lang="en-US" dirty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2602468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I was not reading the newspaper in the dining room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0" y="2221468"/>
            <a:ext cx="3374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F and 1 and modus </a:t>
            </a:r>
            <a:r>
              <a:rPr lang="en-US" dirty="0" err="1"/>
              <a:t>tollens</a:t>
            </a:r>
            <a:r>
              <a:rPr lang="en-US" dirty="0"/>
              <a:t>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4400" y="37338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I was reading the newspaper in the living room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24400" y="3352800"/>
            <a:ext cx="30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B and 2 and elimination: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24400" y="4916269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The glasses are on the coffee table.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24400" y="4535269"/>
            <a:ext cx="335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C and 3 and modus ponens: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60797" y="1219200"/>
            <a:ext cx="8783203" cy="3669268"/>
            <a:chOff x="360797" y="1219200"/>
            <a:chExt cx="8783203" cy="3669268"/>
          </a:xfrm>
        </p:grpSpPr>
        <p:sp>
          <p:nvSpPr>
            <p:cNvPr id="12" name="Rectangle 11"/>
            <p:cNvSpPr/>
            <p:nvPr/>
          </p:nvSpPr>
          <p:spPr bwMode="auto">
            <a:xfrm>
              <a:off x="4734677" y="1219200"/>
              <a:ext cx="4409323" cy="826532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60797" y="1817132"/>
              <a:ext cx="4058803" cy="697468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436997" y="4191000"/>
              <a:ext cx="3754003" cy="697468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6997" y="1647260"/>
            <a:ext cx="8707003" cy="4905940"/>
            <a:chOff x="436997" y="1647260"/>
            <a:chExt cx="8707003" cy="4905940"/>
          </a:xfrm>
        </p:grpSpPr>
        <p:sp>
          <p:nvSpPr>
            <p:cNvPr id="16" name="Rectangle 15"/>
            <p:cNvSpPr/>
            <p:nvPr/>
          </p:nvSpPr>
          <p:spPr bwMode="auto">
            <a:xfrm>
              <a:off x="436997" y="5638800"/>
              <a:ext cx="3601603" cy="914400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4704197" y="1647260"/>
              <a:ext cx="4439803" cy="492650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4734677" y="2289155"/>
              <a:ext cx="4409323" cy="914400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36997" y="2514600"/>
            <a:ext cx="8707003" cy="1865530"/>
            <a:chOff x="436997" y="2514600"/>
            <a:chExt cx="8707003" cy="186553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436997" y="2514600"/>
              <a:ext cx="3754003" cy="83820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4765157" y="2633841"/>
              <a:ext cx="4378843" cy="698361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4724400" y="3420069"/>
              <a:ext cx="4363603" cy="960061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57200" y="3352800"/>
            <a:ext cx="8630802" cy="2020668"/>
            <a:chOff x="457200" y="3352800"/>
            <a:chExt cx="8630802" cy="2020668"/>
          </a:xfrm>
        </p:grpSpPr>
        <p:sp>
          <p:nvSpPr>
            <p:cNvPr id="24" name="Rectangle 23"/>
            <p:cNvSpPr/>
            <p:nvPr/>
          </p:nvSpPr>
          <p:spPr bwMode="auto">
            <a:xfrm>
              <a:off x="457200" y="3352800"/>
              <a:ext cx="3733800" cy="838200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4724399" y="4535268"/>
              <a:ext cx="4363603" cy="838200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4754878" y="3733800"/>
              <a:ext cx="4333124" cy="646330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766663" y="5681839"/>
            <a:ext cx="3320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The glasses are on the coffee table.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66663" y="143470"/>
            <a:ext cx="8627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</a:t>
            </a:r>
            <a:r>
              <a:rPr lang="en-US" dirty="0">
                <a:sym typeface="Symbol" panose="05050102010706020507" pitchFamily="18" charset="2"/>
              </a:rPr>
              <a:t> q </a:t>
            </a:r>
          </a:p>
          <a:p>
            <a:r>
              <a:rPr lang="en-US" dirty="0">
                <a:sym typeface="Symbol" panose="05050102010706020507" pitchFamily="18" charset="2"/>
              </a:rPr>
              <a:t>~q</a:t>
            </a:r>
          </a:p>
          <a:p>
            <a:r>
              <a:rPr lang="en-US">
                <a:sym typeface="Symbol" panose="05050102010706020507" pitchFamily="18" charset="2"/>
              </a:rPr>
              <a:t> ~p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204639"/>
            <a:ext cx="2457450" cy="8001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343400" y="5638800"/>
            <a:ext cx="1118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</a:t>
            </a:r>
            <a:r>
              <a:rPr lang="en-US" dirty="0">
                <a:sym typeface="Symbol" panose="05050102010706020507" pitchFamily="18" charset="2"/>
              </a:rPr>
              <a:t> q </a:t>
            </a:r>
          </a:p>
          <a:p>
            <a:r>
              <a:rPr lang="en-US" dirty="0">
                <a:sym typeface="Symbol" panose="05050102010706020507" pitchFamily="18" charset="2"/>
              </a:rPr>
              <a:t>p</a:t>
            </a:r>
          </a:p>
          <a:p>
            <a:r>
              <a:rPr lang="en-US" dirty="0">
                <a:sym typeface="Symbol" panose="05050102010706020507" pitchFamily="18" charset="2"/>
              </a:rPr>
              <a:t> 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77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29" grpId="1"/>
      <p:bldP spid="31" grpId="0"/>
      <p:bldP spid="31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1271587"/>
            <a:ext cx="90201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036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352800" y="457200"/>
            <a:ext cx="247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Quick Summary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433513" y="1143000"/>
            <a:ext cx="6276975" cy="329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 typeface="Wingdings" panose="05000000000000000000" pitchFamily="2" charset="2"/>
              <a:buChar char="n"/>
            </a:pPr>
            <a:r>
              <a:rPr lang="en-US" altLang="zh-TW"/>
              <a:t> </a:t>
            </a:r>
            <a:r>
              <a:rPr lang="en-US" altLang="zh-TW" sz="2400"/>
              <a:t>Conditional Statements</a:t>
            </a:r>
          </a:p>
          <a:p>
            <a:pPr lvl="1"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 sz="2000"/>
              <a:t>	The meaning of IF and its logical forms</a:t>
            </a:r>
          </a:p>
          <a:p>
            <a:pPr lvl="1"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 sz="2000"/>
              <a:t>	Contrapositive </a:t>
            </a:r>
          </a:p>
          <a:p>
            <a:pPr lvl="1"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 sz="2000"/>
              <a:t>	If, only if, if and only if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 typeface="Wingdings" panose="05000000000000000000" pitchFamily="2" charset="2"/>
              <a:buChar char="n"/>
            </a:pPr>
            <a:r>
              <a:rPr lang="en-US" altLang="zh-TW"/>
              <a:t> </a:t>
            </a:r>
            <a:r>
              <a:rPr lang="en-US" altLang="zh-TW" sz="2400"/>
              <a:t>Arguments</a:t>
            </a:r>
          </a:p>
          <a:p>
            <a:pPr lvl="1"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 sz="2000"/>
              <a:t>	definition of a valid argument</a:t>
            </a:r>
          </a:p>
          <a:p>
            <a:pPr lvl="1"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 sz="2000"/>
              <a:t>	method of affirming, denying, contradiction</a:t>
            </a:r>
            <a:endParaRPr lang="en-US" altLang="zh-TW" sz="2400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22300" y="4773613"/>
            <a:ext cx="7908925" cy="147478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Key points:</a:t>
            </a:r>
          </a:p>
          <a:p>
            <a:pPr eaLnBrk="1" hangingPunct="1"/>
            <a:endParaRPr lang="en-US" altLang="zh-TW"/>
          </a:p>
          <a:p>
            <a:pPr eaLnBrk="1" hangingPunct="1">
              <a:buFontTx/>
              <a:buAutoNum type="arabicParenBoth"/>
            </a:pPr>
            <a:r>
              <a:rPr lang="en-US" altLang="zh-TW"/>
              <a:t>Make sure you understand conditional statements and contrapositive.</a:t>
            </a:r>
          </a:p>
          <a:p>
            <a:pPr eaLnBrk="1" hangingPunct="1">
              <a:buFontTx/>
              <a:buAutoNum type="arabicParenBoth"/>
            </a:pPr>
            <a:endParaRPr lang="en-US" altLang="zh-TW"/>
          </a:p>
          <a:p>
            <a:pPr eaLnBrk="1" hangingPunct="1">
              <a:buFontTx/>
              <a:buAutoNum type="arabicParenBoth"/>
            </a:pPr>
            <a:r>
              <a:rPr lang="en-US" altLang="zh-TW"/>
              <a:t>Make sure you can check whether an argument is valid.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5"/>
          <p:cNvSpPr txBox="1">
            <a:spLocks noChangeArrowheads="1"/>
          </p:cNvSpPr>
          <p:nvPr/>
        </p:nvSpPr>
        <p:spPr bwMode="auto">
          <a:xfrm>
            <a:off x="1951038" y="3808413"/>
            <a:ext cx="5135562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sz="2800"/>
              <a:t>“The sentence below is </a:t>
            </a:r>
            <a:r>
              <a:rPr lang="en-US" altLang="en-US" sz="2800">
                <a:solidFill>
                  <a:srgbClr val="A50021"/>
                </a:solidFill>
              </a:rPr>
              <a:t>false</a:t>
            </a:r>
            <a:r>
              <a:rPr lang="en-US" altLang="en-US" sz="2800"/>
              <a:t>.”</a:t>
            </a:r>
          </a:p>
          <a:p>
            <a:pPr eaLnBrk="1" hangingPunct="1"/>
            <a:endParaRPr lang="en-US" altLang="en-US" sz="2800"/>
          </a:p>
          <a:p>
            <a:pPr eaLnBrk="1" hangingPunct="1"/>
            <a:r>
              <a:rPr lang="en-US" altLang="en-US" sz="2800"/>
              <a:t>“The sentence above is </a:t>
            </a:r>
            <a:r>
              <a:rPr lang="en-US" altLang="en-US" sz="2800">
                <a:solidFill>
                  <a:srgbClr val="008000"/>
                </a:solidFill>
              </a:rPr>
              <a:t>true</a:t>
            </a:r>
            <a:r>
              <a:rPr lang="en-US" altLang="en-US" sz="2800"/>
              <a:t>.”</a:t>
            </a:r>
          </a:p>
        </p:txBody>
      </p:sp>
      <p:sp>
        <p:nvSpPr>
          <p:cNvPr id="29699" name="AutoShape 6"/>
          <p:cNvSpPr>
            <a:spLocks noChangeArrowheads="1"/>
          </p:cNvSpPr>
          <p:nvPr/>
        </p:nvSpPr>
        <p:spPr bwMode="auto">
          <a:xfrm>
            <a:off x="5410200" y="990600"/>
            <a:ext cx="3276600" cy="2057400"/>
          </a:xfrm>
          <a:prstGeom prst="cloudCallout">
            <a:avLst>
              <a:gd name="adj1" fmla="val -48255"/>
              <a:gd name="adj2" fmla="val 5594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endParaRPr lang="en-US" altLang="en-US"/>
          </a:p>
          <a:p>
            <a:pPr algn="ctr" eaLnBrk="1" hangingPunct="1"/>
            <a:r>
              <a:rPr lang="en-US" altLang="en-US"/>
              <a:t>Which is true?</a:t>
            </a:r>
          </a:p>
          <a:p>
            <a:pPr algn="ctr" eaLnBrk="1" hangingPunct="1"/>
            <a:endParaRPr lang="en-US" altLang="en-US"/>
          </a:p>
          <a:p>
            <a:pPr algn="ctr" eaLnBrk="1" hangingPunct="1"/>
            <a:r>
              <a:rPr lang="en-US" altLang="en-US"/>
              <a:t>Which is false?</a:t>
            </a:r>
          </a:p>
        </p:txBody>
      </p:sp>
      <p:pic>
        <p:nvPicPr>
          <p:cNvPr id="2970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857250"/>
            <a:ext cx="257175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reasonable way to think about implications: </a:t>
            </a:r>
          </a:p>
          <a:p>
            <a:pPr lvl="1"/>
            <a:r>
              <a:rPr lang="en-US" dirty="0"/>
              <a:t>our claim is that the conclusion (“then” part) is true, but on the assumption that the hypothesis (“if” part) is true. </a:t>
            </a:r>
          </a:p>
          <a:p>
            <a:pPr lvl="1"/>
            <a:r>
              <a:rPr lang="en-US" dirty="0"/>
              <a:t>We make no claim about the conclusion in situations when the hypothesis is false.</a:t>
            </a:r>
          </a:p>
          <a:p>
            <a:r>
              <a:rPr lang="en-US" dirty="0"/>
              <a:t>This is why when the hypothesis is false, </a:t>
            </a:r>
            <a:r>
              <a:rPr lang="en-US" altLang="en-US" dirty="0"/>
              <a:t>we don’t say anything wrong, i.e., our statement is NOT false, and thus true.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11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mean if you say, p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q is false?</a:t>
            </a:r>
          </a:p>
          <a:p>
            <a:r>
              <a:rPr lang="en-US" dirty="0"/>
              <a:t>You mean:</a:t>
            </a:r>
          </a:p>
          <a:p>
            <a:pPr lvl="1"/>
            <a:r>
              <a:rPr lang="en-US" dirty="0"/>
              <a:t>p is true and</a:t>
            </a:r>
          </a:p>
          <a:p>
            <a:pPr lvl="1"/>
            <a:r>
              <a:rPr lang="en-US" dirty="0"/>
              <a:t>q is false</a:t>
            </a:r>
          </a:p>
        </p:txBody>
      </p:sp>
    </p:spTree>
    <p:extLst>
      <p:ext uri="{BB962C8B-B14F-4D97-AF65-F5344CB8AC3E}">
        <p14:creationId xmlns:p14="http://schemas.microsoft.com/office/powerpoint/2010/main" val="2643602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Which of the following are True/False?</a:t>
            </a:r>
          </a:p>
          <a:p>
            <a:r>
              <a:rPr lang="en-US" dirty="0"/>
              <a:t>If 1 = 1, then most horses have 4 legs.</a:t>
            </a:r>
          </a:p>
          <a:p>
            <a:r>
              <a:rPr lang="en-US" dirty="0"/>
              <a:t>If 0 = 1, then 1 = 1.</a:t>
            </a:r>
          </a:p>
          <a:p>
            <a:r>
              <a:rPr lang="en-US" dirty="0"/>
              <a:t>If 8 is a prime number, then the 7624th digit of π is an 8.</a:t>
            </a:r>
          </a:p>
          <a:p>
            <a:r>
              <a:rPr lang="en-US" dirty="0"/>
              <a:t>If the 7624th digit of π is an 8, then 2 + 2 = 4. 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5766137"/>
            <a:ext cx="861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 implication is </a:t>
            </a:r>
            <a:r>
              <a:rPr lang="en-US" sz="2000" b="1" i="1" dirty="0"/>
              <a:t>true</a:t>
            </a:r>
            <a:r>
              <a:rPr lang="en-US" sz="2000" i="1" dirty="0"/>
              <a:t> </a:t>
            </a:r>
            <a:r>
              <a:rPr lang="en-US" sz="2000" dirty="0"/>
              <a:t>provided </a:t>
            </a:r>
            <a:r>
              <a:rPr lang="en-US" sz="2000" i="1" dirty="0"/>
              <a:t>P </a:t>
            </a:r>
            <a:r>
              <a:rPr lang="en-US" sz="2000" dirty="0"/>
              <a:t>is false or </a:t>
            </a:r>
            <a:r>
              <a:rPr lang="en-US" sz="2000" i="1" dirty="0"/>
              <a:t>Q </a:t>
            </a:r>
            <a:r>
              <a:rPr lang="en-US" sz="2000" dirty="0"/>
              <a:t>is true (or both), and </a:t>
            </a:r>
            <a:r>
              <a:rPr lang="en-US" sz="2000" b="1" i="1" dirty="0"/>
              <a:t>false</a:t>
            </a:r>
            <a:r>
              <a:rPr lang="en-US" sz="2000" i="1" dirty="0"/>
              <a:t> </a:t>
            </a:r>
            <a:r>
              <a:rPr lang="en-US" sz="2000" dirty="0"/>
              <a:t>otherwise. 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09800"/>
            <a:ext cx="1266825" cy="53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2819400"/>
            <a:ext cx="1266825" cy="533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3947160"/>
            <a:ext cx="1266825" cy="533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975" y="5181600"/>
            <a:ext cx="1266825" cy="5334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853440" y="2209800"/>
            <a:ext cx="1066800" cy="533400"/>
          </a:xfrm>
          <a:prstGeom prst="rect">
            <a:avLst/>
          </a:prstGeom>
          <a:solidFill>
            <a:srgbClr val="006600">
              <a:alpha val="50000"/>
            </a:srgbClr>
          </a:solidFill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895599" y="2209800"/>
            <a:ext cx="4648201" cy="533400"/>
          </a:xfrm>
          <a:prstGeom prst="rect">
            <a:avLst/>
          </a:prstGeom>
          <a:solidFill>
            <a:srgbClr val="006600">
              <a:alpha val="50000"/>
            </a:srgbClr>
          </a:solidFill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38200" y="2788920"/>
            <a:ext cx="1066800" cy="533400"/>
          </a:xfrm>
          <a:prstGeom prst="rect">
            <a:avLst/>
          </a:prstGeom>
          <a:solidFill>
            <a:srgbClr val="C00000">
              <a:alpha val="50000"/>
            </a:srgbClr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68680" y="3398520"/>
            <a:ext cx="3627120" cy="533400"/>
          </a:xfrm>
          <a:prstGeom prst="rect">
            <a:avLst/>
          </a:prstGeom>
          <a:solidFill>
            <a:srgbClr val="C00000">
              <a:alpha val="50000"/>
            </a:srgbClr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868680" y="4495800"/>
            <a:ext cx="4998720" cy="533400"/>
          </a:xfrm>
          <a:prstGeom prst="rect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pic>
        <p:nvPicPr>
          <p:cNvPr id="15" name="Picture 2" descr="Image result for why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4841641"/>
            <a:ext cx="892175" cy="756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 bwMode="auto">
          <a:xfrm>
            <a:off x="6934200" y="4419600"/>
            <a:ext cx="1752600" cy="533400"/>
          </a:xfrm>
          <a:prstGeom prst="rect">
            <a:avLst/>
          </a:prstGeom>
          <a:solidFill>
            <a:srgbClr val="006600">
              <a:alpha val="50000"/>
            </a:srgbClr>
          </a:solidFill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832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063875" y="457200"/>
            <a:ext cx="2955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Logical Equivalence</a:t>
            </a:r>
          </a:p>
        </p:txBody>
      </p:sp>
      <p:pic>
        <p:nvPicPr>
          <p:cNvPr id="10243" name="Picture 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651000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63" name="Text Box 43"/>
          <p:cNvSpPr txBox="1">
            <a:spLocks noChangeArrowheads="1"/>
          </p:cNvSpPr>
          <p:nvPr/>
        </p:nvSpPr>
        <p:spPr bwMode="auto">
          <a:xfrm>
            <a:off x="2279650" y="2706688"/>
            <a:ext cx="4440238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If you see a question in the above form,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there are usually 3 ways to deal with it.</a:t>
            </a:r>
          </a:p>
          <a:p>
            <a:pPr eaLnBrk="1" hangingPunct="1">
              <a:lnSpc>
                <a:spcPct val="150000"/>
              </a:lnSpc>
              <a:buFontTx/>
              <a:buAutoNum type="arabicParenBoth"/>
            </a:pPr>
            <a:r>
              <a:rPr lang="en-US" altLang="zh-TW"/>
              <a:t>Truth table</a:t>
            </a:r>
          </a:p>
          <a:p>
            <a:pPr eaLnBrk="1" hangingPunct="1">
              <a:lnSpc>
                <a:spcPct val="150000"/>
              </a:lnSpc>
              <a:buFontTx/>
              <a:buAutoNum type="arabicParenBoth"/>
            </a:pPr>
            <a:r>
              <a:rPr lang="en-US" altLang="zh-TW"/>
              <a:t>Use logical rules</a:t>
            </a:r>
          </a:p>
          <a:p>
            <a:pPr eaLnBrk="1" hangingPunct="1">
              <a:lnSpc>
                <a:spcPct val="150000"/>
              </a:lnSpc>
              <a:buFontTx/>
              <a:buAutoNum type="arabicParenBoth"/>
            </a:pPr>
            <a:r>
              <a:rPr lang="en-US" altLang="zh-TW"/>
              <a:t>Intuition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34088" y="1066800"/>
            <a:ext cx="1738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want a (compound) statement equivalent to left hand side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(p \to q) \equiv ?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19"/>
  <p:tag name="PICTUREFILESIZE" val="479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0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3"/>
  <p:tag name="PICTUREFILESIZE" val="938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to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7"/>
  <p:tag name="PICTUREFILESIZE" val="2285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to \lnot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1"/>
  <p:tag name="PICTUREFILESIZE" val="250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to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5"/>
  <p:tag name="PICTUREFILESIZE" val="213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to \lnot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1"/>
  <p:tag name="PICTUREFILESIZE" val="250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q \to 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3"/>
  <p:tag name="PICTUREFILESIZE" val="215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(P \rightarrow Q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7"/>
  <p:tag name="PICTUREFILESIZE" val="4449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0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3"/>
  <p:tag name="PICTUREFILESIZE" val="938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to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7"/>
  <p:tag name="PICTUREFILESIZE" val="2285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to \lnot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1"/>
  <p:tag name="PICTUREFILESIZE" val="250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to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5"/>
  <p:tag name="PICTUREFILESIZE" val="213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to \lnot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1"/>
  <p:tag name="PICTUREFILESIZE" val="250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q \to 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3"/>
  <p:tag name="PICTUREFILESIZE" val="215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\lnot (\lnot P \lor Q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3"/>
  <p:tag name="PICTUREFILESIZE" val="5177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Today is Tuesday.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80"/>
  <p:tag name="PICTUREFILESIZE" val="8273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1 = -1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9"/>
  <p:tag name="PICTUREFILESIZE" val="90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1 = -1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9"/>
  <p:tag name="PICTUREFILESIZE" val="90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Today is Tuesday.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80"/>
  <p:tag name="PICTUREFILESIZE" val="827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0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 \to c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7"/>
  <p:tag name="PICTUREFILESIZE" val="220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\lnot \lnot P \land \lnot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0"/>
  <p:tag name="PICTUREFILESIZE" val="391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P \land \lnot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2"/>
  <p:tag name="PICTUREFILESIZE" val="367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(p \to q) \equiv ?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19"/>
  <p:tag name="PICTUREFILESIZE" val="479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P \land \lnot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2"/>
  <p:tag name="PICTUREFILESIZE" val="367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21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21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76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to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5"/>
  <p:tag name="PICTUREFILESIZE" val="21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6"/>
  <p:tag name="PICTUREFILESIZE" val="148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rightarrow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4"/>
  <p:tag name="PICTUREFILESIZE" val="280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0"/>
  <p:tag name="PICTUREFILESIZE" val="169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0"/>
  <p:tag name="PICTUREFILESIZE" val="88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Q \rightarrow \lnot 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3"/>
  <p:tag name="PICTUREFILESIZE" val="332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rightarrow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4"/>
  <p:tag name="PICTUREFILESIZE" val="280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\lnot P \lor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2"/>
  <p:tag name="PICTUREFILESIZE" val="359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Q \rightarrow \lnot 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3"/>
  <p:tag name="PICTUREFILESIZE" val="332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Q \lor \lnot P \equiv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2"/>
  <p:tag name="PICTUREFILESIZE" val="378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22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rightarrow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"/>
  <p:tag name="PICTUREFILESIZE" val="5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rightarrow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"/>
  <p:tag name="PICTUREFILESIZE" val="51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C \rightarrow \lnot D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4"/>
  <p:tag name="PICTUREFILESIZE" val="307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C \rightarrow D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6"/>
  <p:tag name="PICTUREFILESIZE" val="269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C \leftrightarrow D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6"/>
  <p:tag name="PICTUREFILESIZE" val="286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O \rightarrow \lnot 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3"/>
  <p:tag name="PICTUREFILESIZE" val="278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O \rightarrow 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5"/>
  <p:tag name="PICTUREFILESIZE" val="239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O \rightarrow \lnot 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3"/>
  <p:tag name="PICTUREFILESIZE" val="278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O \rightarrow 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5"/>
  <p:tag name="PICTUREFILESIZE" val="239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eftrightarrow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"/>
  <p:tag name="PICTUREFILESIZE" val="70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eftrightarrow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"/>
  <p:tag name="PICTUREFILESIZE" val="70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to q \equiv ?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8"/>
  <p:tag name="PICTUREFILESIZE" val="319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rightarrow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"/>
  <p:tag name="PICTUREFILESIZE" val="51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and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86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rightarrow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"/>
  <p:tag name="PICTUREFILESIZE" val="51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21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21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eftrightarrow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"/>
  <p:tag name="PICTUREFILESIZE" val="709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rightarrow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"/>
  <p:tag name="PICTUREFILESIZE" val="51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and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868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rightarrow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"/>
  <p:tag name="PICTUREFILESIZE" val="51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to q \equiv ?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8"/>
  <p:tag name="PICTUREFILESIZE" val="319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rightarrow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4"/>
  <p:tag name="PICTUREFILESIZE" val="280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Q \rightarrow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5"/>
  <p:tag name="PICTUREFILESIZE" val="3118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R \rightarrow 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4"/>
  <p:tag name="PICTUREFILESIZE" val="225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and Q \land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5"/>
  <p:tag name="PICTUREFILESIZE" val="5128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rightarrow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"/>
  <p:tag name="PICTUREFILESIZE" val="51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0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or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2446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0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and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246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and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246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0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(P \land \lnot Q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1"/>
  <p:tag name="PICTUREFILESIZE" val="5009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0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or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244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0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or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2446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3"/>
  <p:tag name="PICTUREFILESIZE" val="938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to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5"/>
  <p:tag name="PICTUREFILESIZE" val="213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q \to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2"/>
  <p:tag name="PICTUREFILESIZE" val="185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to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4"/>
  <p:tag name="PICTUREFILESIZE" val="195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\lnot P \lor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2"/>
  <p:tag name="PICTUREFILESIZE" val="359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0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or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2446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0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and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246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and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246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0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(p \to q) \equiv ?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19"/>
  <p:tag name="PICTUREFILESIZE" val="479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0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or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2446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0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or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2446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3"/>
  <p:tag name="PICTUREFILESIZE" val="93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to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5"/>
  <p:tag name="PICTUREFILESIZE" val="213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q \to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2"/>
  <p:tag name="PICTUREFILESIZE" val="185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to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4"/>
  <p:tag name="PICTUREFILESIZE" val="1952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新細明體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5183</TotalTime>
  <Words>3990</Words>
  <Application>Microsoft Office PowerPoint</Application>
  <PresentationFormat>On-screen Show (4:3)</PresentationFormat>
  <Paragraphs>727</Paragraphs>
  <Slides>55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Comic Sans MS</vt:lpstr>
      <vt:lpstr>Symbol</vt:lpstr>
      <vt:lpstr>Wingdings</vt:lpstr>
      <vt:lpstr>Default Design</vt:lpstr>
      <vt:lpstr>Equation</vt:lpstr>
      <vt:lpstr>Propositional Logic</vt:lpstr>
      <vt:lpstr>PowerPoint Presentation</vt:lpstr>
      <vt:lpstr>PowerPoint Presentation</vt:lpstr>
      <vt:lpstr>PowerPoint Presentation</vt:lpstr>
      <vt:lpstr>Example Implications </vt:lpstr>
      <vt:lpstr>Implications</vt:lpstr>
      <vt:lpstr>Implication</vt:lpstr>
      <vt:lpstr>Implication Exercise</vt:lpstr>
      <vt:lpstr>PowerPoint Presentation</vt:lpstr>
      <vt:lpstr>PowerPoint Presentation</vt:lpstr>
      <vt:lpstr>PowerPoint Presentation</vt:lpstr>
      <vt:lpstr>Direct proofs of implications</vt:lpstr>
      <vt:lpstr>Direct proofs of implications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Converse</vt:lpstr>
      <vt:lpstr>Converse and Inverse</vt:lpstr>
      <vt:lpstr>Converse</vt:lpstr>
      <vt:lpstr>Converse</vt:lpstr>
      <vt:lpstr>Implication and Converse</vt:lpstr>
      <vt:lpstr>Understanding implications</vt:lpstr>
      <vt:lpstr>Implies, if, only if</vt:lpstr>
      <vt:lpstr>PowerPoint Presentation</vt:lpstr>
      <vt:lpstr>PowerPoint Presentation</vt:lpstr>
      <vt:lpstr>PowerPoint Presentation</vt:lpstr>
      <vt:lpstr>PowerPoint Presentation</vt:lpstr>
      <vt:lpstr>Another Proof!</vt:lpstr>
      <vt:lpstr>PowerPoint Presentation</vt:lpstr>
      <vt:lpstr>Hypothesis and Conclusion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Complex Deductions</vt:lpstr>
      <vt:lpstr>Complex Deductions</vt:lpstr>
      <vt:lpstr>PowerPoint Presentation</vt:lpstr>
      <vt:lpstr>PowerPoint Presentation</vt:lpstr>
      <vt:lpstr>PowerPoint Presentation</vt:lpstr>
    </vt:vector>
  </TitlesOfParts>
  <Company>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Discrete Mathematics</dc:title>
  <dc:creator>CSE</dc:creator>
  <cp:lastModifiedBy>Md. Ishrak Ahsan</cp:lastModifiedBy>
  <cp:revision>179</cp:revision>
  <dcterms:created xsi:type="dcterms:W3CDTF">2007-08-29T04:27:34Z</dcterms:created>
  <dcterms:modified xsi:type="dcterms:W3CDTF">2021-03-19T20:04:02Z</dcterms:modified>
</cp:coreProperties>
</file>