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02" r:id="rId3"/>
    <p:sldId id="406" r:id="rId4"/>
    <p:sldId id="382" r:id="rId5"/>
    <p:sldId id="353" r:id="rId6"/>
    <p:sldId id="354" r:id="rId7"/>
    <p:sldId id="342" r:id="rId8"/>
    <p:sldId id="420" r:id="rId9"/>
    <p:sldId id="356" r:id="rId10"/>
    <p:sldId id="421" r:id="rId11"/>
    <p:sldId id="422" r:id="rId12"/>
    <p:sldId id="343" r:id="rId13"/>
    <p:sldId id="357" r:id="rId14"/>
    <p:sldId id="423" r:id="rId15"/>
    <p:sldId id="424" r:id="rId16"/>
    <p:sldId id="425" r:id="rId17"/>
    <p:sldId id="408" r:id="rId18"/>
    <p:sldId id="358" r:id="rId19"/>
    <p:sldId id="359" r:id="rId20"/>
    <p:sldId id="426" r:id="rId21"/>
    <p:sldId id="427" r:id="rId22"/>
    <p:sldId id="428" r:id="rId23"/>
    <p:sldId id="429" r:id="rId24"/>
    <p:sldId id="431" r:id="rId25"/>
    <p:sldId id="433" r:id="rId26"/>
    <p:sldId id="432" r:id="rId27"/>
    <p:sldId id="434" r:id="rId28"/>
    <p:sldId id="430" r:id="rId29"/>
    <p:sldId id="409" r:id="rId30"/>
    <p:sldId id="435" r:id="rId31"/>
    <p:sldId id="438" r:id="rId32"/>
    <p:sldId id="362" r:id="rId33"/>
    <p:sldId id="413" r:id="rId34"/>
    <p:sldId id="361" r:id="rId35"/>
    <p:sldId id="436" r:id="rId36"/>
    <p:sldId id="437" r:id="rId37"/>
    <p:sldId id="445" r:id="rId38"/>
    <p:sldId id="414" r:id="rId39"/>
    <p:sldId id="363" r:id="rId40"/>
    <p:sldId id="403" r:id="rId41"/>
    <p:sldId id="364" r:id="rId42"/>
    <p:sldId id="410" r:id="rId43"/>
    <p:sldId id="415" r:id="rId44"/>
    <p:sldId id="416" r:id="rId45"/>
    <p:sldId id="417" r:id="rId46"/>
    <p:sldId id="368" r:id="rId47"/>
    <p:sldId id="439" r:id="rId48"/>
    <p:sldId id="440" r:id="rId49"/>
    <p:sldId id="441" r:id="rId50"/>
    <p:sldId id="444" r:id="rId51"/>
    <p:sldId id="385" r:id="rId52"/>
    <p:sldId id="442" r:id="rId53"/>
    <p:sldId id="443" r:id="rId54"/>
    <p:sldId id="348" r:id="rId55"/>
    <p:sldId id="381" r:id="rId56"/>
    <p:sldId id="412" r:id="rId57"/>
  </p:sldIdLst>
  <p:sldSz cx="9144000" cy="6858000" type="screen4x3"/>
  <p:notesSz cx="6858000" cy="9144000"/>
  <p:custDataLst>
    <p:tags r:id="rId59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ECFF"/>
    <a:srgbClr val="99CCFF"/>
    <a:srgbClr val="CCFFCC"/>
    <a:srgbClr val="FFFFCC"/>
    <a:srgbClr val="A50021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2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EA2D3E-A812-494B-863F-D9D7675201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A2D3E-A812-494B-863F-D9D76752014C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17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D26F-AB02-4DFF-8CD4-22968D3274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78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77DF-B8A7-4C6F-A208-6DFE1D1F06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05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C7E7E-AA69-49F0-A4C0-9C165C8136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8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D1B4-349E-4A5C-BB12-401E5C5542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62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D9A43-4FE6-4A92-A72C-E7E464B54B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61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32E3-0E36-4449-A601-1E31FCCAB9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7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6100-D96B-4676-8A3A-9A4DC292E2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16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3052-AA6A-4877-8BF8-C014EBCBF3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282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DD3F5-357D-4859-9B93-3224085E4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30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C7753-BB22-45EC-9476-D4539FF756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5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BC67B-8B0B-4AE2-9932-FBEB01271C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88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CB4B6D-D816-4FC6-9E73-BC69B9999C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8.xml"/><Relationship Id="rId16" Type="http://schemas.openxmlformats.org/officeDocument/2006/relationships/image" Target="../media/image23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0.png"/><Relationship Id="rId2" Type="http://schemas.openxmlformats.org/officeDocument/2006/relationships/tags" Target="../tags/tag25.xml"/><Relationship Id="rId16" Type="http://schemas.openxmlformats.org/officeDocument/2006/relationships/image" Target="../media/image2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9.png"/><Relationship Id="rId5" Type="http://schemas.openxmlformats.org/officeDocument/2006/relationships/tags" Target="../tags/tag28.xml"/><Relationship Id="rId1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tags" Target="../tags/tag27.xml"/><Relationship Id="rId9" Type="http://schemas.openxmlformats.org/officeDocument/2006/relationships/image" Target="../media/image27.png"/><Relationship Id="rId1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6.xml"/><Relationship Id="rId7" Type="http://schemas.openxmlformats.org/officeDocument/2006/relationships/image" Target="../media/image5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63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62.png"/><Relationship Id="rId2" Type="http://schemas.openxmlformats.org/officeDocument/2006/relationships/tags" Target="../tags/tag4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60.png"/><Relationship Id="rId10" Type="http://schemas.openxmlformats.org/officeDocument/2006/relationships/tags" Target="../tags/tag50.xml"/><Relationship Id="rId19" Type="http://schemas.openxmlformats.org/officeDocument/2006/relationships/image" Target="../media/image64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6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60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57.xml"/><Relationship Id="rId7" Type="http://schemas.openxmlformats.org/officeDocument/2006/relationships/image" Target="../media/image6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61.xml"/><Relationship Id="rId7" Type="http://schemas.openxmlformats.org/officeDocument/2006/relationships/image" Target="../media/image6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.xml"/><Relationship Id="rId9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7.png"/><Relationship Id="rId4" Type="http://schemas.openxmlformats.org/officeDocument/2006/relationships/image" Target="../media/image6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Comic Sans MS" panose="030F0702030302020204" pitchFamily="66" charset="0"/>
              </a:rPr>
              <a:t>First Order Logic</a:t>
            </a:r>
            <a:br>
              <a:rPr lang="en-US" altLang="zh-TW" sz="3200" dirty="0" smtClean="0">
                <a:latin typeface="Comic Sans MS" panose="030F0702030302020204" pitchFamily="66" charset="0"/>
              </a:rPr>
            </a:br>
            <a:r>
              <a:rPr lang="en-US" altLang="zh-TW" sz="3200" dirty="0" smtClean="0">
                <a:latin typeface="Comic Sans MS" panose="030F0702030302020204" pitchFamily="66" charset="0"/>
              </a:rPr>
              <a:t>(Predicate Calculus)</a:t>
            </a:r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800" smtClean="0"/>
              <a:t>Truth and Falsity of Existential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m  Z, m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= m. Show that this is true.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Take m = 1 . Clearly m  Z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(1)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= 1, So, this is true (at least for one element)</a:t>
            </a:r>
          </a:p>
          <a:p>
            <a:r>
              <a:rPr lang="en-US" altLang="en-US" smtClean="0"/>
              <a:t>Let E = {5,6,7,8,9} and consider the statement: </a:t>
            </a:r>
            <a:r>
              <a:rPr lang="en-US" altLang="en-US" smtClean="0">
                <a:sym typeface="Symbol" panose="05050102010706020507" pitchFamily="18" charset="2"/>
              </a:rPr>
              <a:t>m  Z, m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= m. Show this is false.</a:t>
            </a: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910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4489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1890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86482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906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559668"/>
                    </a:ext>
                  </a:extLst>
                </a:gridCol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6600"/>
                          </a:solidFill>
                        </a:rPr>
                        <a:t>Method of Exhaustion</a:t>
                      </a:r>
                      <a:endParaRPr 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224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5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=255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6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=366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7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=497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8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=648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9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=819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3588469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0815136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Implicit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a number is an integer, then it is a rational number</a:t>
            </a:r>
          </a:p>
          <a:p>
            <a:pPr lvl="1">
              <a:defRPr/>
            </a:pPr>
            <a:r>
              <a:rPr lang="en-US" dirty="0" smtClean="0"/>
              <a:t>No quantification (for all/each/any)</a:t>
            </a:r>
          </a:p>
          <a:p>
            <a:pPr lvl="1">
              <a:defRPr/>
            </a:pPr>
            <a:r>
              <a:rPr lang="en-US" dirty="0" smtClean="0"/>
              <a:t>But the presence of indefinite article ‘a’ before the number indicates universal quantification.</a:t>
            </a:r>
          </a:p>
          <a:p>
            <a:pPr lvl="1">
              <a:defRPr/>
            </a:pPr>
            <a:r>
              <a:rPr lang="en-US" dirty="0" smtClean="0">
                <a:sym typeface="Symbol" panose="05050102010706020507" pitchFamily="18" charset="2"/>
              </a:rPr>
              <a:t>x, </a:t>
            </a:r>
            <a:r>
              <a:rPr lang="en-US" dirty="0" err="1" smtClean="0">
                <a:sym typeface="Symbol" panose="05050102010706020507" pitchFamily="18" charset="2"/>
              </a:rPr>
              <a:t>xZ</a:t>
            </a:r>
            <a:r>
              <a:rPr lang="en-US" dirty="0" smtClean="0">
                <a:sym typeface="Symbol" panose="05050102010706020507" pitchFamily="18" charset="2"/>
              </a:rPr>
              <a:t>  </a:t>
            </a:r>
            <a:r>
              <a:rPr lang="en-US" dirty="0" err="1" smtClean="0">
                <a:sym typeface="Symbol" panose="05050102010706020507" pitchFamily="18" charset="2"/>
              </a:rPr>
              <a:t>xQ</a:t>
            </a: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dirty="0" smtClean="0"/>
              <a:t>The number 24 can be written as a sum of two even integers</a:t>
            </a:r>
          </a:p>
          <a:p>
            <a:pPr lvl="1">
              <a:defRPr/>
            </a:pPr>
            <a:r>
              <a:rPr lang="en-US" dirty="0" smtClean="0"/>
              <a:t>No quantification (there exists a/some)</a:t>
            </a:r>
          </a:p>
          <a:p>
            <a:pPr lvl="1">
              <a:defRPr/>
            </a:pPr>
            <a:r>
              <a:rPr lang="en-US" dirty="0" smtClean="0">
                <a:sym typeface="Symbol" panose="05050102010706020507" pitchFamily="18" charset="2"/>
              </a:rPr>
              <a:t> even integers m and n such that 24 = </a:t>
            </a:r>
            <a:r>
              <a:rPr lang="en-US" dirty="0" err="1" smtClean="0">
                <a:sym typeface="Symbol" panose="05050102010706020507" pitchFamily="18" charset="2"/>
              </a:rPr>
              <a:t>m+n</a:t>
            </a: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Translating Mathematical Theorem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anose="030F0702030302020204" pitchFamily="66" charset="0"/>
              </a:rPr>
              <a:t>Fermat (1637):</a:t>
            </a:r>
            <a:r>
              <a:rPr lang="en-US" altLang="en-US" sz="1800" dirty="0">
                <a:latin typeface="Comic Sans MS" panose="030F0702030302020204" pitchFamily="66" charset="0"/>
              </a:rPr>
              <a:t> If an integer n is greater than 2,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then the equation a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+ </a:t>
            </a:r>
            <a:r>
              <a:rPr lang="en-US" altLang="en-US" sz="1800" dirty="0" err="1">
                <a:latin typeface="Comic Sans MS" panose="030F0702030302020204" pitchFamily="66" charset="0"/>
              </a:rPr>
              <a:t>b</a:t>
            </a:r>
            <a:r>
              <a:rPr lang="en-US" altLang="en-US" sz="2400" baseline="30000" dirty="0" err="1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= </a:t>
            </a:r>
            <a:r>
              <a:rPr lang="en-US" altLang="en-US" sz="1800" dirty="0" err="1">
                <a:latin typeface="Comic Sans MS" panose="030F0702030302020204" pitchFamily="66" charset="0"/>
              </a:rPr>
              <a:t>c</a:t>
            </a:r>
            <a:r>
              <a:rPr lang="en-US" altLang="en-US" sz="2400" baseline="30000" dirty="0" err="1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has no solutions in non-zero integers a, b, and c.</a:t>
            </a:r>
          </a:p>
        </p:txBody>
      </p:sp>
      <p:pic>
        <p:nvPicPr>
          <p:cNvPr id="1054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30213" y="1447800"/>
            <a:ext cx="828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Goldbach’s conjecture</a:t>
            </a:r>
            <a:r>
              <a:rPr lang="en-US" altLang="en-US" sz="1800">
                <a:latin typeface="Comic Sans MS" panose="030F0702030302020204" pitchFamily="66" charset="0"/>
              </a:rPr>
              <a:t>: Every even number is the sum of two prime numbers.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33400" y="4348163"/>
            <a:ext cx="265271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How to write prime(p)?</a:t>
            </a: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Translating Mathematical Theorem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813752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Suppose we have a predicate prime(x) to determine if x is a prime number.</a:t>
            </a:r>
          </a:p>
        </p:txBody>
      </p:sp>
      <p:pic>
        <p:nvPicPr>
          <p:cNvPr id="15464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3488"/>
            <a:ext cx="1981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28622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333750"/>
            <a:ext cx="7375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48313"/>
            <a:ext cx="83629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  <p:bldP spid="1546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mtClean="0"/>
              <a:t>Exercises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r>
              <a:rPr lang="en-US" altLang="en-US" sz="2400" smtClean="0">
                <a:sym typeface="Symbol" panose="05050102010706020507" pitchFamily="18" charset="2"/>
              </a:rPr>
              <a:t>x  R, x</a:t>
            </a:r>
            <a:r>
              <a:rPr lang="en-US" altLang="en-US" sz="2400" baseline="30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  0</a:t>
            </a:r>
          </a:p>
          <a:p>
            <a:pPr lvl="1"/>
            <a:r>
              <a:rPr lang="en-US" altLang="en-US" sz="2000" smtClean="0"/>
              <a:t>All real numbers have nonnegative squares.</a:t>
            </a:r>
          </a:p>
          <a:p>
            <a:pPr lvl="1"/>
            <a:r>
              <a:rPr lang="en-US" altLang="en-US" sz="2000" smtClean="0"/>
              <a:t>Every real number has a nonnegative square.</a:t>
            </a:r>
          </a:p>
          <a:p>
            <a:pPr lvl="1"/>
            <a:r>
              <a:rPr lang="en-US" altLang="en-US" sz="2000" smtClean="0"/>
              <a:t>Any real number has a nonnegative square.</a:t>
            </a:r>
          </a:p>
          <a:p>
            <a:pPr lvl="1"/>
            <a:r>
              <a:rPr lang="en-US" altLang="en-US" sz="2000" smtClean="0"/>
              <a:t>x has a nonnegative square, for each real number x.</a:t>
            </a:r>
          </a:p>
          <a:p>
            <a:pPr lvl="1"/>
            <a:r>
              <a:rPr lang="en-US" altLang="en-US" sz="2000" smtClean="0"/>
              <a:t>The square of any real number is nonnegative. 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r>
              <a:rPr lang="en-US" altLang="en-US" sz="2400" smtClean="0">
                <a:sym typeface="Symbol" panose="05050102010706020507" pitchFamily="18" charset="2"/>
              </a:rPr>
              <a:t>x  R, x</a:t>
            </a:r>
            <a:r>
              <a:rPr lang="en-US" altLang="en-US" sz="2400" baseline="30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  -1</a:t>
            </a:r>
          </a:p>
          <a:p>
            <a:pPr lvl="1"/>
            <a:r>
              <a:rPr lang="en-US" altLang="en-US" sz="2000" smtClean="0"/>
              <a:t>All real numbers have squares not equal to -1.</a:t>
            </a:r>
          </a:p>
          <a:p>
            <a:pPr lvl="1"/>
            <a:r>
              <a:rPr lang="en-US" altLang="en-US" sz="2000" smtClean="0"/>
              <a:t>No real numbers have squares equal to -1. 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r>
              <a:rPr lang="en-US" altLang="en-US" sz="2400" smtClean="0">
                <a:sym typeface="Symbol" panose="05050102010706020507" pitchFamily="18" charset="2"/>
              </a:rPr>
              <a:t>m  Z, m</a:t>
            </a:r>
            <a:r>
              <a:rPr lang="en-US" altLang="en-US" sz="2400" baseline="30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 = m </a:t>
            </a:r>
          </a:p>
          <a:p>
            <a:pPr lvl="1"/>
            <a:r>
              <a:rPr lang="en-US" altLang="en-US" sz="2000" smtClean="0"/>
              <a:t>There is an integer whose square is equal to itself.</a:t>
            </a:r>
          </a:p>
          <a:p>
            <a:pPr lvl="1"/>
            <a:r>
              <a:rPr lang="en-US" altLang="en-US" sz="2000" smtClean="0"/>
              <a:t>We can find at least one integer equal to its own square.</a:t>
            </a:r>
          </a:p>
          <a:p>
            <a:pPr lvl="1"/>
            <a:r>
              <a:rPr lang="en-US" altLang="en-US" sz="2000" smtClean="0">
                <a:sym typeface="Symbol" panose="05050102010706020507" pitchFamily="18" charset="2"/>
              </a:rPr>
              <a:t>m</a:t>
            </a:r>
            <a:r>
              <a:rPr lang="en-US" altLang="en-US" sz="2000" baseline="30000" smtClean="0">
                <a:sym typeface="Symbol" panose="05050102010706020507" pitchFamily="18" charset="2"/>
              </a:rPr>
              <a:t>2</a:t>
            </a:r>
            <a:r>
              <a:rPr lang="en-US" altLang="en-US" sz="2000" smtClean="0"/>
              <a:t> = m, for some integer m.</a:t>
            </a:r>
          </a:p>
          <a:p>
            <a:pPr lvl="1"/>
            <a:r>
              <a:rPr lang="en-US" altLang="en-US" sz="2000" smtClean="0"/>
              <a:t>Some integer equals its own square.</a:t>
            </a:r>
          </a:p>
          <a:p>
            <a:pPr lvl="1"/>
            <a:r>
              <a:rPr lang="en-US" altLang="en-US" sz="2000" smtClean="0"/>
              <a:t>Some integers equal their own squares. </a:t>
            </a:r>
            <a:br>
              <a:rPr lang="en-US" altLang="en-US" sz="2000" smtClean="0"/>
            </a:br>
            <a:endParaRPr lang="en-US" altLang="en-US" sz="2000" smtClean="0">
              <a:sym typeface="Symbol" panose="05050102010706020507" pitchFamily="18" charset="2"/>
            </a:endParaRPr>
          </a:p>
          <a:p>
            <a:endParaRPr lang="en-US" altLang="en-US" sz="2400" smtClean="0">
              <a:sym typeface="Symbol" panose="05050102010706020507" pitchFamily="18" charset="2"/>
            </a:endParaRPr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z="2800" smtClean="0"/>
              <a:t>All triangles have three sides.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 </a:t>
            </a:r>
            <a:r>
              <a:rPr lang="en-US" altLang="en-US" sz="2400" smtClean="0"/>
              <a:t>triangles </a:t>
            </a:r>
            <a:r>
              <a:rPr lang="en-US" altLang="en-US" sz="2400" i="1" smtClean="0"/>
              <a:t>t, t </a:t>
            </a:r>
            <a:r>
              <a:rPr lang="en-US" altLang="en-US" sz="2400" smtClean="0"/>
              <a:t>has three sides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 t </a:t>
            </a:r>
            <a:r>
              <a:rPr lang="en-US" altLang="en-US" sz="2400" smtClean="0"/>
              <a:t> T</a:t>
            </a:r>
            <a:r>
              <a:rPr lang="en-US" altLang="en-US" sz="2400" i="1" smtClean="0"/>
              <a:t>, </a:t>
            </a:r>
            <a:r>
              <a:rPr lang="en-US" altLang="en-US" sz="2400" smtClean="0"/>
              <a:t>t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has three sides (where T is the set of all triangles). </a:t>
            </a:r>
          </a:p>
          <a:p>
            <a:r>
              <a:rPr lang="en-US" altLang="en-US" sz="2800" smtClean="0"/>
              <a:t>No dogs have wings.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</a:t>
            </a:r>
            <a:r>
              <a:rPr lang="en-US" altLang="en-US" sz="2400" smtClean="0"/>
              <a:t> dogs d</a:t>
            </a:r>
            <a:r>
              <a:rPr lang="en-US" altLang="en-US" sz="2400" i="1" smtClean="0"/>
              <a:t>, </a:t>
            </a:r>
            <a:r>
              <a:rPr lang="en-US" altLang="en-US" sz="2400" smtClean="0"/>
              <a:t>d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does not have wings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 d </a:t>
            </a:r>
            <a:r>
              <a:rPr lang="en-US" altLang="en-US" sz="2400" smtClean="0"/>
              <a:t> D</a:t>
            </a:r>
            <a:r>
              <a:rPr lang="en-US" altLang="en-US" sz="2400" i="1" smtClean="0"/>
              <a:t>, </a:t>
            </a:r>
            <a:r>
              <a:rPr lang="en-US" altLang="en-US" sz="2400" smtClean="0"/>
              <a:t>d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does not have wings (where D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is the set of all dogs) </a:t>
            </a:r>
          </a:p>
          <a:p>
            <a:r>
              <a:rPr lang="en-US" altLang="en-US" sz="2800" smtClean="0"/>
              <a:t>Some programs are structured.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</a:t>
            </a:r>
            <a:r>
              <a:rPr lang="en-US" altLang="en-US" sz="2400" smtClean="0"/>
              <a:t> a program p such that p is structured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 p  </a:t>
            </a:r>
            <a:r>
              <a:rPr lang="en-US" altLang="en-US" sz="2400" smtClean="0"/>
              <a:t>P such that p is structured (where P is the set of all programs)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primes greater than 2 are odd</a:t>
            </a:r>
          </a:p>
          <a:p>
            <a:pPr lvl="1">
              <a:defRPr/>
            </a:pPr>
            <a:r>
              <a:rPr lang="en-US" dirty="0" smtClean="0">
                <a:sym typeface="Symbol" panose="05050102010706020507" pitchFamily="18" charset="2"/>
              </a:rPr>
              <a:t>x( (Prime(x)  x &gt; 2)  Odd(x) )</a:t>
            </a:r>
          </a:p>
          <a:p>
            <a:pPr lvl="1">
              <a:defRPr/>
            </a:pPr>
            <a:r>
              <a:rPr lang="en-US" dirty="0" smtClean="0">
                <a:sym typeface="Symbol" panose="05050102010706020507" pitchFamily="18" charset="2"/>
              </a:rPr>
              <a:t>x  D Odd(x)</a:t>
            </a:r>
          </a:p>
          <a:p>
            <a:pPr lvl="2">
              <a:defRPr/>
            </a:pPr>
            <a:r>
              <a:rPr lang="en-US" dirty="0" smtClean="0">
                <a:sym typeface="Symbol" panose="05050102010706020507" pitchFamily="18" charset="2"/>
              </a:rPr>
              <a:t>Here D consists of all values of the variable x such that x&gt;2 and Prime(x) is true.</a:t>
            </a:r>
          </a:p>
          <a:p>
            <a:pPr>
              <a:defRPr/>
            </a:pPr>
            <a:r>
              <a:rPr lang="en-US" dirty="0" smtClean="0">
                <a:sym typeface="Symbol" panose="05050102010706020507" pitchFamily="18" charset="2"/>
              </a:rPr>
              <a:t> x  U, if P(x) then Q(x)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Equivalently we can say:</a:t>
            </a:r>
          </a:p>
          <a:p>
            <a:pPr>
              <a:defRPr/>
            </a:pPr>
            <a:r>
              <a:rPr lang="en-US" dirty="0" smtClean="0">
                <a:sym typeface="Symbol" panose="05050102010706020507" pitchFamily="18" charset="2"/>
              </a:rPr>
              <a:t> x  D, Q(x); </a:t>
            </a:r>
          </a:p>
          <a:p>
            <a:pPr lvl="1">
              <a:defRPr/>
            </a:pPr>
            <a:r>
              <a:rPr lang="en-US" dirty="0" smtClean="0">
                <a:sym typeface="Symbol" panose="05050102010706020507" pitchFamily="18" charset="2"/>
              </a:rPr>
              <a:t>Here D consists of all values of the variable x that makes P(x) true.</a:t>
            </a:r>
          </a:p>
          <a:p>
            <a:pPr>
              <a:defRPr/>
            </a:pPr>
            <a:endParaRPr lang="en-US" dirty="0" smtClean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 smtClean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"/>
          <p:cNvSpPr txBox="1">
            <a:spLocks noChangeArrowheads="1"/>
          </p:cNvSpPr>
          <p:nvPr/>
        </p:nvSpPr>
        <p:spPr bwMode="auto">
          <a:xfrm>
            <a:off x="1981200" y="1855788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Negations of Quantified Statements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26876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Everyone likes football.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statement?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(generalized) DeMorgan’s Law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457200" y="2590800"/>
            <a:ext cx="8640763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Not (everyone likes football) = There exists someone who doesn’t like football.</a:t>
            </a:r>
          </a:p>
        </p:txBody>
      </p:sp>
      <p:pic>
        <p:nvPicPr>
          <p:cNvPr id="1556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76613"/>
            <a:ext cx="3114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89313"/>
            <a:ext cx="17462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Say the domain has only three values.</a:t>
            </a:r>
          </a:p>
        </p:txBody>
      </p:sp>
      <p:pic>
        <p:nvPicPr>
          <p:cNvPr id="1556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91200"/>
            <a:ext cx="33528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6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91200"/>
            <a:ext cx="1600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6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3200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71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73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00663"/>
            <a:ext cx="3502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 same idea can be used to prove it for any number of variables, by mathematical induction.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0" y="1260475"/>
            <a:ext cx="3768725" cy="1101725"/>
            <a:chOff x="5334000" y="1260475"/>
            <a:chExt cx="3768725" cy="1101725"/>
          </a:xfrm>
        </p:grpSpPr>
        <p:sp>
          <p:nvSpPr>
            <p:cNvPr id="21525" name="Text Box 5"/>
            <p:cNvSpPr txBox="1">
              <a:spLocks noChangeArrowheads="1"/>
            </p:cNvSpPr>
            <p:nvPr/>
          </p:nvSpPr>
          <p:spPr bwMode="auto">
            <a:xfrm>
              <a:off x="5334000" y="1916668"/>
              <a:ext cx="2464136" cy="369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No one likes football.</a:t>
              </a:r>
            </a:p>
          </p:txBody>
        </p:sp>
        <p:pic>
          <p:nvPicPr>
            <p:cNvPr id="21526" name="Picture 17" descr="Image result for Question mark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60475"/>
              <a:ext cx="11017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155575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019800" y="1595438"/>
            <a:ext cx="914400" cy="771525"/>
            <a:chOff x="6019800" y="1595438"/>
            <a:chExt cx="914400" cy="771524"/>
          </a:xfrm>
        </p:grpSpPr>
        <p:cxnSp>
          <p:nvCxnSpPr>
            <p:cNvPr id="21523" name="Straight Connector 7"/>
            <p:cNvCxnSpPr>
              <a:cxnSpLocks noChangeShapeType="1"/>
            </p:cNvCxnSpPr>
            <p:nvPr/>
          </p:nvCxnSpPr>
          <p:spPr bwMode="auto">
            <a:xfrm>
              <a:off x="6019800" y="1595438"/>
              <a:ext cx="9144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Straight Connector 9"/>
            <p:cNvCxnSpPr>
              <a:cxnSpLocks noChangeShapeType="1"/>
            </p:cNvCxnSpPr>
            <p:nvPr/>
          </p:nvCxnSpPr>
          <p:spPr bwMode="auto">
            <a:xfrm flipV="1">
              <a:off x="6035040" y="1600200"/>
              <a:ext cx="8382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40738" y="3029182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 autoUpdateAnimBg="0"/>
      <p:bldP spid="155658" grpId="0" animBg="1" autoUpdateAnimBg="0"/>
      <p:bldP spid="155663" grpId="0" animBg="1" autoUpdateAnimBg="0"/>
      <p:bldP spid="15567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Negations of Quantified Statements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88950" y="1295400"/>
            <a:ext cx="32448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 plant that can fly.</a:t>
            </a: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statement?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457200" y="2590800"/>
            <a:ext cx="6280150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Not (exists a plant that can fly) = every plant cannot fly.</a:t>
            </a:r>
          </a:p>
        </p:txBody>
      </p:sp>
      <p:pic>
        <p:nvPicPr>
          <p:cNvPr id="15668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9313"/>
            <a:ext cx="3114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(generalized) DeMorgan’s Law</a:t>
            </a:r>
          </a:p>
        </p:txBody>
      </p:sp>
      <p:pic>
        <p:nvPicPr>
          <p:cNvPr id="156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389313"/>
            <a:ext cx="1766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Say the domain has only three values.</a:t>
            </a:r>
          </a:p>
        </p:txBody>
      </p:sp>
      <p:pic>
        <p:nvPicPr>
          <p:cNvPr id="15669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4343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9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03875"/>
            <a:ext cx="33528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93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19800"/>
            <a:ext cx="1371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 same idea can be used to prove it for any number of variables, by mathematical induction.</a:t>
            </a:r>
          </a:p>
        </p:txBody>
      </p:sp>
      <p:pic>
        <p:nvPicPr>
          <p:cNvPr id="15669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5178425"/>
            <a:ext cx="3502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48300" y="1260475"/>
            <a:ext cx="3654425" cy="1101725"/>
            <a:chOff x="5448239" y="1260475"/>
            <a:chExt cx="3654486" cy="1101725"/>
          </a:xfrm>
        </p:grpSpPr>
        <p:sp>
          <p:nvSpPr>
            <p:cNvPr id="22548" name="Text Box 5"/>
            <p:cNvSpPr txBox="1">
              <a:spLocks noChangeArrowheads="1"/>
            </p:cNvSpPr>
            <p:nvPr/>
          </p:nvSpPr>
          <p:spPr bwMode="auto">
            <a:xfrm>
              <a:off x="5448239" y="1676400"/>
              <a:ext cx="1943161" cy="64633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There is a plant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that cannot fly.</a:t>
              </a:r>
            </a:p>
          </p:txBody>
        </p:sp>
        <p:pic>
          <p:nvPicPr>
            <p:cNvPr id="22549" name="Picture 17" descr="Image result for Question mar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60475"/>
              <a:ext cx="11017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155575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019800" y="1595438"/>
            <a:ext cx="914400" cy="771525"/>
            <a:chOff x="6019800" y="1595438"/>
            <a:chExt cx="914400" cy="771524"/>
          </a:xfrm>
        </p:grpSpPr>
        <p:cxnSp>
          <p:nvCxnSpPr>
            <p:cNvPr id="22546" name="Straight Connector 19"/>
            <p:cNvCxnSpPr>
              <a:cxnSpLocks noChangeShapeType="1"/>
            </p:cNvCxnSpPr>
            <p:nvPr/>
          </p:nvCxnSpPr>
          <p:spPr bwMode="auto">
            <a:xfrm>
              <a:off x="6019800" y="1595438"/>
              <a:ext cx="9144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Straight Connector 20"/>
            <p:cNvCxnSpPr>
              <a:cxnSpLocks noChangeShapeType="1"/>
            </p:cNvCxnSpPr>
            <p:nvPr/>
          </p:nvCxnSpPr>
          <p:spPr bwMode="auto">
            <a:xfrm flipV="1">
              <a:off x="6035040" y="1600200"/>
              <a:ext cx="8382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62816" y="2491220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4" grpId="0" animBg="1"/>
      <p:bldP spid="156686" grpId="0"/>
      <p:bldP spid="156690" grpId="0" animBg="1"/>
      <p:bldP spid="1566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This Lecture</a:t>
            </a:r>
          </a:p>
        </p:txBody>
      </p:sp>
      <p:sp>
        <p:nvSpPr>
          <p:cNvPr id="4099" name="Text Box 17"/>
          <p:cNvSpPr txBox="1">
            <a:spLocks noChangeArrowheads="1"/>
          </p:cNvSpPr>
          <p:nvPr/>
        </p:nvSpPr>
        <p:spPr bwMode="auto">
          <a:xfrm>
            <a:off x="304800" y="1295400"/>
            <a:ext cx="84978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Last time we talked about propositional logic, a logic on simple statements.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This time we will talk about first order logic, a logic on quantified statements.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First order logic is much more expressive than propositional logic.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topics on first order logic are:</a:t>
            </a:r>
          </a:p>
        </p:txBody>
      </p:sp>
      <p:sp>
        <p:nvSpPr>
          <p:cNvPr id="4100" name="Text Box 18"/>
          <p:cNvSpPr txBox="1">
            <a:spLocks noChangeArrowheads="1"/>
          </p:cNvSpPr>
          <p:nvPr/>
        </p:nvSpPr>
        <p:spPr bwMode="auto">
          <a:xfrm>
            <a:off x="1981200" y="3700463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 </a:t>
            </a:r>
            <a:r>
              <a:rPr lang="en-US" dirty="0" smtClean="0"/>
              <a:t>primes </a:t>
            </a:r>
            <a:r>
              <a:rPr lang="en-US" dirty="0"/>
              <a:t>p</a:t>
            </a:r>
            <a:r>
              <a:rPr lang="en-US" i="1" dirty="0"/>
              <a:t>, </a:t>
            </a:r>
            <a:r>
              <a:rPr lang="en-US" dirty="0"/>
              <a:t>p is </a:t>
            </a:r>
            <a:r>
              <a:rPr lang="en-US" dirty="0" smtClean="0"/>
              <a:t>odd.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 a </a:t>
            </a:r>
            <a:r>
              <a:rPr lang="en-US" dirty="0" smtClean="0"/>
              <a:t>prime p such that</a:t>
            </a:r>
            <a:r>
              <a:rPr lang="en-US" i="1" dirty="0" smtClean="0"/>
              <a:t> </a:t>
            </a:r>
            <a:r>
              <a:rPr lang="en-US" dirty="0" smtClean="0"/>
              <a:t>p is not odd.</a:t>
            </a:r>
            <a:endParaRPr lang="en-US" dirty="0"/>
          </a:p>
          <a:p>
            <a:r>
              <a:rPr lang="en-US" dirty="0" smtClean="0">
                <a:sym typeface="Symbol" panose="05050102010706020507" pitchFamily="18" charset="2"/>
              </a:rPr>
              <a:t> </a:t>
            </a:r>
            <a:r>
              <a:rPr lang="en-US" dirty="0" smtClean="0"/>
              <a:t>a </a:t>
            </a:r>
            <a:r>
              <a:rPr lang="en-US" dirty="0"/>
              <a:t>triangle T such that </a:t>
            </a:r>
            <a:r>
              <a:rPr lang="en-US" dirty="0" smtClean="0"/>
              <a:t>the </a:t>
            </a:r>
            <a:r>
              <a:rPr lang="en-US" dirty="0"/>
              <a:t>sum of the angles of T equals 200</a:t>
            </a:r>
            <a:r>
              <a:rPr lang="en-US" dirty="0" smtClean="0"/>
              <a:t>°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 triangles T, the sum of the angles of T does not equal 200°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-&gt; Formal -&gt; Negate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No politicians are honest</a:t>
            </a:r>
            <a:r>
              <a:rPr lang="en-US" sz="3600" dirty="0" smtClean="0"/>
              <a:t> </a:t>
            </a:r>
          </a:p>
          <a:p>
            <a:pPr lvl="1"/>
            <a:r>
              <a:rPr lang="en-US" sz="3200" dirty="0" smtClean="0">
                <a:sym typeface="Symbol" panose="05050102010706020507" pitchFamily="18" charset="2"/>
              </a:rPr>
              <a:t>Formal:  </a:t>
            </a:r>
            <a:r>
              <a:rPr lang="en-US" sz="3200" dirty="0" smtClean="0"/>
              <a:t>politicians x, x is not honest.</a:t>
            </a:r>
          </a:p>
          <a:p>
            <a:pPr lvl="1"/>
            <a:r>
              <a:rPr lang="en-US" sz="3200" dirty="0" smtClean="0"/>
              <a:t>Negation: </a:t>
            </a:r>
            <a:r>
              <a:rPr lang="en-US" sz="3200" dirty="0" smtClean="0">
                <a:sym typeface="Symbol" panose="05050102010706020507" pitchFamily="18" charset="2"/>
              </a:rPr>
              <a:t> a </a:t>
            </a:r>
            <a:r>
              <a:rPr lang="en-US" sz="3200" dirty="0" smtClean="0"/>
              <a:t>politician x such that x is honest.</a:t>
            </a:r>
          </a:p>
          <a:p>
            <a:pPr lvl="1"/>
            <a:r>
              <a:rPr lang="en-US" sz="3200" dirty="0" smtClean="0"/>
              <a:t>Informal Negation: Some politicians are honest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Negation: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All mathematicians wear glasses</a:t>
            </a:r>
          </a:p>
          <a:p>
            <a:pPr marL="0" indent="0">
              <a:buNone/>
            </a:pPr>
            <a:r>
              <a:rPr lang="en-US" dirty="0" smtClean="0"/>
              <a:t>Informally Negate:</a:t>
            </a:r>
          </a:p>
          <a:p>
            <a:r>
              <a:rPr lang="en-US" dirty="0"/>
              <a:t>All mathematicians </a:t>
            </a:r>
            <a:r>
              <a:rPr lang="en-US" dirty="0" smtClean="0"/>
              <a:t>do not wear glasses</a:t>
            </a:r>
          </a:p>
          <a:p>
            <a:pPr lvl="1"/>
            <a:r>
              <a:rPr lang="en-US" dirty="0" smtClean="0"/>
              <a:t>Meaning 1: There are mathematicians who do not wear glasses.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Meaning 2: None of the mathematicians wears glasses.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1905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 the verbal stress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105400" y="2209800"/>
            <a:ext cx="1828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4343400" y="2743200"/>
            <a:ext cx="12954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7" y="525780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0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Negation of Universal Implications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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x, P(x)  Q(x)</a:t>
            </a:r>
            <a:r>
              <a:rPr lang="en-US" dirty="0" smtClean="0"/>
              <a:t>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 smtClean="0">
                <a:sym typeface="Symbol" panose="05050102010706020507" pitchFamily="18" charset="2"/>
              </a:rPr>
              <a:t>x such that  (P(x)  Q(x))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 smtClean="0">
                <a:sym typeface="Symbol" panose="05050102010706020507" pitchFamily="18" charset="2"/>
              </a:rPr>
              <a:t>x such that  ( P(x)  Q(x))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 smtClean="0">
                <a:sym typeface="Symbol" panose="05050102010706020507" pitchFamily="18" charset="2"/>
              </a:rPr>
              <a:t>x such that  (P(x)   Q(x))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Example negation: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 </a:t>
            </a:r>
            <a:r>
              <a:rPr lang="en-US" dirty="0" smtClean="0"/>
              <a:t>people </a:t>
            </a:r>
            <a:r>
              <a:rPr lang="en-US" dirty="0"/>
              <a:t>p, if p is blond then p has blue eyes</a:t>
            </a:r>
            <a:r>
              <a:rPr lang="en-US" dirty="0" smtClean="0"/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 </a:t>
            </a:r>
            <a:r>
              <a:rPr lang="en-US" dirty="0" smtClean="0"/>
              <a:t>a person p such that, p is blond and p does not have blue eyes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º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35475" y="1371600"/>
            <a:ext cx="4175125" cy="433387"/>
            <a:chOff x="466725" y="3376613"/>
            <a:chExt cx="4175125" cy="433387"/>
          </a:xfrm>
        </p:grpSpPr>
        <p:pic>
          <p:nvPicPr>
            <p:cNvPr id="7" name="Picture 1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" y="3376613"/>
              <a:ext cx="3114675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389313"/>
              <a:ext cx="174625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22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Vacuous Truth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587"/>
            <a:ext cx="3276600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5225"/>
            <a:ext cx="3581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4399" y="2087562"/>
            <a:ext cx="5061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balls in the </a:t>
            </a:r>
            <a:r>
              <a:rPr lang="en-US" sz="2400" dirty="0" smtClean="0"/>
              <a:t>bowl are black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792162"/>
            <a:ext cx="768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have 5 black and 5 white balls and a bowl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401762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TRUE</a:t>
            </a:r>
            <a:r>
              <a:rPr lang="en-US" sz="2800" b="1" dirty="0" smtClean="0">
                <a:solidFill>
                  <a:srgbClr val="C00000"/>
                </a:solidFill>
              </a:rPr>
              <a:t>/FALSE?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48996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the balls in the bowl are </a:t>
            </a:r>
            <a:r>
              <a:rPr lang="en-US" sz="2400" dirty="0" smtClean="0"/>
              <a:t>black.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04800" y="3276600"/>
            <a:ext cx="861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7315200" y="3489960"/>
            <a:ext cx="1638011" cy="785009"/>
            <a:chOff x="6286788" y="4250629"/>
            <a:chExt cx="2347625" cy="10376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9000" y="4250629"/>
              <a:ext cx="1395413" cy="4929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788" y="4314819"/>
              <a:ext cx="771942" cy="8667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9000" y="4782997"/>
              <a:ext cx="1290638" cy="50528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066480" y="4188678"/>
            <a:ext cx="5077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Negation: 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exists a ball in the bowl that is not </a:t>
            </a:r>
            <a:r>
              <a:rPr lang="en-US" sz="2400" dirty="0" smtClean="0"/>
              <a:t>black.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5394960"/>
            <a:ext cx="827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there a ball in the bowel that is non-black, i.e., white?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8489" y="5258097"/>
            <a:ext cx="894697" cy="6062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95765" y="3429000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P=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4719340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ym typeface="Symbol" panose="05050102010706020507" pitchFamily="18" charset="2"/>
              </a:rPr>
              <a:t> </a:t>
            </a:r>
            <a:r>
              <a:rPr lang="en-US" sz="2800" b="1" dirty="0" smtClean="0"/>
              <a:t>P=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59968" y="6000095"/>
            <a:ext cx="593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 is FALSE if and only if </a:t>
            </a:r>
            <a:r>
              <a:rPr lang="en-US" sz="2400" b="1" dirty="0" smtClean="0">
                <a:sym typeface="Symbol" panose="05050102010706020507" pitchFamily="18" charset="2"/>
              </a:rPr>
              <a:t> P is TRUE</a:t>
            </a:r>
            <a:endParaRPr lang="en-US" sz="2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313" y="4962525"/>
            <a:ext cx="1085850" cy="377876"/>
          </a:xfrm>
          <a:prstGeom prst="rect">
            <a:avLst/>
          </a:prstGeom>
        </p:spPr>
      </p:pic>
      <p:cxnSp>
        <p:nvCxnSpPr>
          <p:cNvPr id="31" name="Straight Connector 30"/>
          <p:cNvCxnSpPr>
            <a:endCxn id="13" idx="3"/>
          </p:cNvCxnSpPr>
          <p:nvPr/>
        </p:nvCxnSpPr>
        <p:spPr bwMode="auto">
          <a:xfrm>
            <a:off x="7853808" y="3676439"/>
            <a:ext cx="1099403" cy="1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950" y="2593924"/>
            <a:ext cx="1085850" cy="3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Vacuous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x  D, P(x)  Q(x) is vacuously true or true by default if and only if </a:t>
            </a:r>
            <a:r>
              <a:rPr lang="en-US" dirty="0">
                <a:sym typeface="Symbol" panose="05050102010706020507" pitchFamily="18" charset="2"/>
              </a:rPr>
              <a:t>x  </a:t>
            </a:r>
            <a:r>
              <a:rPr lang="en-US" dirty="0" smtClean="0">
                <a:sym typeface="Symbol" panose="05050102010706020507" pitchFamily="18" charset="2"/>
              </a:rPr>
              <a:t>D, P(x).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Contrapositive, Converse, Inverse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x  D, P(x)  Q(x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Contrapositive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</a:t>
            </a:r>
            <a:r>
              <a:rPr lang="en-US" dirty="0" smtClean="0">
                <a:sym typeface="Symbol" panose="05050102010706020507" pitchFamily="18" charset="2"/>
              </a:rPr>
              <a:t> Q(x</a:t>
            </a:r>
            <a:r>
              <a:rPr lang="en-US" dirty="0">
                <a:sym typeface="Symbol" panose="05050102010706020507" pitchFamily="18" charset="2"/>
              </a:rPr>
              <a:t>)   </a:t>
            </a:r>
            <a:r>
              <a:rPr lang="en-US" dirty="0" smtClean="0">
                <a:sym typeface="Symbol" panose="05050102010706020507" pitchFamily="18" charset="2"/>
              </a:rPr>
              <a:t>P(x)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Converse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</a:t>
            </a:r>
            <a:r>
              <a:rPr lang="en-US" dirty="0" smtClean="0">
                <a:sym typeface="Symbol" panose="05050102010706020507" pitchFamily="18" charset="2"/>
              </a:rPr>
              <a:t>Q(x</a:t>
            </a:r>
            <a:r>
              <a:rPr lang="en-US" dirty="0">
                <a:sym typeface="Symbol" panose="05050102010706020507" pitchFamily="18" charset="2"/>
              </a:rPr>
              <a:t>)  </a:t>
            </a:r>
            <a:r>
              <a:rPr lang="en-US" dirty="0" smtClean="0">
                <a:sym typeface="Symbol" panose="05050102010706020507" pitchFamily="18" charset="2"/>
              </a:rPr>
              <a:t>P(x)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 </a:t>
            </a:r>
            <a:r>
              <a:rPr lang="en-US" dirty="0" smtClean="0">
                <a:sym typeface="Symbol" panose="05050102010706020507" pitchFamily="18" charset="2"/>
              </a:rPr>
              <a:t>P(x</a:t>
            </a:r>
            <a:r>
              <a:rPr lang="en-US" dirty="0">
                <a:sym typeface="Symbol" panose="05050102010706020507" pitchFamily="18" charset="2"/>
              </a:rPr>
              <a:t>)   </a:t>
            </a:r>
            <a:r>
              <a:rPr lang="en-US" dirty="0" smtClean="0">
                <a:sym typeface="Symbol" panose="05050102010706020507" pitchFamily="18" charset="2"/>
              </a:rPr>
              <a:t>Q(x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Contrapositive, Converse, Inverse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real number is greater than 2, then its square is greater than 4.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>
                <a:sym typeface="Symbol" panose="05050102010706020507" pitchFamily="18" charset="2"/>
              </a:rPr>
              <a:t>x  </a:t>
            </a:r>
            <a:r>
              <a:rPr lang="en-US" dirty="0" smtClean="0">
                <a:sym typeface="Symbol" panose="05050102010706020507" pitchFamily="18" charset="2"/>
              </a:rPr>
              <a:t>R, x &gt; 2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&gt; 4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Contrapositive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</a:t>
            </a:r>
            <a:r>
              <a:rPr lang="en-US" dirty="0" smtClean="0">
                <a:sym typeface="Symbol" panose="05050102010706020507" pitchFamily="18" charset="2"/>
              </a:rPr>
              <a:t>R,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≯ </a:t>
            </a:r>
            <a:r>
              <a:rPr lang="en-US" dirty="0" smtClean="0">
                <a:sym typeface="Symbol" panose="05050102010706020507" pitchFamily="18" charset="2"/>
              </a:rPr>
              <a:t>4  x </a:t>
            </a:r>
            <a:r>
              <a:rPr lang="en-US" dirty="0"/>
              <a:t>≯ 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Converse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&gt; 4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x &gt; 2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Inverse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x </a:t>
            </a:r>
            <a:r>
              <a:rPr lang="en-US" dirty="0"/>
              <a:t>≯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≯</a:t>
            </a:r>
            <a:r>
              <a:rPr lang="en-US" dirty="0" smtClean="0">
                <a:sym typeface="Symbol" panose="05050102010706020507" pitchFamily="18" charset="2"/>
              </a:rPr>
              <a:t> 4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Necessity, Sufficiency, if, Only 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323975"/>
            <a:ext cx="6764866" cy="619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6863"/>
            <a:ext cx="6511962" cy="515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230" y="3398520"/>
            <a:ext cx="3793970" cy="587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622" y="4087589"/>
            <a:ext cx="3256318" cy="484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35" y="4903598"/>
            <a:ext cx="3427412" cy="50986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600200" y="1868269"/>
            <a:ext cx="3962400" cy="835608"/>
            <a:chOff x="1600200" y="1868269"/>
            <a:chExt cx="3962400" cy="8356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200" y="1996440"/>
              <a:ext cx="3581400" cy="7074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00200" y="186826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19460" y="33160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 panose="05050102010706020507" pitchFamily="18" charset="2"/>
              </a:rPr>
              <a:t>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91369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 panose="05050102010706020507" pitchFamily="18" charset="2"/>
              </a:rPr>
              <a:t></a:t>
            </a:r>
            <a:endParaRPr lang="en-US" sz="36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94615" y="5513198"/>
            <a:ext cx="3967985" cy="1219201"/>
            <a:chOff x="1594615" y="5513198"/>
            <a:chExt cx="3967985" cy="12192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2054" y="5618144"/>
              <a:ext cx="3490546" cy="4475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75387" y="6297679"/>
              <a:ext cx="3106969" cy="4347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25095" y="55131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4615" y="6086067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83" y="4952999"/>
            <a:ext cx="3427412" cy="509863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 bwMode="auto">
          <a:xfrm>
            <a:off x="5791200" y="3398520"/>
            <a:ext cx="304800" cy="1161509"/>
          </a:xfrm>
          <a:prstGeom prst="rightBrace">
            <a:avLst/>
          </a:prstGeom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4154" y="3657600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Contrapositive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10200" y="5562600"/>
            <a:ext cx="3352800" cy="1161509"/>
            <a:chOff x="5410200" y="5562600"/>
            <a:chExt cx="3352800" cy="1161509"/>
          </a:xfrm>
        </p:grpSpPr>
        <p:sp>
          <p:nvSpPr>
            <p:cNvPr id="23" name="Right Brace 22"/>
            <p:cNvSpPr/>
            <p:nvPr/>
          </p:nvSpPr>
          <p:spPr bwMode="auto">
            <a:xfrm>
              <a:off x="5410200" y="5562600"/>
              <a:ext cx="304800" cy="1161509"/>
            </a:xfrm>
            <a:prstGeom prst="rightBrace">
              <a:avLst/>
            </a:prstGeom>
            <a:ln>
              <a:solidFill>
                <a:srgbClr val="0066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3154" y="5821680"/>
              <a:ext cx="2949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Contrapositive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7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1200" y="1855788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54213" y="1447800"/>
            <a:ext cx="5233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Propositional logic – </a:t>
            </a:r>
            <a:r>
              <a:rPr kumimoji="0" lang="en-US" altLang="en-US" sz="1800">
                <a:latin typeface="Comic Sans MS" panose="030F0702030302020204" pitchFamily="66" charset="0"/>
              </a:rPr>
              <a:t>logic of simple statements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14550" y="4572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Limitation of Propositional Logic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942975" y="3244850"/>
            <a:ext cx="7256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formulate Pythagoreans’ theorem using propositional logic?</a:t>
            </a:r>
          </a:p>
        </p:txBody>
      </p:sp>
      <p:pic>
        <p:nvPicPr>
          <p:cNvPr id="51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048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3924300"/>
            <a:ext cx="1139825" cy="1866900"/>
            <a:chOff x="2086" y="960"/>
            <a:chExt cx="1157" cy="1749"/>
          </a:xfrm>
        </p:grpSpPr>
        <p:grpSp>
          <p:nvGrpSpPr>
            <p:cNvPr id="5128" name="Group 7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5132" name="Group 8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513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136" name="AutoShape 1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5133" name="Text Box 12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129" name="Group 13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5130" name="Line 1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" name="Line 1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666750" y="6019800"/>
            <a:ext cx="7808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formulate the statement that there are infinitely many primes?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  <p:bldP spid="2099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Double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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such that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P(x,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r>
              <a:rPr lang="en-US" dirty="0" smtClean="0"/>
              <a:t>How to establish the truth of the above?</a:t>
            </a:r>
          </a:p>
          <a:p>
            <a:pPr lvl="1"/>
            <a:r>
              <a:rPr lang="en-US" dirty="0" smtClean="0"/>
              <a:t>For each element </a:t>
            </a:r>
            <a:r>
              <a:rPr lang="en-US" dirty="0"/>
              <a:t>x in </a:t>
            </a:r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an element y in E </a:t>
            </a:r>
            <a:r>
              <a:rPr lang="en-US" dirty="0" smtClean="0"/>
              <a:t>such that P(x, y)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that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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 (x, y)</a:t>
            </a:r>
          </a:p>
          <a:p>
            <a:r>
              <a:rPr lang="en-US" dirty="0" smtClean="0"/>
              <a:t>How </a:t>
            </a:r>
            <a:r>
              <a:rPr lang="en-US" dirty="0"/>
              <a:t>to establish the truth of the above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Find an </a:t>
            </a:r>
            <a:r>
              <a:rPr lang="en-US" dirty="0"/>
              <a:t>element x in </a:t>
            </a:r>
            <a:r>
              <a:rPr lang="en-US" dirty="0" smtClean="0"/>
              <a:t>D for which each </a:t>
            </a:r>
            <a:r>
              <a:rPr lang="en-US" dirty="0"/>
              <a:t>element y in </a:t>
            </a:r>
            <a:r>
              <a:rPr lang="en-US" dirty="0" smtClean="0"/>
              <a:t>E gives P(x</a:t>
            </a:r>
            <a:r>
              <a:rPr lang="en-US" dirty="0"/>
              <a:t>, 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0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4340551" cy="387667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4184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3366"/>
                </a:solidFill>
                <a:latin typeface="Comic Sans MS" panose="030F0702030302020204" pitchFamily="66" charset="0"/>
              </a:rPr>
              <a:t>Exercises: </a:t>
            </a:r>
            <a:r>
              <a:rPr lang="en-US" altLang="zh-TW" sz="1800" b="1" dirty="0" smtClean="0">
                <a:solidFill>
                  <a:srgbClr val="003366"/>
                </a:solidFill>
                <a:latin typeface="Comic Sans MS" panose="030F0702030302020204" pitchFamily="66" charset="0"/>
              </a:rPr>
              <a:t>Formal &amp; truth value</a:t>
            </a:r>
            <a:endParaRPr lang="en-US" altLang="zh-TW" sz="1800" b="1" dirty="0">
              <a:solidFill>
                <a:srgbClr val="003366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1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There is an item that was chosen by every student. </a:t>
            </a:r>
            <a:endParaRPr lang="en-US" sz="20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is true; every student chose </a:t>
            </a:r>
            <a:r>
              <a:rPr lang="en-US" sz="1600" dirty="0" smtClean="0"/>
              <a:t>pie.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</a:t>
            </a:r>
            <a:r>
              <a:rPr lang="en-US" sz="2000" dirty="0"/>
              <a:t>is a student who chose every available item. </a:t>
            </a:r>
            <a:endParaRPr lang="en-US" sz="20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is false; no student chose all nine </a:t>
            </a:r>
            <a:r>
              <a:rPr lang="en-US" sz="1600" dirty="0" smtClean="0"/>
              <a:t>items.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</a:t>
            </a:r>
            <a:r>
              <a:rPr lang="en-US" sz="2000" dirty="0"/>
              <a:t>is a student who chose at least one item from every station. </a:t>
            </a:r>
            <a:endParaRPr lang="en-US" sz="20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is true; </a:t>
            </a:r>
            <a:r>
              <a:rPr lang="en-US" sz="1600" dirty="0" smtClean="0"/>
              <a:t>both </a:t>
            </a:r>
            <a:r>
              <a:rPr lang="en-US" sz="1600" dirty="0" err="1" smtClean="0"/>
              <a:t>Uta</a:t>
            </a:r>
            <a:r>
              <a:rPr lang="en-US" sz="1600" dirty="0" smtClean="0"/>
              <a:t> </a:t>
            </a:r>
            <a:r>
              <a:rPr lang="en-US" sz="1600" dirty="0"/>
              <a:t>and Tim chose at least one item from every </a:t>
            </a:r>
            <a:r>
              <a:rPr lang="en-US" sz="1600" dirty="0" smtClean="0"/>
              <a:t>station.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 </a:t>
            </a:r>
            <a:r>
              <a:rPr lang="en-US" sz="2000" dirty="0"/>
              <a:t>student chose at least one item from every </a:t>
            </a:r>
            <a:r>
              <a:rPr lang="en-US" sz="2000" dirty="0" smtClean="0"/>
              <a:t>station.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is false; Yuen did </a:t>
            </a:r>
            <a:r>
              <a:rPr lang="en-US" sz="1600" dirty="0" smtClean="0"/>
              <a:t>not choose </a:t>
            </a:r>
            <a:r>
              <a:rPr lang="en-US" sz="1600" dirty="0"/>
              <a:t>a salad. </a:t>
            </a:r>
            <a:br>
              <a:rPr lang="en-US" sz="1600" dirty="0"/>
            </a:br>
            <a:endParaRPr lang="en-US" sz="16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562600"/>
            <a:ext cx="8517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an item I such that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 students </a:t>
            </a:r>
            <a:r>
              <a:rPr lang="en-US" i="1" dirty="0" smtClean="0"/>
              <a:t>S, </a:t>
            </a:r>
            <a:r>
              <a:rPr lang="en-US" dirty="0" smtClean="0"/>
              <a:t>S chose </a:t>
            </a:r>
            <a:r>
              <a:rPr lang="en-US" i="1" dirty="0" smtClean="0"/>
              <a:t>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a </a:t>
            </a:r>
            <a:r>
              <a:rPr lang="en-US" dirty="0"/>
              <a:t>student S such that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smtClean="0"/>
              <a:t> </a:t>
            </a:r>
            <a:r>
              <a:rPr lang="en-US" dirty="0"/>
              <a:t>items </a:t>
            </a:r>
            <a:r>
              <a:rPr lang="en-US" dirty="0" smtClean="0"/>
              <a:t>I, </a:t>
            </a:r>
            <a:r>
              <a:rPr lang="en-US" dirty="0"/>
              <a:t>S chose </a:t>
            </a:r>
            <a:r>
              <a:rPr lang="en-US" dirty="0" smtClean="0"/>
              <a:t>I.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a </a:t>
            </a:r>
            <a:r>
              <a:rPr lang="en-US" dirty="0"/>
              <a:t>student S such that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smtClean="0"/>
              <a:t> </a:t>
            </a:r>
            <a:r>
              <a:rPr lang="en-US" dirty="0"/>
              <a:t>stations </a:t>
            </a:r>
            <a:r>
              <a:rPr lang="en-US" i="1" dirty="0"/>
              <a:t>Z, 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dirty="0" smtClean="0"/>
              <a:t>an </a:t>
            </a:r>
            <a:r>
              <a:rPr lang="en-US" dirty="0"/>
              <a:t>item I in Z such that S chose </a:t>
            </a:r>
            <a:r>
              <a:rPr lang="en-US" i="1" dirty="0" smtClean="0"/>
              <a:t>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i="1" dirty="0" smtClean="0"/>
              <a:t> </a:t>
            </a:r>
            <a:r>
              <a:rPr lang="en-US" dirty="0" smtClean="0"/>
              <a:t>students </a:t>
            </a:r>
            <a:r>
              <a:rPr lang="en-US" dirty="0"/>
              <a:t>S and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smtClean="0"/>
              <a:t> </a:t>
            </a:r>
            <a:r>
              <a:rPr lang="en-US" dirty="0"/>
              <a:t>stations </a:t>
            </a:r>
            <a:r>
              <a:rPr lang="en-US" i="1" dirty="0"/>
              <a:t>Z,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 smtClean="0"/>
              <a:t> </a:t>
            </a:r>
            <a:r>
              <a:rPr lang="en-US" dirty="0"/>
              <a:t>an item I in Z such that S chose </a:t>
            </a:r>
            <a:r>
              <a:rPr lang="en-US" i="1" dirty="0"/>
              <a:t>I.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computer virus, there is an anti-virus program that kills it.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8200" y="3733800"/>
            <a:ext cx="772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one (single) anti-virus program that kills all computer viruses.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computer virus, there is an anti-virus program that kills it.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1765300" y="3962400"/>
            <a:ext cx="55499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For every attack, I have a defense: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MYDOOM</a:t>
            </a:r>
            <a:r>
              <a:rPr lang="en-US" altLang="en-US" sz="1800">
                <a:latin typeface="Comic Sans MS" panose="030F0702030302020204" pitchFamily="66" charset="0"/>
              </a:rPr>
              <a:t>,  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Defender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ILOVEYOU</a:t>
            </a:r>
            <a:r>
              <a:rPr lang="en-US" altLang="en-US" sz="1800">
                <a:latin typeface="Comic Sans MS" panose="030F0702030302020204" pitchFamily="66" charset="0"/>
              </a:rPr>
              <a:t>,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Norton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BABLAS</a:t>
            </a:r>
            <a:r>
              <a:rPr lang="en-US" altLang="en-US" sz="1800">
                <a:latin typeface="Comic Sans MS" panose="030F0702030302020204" pitchFamily="66" charset="0"/>
              </a:rPr>
              <a:t>,     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Zonealarm </a:t>
            </a:r>
            <a:r>
              <a:rPr lang="en-US" altLang="en-US" sz="1800">
                <a:latin typeface="Comic Sans MS" panose="030F0702030302020204" pitchFamily="66" charset="0"/>
              </a:rPr>
              <a:t>…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en-US" sz="1800" b="1">
                <a:solidFill>
                  <a:srgbClr val="E8061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</a:t>
            </a:r>
            <a:r>
              <a:rPr lang="en-US" altLang="en-US" sz="1800">
                <a:solidFill>
                  <a:srgbClr val="E8061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  is e</a:t>
            </a:r>
            <a:r>
              <a:rPr lang="en-US" altLang="en-US" sz="1800">
                <a:solidFill>
                  <a:srgbClr val="E80616"/>
                </a:solidFill>
                <a:latin typeface="Comic Sans MS" panose="030F0702030302020204" pitchFamily="66" charset="0"/>
              </a:rPr>
              <a:t>xpensive!</a:t>
            </a:r>
          </a:p>
        </p:txBody>
      </p:sp>
      <p:pic>
        <p:nvPicPr>
          <p:cNvPr id="16077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232150"/>
            <a:ext cx="33099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27088" y="2667000"/>
            <a:ext cx="748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one single anti-virus program that kills all computer viruses.</a:t>
            </a:r>
          </a:p>
        </p:txBody>
      </p:sp>
      <p:pic>
        <p:nvPicPr>
          <p:cNvPr id="15975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117850"/>
            <a:ext cx="32877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1981200" y="3886200"/>
            <a:ext cx="5251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 have </a:t>
            </a:r>
            <a:r>
              <a:rPr lang="en-US" altLang="en-US" sz="1800" i="1">
                <a:latin typeface="Comic Sans MS" panose="030F0702030302020204" pitchFamily="66" charset="0"/>
              </a:rPr>
              <a:t>one</a:t>
            </a:r>
            <a:r>
              <a:rPr lang="en-US" altLang="en-US" sz="1800">
                <a:latin typeface="Comic Sans MS" panose="030F0702030302020204" pitchFamily="66" charset="0"/>
              </a:rPr>
              <a:t> defense good against every attack.</a:t>
            </a:r>
          </a:p>
          <a:p>
            <a:pPr eaLnBrk="1" hangingPunct="1"/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3048000" y="4495800"/>
            <a:ext cx="32369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Example: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</a:rPr>
              <a:t> is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CSE-antivirus,</a:t>
            </a: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protects against </a:t>
            </a:r>
            <a:r>
              <a:rPr kumimoji="0" lang="en-US" altLang="en-US" sz="1800" i="1">
                <a:latin typeface="Comic Sans MS" panose="030F0702030302020204" pitchFamily="66" charset="0"/>
              </a:rPr>
              <a:t>ALL 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viruses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384550" y="5486400"/>
            <a:ext cx="2297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That’s much better!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63688" y="6019800"/>
            <a:ext cx="59801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Order of quantifiers is very 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159761" grpId="0"/>
      <p:bldP spid="159762" grpId="0"/>
      <p:bldP spid="159763" grpId="0"/>
      <p:bldP spid="1597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</a:t>
            </a:r>
            <a:r>
              <a:rPr lang="en-US" altLang="zh-TW" sz="2400" smtClean="0">
                <a:latin typeface="Comic Sans MS" panose="030F0702030302020204" pitchFamily="66" charset="0"/>
              </a:rPr>
              <a:t>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38200" y="3657600"/>
            <a:ext cx="800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There is one single person who supervises all the details of the production process.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Symbol" panose="05050102010706020507" pitchFamily="18" charset="2"/>
              </a:rPr>
              <a:t>p such that  pp supervise(p, pp)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</a:t>
            </a:r>
            <a:r>
              <a:rPr lang="en-US" altLang="zh-TW" sz="2400" smtClean="0">
                <a:latin typeface="Comic Sans MS" panose="030F0702030302020204" pitchFamily="66" charset="0"/>
              </a:rPr>
              <a:t>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" y="3276600"/>
            <a:ext cx="84582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For any particular production detail, there is a person who supervises that </a:t>
            </a:r>
            <a:r>
              <a:rPr lang="en-US" sz="2800" dirty="0" smtClean="0"/>
              <a:t>detail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(</a:t>
            </a:r>
            <a:r>
              <a:rPr lang="en-US" sz="2800" dirty="0" smtClean="0"/>
              <a:t>but there </a:t>
            </a:r>
            <a:r>
              <a:rPr lang="en-US" sz="2800" dirty="0"/>
              <a:t>might be different supervisors for different details</a:t>
            </a:r>
            <a:r>
              <a:rPr lang="en-US" sz="2800" dirty="0" smtClean="0"/>
              <a:t>.)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511225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 smtClean="0">
                <a:sym typeface="Symbol" panose="05050102010706020507" pitchFamily="18" charset="2"/>
              </a:rPr>
              <a:t>pp, p such that supervise(p, pp)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6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</a:t>
            </a:r>
            <a:r>
              <a:rPr lang="en-US" altLang="zh-TW" sz="2400" smtClean="0">
                <a:latin typeface="Comic Sans MS" panose="030F0702030302020204" pitchFamily="66" charset="0"/>
              </a:rPr>
              <a:t>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426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 smtClean="0">
                <a:sym typeface="Symbol" panose="05050102010706020507" pitchFamily="18" charset="2"/>
              </a:rPr>
              <a:t>pp, p such that supervise(p, pp)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505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Symbol" panose="05050102010706020507" pitchFamily="18" charset="2"/>
              </a:rPr>
              <a:t>p such that  pp supervise(p, pp)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" y="553331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real life we have this sort of ambiguous situation and depending on the context we realize which one is actually intended for.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414588"/>
            <a:ext cx="860266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9639" y="2020669"/>
            <a:ext cx="546656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(x y </a:t>
            </a:r>
            <a:r>
              <a:rPr lang="en-US" dirty="0">
                <a:sym typeface="Symbol" panose="05050102010706020507" pitchFamily="18" charset="2"/>
              </a:rPr>
              <a:t>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)) = x </a:t>
            </a:r>
            <a:r>
              <a:rPr lang="en-US" dirty="0">
                <a:sym typeface="Symbol" panose="05050102010706020507" pitchFamily="18" charset="2"/>
              </a:rPr>
              <a:t>(</a:t>
            </a:r>
            <a:r>
              <a:rPr lang="en-US" dirty="0" smtClean="0">
                <a:sym typeface="Symbol" panose="05050102010706020507" pitchFamily="18" charset="2"/>
              </a:rPr>
              <a:t>y </a:t>
            </a:r>
            <a:r>
              <a:rPr lang="en-US" dirty="0">
                <a:sym typeface="Symbol" panose="05050102010706020507" pitchFamily="18" charset="2"/>
              </a:rPr>
              <a:t>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</a:t>
            </a:r>
            <a:r>
              <a:rPr lang="en-US" dirty="0" smtClean="0">
                <a:sym typeface="Symbol" panose="05050102010706020507" pitchFamily="18" charset="2"/>
              </a:rPr>
              <a:t>x y </a:t>
            </a:r>
            <a:r>
              <a:rPr lang="en-US" dirty="0">
                <a:sym typeface="Symbol" panose="05050102010706020507" pitchFamily="18" charset="2"/>
              </a:rPr>
              <a:t>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3565" y="228600"/>
            <a:ext cx="5420074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(</a:t>
            </a:r>
            <a:r>
              <a:rPr lang="en-US" dirty="0" smtClean="0">
                <a:sym typeface="Symbol" panose="05050102010706020507" pitchFamily="18" charset="2"/>
              </a:rPr>
              <a:t>x </a:t>
            </a:r>
            <a:r>
              <a:rPr lang="en-US" dirty="0">
                <a:sym typeface="Symbol" panose="05050102010706020507" pitchFamily="18" charset="2"/>
              </a:rPr>
              <a:t>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(y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y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2038" y="762000"/>
            <a:ext cx="5381601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(</a:t>
            </a:r>
            <a:r>
              <a:rPr lang="en-US" dirty="0" smtClean="0">
                <a:sym typeface="Symbol" panose="05050102010706020507" pitchFamily="18" charset="2"/>
              </a:rPr>
              <a:t>x </a:t>
            </a:r>
            <a:r>
              <a:rPr lang="en-US" dirty="0">
                <a:sym typeface="Symbol" panose="05050102010706020507" pitchFamily="18" charset="2"/>
              </a:rPr>
              <a:t>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(y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y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9639" y="1371600"/>
            <a:ext cx="5458546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(</a:t>
            </a:r>
            <a:r>
              <a:rPr lang="en-US" dirty="0" smtClean="0">
                <a:sym typeface="Symbol" panose="05050102010706020507" pitchFamily="18" charset="2"/>
              </a:rPr>
              <a:t>x </a:t>
            </a:r>
            <a:r>
              <a:rPr lang="en-US" dirty="0">
                <a:sym typeface="Symbol" panose="05050102010706020507" pitchFamily="18" charset="2"/>
              </a:rPr>
              <a:t>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(y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y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43600" y="3657600"/>
            <a:ext cx="2133600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36538" y="38862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35662" y="4381500"/>
            <a:ext cx="25225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46101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35662" y="5105400"/>
            <a:ext cx="25225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28600" y="53340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5662" y="5791200"/>
            <a:ext cx="23701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28600" y="60198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988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3366"/>
                </a:solidFill>
                <a:latin typeface="Comic Sans MS" panose="030F0702030302020204" pitchFamily="66" charset="0"/>
              </a:rPr>
              <a:t>More on </a:t>
            </a: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Negations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pic>
        <p:nvPicPr>
          <p:cNvPr id="286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600200"/>
            <a:ext cx="32877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400300" y="2362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sentence?</a:t>
            </a:r>
          </a:p>
        </p:txBody>
      </p:sp>
      <p:pic>
        <p:nvPicPr>
          <p:cNvPr id="1618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3048000"/>
            <a:ext cx="39576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1355725" y="5486400"/>
            <a:ext cx="63754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program, there is some virus that it can not kill.</a:t>
            </a:r>
          </a:p>
        </p:txBody>
      </p:sp>
      <p:pic>
        <p:nvPicPr>
          <p:cNvPr id="16180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441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1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27550"/>
            <a:ext cx="3749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8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1143000"/>
            <a:ext cx="8845550" cy="646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Predicates </a:t>
            </a:r>
            <a:r>
              <a:rPr kumimoji="0" lang="en-US" altLang="en-US" sz="1800">
                <a:latin typeface="Comic Sans MS" panose="030F0702030302020204" pitchFamily="66" charset="0"/>
              </a:rPr>
              <a:t>are propositions (i.e. sentences) with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And becomes a statement when specific values are substituted for the variables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876800" y="2038350"/>
            <a:ext cx="107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+ 2 = 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905000" y="2038350"/>
            <a:ext cx="117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Example: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638550" y="2038350"/>
            <a:ext cx="124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P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x,y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 ::=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695700" y="4572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598863" y="2557463"/>
            <a:ext cx="3335337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</a:rPr>
              <a:t> = 1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</a:rPr>
              <a:t> = 3:  </a:t>
            </a:r>
            <a:r>
              <a:rPr kumimoji="0" lang="en-US" altLang="en-US" sz="1800" i="1">
                <a:solidFill>
                  <a:srgbClr val="0099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(1,3) is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</a:rPr>
              <a:t> = 1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</a:rPr>
              <a:t> = 4:  </a:t>
            </a:r>
            <a:r>
              <a:rPr kumimoji="0" lang="en-US" altLang="en-US" sz="1800" i="1">
                <a:solidFill>
                  <a:srgbClr val="CC00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CC0000"/>
                </a:solidFill>
                <a:latin typeface="Comic Sans MS" panose="030F0702030302020204" pitchFamily="66" charset="0"/>
              </a:rPr>
              <a:t>(1,4) is 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                      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</a:t>
            </a:r>
            <a:r>
              <a:rPr kumimoji="0" lang="en-US" altLang="en-US" sz="1800" i="1">
                <a:solidFill>
                  <a:srgbClr val="0099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(1,4) is true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01825" y="5992813"/>
            <a:ext cx="5349875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The </a:t>
            </a:r>
            <a:r>
              <a:rPr kumimoji="0" lang="en-US" altLang="en-US" sz="1800" b="1">
                <a:latin typeface="Comic Sans MS" panose="030F0702030302020204" pitchFamily="66" charset="0"/>
              </a:rPr>
              <a:t>domain</a:t>
            </a:r>
            <a:r>
              <a:rPr kumimoji="0" lang="en-US" altLang="en-US" sz="1800">
                <a:latin typeface="Comic Sans MS" panose="030F0702030302020204" pitchFamily="66" charset="0"/>
              </a:rPr>
              <a:t> of a variable is the set of all values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that may be substituted in place of the variable.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76263" y="5397500"/>
            <a:ext cx="799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When there is a variable, we need to specify what to put in the variables.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47800" y="3886200"/>
            <a:ext cx="196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More Examples: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638550" y="3886200"/>
            <a:ext cx="3457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P(x)</a:t>
            </a:r>
            <a:r>
              <a:rPr kumimoji="0" lang="en-US" altLang="en-US" sz="1800">
                <a:latin typeface="Comic Sans MS" panose="030F0702030302020204" pitchFamily="66" charset="0"/>
              </a:rPr>
              <a:t> ::= x is a student at BUET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Q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x,y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 ::= x is a student at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  <p:bldP spid="181252" grpId="0"/>
      <p:bldP spid="181253" grpId="0"/>
      <p:bldP spid="181257" grpId="0" animBg="1"/>
      <p:bldP spid="181258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Exercises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There is a smallest positive integer.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There is no smallest positive real number.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There are infinitely many prime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Exercises</a:t>
            </a:r>
          </a:p>
        </p:txBody>
      </p:sp>
      <p:sp>
        <p:nvSpPr>
          <p:cNvPr id="30723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a smallest positive integer.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no smallest positive real number.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are infinitely many prime numbers.</a:t>
            </a:r>
          </a:p>
        </p:txBody>
      </p:sp>
      <p:pic>
        <p:nvPicPr>
          <p:cNvPr id="16282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47323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578225"/>
            <a:ext cx="479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402263"/>
            <a:ext cx="85502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1667470"/>
            <a:ext cx="2836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(</a:t>
            </a:r>
            <a:r>
              <a:rPr lang="en-US" dirty="0" err="1" smtClean="0">
                <a:sym typeface="Symbol" panose="05050102010706020507" pitchFamily="18" charset="2"/>
              </a:rPr>
              <a:t>sZ</a:t>
            </a:r>
            <a:r>
              <a:rPr lang="en-US" baseline="30000" dirty="0" smtClean="0">
                <a:sym typeface="Symbol" panose="05050102010706020507" pitchFamily="18" charset="2"/>
              </a:rPr>
              <a:t>+</a:t>
            </a:r>
            <a:r>
              <a:rPr lang="en-US" dirty="0" smtClean="0">
                <a:sym typeface="Symbol" panose="05050102010706020507" pitchFamily="18" charset="2"/>
              </a:rPr>
              <a:t> </a:t>
            </a:r>
            <a:r>
              <a:rPr lang="en-US" dirty="0" err="1" smtClean="0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  x)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err="1" smtClean="0">
                <a:sym typeface="Symbol" panose="05050102010706020507" pitchFamily="18" charset="2"/>
              </a:rPr>
              <a:t>s</a:t>
            </a:r>
            <a:r>
              <a:rPr lang="en-US" dirty="0" err="1">
                <a:sym typeface="Symbol" panose="05050102010706020507" pitchFamily="18" charset="2"/>
              </a:rPr>
              <a:t>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</a:t>
            </a:r>
            <a:r>
              <a:rPr lang="en-US" dirty="0" smtClean="0">
                <a:sym typeface="Symbol" panose="05050102010706020507" pitchFamily="18" charset="2"/>
              </a:rPr>
              <a:t>(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s  x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dirty="0" err="1">
                <a:sym typeface="Symbol" panose="05050102010706020507" pitchFamily="18" charset="2"/>
              </a:rPr>
              <a:t>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(s </a:t>
            </a:r>
            <a:r>
              <a:rPr lang="en-US" dirty="0">
                <a:sym typeface="Symbol" panose="05050102010706020507" pitchFamily="18" charset="2"/>
              </a:rPr>
              <a:t> x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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 </a:t>
            </a:r>
            <a:r>
              <a:rPr lang="en-US" dirty="0"/>
              <a:t>≰ 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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x &lt; s</a:t>
            </a:r>
            <a:endParaRPr lang="en-US" dirty="0"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6172200" y="3144798"/>
            <a:ext cx="1143000" cy="58900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81200" y="1855788"/>
            <a:ext cx="436048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latin typeface="Comic Sans MS" panose="030F0702030302020204" pitchFamily="66" charset="0"/>
              </a:rPr>
              <a:t>Arguments of quantified </a:t>
            </a:r>
            <a:r>
              <a:rPr lang="en-US" altLang="zh-TW" sz="1800" dirty="0" smtClean="0">
                <a:latin typeface="Comic Sans MS" panose="030F0702030302020204" pitchFamily="66" charset="0"/>
              </a:rPr>
              <a:t>statements</a:t>
            </a:r>
            <a:endParaRPr lang="en-US" altLang="zh-TW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109913" y="4860925"/>
            <a:ext cx="298608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the Domain is,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or the predicates are.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633538" y="4100513"/>
            <a:ext cx="565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106738" y="29876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98767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591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 </a:t>
            </a:r>
            <a:r>
              <a:rPr kumimoji="0" lang="en-US" altLang="en-US" sz="1800">
                <a:latin typeface="Comic Sans MS" panose="030F0702030302020204" pitchFamily="66" charset="0"/>
              </a:rPr>
              <a:t>the truth values of </a:t>
            </a:r>
            <a:r>
              <a:rPr kumimoji="0" lang="en-US" altLang="en-US" sz="1800" i="1">
                <a:latin typeface="Comic Sans MS" panose="030F0702030302020204" pitchFamily="66" charset="0"/>
              </a:rPr>
              <a:t>A</a:t>
            </a:r>
            <a:r>
              <a:rPr kumimoji="0" lang="en-US" altLang="en-US" sz="1800">
                <a:latin typeface="Comic Sans MS" panose="030F0702030302020204" pitchFamily="66" charset="0"/>
              </a:rPr>
              <a:t>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B</a:t>
            </a:r>
            <a:r>
              <a:rPr kumimoji="0" lang="en-US" altLang="en-US" sz="1800">
                <a:latin typeface="Comic Sans MS" panose="030F0702030302020204" pitchFamily="66" charset="0"/>
              </a:rPr>
              <a:t> are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971800" y="18288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5" imgW="1256755" imgH="253890" progId="Equation.DSMT4">
                  <p:embed/>
                </p:oleObj>
              </mc:Choice>
              <mc:Fallback>
                <p:oleObj name="Equation" r:id="rId5" imgW="125675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497013" y="1295400"/>
            <a:ext cx="2389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Propositional validity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524000" y="3505200"/>
            <a:ext cx="294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6262688"/>
            <a:ext cx="6816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That is, logically correct, independent of the specific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7" grpId="0"/>
      <p:bldP spid="1095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106738" y="29876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98767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591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 </a:t>
            </a:r>
            <a:r>
              <a:rPr kumimoji="0" lang="en-US" altLang="en-US" sz="1800">
                <a:latin typeface="Comic Sans MS" panose="030F0702030302020204" pitchFamily="66" charset="0"/>
              </a:rPr>
              <a:t>the truth values of </a:t>
            </a:r>
            <a:r>
              <a:rPr kumimoji="0" lang="en-US" altLang="en-US" sz="1800" i="1">
                <a:latin typeface="Comic Sans MS" panose="030F0702030302020204" pitchFamily="66" charset="0"/>
              </a:rPr>
              <a:t>A</a:t>
            </a:r>
            <a:r>
              <a:rPr kumimoji="0" lang="en-US" altLang="en-US" sz="1800">
                <a:latin typeface="Comic Sans MS" panose="030F0702030302020204" pitchFamily="66" charset="0"/>
              </a:rPr>
              <a:t>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B</a:t>
            </a:r>
            <a:r>
              <a:rPr kumimoji="0" lang="en-US" altLang="en-US" sz="1800">
                <a:latin typeface="Comic Sans MS" panose="030F0702030302020204" pitchFamily="66" charset="0"/>
              </a:rPr>
              <a:t> are</a:t>
            </a:r>
          </a:p>
        </p:txBody>
      </p:sp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2971800" y="18288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5" imgW="1256755" imgH="253890" progId="Equation.DSMT4">
                  <p:embed/>
                </p:oleObj>
              </mc:Choice>
              <mc:Fallback>
                <p:oleObj name="Equation" r:id="rId5" imgW="125675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1497013" y="1295400"/>
            <a:ext cx="2389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Propositional validity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3505200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Symbol"/>
                        </a:rPr>
                        <a:t>B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Symbol"/>
                        </a:rPr>
                        <a:t>A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Symbol"/>
                        </a:rPr>
                        <a:t>B</a:t>
                      </a:r>
                      <a:r>
                        <a:rPr lang="en-US" dirty="0" smtClean="0">
                          <a:sym typeface="Symbol"/>
                        </a:rPr>
                        <a:t>)  (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err="1" smtClean="0">
                          <a:sym typeface="Symbol"/>
                        </a:rPr>
                        <a:t>A</a:t>
                      </a:r>
                      <a:r>
                        <a:rPr lang="en-US" dirty="0" smtClean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61" name="TextBox 11"/>
          <p:cNvSpPr txBox="1">
            <a:spLocks noChangeArrowheads="1"/>
          </p:cNvSpPr>
          <p:nvPr/>
        </p:nvSpPr>
        <p:spPr bwMode="auto">
          <a:xfrm>
            <a:off x="6629400" y="38862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Tautology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109913" y="2178050"/>
            <a:ext cx="298608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the Domain is,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or the predicates are.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633538" y="1417638"/>
            <a:ext cx="565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106738" y="304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04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524000" y="1004888"/>
            <a:ext cx="294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3579813"/>
            <a:ext cx="6816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That is, logically correct, independent of the specific content.</a:t>
            </a:r>
          </a:p>
        </p:txBody>
      </p:sp>
      <p:sp>
        <p:nvSpPr>
          <p:cNvPr id="35848" name="Content Placeholder 11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362200"/>
          </a:xfrm>
        </p:spPr>
        <p:txBody>
          <a:bodyPr/>
          <a:lstStyle/>
          <a:p>
            <a:r>
              <a:rPr lang="en-US" altLang="en-US" sz="2800" dirty="0" smtClean="0"/>
              <a:t>If hypothesis is false, the whole statement is true</a:t>
            </a:r>
          </a:p>
          <a:p>
            <a:r>
              <a:rPr lang="en-US" altLang="en-US" sz="2800" dirty="0" smtClean="0"/>
              <a:t>What happens, if the hypothesis is true?</a:t>
            </a:r>
          </a:p>
          <a:p>
            <a:pPr lvl="1"/>
            <a:r>
              <a:rPr lang="en-US" altLang="en-US" sz="2000" dirty="0" smtClean="0"/>
              <a:t>In this case, for each Z, Q(Z) and P(Z) must be individually true.</a:t>
            </a:r>
            <a:endParaRPr lang="en-US" altLang="en-US" sz="2000" dirty="0"/>
          </a:p>
          <a:p>
            <a:pPr lvl="1"/>
            <a:r>
              <a:rPr lang="en-US" altLang="en-US" sz="2400" dirty="0" smtClean="0"/>
              <a:t>So, the conclusion follows</a:t>
            </a:r>
          </a:p>
          <a:p>
            <a:pPr lvl="1"/>
            <a:r>
              <a:rPr lang="en-US" altLang="en-US" sz="2400" dirty="0" smtClean="0"/>
              <a:t>So the statement is true</a:t>
            </a:r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6400800" y="2438400"/>
            <a:ext cx="2482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Similar to Tautology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Of Propositional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7" grpId="0"/>
      <p:bldP spid="109578" grpId="0" animBg="1"/>
      <p:bldP spid="358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2738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instantiation: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286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modus ponens:</a:t>
            </a:r>
          </a:p>
        </p:txBody>
      </p:sp>
      <p:pic>
        <p:nvPicPr>
          <p:cNvPr id="1669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178175"/>
            <a:ext cx="2359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43313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048125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1022350" y="4662488"/>
            <a:ext cx="285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modus tollens:</a:t>
            </a:r>
          </a:p>
        </p:txBody>
      </p:sp>
      <p:pic>
        <p:nvPicPr>
          <p:cNvPr id="16693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2359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6105525"/>
            <a:ext cx="86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7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5707063"/>
            <a:ext cx="86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8" name="Picture 2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9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752600"/>
            <a:ext cx="11795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30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31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/>
      <p:bldP spid="1669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152400" y="1295400"/>
            <a:ext cx="2738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instantiation:</a:t>
            </a:r>
          </a:p>
        </p:txBody>
      </p:sp>
      <p:pic>
        <p:nvPicPr>
          <p:cNvPr id="36878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1752600"/>
            <a:ext cx="11795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1295400"/>
            <a:ext cx="2573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All </a:t>
            </a:r>
            <a:r>
              <a:rPr lang="en-US" dirty="0"/>
              <a:t>men are mortal.</a:t>
            </a:r>
            <a:br>
              <a:rPr lang="en-US" dirty="0"/>
            </a:br>
            <a:r>
              <a:rPr lang="en-US" dirty="0" smtClean="0"/>
              <a:t>   Socrates </a:t>
            </a:r>
            <a:r>
              <a:rPr lang="en-US" dirty="0"/>
              <a:t>is a man.</a:t>
            </a:r>
            <a:br>
              <a:rPr lang="en-US" dirty="0"/>
            </a:br>
            <a:r>
              <a:rPr lang="en-US" dirty="0" smtClean="0">
                <a:sym typeface="Symbol" panose="05050102010706020507" pitchFamily="18" charset="2"/>
              </a:rPr>
              <a:t> </a:t>
            </a:r>
            <a:r>
              <a:rPr lang="en-US" dirty="0" smtClean="0"/>
              <a:t>Socrates </a:t>
            </a:r>
            <a:r>
              <a:rPr lang="en-US" dirty="0"/>
              <a:t>is mortal.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90216"/>
            <a:ext cx="8229600" cy="4472583"/>
          </a:xfrm>
        </p:spPr>
        <p:txBody>
          <a:bodyPr/>
          <a:lstStyle/>
          <a:p>
            <a:r>
              <a:rPr lang="en-US" dirty="0" smtClean="0"/>
              <a:t>Simplify r</a:t>
            </a:r>
            <a:r>
              <a:rPr lang="en-US" baseline="30000" dirty="0" smtClean="0"/>
              <a:t>k+1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r </a:t>
            </a:r>
          </a:p>
          <a:p>
            <a:r>
              <a:rPr lang="en-US" dirty="0"/>
              <a:t>r</a:t>
            </a:r>
            <a:r>
              <a:rPr lang="en-US" baseline="30000" dirty="0"/>
              <a:t>k+1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r </a:t>
            </a:r>
            <a:r>
              <a:rPr lang="en-US" dirty="0" smtClean="0"/>
              <a:t>= </a:t>
            </a:r>
            <a:r>
              <a:rPr lang="en-US" dirty="0"/>
              <a:t>r</a:t>
            </a:r>
            <a:r>
              <a:rPr lang="en-US" baseline="30000" dirty="0"/>
              <a:t>k+1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1</a:t>
            </a:r>
            <a:r>
              <a:rPr lang="en-US" dirty="0" smtClean="0"/>
              <a:t> = r</a:t>
            </a:r>
            <a:r>
              <a:rPr lang="en-US" baseline="30000" dirty="0" smtClean="0"/>
              <a:t>k+1+1</a:t>
            </a:r>
            <a:r>
              <a:rPr lang="en-US" dirty="0" smtClean="0"/>
              <a:t> = r</a:t>
            </a:r>
            <a:r>
              <a:rPr lang="en-US" baseline="30000" dirty="0" smtClean="0"/>
              <a:t>k+2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We know from math: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For all real numbers x and all integers </a:t>
            </a:r>
            <a:r>
              <a:rPr lang="en-US" sz="2400" i="1" dirty="0" smtClean="0"/>
              <a:t>m </a:t>
            </a:r>
            <a:r>
              <a:rPr lang="en-US" sz="2400" dirty="0" smtClean="0"/>
              <a:t>and </a:t>
            </a:r>
            <a:r>
              <a:rPr lang="en-US" sz="2400" i="1" dirty="0" smtClean="0"/>
              <a:t>n,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m</a:t>
            </a:r>
            <a:r>
              <a:rPr lang="en-US" sz="2400" i="1" dirty="0" smtClean="0"/>
              <a:t> </a:t>
            </a:r>
            <a:r>
              <a:rPr lang="en-US" sz="2400" i="1" dirty="0" smtClean="0">
                <a:sym typeface="Symbol" panose="05050102010706020507" pitchFamily="18" charset="2"/>
              </a:rPr>
              <a:t>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n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m+n</a:t>
            </a:r>
            <a:r>
              <a:rPr lang="en-US" sz="2400" i="1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For all real numbers x, x = 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3810782"/>
            <a:ext cx="1524000" cy="837418"/>
            <a:chOff x="3548743" y="3189514"/>
            <a:chExt cx="1524000" cy="837418"/>
          </a:xfrm>
        </p:grpSpPr>
        <p:sp>
          <p:nvSpPr>
            <p:cNvPr id="7" name="Freeform 6"/>
            <p:cNvSpPr/>
            <p:nvPr/>
          </p:nvSpPr>
          <p:spPr bwMode="auto">
            <a:xfrm>
              <a:off x="3548743" y="3189514"/>
              <a:ext cx="1524000" cy="261428"/>
            </a:xfrm>
            <a:custGeom>
              <a:avLst/>
              <a:gdLst>
                <a:gd name="connsiteX0" fmla="*/ 0 w 1524000"/>
                <a:gd name="connsiteY0" fmla="*/ 0 h 261428"/>
                <a:gd name="connsiteX1" fmla="*/ 870857 w 1524000"/>
                <a:gd name="connsiteY1" fmla="*/ 261257 h 261428"/>
                <a:gd name="connsiteX2" fmla="*/ 1524000 w 1524000"/>
                <a:gd name="connsiteY2" fmla="*/ 43543 h 261428"/>
                <a:gd name="connsiteX3" fmla="*/ 1524000 w 1524000"/>
                <a:gd name="connsiteY3" fmla="*/ 43543 h 26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261428">
                  <a:moveTo>
                    <a:pt x="0" y="0"/>
                  </a:moveTo>
                  <a:cubicBezTo>
                    <a:pt x="308428" y="127000"/>
                    <a:pt x="616857" y="254000"/>
                    <a:pt x="870857" y="261257"/>
                  </a:cubicBezTo>
                  <a:cubicBezTo>
                    <a:pt x="1124857" y="268514"/>
                    <a:pt x="1524000" y="43543"/>
                    <a:pt x="1524000" y="43543"/>
                  </a:cubicBezTo>
                  <a:lnTo>
                    <a:pt x="1524000" y="4354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9773" y="36576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&amp; UI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400" y="2895600"/>
            <a:ext cx="2902599" cy="631000"/>
            <a:chOff x="3994731" y="2221468"/>
            <a:chExt cx="2902599" cy="631000"/>
          </a:xfrm>
        </p:grpSpPr>
        <p:sp>
          <p:nvSpPr>
            <p:cNvPr id="9" name="Right Brace 8"/>
            <p:cNvSpPr/>
            <p:nvPr/>
          </p:nvSpPr>
          <p:spPr bwMode="auto">
            <a:xfrm rot="16200000">
              <a:off x="4496091" y="1938358"/>
              <a:ext cx="412750" cy="1415469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170388" y="2333523"/>
              <a:ext cx="1262743" cy="366545"/>
            </a:xfrm>
            <a:custGeom>
              <a:avLst/>
              <a:gdLst>
                <a:gd name="connsiteX0" fmla="*/ 0 w 1338943"/>
                <a:gd name="connsiteY0" fmla="*/ 159717 h 366545"/>
                <a:gd name="connsiteX1" fmla="*/ 587829 w 1338943"/>
                <a:gd name="connsiteY1" fmla="*/ 7317 h 366545"/>
                <a:gd name="connsiteX2" fmla="*/ 1338943 w 1338943"/>
                <a:gd name="connsiteY2" fmla="*/ 366545 h 36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8943" h="366545">
                  <a:moveTo>
                    <a:pt x="0" y="159717"/>
                  </a:moveTo>
                  <a:cubicBezTo>
                    <a:pt x="182336" y="66281"/>
                    <a:pt x="364672" y="-27154"/>
                    <a:pt x="587829" y="7317"/>
                  </a:cubicBezTo>
                  <a:cubicBezTo>
                    <a:pt x="810986" y="41788"/>
                    <a:pt x="1074964" y="204166"/>
                    <a:pt x="1338943" y="36654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3373" y="222146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&amp; UI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1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362200"/>
            <a:ext cx="6452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a number is even, then its square is even.</a:t>
            </a:r>
            <a:br>
              <a:rPr lang="en-US" sz="2400" dirty="0"/>
            </a:br>
            <a:r>
              <a:rPr lang="en-US" sz="2400" i="1" dirty="0"/>
              <a:t>k </a:t>
            </a:r>
            <a:r>
              <a:rPr lang="en-US" sz="2400" dirty="0"/>
              <a:t>is a particular </a:t>
            </a:r>
            <a:r>
              <a:rPr lang="en-US" sz="2400" dirty="0" smtClean="0"/>
              <a:t>number that </a:t>
            </a:r>
            <a:r>
              <a:rPr lang="en-US" sz="2400" dirty="0"/>
              <a:t>is even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(We could say: 6 is even, i.e., k =6)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ym typeface="Symbol" panose="05050102010706020507" pitchFamily="18" charset="2"/>
              </a:rPr>
              <a:t> </a:t>
            </a:r>
            <a:r>
              <a:rPr lang="en-US" sz="2400" dirty="0" smtClean="0"/>
              <a:t>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is even.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>
                <a:sym typeface="Symbol" panose="05050102010706020507" pitchFamily="18" charset="2"/>
              </a:rPr>
              <a:t> </a:t>
            </a:r>
            <a:r>
              <a:rPr lang="en-US" sz="2400" dirty="0" smtClean="0"/>
              <a:t>6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36 is even)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5862" y="4343400"/>
            <a:ext cx="6488193" cy="3197661"/>
            <a:chOff x="915862" y="4343400"/>
            <a:chExt cx="6488193" cy="3197661"/>
          </a:xfrm>
        </p:grpSpPr>
        <p:sp>
          <p:nvSpPr>
            <p:cNvPr id="9" name="TextBox 8"/>
            <p:cNvSpPr txBox="1"/>
            <p:nvPr/>
          </p:nvSpPr>
          <p:spPr>
            <a:xfrm>
              <a:off x="915862" y="4863405"/>
              <a:ext cx="5487400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ym typeface="Symbol" panose="05050102010706020507" pitchFamily="18" charset="2"/>
                </a:rPr>
                <a:t></a:t>
              </a:r>
              <a:r>
                <a:rPr lang="en-US" sz="2800" dirty="0" smtClean="0"/>
                <a:t>x</a:t>
              </a:r>
              <a:r>
                <a:rPr lang="en-US" sz="2800" dirty="0"/>
                <a:t>, if x is even then x</a:t>
              </a:r>
              <a:r>
                <a:rPr lang="en-US" sz="2800" baseline="30000" dirty="0"/>
                <a:t>2</a:t>
              </a:r>
              <a:r>
                <a:rPr lang="en-US" sz="2800" dirty="0"/>
                <a:t> is even. </a:t>
              </a:r>
              <a:endParaRPr lang="en-US" sz="2800" dirty="0" smtClean="0"/>
            </a:p>
            <a:p>
              <a:r>
                <a:rPr lang="en-US" sz="2800" dirty="0" smtClean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</a:t>
              </a:r>
              <a:r>
                <a:rPr lang="en-US" sz="2800" dirty="0" smtClean="0"/>
                <a:t>E(x) </a:t>
              </a:r>
              <a:r>
                <a:rPr lang="en-US" sz="2800" dirty="0" smtClean="0">
                  <a:sym typeface="Symbol" panose="05050102010706020507" pitchFamily="18" charset="2"/>
                </a:rPr>
                <a:t> S(x)</a:t>
              </a:r>
            </a:p>
            <a:p>
              <a:r>
                <a:rPr lang="en-US" sz="2800" dirty="0" smtClean="0">
                  <a:sym typeface="Symbol" panose="05050102010706020507" pitchFamily="18" charset="2"/>
                </a:rPr>
                <a:t>E(6)</a:t>
              </a:r>
            </a:p>
            <a:p>
              <a:r>
                <a:rPr lang="en-US" sz="2800" dirty="0" smtClean="0">
                  <a:sym typeface="Symbol" panose="05050102010706020507" pitchFamily="18" charset="2"/>
                </a:rPr>
                <a:t> S(6)</a:t>
              </a:r>
              <a:endParaRPr lang="en-US" sz="2800" dirty="0"/>
            </a:p>
            <a:p>
              <a:r>
                <a:rPr lang="en-US" sz="2800" dirty="0"/>
                <a:t/>
              </a:r>
              <a:br>
                <a:rPr lang="en-US" sz="2800" dirty="0"/>
              </a:br>
              <a:endParaRPr lang="en-US" sz="28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81200" y="4343400"/>
              <a:ext cx="5422855" cy="2057400"/>
              <a:chOff x="1981200" y="4343400"/>
              <a:chExt cx="5422855" cy="20574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81200" y="4863405"/>
                <a:ext cx="160020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389120" y="4876800"/>
                <a:ext cx="185928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43200" y="449580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E(x)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79890" y="45074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S(x)</a:t>
                </a:r>
                <a:endParaRPr lang="en-US" dirty="0"/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>
                <a:off x="6553200" y="4343400"/>
                <a:ext cx="304800" cy="205740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353220">
                <a:off x="6669398" y="5201261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Formally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1287" y="914400"/>
            <a:ext cx="5573713" cy="1241425"/>
            <a:chOff x="141287" y="914400"/>
            <a:chExt cx="5573713" cy="1241425"/>
          </a:xfrm>
        </p:grpSpPr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41287" y="914400"/>
              <a:ext cx="286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latin typeface="Comic Sans MS" panose="030F0702030302020204" pitchFamily="66" charset="0"/>
                </a:rPr>
                <a:t>Universal modus ponens:</a:t>
              </a:r>
            </a:p>
          </p:txBody>
        </p:sp>
        <p:pic>
          <p:nvPicPr>
            <p:cNvPr id="166925" name="Picture 1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990600"/>
              <a:ext cx="23590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27" name="Picture 1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7" y="1455738"/>
              <a:ext cx="6635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29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300" y="1860550"/>
              <a:ext cx="6635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38" name="Picture 26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687" y="1851025"/>
              <a:ext cx="3048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1006792"/>
            <a:ext cx="5407025" cy="1279208"/>
            <a:chOff x="381000" y="914400"/>
            <a:chExt cx="5407025" cy="1279208"/>
          </a:xfrm>
        </p:grpSpPr>
        <p:grpSp>
          <p:nvGrpSpPr>
            <p:cNvPr id="2" name="Group 1"/>
            <p:cNvGrpSpPr/>
            <p:nvPr/>
          </p:nvGrpSpPr>
          <p:grpSpPr>
            <a:xfrm>
              <a:off x="381000" y="914400"/>
              <a:ext cx="5407025" cy="1279208"/>
              <a:chOff x="381000" y="914400"/>
              <a:chExt cx="5407025" cy="1279208"/>
            </a:xfrm>
          </p:grpSpPr>
          <p:sp>
            <p:nvSpPr>
              <p:cNvPr id="166930" name="Text Box 18"/>
              <p:cNvSpPr txBox="1">
                <a:spLocks noChangeArrowheads="1"/>
              </p:cNvSpPr>
              <p:nvPr/>
            </p:nvSpPr>
            <p:spPr bwMode="auto">
              <a:xfrm>
                <a:off x="381000" y="914400"/>
                <a:ext cx="28543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 dirty="0">
                    <a:latin typeface="Comic Sans MS" panose="030F0702030302020204" pitchFamily="66" charset="0"/>
                  </a:rPr>
                  <a:t>Universal modus </a:t>
                </a:r>
                <a:r>
                  <a:rPr lang="en-US" altLang="zh-TW" sz="1800" b="1" dirty="0" err="1">
                    <a:latin typeface="Comic Sans MS" panose="030F0702030302020204" pitchFamily="66" charset="0"/>
                  </a:rPr>
                  <a:t>tollens</a:t>
                </a:r>
                <a:r>
                  <a:rPr lang="en-US" altLang="zh-TW" sz="1800" b="1" dirty="0">
                    <a:latin typeface="Comic Sans MS" panose="030F0702030302020204" pitchFamily="66" charset="0"/>
                  </a:rPr>
                  <a:t>:</a:t>
                </a:r>
              </a:p>
            </p:txBody>
          </p:sp>
          <p:pic>
            <p:nvPicPr>
              <p:cNvPr id="166931" name="Picture 19" descr="txp_fig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1050608"/>
                <a:ext cx="2359025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936" name="Picture 24" descr="txp_fi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2963" y="1898333"/>
                <a:ext cx="8699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937" name="Picture 25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550" y="1499871"/>
                <a:ext cx="8699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6939" name="Picture 2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888808"/>
              <a:ext cx="3048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524000" y="2514600"/>
            <a:ext cx="4237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human beings are mortal.</a:t>
            </a:r>
            <a:br>
              <a:rPr lang="en-US" sz="2400" dirty="0"/>
            </a:br>
            <a:r>
              <a:rPr lang="en-US" sz="2400" dirty="0"/>
              <a:t>Zeus is not mortal.</a:t>
            </a:r>
            <a:br>
              <a:rPr lang="en-US" sz="2400" dirty="0"/>
            </a:br>
            <a:r>
              <a:rPr lang="en-US" sz="2400" dirty="0" smtClean="0">
                <a:sym typeface="Symbol" panose="05050102010706020507" pitchFamily="18" charset="2"/>
              </a:rPr>
              <a:t> </a:t>
            </a:r>
            <a:r>
              <a:rPr lang="en-US" sz="2400" dirty="0" smtClean="0"/>
              <a:t>Zeus </a:t>
            </a:r>
            <a:r>
              <a:rPr lang="en-US" sz="2400" dirty="0"/>
              <a:t>is not human. 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5862" y="3886200"/>
            <a:ext cx="6488193" cy="3121461"/>
            <a:chOff x="915862" y="4419600"/>
            <a:chExt cx="6488193" cy="3121461"/>
          </a:xfrm>
        </p:grpSpPr>
        <p:sp>
          <p:nvSpPr>
            <p:cNvPr id="21" name="TextBox 20"/>
            <p:cNvSpPr txBox="1"/>
            <p:nvPr/>
          </p:nvSpPr>
          <p:spPr>
            <a:xfrm>
              <a:off x="915862" y="4863405"/>
              <a:ext cx="596509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ym typeface="Symbol" panose="05050102010706020507" pitchFamily="18" charset="2"/>
                </a:rPr>
                <a:t></a:t>
              </a:r>
              <a:r>
                <a:rPr lang="en-US" sz="2800" dirty="0" smtClean="0"/>
                <a:t>x</a:t>
              </a:r>
              <a:r>
                <a:rPr lang="en-US" sz="2800" dirty="0"/>
                <a:t>, if x is </a:t>
              </a:r>
              <a:r>
                <a:rPr lang="en-US" sz="2800" dirty="0" smtClean="0"/>
                <a:t>human </a:t>
              </a:r>
              <a:r>
                <a:rPr lang="en-US" sz="2800" dirty="0"/>
                <a:t>then </a:t>
              </a:r>
              <a:r>
                <a:rPr lang="en-US" sz="2800" dirty="0" smtClean="0"/>
                <a:t>x </a:t>
              </a:r>
              <a:r>
                <a:rPr lang="en-US" sz="2800" dirty="0"/>
                <a:t>is </a:t>
              </a:r>
              <a:r>
                <a:rPr lang="en-US" sz="2800" dirty="0" smtClean="0"/>
                <a:t>mortal. </a:t>
              </a:r>
            </a:p>
            <a:p>
              <a:r>
                <a:rPr lang="en-US" sz="2800" dirty="0" smtClean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</a:t>
              </a:r>
              <a:r>
                <a:rPr lang="en-US" sz="2800" dirty="0" smtClean="0"/>
                <a:t>H(x) </a:t>
              </a:r>
              <a:r>
                <a:rPr lang="en-US" sz="2800" dirty="0" smtClean="0">
                  <a:sym typeface="Symbol" panose="05050102010706020507" pitchFamily="18" charset="2"/>
                </a:rPr>
                <a:t> M(x)</a:t>
              </a:r>
            </a:p>
            <a:p>
              <a:r>
                <a:rPr lang="en-US" sz="2800" dirty="0" smtClean="0">
                  <a:sym typeface="Symbol" panose="05050102010706020507" pitchFamily="18" charset="2"/>
                </a:rPr>
                <a:t>M(Zeus)</a:t>
              </a:r>
            </a:p>
            <a:p>
              <a:r>
                <a:rPr lang="en-US" sz="2800" dirty="0" smtClean="0">
                  <a:sym typeface="Symbol" panose="05050102010706020507" pitchFamily="18" charset="2"/>
                </a:rPr>
                <a:t> </a:t>
              </a:r>
              <a:r>
                <a:rPr lang="en-US" sz="2800" dirty="0">
                  <a:sym typeface="Symbol" panose="05050102010706020507" pitchFamily="18" charset="2"/>
                </a:rPr>
                <a:t> </a:t>
              </a:r>
              <a:r>
                <a:rPr lang="en-US" sz="2800" dirty="0" smtClean="0">
                  <a:sym typeface="Symbol" panose="05050102010706020507" pitchFamily="18" charset="2"/>
                </a:rPr>
                <a:t>H(Zeus)</a:t>
              </a:r>
              <a:endParaRPr lang="en-US" sz="2800" dirty="0"/>
            </a:p>
            <a:p>
              <a:r>
                <a:rPr lang="en-US" sz="2800" dirty="0"/>
                <a:t/>
              </a:r>
              <a:br>
                <a:rPr lang="en-US" sz="2800" dirty="0"/>
              </a:br>
              <a:endParaRPr lang="en-US" sz="28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981200" y="4419600"/>
              <a:ext cx="5422855" cy="2057400"/>
              <a:chOff x="1981200" y="4419600"/>
              <a:chExt cx="5422855" cy="205740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981200" y="4863405"/>
                <a:ext cx="189055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40092" y="4876800"/>
                <a:ext cx="1813107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43200" y="4495800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dirty="0" smtClean="0"/>
                  <a:t>(x)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79890" y="4507468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M(x)</a:t>
                </a:r>
                <a:endParaRPr lang="en-US" dirty="0"/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629400" y="4419600"/>
                <a:ext cx="304800" cy="205740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353220">
                <a:off x="6669398" y="5201261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Formally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4191000" y="4572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Set</a:t>
            </a:r>
          </a:p>
        </p:txBody>
      </p:sp>
      <p:graphicFrame>
        <p:nvGraphicFramePr>
          <p:cNvPr id="150557" name="Group 29"/>
          <p:cNvGraphicFramePr>
            <a:graphicFrameLocks noGrp="1"/>
          </p:cNvGraphicFramePr>
          <p:nvPr/>
        </p:nvGraphicFramePr>
        <p:xfrm>
          <a:off x="3505200" y="2209800"/>
          <a:ext cx="3429000" cy="1193801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real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rational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0558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530725"/>
            <a:ext cx="1016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2149475" y="4495800"/>
            <a:ext cx="570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means that x is an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element</a:t>
            </a:r>
            <a:r>
              <a:rPr lang="en-US" altLang="zh-TW" sz="1800">
                <a:latin typeface="Comic Sans MS" panose="030F0702030302020204" pitchFamily="66" charset="0"/>
              </a:rPr>
              <a:t> of A  (pronounce: x in A)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2149475" y="5024438"/>
            <a:ext cx="6537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means that x is </a:t>
            </a:r>
            <a:r>
              <a:rPr lang="en-US" altLang="zh-TW" sz="1800">
                <a:solidFill>
                  <a:srgbClr val="0066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TW" sz="1800">
                <a:latin typeface="Comic Sans MS" panose="030F0702030302020204" pitchFamily="66" charset="0"/>
              </a:rPr>
              <a:t> an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element</a:t>
            </a:r>
            <a:r>
              <a:rPr lang="en-US" altLang="zh-TW" sz="1800">
                <a:latin typeface="Comic Sans MS" panose="030F0702030302020204" pitchFamily="66" charset="0"/>
              </a:rPr>
              <a:t> of A  (pronounce: x not in A)</a:t>
            </a:r>
          </a:p>
        </p:txBody>
      </p:sp>
      <p:pic>
        <p:nvPicPr>
          <p:cNvPr id="150562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014913"/>
            <a:ext cx="1016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457200" y="5945188"/>
            <a:ext cx="344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Sets can be defined explicitly: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4114800" y="5943600"/>
            <a:ext cx="462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 {1,2,4,8,16,32,…}, {CSE103,CSE105,…}</a:t>
            </a:r>
          </a:p>
        </p:txBody>
      </p:sp>
      <p:sp>
        <p:nvSpPr>
          <p:cNvPr id="7191" name="Text Box 37"/>
          <p:cNvSpPr txBox="1">
            <a:spLocks noChangeArrowheads="1"/>
          </p:cNvSpPr>
          <p:nvPr/>
        </p:nvSpPr>
        <p:spPr bwMode="auto">
          <a:xfrm>
            <a:off x="1371600" y="1108075"/>
            <a:ext cx="64785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To specify the domain, we often need the concept of a </a:t>
            </a:r>
            <a:r>
              <a:rPr lang="en-US" altLang="zh-TW" sz="1800" b="1">
                <a:latin typeface="Comic Sans MS" panose="030F0702030302020204" pitchFamily="66" charset="0"/>
              </a:rPr>
              <a:t>set</a:t>
            </a:r>
            <a:r>
              <a:rPr lang="en-US" altLang="zh-TW" sz="180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Roughly speaking, a set is just a collection of objects.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1541463" y="2590800"/>
            <a:ext cx="181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Some examples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304800" y="3900488"/>
            <a:ext cx="845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Given a set, the (only) important question is whether an element belongs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9" grpId="0"/>
      <p:bldP spid="150561" grpId="0"/>
      <p:bldP spid="150563" grpId="0"/>
      <p:bldP spid="150564" grpId="0"/>
      <p:bldP spid="150566" grpId="0"/>
      <p:bldP spid="1505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2188"/>
            <a:ext cx="3988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professors are absent-minded</a:t>
            </a:r>
          </a:p>
          <a:p>
            <a:endParaRPr lang="en-US" dirty="0"/>
          </a:p>
          <a:p>
            <a:r>
              <a:rPr lang="en-US" dirty="0" err="1" smtClean="0"/>
              <a:t>Sohel</a:t>
            </a:r>
            <a:r>
              <a:rPr lang="en-US" dirty="0" smtClean="0"/>
              <a:t> Rahman is not absent-minded</a:t>
            </a:r>
          </a:p>
          <a:p>
            <a:endParaRPr lang="en-US" dirty="0"/>
          </a:p>
          <a:p>
            <a:r>
              <a:rPr lang="en-US" dirty="0" smtClean="0"/>
              <a:t>Conclusion:???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9286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Sohel</a:t>
            </a:r>
            <a:r>
              <a:rPr lang="en-US" dirty="0" smtClean="0"/>
              <a:t> Rahman is not a professor.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43800" y="232708"/>
            <a:ext cx="1598688" cy="1600200"/>
            <a:chOff x="7543800" y="232708"/>
            <a:chExt cx="1598688" cy="1600200"/>
          </a:xfrm>
        </p:grpSpPr>
        <p:sp>
          <p:nvSpPr>
            <p:cNvPr id="4" name="Isosceles Triangle 3"/>
            <p:cNvSpPr/>
            <p:nvPr/>
          </p:nvSpPr>
          <p:spPr bwMode="auto">
            <a:xfrm rot="13588307">
              <a:off x="7446201" y="613708"/>
              <a:ext cx="1600200" cy="838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9200" y="6974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0" y="1307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3800" y="697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4293392" y="685800"/>
            <a:ext cx="0" cy="274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375260" y="1066800"/>
            <a:ext cx="438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c.</a:t>
            </a:r>
          </a:p>
          <a:p>
            <a:endParaRPr lang="en-US" dirty="0"/>
          </a:p>
          <a:p>
            <a:r>
              <a:rPr lang="en-US" dirty="0" smtClean="0"/>
              <a:t>Are you using any argument we taught?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3581400"/>
            <a:ext cx="4453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criminals frequently go to that room</a:t>
            </a:r>
          </a:p>
          <a:p>
            <a:endParaRPr lang="en-US" dirty="0"/>
          </a:p>
          <a:p>
            <a:r>
              <a:rPr lang="en-US" dirty="0" err="1" smtClean="0"/>
              <a:t>Sohel</a:t>
            </a:r>
            <a:r>
              <a:rPr lang="en-US" dirty="0" smtClean="0"/>
              <a:t> </a:t>
            </a:r>
            <a:r>
              <a:rPr lang="en-US" dirty="0"/>
              <a:t>frequently </a:t>
            </a:r>
            <a:r>
              <a:rPr lang="en-US" dirty="0" smtClean="0"/>
              <a:t>goes </a:t>
            </a:r>
            <a:r>
              <a:rPr lang="en-US" dirty="0"/>
              <a:t>to that </a:t>
            </a:r>
            <a:r>
              <a:rPr lang="en-US" dirty="0" smtClean="0"/>
              <a:t>room</a:t>
            </a:r>
          </a:p>
          <a:p>
            <a:endParaRPr lang="en-US" dirty="0"/>
          </a:p>
          <a:p>
            <a:r>
              <a:rPr lang="en-US" dirty="0" smtClean="0"/>
              <a:t>Conclusion: </a:t>
            </a:r>
            <a:r>
              <a:rPr lang="en-US" dirty="0" err="1" smtClean="0"/>
              <a:t>Sohel</a:t>
            </a:r>
            <a:r>
              <a:rPr lang="en-US" dirty="0" smtClean="0"/>
              <a:t> is a criminal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480060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Argument?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5334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438400"/>
            <a:ext cx="4171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x professor(x)  absent-minded(x)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~absent-minded(Sohel)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 ~professor(Sohel)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9096" y="5242560"/>
            <a:ext cx="290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x criminal(x)  room(x)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room(Sohel)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 criminal(Sohel)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2" grpId="0"/>
      <p:bldP spid="14" grpId="0"/>
      <p:bldP spid="8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682875" y="457200"/>
            <a:ext cx="372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Universal Generalization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752600" y="1614488"/>
            <a:ext cx="1157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valid rule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76450" y="3581400"/>
            <a:ext cx="4956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 given any number c, 2c is an even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=&gt;   for all x, 2x is an even number.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82625" y="2514600"/>
            <a:ext cx="778827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Informally, if we could prove that R(c) is true for an arbitrary 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(in a sense, c is a “variable”), then we could prove the for all statement.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381000" y="4773613"/>
            <a:ext cx="83375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Remark:</a:t>
            </a:r>
            <a:r>
              <a:rPr lang="en-US" altLang="zh-TW" sz="1800">
                <a:latin typeface="Comic Sans MS" panose="030F0702030302020204" pitchFamily="66" charset="0"/>
              </a:rPr>
              <a:t> Universal generalization is often difficult to prove, we will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introduce mathematical induction to prove the validity of for all statements.</a:t>
            </a:r>
          </a:p>
        </p:txBody>
      </p:sp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4514850" y="31242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1242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pic>
        <p:nvPicPr>
          <p:cNvPr id="39945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1143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utoUpdateAnimBg="0"/>
      <p:bldP spid="184327" grpId="0" animBg="1" autoUpdateAnimBg="0"/>
      <p:bldP spid="18432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</a:t>
            </a:r>
            <a:r>
              <a:rPr lang="en-US" dirty="0"/>
              <a:t>that an </a:t>
            </a:r>
            <a:r>
              <a:rPr lang="en-US" i="1" dirty="0" smtClean="0"/>
              <a:t>argument form </a:t>
            </a:r>
            <a:r>
              <a:rPr lang="en-US" dirty="0"/>
              <a:t>is </a:t>
            </a:r>
            <a:r>
              <a:rPr lang="en-US" b="1" dirty="0"/>
              <a:t>valid </a:t>
            </a:r>
            <a:r>
              <a:rPr lang="en-US" dirty="0"/>
              <a:t>means the following: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matter what </a:t>
            </a:r>
            <a:r>
              <a:rPr lang="en-US" dirty="0" smtClean="0"/>
              <a:t>particular predicates </a:t>
            </a:r>
            <a:r>
              <a:rPr lang="en-US" dirty="0"/>
              <a:t>are substituted for the predicate symbols in its premises, if the </a:t>
            </a:r>
            <a:r>
              <a:rPr lang="en-US" dirty="0" smtClean="0"/>
              <a:t>resulting premise </a:t>
            </a:r>
            <a:r>
              <a:rPr lang="en-US" dirty="0"/>
              <a:t>statements are all true, then the conclusion is also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argument </a:t>
            </a:r>
            <a:r>
              <a:rPr lang="en-US" dirty="0" smtClean="0"/>
              <a:t>is </a:t>
            </a:r>
            <a:r>
              <a:rPr lang="en-US" dirty="0"/>
              <a:t>called valid if, and only if, its form is valid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Proposition…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8118"/>
            <a:ext cx="6214895" cy="420528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838200" y="36576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6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1900238"/>
            <a:ext cx="8143875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Proof</a:t>
            </a:r>
            <a:r>
              <a:rPr kumimoji="0" lang="en-US" altLang="en-US" sz="1800">
                <a:latin typeface="Comic Sans MS" panose="030F0702030302020204" pitchFamily="66" charset="0"/>
              </a:rPr>
              <a:t>:  Give </a:t>
            </a:r>
            <a:r>
              <a:rPr kumimoji="0" lang="en-US" altLang="en-US" sz="1800" b="1" i="1">
                <a:solidFill>
                  <a:schemeClr val="accent2"/>
                </a:solidFill>
                <a:latin typeface="Comic Sans MS" panose="030F0702030302020204" pitchFamily="66" charset="0"/>
              </a:rPr>
              <a:t>countermodel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, where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(z)]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is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      	but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is</a:t>
            </a:r>
            <a:r>
              <a:rPr kumimoji="0" lang="en-US" altLang="en-US" sz="1800">
                <a:solidFill>
                  <a:srgbClr val="F8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solidFill>
                  <a:srgbClr val="D00614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false</a:t>
            </a:r>
            <a:r>
              <a:rPr kumimoji="0" lang="en-US" altLang="en-US" sz="1800">
                <a:solidFill>
                  <a:srgbClr val="F8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en-US" altLang="en-US" sz="1800">
              <a:solidFill>
                <a:srgbClr val="F8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	In this example, let domain be integers,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                         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be true if z is an even number, i.e. Q(z)=even(z)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                         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be true if z is an odd number, i.e. P(z)=odd(z)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76400" y="1066800"/>
            <a:ext cx="565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Valid Rule?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259388" y="2243138"/>
            <a:ext cx="1900237" cy="733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Find a domain,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and a predicate.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914400" y="5043488"/>
            <a:ext cx="8091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Then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(z)] is true, because every number is either even or odd.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914400" y="5486400"/>
            <a:ext cx="727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But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true, since not every number is an even number.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914400" y="5957888"/>
            <a:ext cx="711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Similarly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true, and so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/>
      <p:bldP spid="110599" grpId="0"/>
      <p:bldP spid="1106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9756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Proof</a:t>
            </a:r>
            <a:r>
              <a:rPr kumimoji="0" lang="en-US" altLang="en-US" sz="1800">
                <a:latin typeface="Comic Sans MS" panose="030F0702030302020204" pitchFamily="66" charset="0"/>
              </a:rPr>
              <a:t>:  Assume 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(z)]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So 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(z)</a:t>
            </a:r>
            <a:r>
              <a:rPr kumimoji="0" lang="en-US" altLang="en-US" sz="1800" b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holds for all 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in the domain 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Now let </a:t>
            </a: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 be some element in the domain D.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So 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</a:rPr>
              <a:t>Q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holds (by instantiation), and therefore 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</a:rPr>
              <a:t>Q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 b="1">
                <a:solidFill>
                  <a:srgbClr val="000066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by itself holds.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But 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latin typeface="Comic Sans MS" panose="030F0702030302020204" pitchFamily="66" charset="0"/>
              </a:rPr>
              <a:t> could have been any element of the domain 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So</a:t>
            </a:r>
            <a:r>
              <a:rPr kumimoji="0" lang="en-US" altLang="en-US" sz="1800" b="1" i="1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we conclude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).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(by generalization)</a:t>
            </a: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We conclude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similarly (by generalization). Therefore,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        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               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QED.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734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  D  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   D 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   D 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Valid Rule?</a:t>
            </a:r>
          </a:p>
        </p:txBody>
      </p:sp>
      <p:pic>
        <p:nvPicPr>
          <p:cNvPr id="4198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279525" y="3429000"/>
            <a:ext cx="65008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Express (quantified) statements using logic formula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Use simple logic rules (e.g. </a:t>
            </a:r>
            <a:r>
              <a:rPr lang="en-US" altLang="zh-TW" sz="1800" dirty="0" err="1">
                <a:latin typeface="Comic Sans MS" panose="030F0702030302020204" pitchFamily="66" charset="0"/>
              </a:rPr>
              <a:t>DeMorgan</a:t>
            </a:r>
            <a:r>
              <a:rPr lang="en-US" altLang="zh-TW" sz="1800" dirty="0">
                <a:latin typeface="Comic Sans MS" panose="030F0702030302020204" pitchFamily="66" charset="0"/>
              </a:rPr>
              <a:t>, contrapositive, </a:t>
            </a:r>
            <a:r>
              <a:rPr lang="en-US" altLang="zh-TW" sz="1800" dirty="0" err="1">
                <a:latin typeface="Comic Sans MS" panose="030F0702030302020204" pitchFamily="66" charset="0"/>
              </a:rPr>
              <a:t>etc</a:t>
            </a:r>
            <a:r>
              <a:rPr lang="en-US" altLang="zh-TW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Fluent with arguments and logical equivalence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10000" y="457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03325" y="1489075"/>
            <a:ext cx="6699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This finishes the introduction to logic, half of the first part.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In the other half we will use logic to do mathematical proofs.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At this point, you should be able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Truth Set</a:t>
            </a: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2608263" y="1757363"/>
            <a:ext cx="39354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Sets can be defined by a predicate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1295400" y="2514600"/>
            <a:ext cx="65532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Given a predicate P(x) and x has domain D, the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truth set</a:t>
            </a:r>
            <a:r>
              <a:rPr lang="en-US" altLang="zh-TW" sz="1800">
                <a:latin typeface="Comic Sans MS" panose="030F0702030302020204" pitchFamily="66" charset="0"/>
              </a:rPr>
              <a:t> of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P(x) is the set of all elements of D that make P(x) true.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762000" y="5486400"/>
            <a:ext cx="76025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Let P(x) be “x is a prime number”,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and the domain D of x is the set of positive integers.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Then the truth set is the set of all positive integers which are prime numbers.</a:t>
            </a:r>
          </a:p>
        </p:txBody>
      </p:sp>
      <p:pic>
        <p:nvPicPr>
          <p:cNvPr id="15157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556000"/>
            <a:ext cx="2781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727075" y="4286250"/>
            <a:ext cx="84169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Let P(x) be “x is the square of a number”,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and the domain D of x is the set of positive integers.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Then the truth set is the set of all positive integers which are the square of a number.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152400" y="42672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228600" y="54102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8202" name="Text Box 30"/>
          <p:cNvSpPr txBox="1">
            <a:spLocks noChangeArrowheads="1"/>
          </p:cNvSpPr>
          <p:nvPr/>
        </p:nvSpPr>
        <p:spPr bwMode="auto">
          <a:xfrm>
            <a:off x="838200" y="1219200"/>
            <a:ext cx="7424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Sometimes it is inconvenient or impossible to define a set explicitly.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5" grpId="0" animBg="1"/>
      <p:bldP spid="151576" grpId="0"/>
      <p:bldP spid="151579" grpId="0"/>
      <p:bldP spid="151580" grpId="0"/>
      <p:bldP spid="151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87975" y="1385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for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ALL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99000" y="1385888"/>
            <a:ext cx="48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590800" y="457200"/>
            <a:ext cx="388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The Universal Quantifier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2992438"/>
            <a:ext cx="1139825" cy="1866900"/>
            <a:chOff x="2086" y="960"/>
            <a:chExt cx="1157" cy="1749"/>
          </a:xfrm>
        </p:grpSpPr>
        <p:grpSp>
          <p:nvGrpSpPr>
            <p:cNvPr id="9235" name="Group 19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9239" name="Group 20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92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9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9243" name="AutoShape 23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9240" name="Text Box 24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9236" name="Group 25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9237" name="Line 26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2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498725" y="2230438"/>
            <a:ext cx="359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TW" sz="1800">
                <a:latin typeface="Comic Sans MS" panose="030F0702030302020204" pitchFamily="66" charset="0"/>
              </a:rPr>
              <a:t> x     Z 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TW" sz="1800">
                <a:latin typeface="Comic Sans MS" panose="030F0702030302020204" pitchFamily="66" charset="0"/>
              </a:rPr>
              <a:t> y     Z,  x + y = y + x.</a:t>
            </a:r>
          </a:p>
        </p:txBody>
      </p:sp>
      <p:pic>
        <p:nvPicPr>
          <p:cNvPr id="104477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41563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78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41563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0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06838"/>
            <a:ext cx="3048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2" name="Picture 3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585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Text Box 35"/>
          <p:cNvSpPr txBox="1">
            <a:spLocks noChangeArrowheads="1"/>
          </p:cNvSpPr>
          <p:nvPr/>
        </p:nvSpPr>
        <p:spPr bwMode="auto">
          <a:xfrm>
            <a:off x="1736725" y="1371600"/>
            <a:ext cx="2732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universal quantifier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2590800" y="3297238"/>
            <a:ext cx="2611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Pythagorean’s theorem</a:t>
            </a: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990600" y="22304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Example: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990600" y="51260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Example:</a:t>
            </a:r>
          </a:p>
        </p:txBody>
      </p:sp>
      <p:pic>
        <p:nvPicPr>
          <p:cNvPr id="104487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9838"/>
            <a:ext cx="1765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4541838" y="4800600"/>
            <a:ext cx="31543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This statement is true if the domain is Z (integers),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but not true if the domain is R (reals).</a:t>
            </a: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1863725" y="6253163"/>
            <a:ext cx="53752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truth of a predicate depends on the domain.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29313" y="3733800"/>
            <a:ext cx="234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If a, b, c are …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6" grpId="0"/>
      <p:bldP spid="104484" grpId="0"/>
      <p:bldP spid="104485" grpId="0"/>
      <p:bldP spid="104486" grpId="0"/>
      <p:bldP spid="104488" grpId="0"/>
      <p:bldP spid="10448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800" smtClean="0"/>
              <a:t>Truth and Falsity of Universal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smtClean="0"/>
              <a:t>Let D = {1,2,3,4,5} and consider the statement: </a:t>
            </a:r>
            <a:r>
              <a:rPr lang="en-US" altLang="en-US" smtClean="0">
                <a:sym typeface="Symbol" panose="05050102010706020507" pitchFamily="18" charset="2"/>
              </a:rPr>
              <a:t>x  D, x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 x. Show this is true.</a:t>
            </a: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x  R, x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 x. Show that this is false.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Take x = ½ . Clearly x  R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(½)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= ¼  ½ 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So, this is false</a:t>
            </a:r>
            <a:endParaRPr lang="en-US" altLang="en-US" smtClean="0"/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1336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4489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1890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86482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906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559668"/>
                    </a:ext>
                  </a:extLst>
                </a:gridCol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6600"/>
                          </a:solidFill>
                        </a:rPr>
                        <a:t>Method of Exhaustion</a:t>
                      </a:r>
                      <a:endParaRPr 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224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= 1  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= 4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 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 = 9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 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4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=16 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5</a:t>
                      </a:r>
                      <a:r>
                        <a:rPr lang="en-US" sz="18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0" dirty="0" smtClean="0">
                          <a:sym typeface="Symbol" panose="05050102010706020507" pitchFamily="18" charset="2"/>
                        </a:rPr>
                        <a:t>=25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 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3588469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0815136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4813" y="4583113"/>
            <a:ext cx="190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Counterexample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514600" y="457200"/>
            <a:ext cx="410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The Existential Quantifier</a:t>
            </a:r>
          </a:p>
        </p:txBody>
      </p:sp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3048000" y="1371600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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3581400" y="1371600"/>
            <a:ext cx="259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There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EXISTS</a:t>
            </a:r>
            <a:r>
              <a:rPr kumimoji="0" lang="en-US" altLang="en-US" sz="1800">
                <a:latin typeface="Comic Sans MS" panose="030F0702030302020204" pitchFamily="66" charset="0"/>
              </a:rPr>
              <a:t> some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</a:p>
        </p:txBody>
      </p:sp>
      <p:pic>
        <p:nvPicPr>
          <p:cNvPr id="153620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2925"/>
            <a:ext cx="170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3733800" y="3559175"/>
          <a:ext cx="2057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59175"/>
                        <a:ext cx="2057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832100" y="40528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 u="sng">
                <a:latin typeface="Comic Sans MS" panose="030F0702030302020204" pitchFamily="66" charset="0"/>
              </a:rPr>
              <a:t>Domain  </a:t>
            </a:r>
            <a:r>
              <a:rPr kumimoji="0" lang="en-US" altLang="en-US" sz="1800" u="sng">
                <a:latin typeface="Comic Sans MS" panose="030F0702030302020204" pitchFamily="66" charset="0"/>
              </a:rPr>
              <a:t>      </a:t>
            </a:r>
            <a:r>
              <a:rPr kumimoji="0" lang="en-US" altLang="en-US" sz="1800">
                <a:latin typeface="Comic Sans MS" panose="030F0702030302020204" pitchFamily="66" charset="0"/>
              </a:rPr>
              <a:t>                                                   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5270500" y="4052888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i="1" u="sng">
                <a:latin typeface="Comic Sans MS" panose="030F0702030302020204" pitchFamily="66" charset="0"/>
              </a:rPr>
              <a:t>Truth value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2254250" y="51196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positive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11274" name="Text Box 26"/>
          <p:cNvSpPr txBox="1">
            <a:spLocks noChangeArrowheads="1"/>
          </p:cNvSpPr>
          <p:nvPr/>
        </p:nvSpPr>
        <p:spPr bwMode="auto">
          <a:xfrm>
            <a:off x="3290888" y="5354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2738438" y="4586288"/>
            <a:ext cx="1274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endParaRPr kumimoji="0" lang="en-US" altLang="en-US" sz="18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2198688" y="5638800"/>
            <a:ext cx="2297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negative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-</a:t>
            </a:r>
            <a:endParaRPr kumimoji="0" lang="en-US" altLang="en-US" sz="1800" baseline="300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2390775" y="6110288"/>
            <a:ext cx="1927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negative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reals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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-</a:t>
            </a:r>
            <a:endParaRPr kumimoji="0" lang="en-US" altLang="en-US" sz="1800" baseline="300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5880100" y="4586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3048000" y="18288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1828800" y="3429000"/>
            <a:ext cx="5486400" cy="3200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1905000" y="2747963"/>
            <a:ext cx="53752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truth of a predicate depends on the domain.</a:t>
            </a:r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5880100" y="51196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5880100" y="56388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5880100" y="6110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7600" y="5638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-1.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2" grpId="0"/>
      <p:bldP spid="153623" grpId="0"/>
      <p:bldP spid="153624" grpId="0"/>
      <p:bldP spid="153627" grpId="0"/>
      <p:bldP spid="153629" grpId="0"/>
      <p:bldP spid="153631" grpId="0"/>
      <p:bldP spid="153633" grpId="0"/>
      <p:bldP spid="153634" grpId="0"/>
      <p:bldP spid="153636" grpId="0" animBg="1"/>
      <p:bldP spid="153637" grpId="0" animBg="1"/>
      <p:bldP spid="153638" grpId="0"/>
      <p:bldP spid="153639" grpId="0"/>
      <p:bldP spid="153640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~~x^2 \g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9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y, y^2=y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1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&gt; 2~\forall a \in Z^+~\forall b \in Z^+~\forall c \in Z^+~~a^n + b^n \neq c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12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{\rm prime}(p)~:=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54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in Z~{\rm even}(n) 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5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 \in Z~\exists q \in Z~{\rm prime}(p)~\land~{\rm prime}(q)~\land~(p+q=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1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&gt;1) \land (\forall a \in Z~\forall b \in Z~((a &gt; 1)~\land~(b&gt;1) \rightarrow a \cdot b \neq p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3"/>
  <p:tag name="PICTUREFILESIZE" val="24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62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2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or \lnot P(2) \lor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2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, \land, \lor, \to, 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45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 \land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17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) \lor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53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499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 \lnot (P(1) \lor P(2) \lor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5"/>
  <p:tag name="PICTUREFILESIZE" val="156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and \lnot P(2) \land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4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3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or P(2)) \land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4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62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2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V~ \exists P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7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exists P~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89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~\lnot (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006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 \exists V \lnot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78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s \in Z^+~\forall x \in Z^+~s \l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6"/>
  <p:tag name="PICTUREFILESIZE" val="966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r \in R^+~\exists x \in R^+~x &lt;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2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not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85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p \in Z~\exists q \in Z~prime(p)\land prime(q) \land (q &gt; p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24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5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0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7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 \in D~|~P(x)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31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14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5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0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70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right-angled~triangl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01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2 + b^2 = c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07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3701</Words>
  <Application>Microsoft Office PowerPoint</Application>
  <PresentationFormat>On-screen Show (4:3)</PresentationFormat>
  <Paragraphs>567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Comic Sans MS</vt:lpstr>
      <vt:lpstr>Euclid Math Two</vt:lpstr>
      <vt:lpstr>Euclid Symbol</vt:lpstr>
      <vt:lpstr>新細明體</vt:lpstr>
      <vt:lpstr>Symbol</vt:lpstr>
      <vt:lpstr>Times New Roman</vt:lpstr>
      <vt:lpstr>Wingdings</vt:lpstr>
      <vt:lpstr>Default Design</vt:lpstr>
      <vt:lpstr>Equation</vt:lpstr>
      <vt:lpstr>First Order Logic (Predicate Calculus)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Truth and Falsity of Universal Statements</vt:lpstr>
      <vt:lpstr>PowerPoint Presentation</vt:lpstr>
      <vt:lpstr>Truth and Falsity of Existential Statements</vt:lpstr>
      <vt:lpstr>Implicit Quantification</vt:lpstr>
      <vt:lpstr>PowerPoint Presentation</vt:lpstr>
      <vt:lpstr>PowerPoint Presentation</vt:lpstr>
      <vt:lpstr>Exercises</vt:lpstr>
      <vt:lpstr>Exercises</vt:lpstr>
      <vt:lpstr>Equivalent Forms</vt:lpstr>
      <vt:lpstr>PowerPoint Presentation</vt:lpstr>
      <vt:lpstr>PowerPoint Presentation</vt:lpstr>
      <vt:lpstr>PowerPoint Presentation</vt:lpstr>
      <vt:lpstr>Negation Exercises</vt:lpstr>
      <vt:lpstr>Informal -&gt; Formal -&gt; Negate</vt:lpstr>
      <vt:lpstr>Informal Negation: Ambiguity</vt:lpstr>
      <vt:lpstr>Negation of Universal Implications</vt:lpstr>
      <vt:lpstr>Vacuous Truth</vt:lpstr>
      <vt:lpstr>Vacuous Truth</vt:lpstr>
      <vt:lpstr>Contrapositive, Converse, Inverse</vt:lpstr>
      <vt:lpstr>Contrapositive, Converse, Inverse</vt:lpstr>
      <vt:lpstr>Necessity, Sufficiency, if, Only if</vt:lpstr>
      <vt:lpstr>PowerPoint Presentation</vt:lpstr>
      <vt:lpstr>Double Quantifiers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Validity</vt:lpstr>
      <vt:lpstr>Recall from Proposition…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M. Sohel Rahman</cp:lastModifiedBy>
  <cp:revision>219</cp:revision>
  <dcterms:created xsi:type="dcterms:W3CDTF">2007-08-29T04:27:34Z</dcterms:created>
  <dcterms:modified xsi:type="dcterms:W3CDTF">2021-03-13T17:11:37Z</dcterms:modified>
</cp:coreProperties>
</file>