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02" r:id="rId3"/>
    <p:sldId id="470" r:id="rId4"/>
    <p:sldId id="446" r:id="rId5"/>
    <p:sldId id="403" r:id="rId6"/>
    <p:sldId id="421" r:id="rId7"/>
    <p:sldId id="465" r:id="rId8"/>
    <p:sldId id="466" r:id="rId9"/>
    <p:sldId id="467" r:id="rId10"/>
    <p:sldId id="476" r:id="rId11"/>
    <p:sldId id="471" r:id="rId12"/>
    <p:sldId id="447" r:id="rId13"/>
    <p:sldId id="404" r:id="rId14"/>
    <p:sldId id="449" r:id="rId15"/>
    <p:sldId id="450" r:id="rId16"/>
    <p:sldId id="451" r:id="rId17"/>
    <p:sldId id="453" r:id="rId18"/>
    <p:sldId id="472" r:id="rId19"/>
    <p:sldId id="454" r:id="rId20"/>
    <p:sldId id="456" r:id="rId21"/>
    <p:sldId id="458" r:id="rId22"/>
    <p:sldId id="473" r:id="rId23"/>
    <p:sldId id="468" r:id="rId24"/>
    <p:sldId id="462" r:id="rId25"/>
    <p:sldId id="475" r:id="rId26"/>
    <p:sldId id="459" r:id="rId27"/>
    <p:sldId id="469" r:id="rId28"/>
    <p:sldId id="461" r:id="rId29"/>
    <p:sldId id="474" r:id="rId30"/>
  </p:sldIdLst>
  <p:sldSz cx="9144000" cy="6858000" type="screen4x3"/>
  <p:notesSz cx="6858000" cy="9144000"/>
  <p:custDataLst>
    <p:tags r:id="rId32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omic Sans MS" panose="030F0702030302020204" pitchFamily="66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CCFF"/>
    <a:srgbClr val="CCFFCC"/>
    <a:srgbClr val="FFFFCC"/>
    <a:srgbClr val="A50021"/>
    <a:srgbClr val="663300"/>
    <a:srgbClr val="FFC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943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83B0-552B-47CE-A431-0483DE81A8C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2EE8B-46F4-48A9-BEC3-E531CE6CA26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943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FD1111-232C-4077-9723-11FE16AC9C1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344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D796E-4F85-4721-BA08-AA96292C2D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26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618883-2A43-4D03-B73E-3BDE1A237B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68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21A93-661E-43A0-914B-A163505B709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213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829C1-1928-4B9C-9098-ACD365301D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59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3056F7-10F9-4850-B629-1B667B429E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17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C89C97-8D3E-4B65-90A5-0A12FB9AA5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469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700E0-0B44-4ACF-84A7-F5C3A45824F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694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0DD1F-70F3-4B3D-9BAA-DCEF4E6537C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566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BB20D8-7316-4B0D-8CB1-47E1FE85AC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70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2B98E3CA-B8FC-4461-B39A-1B0562635932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8.png"/><Relationship Id="rId5" Type="http://schemas.openxmlformats.org/officeDocument/2006/relationships/tags" Target="../tags/tag7.xml"/><Relationship Id="rId10" Type="http://schemas.openxmlformats.org/officeDocument/2006/relationships/image" Target="../media/image17.png"/><Relationship Id="rId4" Type="http://schemas.openxmlformats.org/officeDocument/2006/relationships/tags" Target="../tags/tag6.xml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3200" smtClean="0">
                <a:latin typeface="Comic Sans MS" panose="030F0702030302020204" pitchFamily="66" charset="0"/>
              </a:rPr>
              <a:t>Methods of Proof</a:t>
            </a:r>
          </a:p>
        </p:txBody>
      </p:sp>
      <p:pic>
        <p:nvPicPr>
          <p:cNvPr id="5123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362200"/>
            <a:ext cx="30003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1. If a | b, then a | bc for all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096000" y="1371600"/>
            <a:ext cx="26670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en-US">
                <a:solidFill>
                  <a:srgbClr val="3333CC"/>
                </a:solidFill>
              </a:rPr>
              <a:t>a </a:t>
            </a:r>
            <a:r>
              <a:rPr lang="en-US" altLang="en-US">
                <a:solidFill>
                  <a:srgbClr val="008000"/>
                </a:solidFill>
              </a:rPr>
              <a:t>“divides”</a:t>
            </a:r>
            <a:r>
              <a:rPr lang="en-US" altLang="en-US">
                <a:solidFill>
                  <a:srgbClr val="3333CC"/>
                </a:solidFill>
              </a:rPr>
              <a:t> b      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>
                <a:solidFill>
                  <a:srgbClr val="3333CC"/>
                </a:solidFill>
              </a:rPr>
              <a:t>a|b</a:t>
            </a:r>
            <a:r>
              <a:rPr lang="en-US" altLang="en-US">
                <a:solidFill>
                  <a:schemeClr val="tx2"/>
                </a:solidFill>
              </a:rPr>
              <a:t>): </a:t>
            </a:r>
            <a:r>
              <a:rPr lang="en-US" altLang="en-US">
                <a:solidFill>
                  <a:srgbClr val="3333CC"/>
                </a:solidFill>
              </a:rPr>
              <a:t>  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CC"/>
                </a:solidFill>
              </a:rPr>
              <a:t>		</a:t>
            </a:r>
            <a:r>
              <a:rPr lang="en-US" altLang="en-US" b="1">
                <a:solidFill>
                  <a:srgbClr val="0000CC"/>
                </a:solidFill>
              </a:rPr>
              <a:t>b = ak</a:t>
            </a:r>
            <a:r>
              <a:rPr lang="en-US" altLang="en-US" b="1"/>
              <a:t>  for some integer </a:t>
            </a:r>
            <a:r>
              <a:rPr lang="en-US" altLang="en-US" b="1">
                <a:solidFill>
                  <a:srgbClr val="0000CC"/>
                </a:solidFill>
              </a:rPr>
              <a:t>k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19600" y="3124200"/>
            <a:ext cx="4114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Proof of (4) (if part:)</a:t>
            </a:r>
          </a:p>
          <a:p>
            <a:pPr eaLnBrk="1" hangingPunct="1"/>
            <a:r>
              <a:rPr lang="en-US" altLang="en-US" dirty="0"/>
              <a:t>[For all c ≠ 0, if ca | </a:t>
            </a:r>
            <a:r>
              <a:rPr lang="en-US" altLang="en-US" dirty="0" err="1"/>
              <a:t>cb</a:t>
            </a:r>
            <a:r>
              <a:rPr lang="en-US" altLang="en-US" dirty="0"/>
              <a:t> then a | b</a:t>
            </a:r>
            <a:r>
              <a:rPr lang="en-US" altLang="en-US" dirty="0" smtClean="0"/>
              <a:t>.]    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52400" y="3200400"/>
            <a:ext cx="3886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Proof of (4) (only if part:)</a:t>
            </a:r>
          </a:p>
          <a:p>
            <a:pPr eaLnBrk="1" hangingPunct="1"/>
            <a:r>
              <a:rPr lang="en-US" altLang="en-US" dirty="0"/>
              <a:t>[For all c ≠ 0, if a | b then ca |</a:t>
            </a:r>
            <a:r>
              <a:rPr lang="en-US" altLang="en-US" dirty="0" err="1"/>
              <a:t>cb</a:t>
            </a:r>
            <a:r>
              <a:rPr lang="en-US" altLang="en-US" dirty="0" smtClean="0"/>
              <a:t>.]   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4038600"/>
            <a:ext cx="1353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en-US" dirty="0" smtClean="0"/>
              <a:t>b = </a:t>
            </a:r>
            <a:r>
              <a:rPr lang="en-US" altLang="en-US" dirty="0" err="1" smtClean="0"/>
              <a:t>ak</a:t>
            </a:r>
            <a:endParaRPr lang="en-US" altLang="en-US" dirty="0" smtClean="0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 dirty="0" smtClean="0"/>
              <a:t> </a:t>
            </a:r>
            <a:r>
              <a:rPr lang="en-US" altLang="en-US" dirty="0" err="1" smtClean="0"/>
              <a:t>cb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cak</a:t>
            </a:r>
            <a:endParaRPr lang="en-US" altLang="en-US" dirty="0" smtClean="0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 dirty="0" smtClean="0"/>
              <a:t> ca | </a:t>
            </a:r>
            <a:r>
              <a:rPr lang="en-US" altLang="en-US" dirty="0" err="1" smtClean="0"/>
              <a:t>cb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46589" y="3962400"/>
            <a:ext cx="1116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en-US" dirty="0" err="1" smtClean="0"/>
              <a:t>cb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cak</a:t>
            </a:r>
            <a:endParaRPr lang="en-US" altLang="en-US" dirty="0" smtClean="0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 dirty="0" smtClean="0"/>
              <a:t> b = </a:t>
            </a:r>
            <a:r>
              <a:rPr lang="en-US" altLang="en-US" dirty="0" err="1" smtClean="0"/>
              <a:t>ak</a:t>
            </a:r>
            <a:endParaRPr lang="en-US" altLang="en-US" dirty="0" smtClean="0"/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en-US" dirty="0" smtClean="0"/>
              <a:t> a | b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Proof by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Claim: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r is irrational, then √r is irrational.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3424238" y="3748088"/>
            <a:ext cx="2214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How to begin with?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746125" y="4500563"/>
            <a:ext cx="7639050" cy="376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What if I prove “If √r is rational, then r is rational”, is it equivalent?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609600" y="5307013"/>
            <a:ext cx="7969250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Yes, this is equivalent, because it is the </a:t>
            </a:r>
            <a:r>
              <a:rPr lang="en-US" altLang="en-US" b="1"/>
              <a:t>contrapositive</a:t>
            </a:r>
            <a:r>
              <a:rPr lang="en-US" altLang="en-US"/>
              <a:t> of the statement,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so proving “if P, then Q” is equivalent to proving “if not Q, then not P”.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 Write assume P, then show that Q logically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nimBg="1"/>
      <p:bldP spid="251908" grpId="0"/>
      <p:bldP spid="251909" grpId="0"/>
      <p:bldP spid="251910" grpId="0" animBg="1"/>
      <p:bldP spid="2519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224213" y="457200"/>
            <a:ext cx="2624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Rational Number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679575" y="1143000"/>
            <a:ext cx="578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R is </a:t>
            </a:r>
            <a:r>
              <a:rPr lang="en-US" altLang="zh-TW">
                <a:solidFill>
                  <a:srgbClr val="A50021"/>
                </a:solidFill>
              </a:rPr>
              <a:t>rational</a:t>
            </a:r>
            <a:r>
              <a:rPr lang="en-US" altLang="zh-TW"/>
              <a:t> </a:t>
            </a:r>
            <a:r>
              <a:rPr lang="en-US" altLang="zh-TW">
                <a:sym typeface="Wingdings" panose="05000000000000000000" pitchFamily="2" charset="2"/>
              </a:rPr>
              <a:t>  there are integers a and b such that</a:t>
            </a:r>
            <a:endParaRPr lang="en-US" altLang="zh-TW"/>
          </a:p>
        </p:txBody>
      </p:sp>
      <p:pic>
        <p:nvPicPr>
          <p:cNvPr id="1741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981200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638800" y="2209800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and b ≠ 0.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514600" y="1600200"/>
            <a:ext cx="1300163" cy="376238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numerator</a:t>
            </a:r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3810000" y="18288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2362200" y="2819400"/>
            <a:ext cx="1509713" cy="376238"/>
          </a:xfrm>
          <a:prstGeom prst="rect">
            <a:avLst/>
          </a:prstGeom>
          <a:solidFill>
            <a:srgbClr val="CC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denominator</a:t>
            </a: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 flipV="1">
            <a:off x="3810000" y="28956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152400" y="3532188"/>
            <a:ext cx="7078663" cy="256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Is 0.281 a rational number?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Is 0 a rational number?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If m and n are non-zero integers, is (m+n)/mn a rational number?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Is the sum of two rational numbers a rational number?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Is x=0.12121212…… a rational number?</a:t>
            </a:r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3921125" y="3533775"/>
            <a:ext cx="17287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Yes, 281/1000</a:t>
            </a:r>
          </a:p>
        </p:txBody>
      </p:sp>
      <p:sp>
        <p:nvSpPr>
          <p:cNvPr id="206860" name="Text Box 12"/>
          <p:cNvSpPr txBox="1">
            <a:spLocks noChangeArrowheads="1"/>
          </p:cNvSpPr>
          <p:nvPr/>
        </p:nvSpPr>
        <p:spPr bwMode="auto">
          <a:xfrm>
            <a:off x="3921125" y="4027488"/>
            <a:ext cx="10668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Yes, 0/1</a:t>
            </a:r>
          </a:p>
        </p:txBody>
      </p:sp>
      <p:sp>
        <p:nvSpPr>
          <p:cNvPr id="206861" name="Text Box 13"/>
          <p:cNvSpPr txBox="1">
            <a:spLocks noChangeArrowheads="1"/>
          </p:cNvSpPr>
          <p:nvPr/>
        </p:nvSpPr>
        <p:spPr bwMode="auto">
          <a:xfrm>
            <a:off x="7315200" y="4637088"/>
            <a:ext cx="5746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Yes</a:t>
            </a:r>
          </a:p>
        </p:txBody>
      </p:sp>
      <p:sp>
        <p:nvSpPr>
          <p:cNvPr id="206862" name="Text Box 14"/>
          <p:cNvSpPr txBox="1">
            <a:spLocks noChangeArrowheads="1"/>
          </p:cNvSpPr>
          <p:nvPr/>
        </p:nvSpPr>
        <p:spPr bwMode="auto">
          <a:xfrm>
            <a:off x="6172200" y="5165725"/>
            <a:ext cx="28416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Yes, a/b+c/d=(ad+bc)/bd</a:t>
            </a:r>
          </a:p>
        </p:txBody>
      </p:sp>
      <p:sp>
        <p:nvSpPr>
          <p:cNvPr id="206864" name="Text Box 16"/>
          <p:cNvSpPr txBox="1">
            <a:spLocks noChangeArrowheads="1"/>
          </p:cNvSpPr>
          <p:nvPr/>
        </p:nvSpPr>
        <p:spPr bwMode="auto">
          <a:xfrm>
            <a:off x="4572000" y="5699125"/>
            <a:ext cx="425767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Note that 100x-x=12, and so x=12/99.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 animBg="1"/>
      <p:bldP spid="206856" grpId="0" animBg="1"/>
      <p:bldP spid="206858" grpId="0"/>
      <p:bldP spid="206859" grpId="0" animBg="1"/>
      <p:bldP spid="206860" grpId="0" animBg="1"/>
      <p:bldP spid="206861" grpId="0" animBg="1"/>
      <p:bldP spid="206862" grpId="0" animBg="1"/>
      <p:bldP spid="2068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20950" y="4572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the Contrapositive</a:t>
            </a: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219200" y="2971800"/>
            <a:ext cx="8207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Claim: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498725" y="2986088"/>
            <a:ext cx="428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If r is irrational, then √r is irrational.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14400" y="2062163"/>
            <a:ext cx="7458075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2:</a:t>
            </a:r>
            <a:r>
              <a:rPr lang="en-US" altLang="en-US"/>
              <a:t>  Prove the </a:t>
            </a:r>
            <a:r>
              <a:rPr lang="en-US" altLang="en-US" b="1" i="1"/>
              <a:t>contrapositive</a:t>
            </a:r>
            <a:r>
              <a:rPr lang="en-US" altLang="en-US"/>
              <a:t>, i.e. prove “not Q implies not P”.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533400" y="3622675"/>
            <a:ext cx="8477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Proof: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752600" y="3657600"/>
            <a:ext cx="4673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shall prove the contrapositive –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/>
              <a:t>         “</a:t>
            </a:r>
            <a:r>
              <a:rPr lang="en-US" altLang="en-US" i="1"/>
              <a:t>if √r is rational, then r is rational</a:t>
            </a:r>
            <a:r>
              <a:rPr lang="en-US" altLang="en-US"/>
              <a:t>.”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1738313" y="4495800"/>
            <a:ext cx="5805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Since √r is rational, √r = a/b for some integers a,b.</a:t>
            </a:r>
          </a:p>
        </p:txBody>
      </p:sp>
      <p:sp>
        <p:nvSpPr>
          <p:cNvPr id="253961" name="Text Box 9"/>
          <p:cNvSpPr txBox="1">
            <a:spLocks noChangeArrowheads="1"/>
          </p:cNvSpPr>
          <p:nvPr/>
        </p:nvSpPr>
        <p:spPr bwMode="auto">
          <a:xfrm>
            <a:off x="1763713" y="5064125"/>
            <a:ext cx="6161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r = a</a:t>
            </a:r>
            <a:r>
              <a:rPr lang="en-US" altLang="en-US" sz="2400" baseline="30000"/>
              <a:t>2</a:t>
            </a:r>
            <a:r>
              <a:rPr lang="en-US" altLang="en-US"/>
              <a:t>/b</a:t>
            </a:r>
            <a:r>
              <a:rPr lang="en-US" altLang="en-US" sz="2400" baseline="30000"/>
              <a:t>2</a:t>
            </a:r>
            <a:r>
              <a:rPr lang="en-US" altLang="en-US"/>
              <a:t>.  Since a,b are integers, a</a:t>
            </a:r>
            <a:r>
              <a:rPr lang="en-US" altLang="en-US" sz="2400" baseline="30000"/>
              <a:t>2</a:t>
            </a:r>
            <a:r>
              <a:rPr lang="en-US" altLang="en-US"/>
              <a:t>,b</a:t>
            </a:r>
            <a:r>
              <a:rPr lang="en-US" altLang="en-US" sz="2400" baseline="30000"/>
              <a:t>2 </a:t>
            </a:r>
            <a:r>
              <a:rPr lang="en-US" altLang="en-US"/>
              <a:t>are integers.</a:t>
            </a:r>
          </a:p>
        </p:txBody>
      </p:sp>
      <p:sp>
        <p:nvSpPr>
          <p:cNvPr id="253962" name="Text Box 10"/>
          <p:cNvSpPr txBox="1">
            <a:spLocks noChangeArrowheads="1"/>
          </p:cNvSpPr>
          <p:nvPr/>
        </p:nvSpPr>
        <p:spPr bwMode="auto">
          <a:xfrm>
            <a:off x="1752600" y="5597525"/>
            <a:ext cx="273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Therefore, r is rational.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4495800" y="5826125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3964" name="Text Box 12"/>
          <p:cNvSpPr txBox="1">
            <a:spLocks noChangeArrowheads="1"/>
          </p:cNvSpPr>
          <p:nvPr/>
        </p:nvSpPr>
        <p:spPr bwMode="auto">
          <a:xfrm>
            <a:off x="609600" y="6338888"/>
            <a:ext cx="10414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(Q.E.D.)</a:t>
            </a: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1828800" y="6338888"/>
            <a:ext cx="3751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"which was to be demonstrated", </a:t>
            </a: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1600200" y="3581400"/>
            <a:ext cx="67818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3967" name="Text Box 15"/>
          <p:cNvSpPr txBox="1">
            <a:spLocks noChangeArrowheads="1"/>
          </p:cNvSpPr>
          <p:nvPr/>
        </p:nvSpPr>
        <p:spPr bwMode="auto">
          <a:xfrm>
            <a:off x="5492750" y="6338888"/>
            <a:ext cx="2751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or “quite easily done”.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253969" name="Text Box 17"/>
          <p:cNvSpPr txBox="1">
            <a:spLocks noChangeArrowheads="1"/>
          </p:cNvSpPr>
          <p:nvPr/>
        </p:nvSpPr>
        <p:spPr bwMode="auto">
          <a:xfrm>
            <a:off x="4860925" y="55768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Q.E.D.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nimBg="1"/>
      <p:bldP spid="253956" grpId="0"/>
      <p:bldP spid="253958" grpId="0" animBg="1"/>
      <p:bldP spid="253959" grpId="0"/>
      <p:bldP spid="253960" grpId="0"/>
      <p:bldP spid="253961" grpId="0"/>
      <p:bldP spid="253962" grpId="0"/>
      <p:bldP spid="253963" grpId="0" animBg="1"/>
      <p:bldP spid="253964" grpId="0" animBg="1"/>
      <p:bldP spid="253965" grpId="0"/>
      <p:bldP spid="253966" grpId="0" animBg="1"/>
      <p:bldP spid="253967" grpId="0"/>
      <p:bldP spid="2539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590800" y="457200"/>
            <a:ext cx="402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“if and only if”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990600" y="1447800"/>
            <a:ext cx="7323138" cy="7889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Prove that two statements P and Q are “</a:t>
            </a:r>
            <a:r>
              <a:rPr lang="en-US" altLang="en-US" b="1"/>
              <a:t>logically equivalent”</a:t>
            </a:r>
            <a:r>
              <a:rPr lang="en-US" altLang="en-US"/>
              <a:t>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that is, one holds if and only if the other holds.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1004888" y="2681288"/>
            <a:ext cx="6500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Example:</a:t>
            </a:r>
            <a:r>
              <a:rPr lang="en-US" altLang="en-US"/>
              <a:t> For an integer n, n is even if and only if n</a:t>
            </a:r>
            <a:r>
              <a:rPr lang="en-US" altLang="en-US" baseline="30000"/>
              <a:t>2</a:t>
            </a:r>
            <a:r>
              <a:rPr lang="en-US" altLang="en-US"/>
              <a:t> is even.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676400" y="3733800"/>
            <a:ext cx="49149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Q implies P.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1676400" y="42672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1’: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not P implies not Q.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  <p:bldP spid="254981" grpId="0" animBg="1"/>
      <p:bldP spid="2549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the Contrapositive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2209800" y="4406900"/>
            <a:ext cx="4545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n</a:t>
            </a:r>
            <a:r>
              <a:rPr lang="en-US" altLang="en-US" sz="2400" baseline="30000"/>
              <a:t>2</a:t>
            </a:r>
            <a:r>
              <a:rPr lang="en-US" altLang="en-US"/>
              <a:t> is even, then n is even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2209800" y="2563813"/>
            <a:ext cx="4545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n is even, then n</a:t>
            </a:r>
            <a:r>
              <a:rPr lang="en-US" altLang="en-US" sz="2400" baseline="30000"/>
              <a:t>2</a:t>
            </a:r>
            <a:r>
              <a:rPr lang="en-US" altLang="en-US"/>
              <a:t> is even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3675063" y="3097213"/>
            <a:ext cx="1006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 = 2k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en-US"/>
              <a:t>n</a:t>
            </a:r>
            <a:r>
              <a:rPr lang="en-US" altLang="en-US" baseline="30000"/>
              <a:t>2</a:t>
            </a:r>
            <a:r>
              <a:rPr lang="en-US" altLang="zh-TW"/>
              <a:t> = 4k</a:t>
            </a:r>
            <a:r>
              <a:rPr lang="en-US" altLang="en-US" baseline="30000"/>
              <a:t>2</a:t>
            </a:r>
            <a:endParaRPr lang="en-US" altLang="zh-TW" baseline="30000"/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2743200" y="30972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Proof:</a:t>
            </a:r>
          </a:p>
        </p:txBody>
      </p:sp>
      <p:sp>
        <p:nvSpPr>
          <p:cNvPr id="256009" name="Text Box 9"/>
          <p:cNvSpPr txBox="1">
            <a:spLocks noChangeArrowheads="1"/>
          </p:cNvSpPr>
          <p:nvPr/>
        </p:nvSpPr>
        <p:spPr bwMode="auto">
          <a:xfrm>
            <a:off x="2743200" y="50784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Proof:</a:t>
            </a:r>
          </a:p>
        </p:txBody>
      </p:sp>
      <p:sp>
        <p:nvSpPr>
          <p:cNvPr id="256011" name="Rectangle 11"/>
          <p:cNvSpPr>
            <a:spLocks noChangeArrowheads="1"/>
          </p:cNvSpPr>
          <p:nvPr/>
        </p:nvSpPr>
        <p:spPr bwMode="auto">
          <a:xfrm>
            <a:off x="3733800" y="5078413"/>
            <a:ext cx="94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en-US" sz="2400" baseline="30000"/>
              <a:t>2</a:t>
            </a:r>
            <a:r>
              <a:rPr lang="en-US" altLang="zh-TW"/>
              <a:t> = 2k</a:t>
            </a:r>
            <a:endParaRPr lang="en-US" altLang="zh-TW" sz="2400" baseline="30000"/>
          </a:p>
        </p:txBody>
      </p:sp>
      <p:sp>
        <p:nvSpPr>
          <p:cNvPr id="256012" name="Rectangle 12"/>
          <p:cNvSpPr>
            <a:spLocks noChangeArrowheads="1"/>
          </p:cNvSpPr>
          <p:nvPr/>
        </p:nvSpPr>
        <p:spPr bwMode="auto">
          <a:xfrm>
            <a:off x="3733800" y="5626100"/>
            <a:ext cx="1216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n</a:t>
            </a:r>
            <a:r>
              <a:rPr lang="en-US" altLang="zh-TW"/>
              <a:t> = √(2k)</a:t>
            </a:r>
            <a:endParaRPr lang="en-US" altLang="zh-TW" sz="2400" baseline="30000"/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3794125" y="6186488"/>
            <a:ext cx="422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??</a:t>
            </a:r>
          </a:p>
        </p:txBody>
      </p:sp>
      <p:sp>
        <p:nvSpPr>
          <p:cNvPr id="20491" name="Rectangle 14"/>
          <p:cNvSpPr>
            <a:spLocks noChangeArrowheads="1"/>
          </p:cNvSpPr>
          <p:nvPr/>
        </p:nvSpPr>
        <p:spPr bwMode="auto">
          <a:xfrm>
            <a:off x="1824038" y="1219200"/>
            <a:ext cx="54911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For an integer n, n is even if and only if n</a:t>
            </a:r>
            <a:r>
              <a:rPr lang="en-US" altLang="en-US" baseline="30000"/>
              <a:t>2</a:t>
            </a:r>
            <a:r>
              <a:rPr lang="en-US" altLang="en-US"/>
              <a:t> is even.</a:t>
            </a:r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2095500" y="1905000"/>
            <a:ext cx="49149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Q implies 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/>
      <p:bldP spid="256006" grpId="0"/>
      <p:bldP spid="256008" grpId="0"/>
      <p:bldP spid="256009" grpId="0"/>
      <p:bldP spid="256011" grpId="0"/>
      <p:bldP spid="256012" grpId="0"/>
      <p:bldP spid="256013" grpId="0"/>
      <p:bldP spid="2560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1193800" y="4281488"/>
            <a:ext cx="5902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Since n is an odd number, n = 2k+1 for some integer k.</a:t>
            </a:r>
          </a:p>
        </p:txBody>
      </p:sp>
      <p:sp>
        <p:nvSpPr>
          <p:cNvPr id="258051" name="Text Box 3"/>
          <p:cNvSpPr txBox="1">
            <a:spLocks noChangeArrowheads="1"/>
          </p:cNvSpPr>
          <p:nvPr/>
        </p:nvSpPr>
        <p:spPr bwMode="auto">
          <a:xfrm>
            <a:off x="1219200" y="6110288"/>
            <a:ext cx="2692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n</a:t>
            </a:r>
            <a:r>
              <a:rPr lang="en-US" altLang="en-US" sz="2400" baseline="30000"/>
              <a:t>2</a:t>
            </a:r>
            <a:r>
              <a:rPr lang="en-US" altLang="en-US"/>
              <a:t> is an odd number.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667000" y="457200"/>
            <a:ext cx="379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the Contrapositive</a:t>
            </a:r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209800" y="2514600"/>
            <a:ext cx="4545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6699"/>
                </a:solidFill>
              </a:rPr>
              <a:t>Statement:</a:t>
            </a:r>
            <a:r>
              <a:rPr lang="en-US" altLang="en-US"/>
              <a:t>   If n</a:t>
            </a:r>
            <a:r>
              <a:rPr lang="en-US" altLang="en-US" sz="2400" baseline="30000"/>
              <a:t>2</a:t>
            </a:r>
            <a:r>
              <a:rPr lang="en-US" altLang="en-US"/>
              <a:t> is even, then n is even</a:t>
            </a:r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1828800" y="3000375"/>
            <a:ext cx="4811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Contrapositive:</a:t>
            </a:r>
            <a:r>
              <a:rPr lang="en-US" altLang="en-US"/>
              <a:t>   If n is odd, then n</a:t>
            </a:r>
            <a:r>
              <a:rPr lang="en-US" altLang="en-US" sz="2400" baseline="30000"/>
              <a:t>2</a:t>
            </a:r>
            <a:r>
              <a:rPr lang="en-US" altLang="en-US"/>
              <a:t> is odd.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219200" y="4819650"/>
            <a:ext cx="1795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n</a:t>
            </a:r>
            <a:r>
              <a:rPr lang="en-US" altLang="en-US" sz="2400" baseline="30000"/>
              <a:t>2</a:t>
            </a:r>
            <a:r>
              <a:rPr lang="en-US" altLang="en-US"/>
              <a:t> = (2k+1)</a:t>
            </a:r>
            <a:r>
              <a:rPr lang="en-US" altLang="en-US" sz="2400" baseline="30000"/>
              <a:t>2</a:t>
            </a:r>
            <a:endParaRPr lang="en-US" altLang="en-US"/>
          </a:p>
        </p:txBody>
      </p:sp>
      <p:sp>
        <p:nvSpPr>
          <p:cNvPr id="258056" name="Text Box 8"/>
          <p:cNvSpPr txBox="1">
            <a:spLocks noChangeArrowheads="1"/>
          </p:cNvSpPr>
          <p:nvPr/>
        </p:nvSpPr>
        <p:spPr bwMode="auto">
          <a:xfrm>
            <a:off x="1981200" y="5424488"/>
            <a:ext cx="2090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= (2k)</a:t>
            </a:r>
            <a:r>
              <a:rPr lang="en-US" altLang="en-US" sz="2400" baseline="30000"/>
              <a:t>2</a:t>
            </a:r>
            <a:r>
              <a:rPr lang="en-US" altLang="en-US"/>
              <a:t> + 2(2k) + 1</a:t>
            </a:r>
          </a:p>
        </p:txBody>
      </p:sp>
      <p:sp>
        <p:nvSpPr>
          <p:cNvPr id="258057" name="Text Box 9"/>
          <p:cNvSpPr txBox="1">
            <a:spLocks noChangeArrowheads="1"/>
          </p:cNvSpPr>
          <p:nvPr/>
        </p:nvSpPr>
        <p:spPr bwMode="auto">
          <a:xfrm>
            <a:off x="669925" y="3662363"/>
            <a:ext cx="303530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(the contrapositive):</a:t>
            </a:r>
          </a:p>
        </p:txBody>
      </p:sp>
      <p:sp>
        <p:nvSpPr>
          <p:cNvPr id="258059" name="Text Box 11"/>
          <p:cNvSpPr txBox="1">
            <a:spLocks noChangeArrowheads="1"/>
          </p:cNvSpPr>
          <p:nvPr/>
        </p:nvSpPr>
        <p:spPr bwMode="auto">
          <a:xfrm>
            <a:off x="1676400" y="1905000"/>
            <a:ext cx="57880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1’:</a:t>
            </a:r>
            <a:r>
              <a:rPr lang="en-US" altLang="en-US"/>
              <a:t> Prove P implies Q </a:t>
            </a:r>
            <a:r>
              <a:rPr lang="en-US" altLang="en-US" b="1"/>
              <a:t>and</a:t>
            </a:r>
            <a:r>
              <a:rPr lang="en-US" altLang="en-US"/>
              <a:t> not P implies not Q.</a:t>
            </a:r>
          </a:p>
        </p:txBody>
      </p:sp>
      <p:sp>
        <p:nvSpPr>
          <p:cNvPr id="21515" name="Rectangle 14"/>
          <p:cNvSpPr>
            <a:spLocks noChangeArrowheads="1"/>
          </p:cNvSpPr>
          <p:nvPr/>
        </p:nvSpPr>
        <p:spPr bwMode="auto">
          <a:xfrm>
            <a:off x="1824038" y="1219200"/>
            <a:ext cx="549116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For an integer n, n is even if and only if n</a:t>
            </a:r>
            <a:r>
              <a:rPr lang="en-US" altLang="en-US" baseline="30000" dirty="0"/>
              <a:t>2</a:t>
            </a:r>
            <a:r>
              <a:rPr lang="en-US" altLang="en-US" dirty="0"/>
              <a:t> is even.</a:t>
            </a:r>
          </a:p>
        </p:txBody>
      </p:sp>
      <p:sp>
        <p:nvSpPr>
          <p:cNvPr id="258063" name="Text Box 15"/>
          <p:cNvSpPr txBox="1">
            <a:spLocks noChangeArrowheads="1"/>
          </p:cNvSpPr>
          <p:nvPr/>
        </p:nvSpPr>
        <p:spPr bwMode="auto">
          <a:xfrm>
            <a:off x="4097338" y="5410200"/>
            <a:ext cx="1922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= 2(2k</a:t>
            </a:r>
            <a:r>
              <a:rPr lang="en-US" altLang="en-US" sz="2400" baseline="30000"/>
              <a:t>2</a:t>
            </a:r>
            <a:r>
              <a:rPr lang="en-US" altLang="en-US"/>
              <a:t> + 2k) + 1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0" grpId="0"/>
      <p:bldP spid="258051" grpId="0"/>
      <p:bldP spid="258053" grpId="0"/>
      <p:bldP spid="258054" grpId="0"/>
      <p:bldP spid="258055" grpId="0"/>
      <p:bldP spid="258056" grpId="0"/>
      <p:bldP spid="258057" grpId="0" animBg="1"/>
      <p:bldP spid="258059" grpId="0" animBg="1"/>
      <p:bldP spid="2580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</a:t>
            </a:r>
            <a:r>
              <a:rPr lang="en-US" altLang="zh-TW">
                <a:solidFill>
                  <a:schemeClr val="bg2"/>
                </a:solidFill>
              </a:rPr>
              <a:t>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>
                <a:solidFill>
                  <a:schemeClr val="bg2"/>
                </a:solidFill>
              </a:rPr>
              <a:t> Proof by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800475" y="1447800"/>
          <a:ext cx="15335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482400" imgH="406080" progId="Equation.DSMT4">
                  <p:embed/>
                </p:oleObj>
              </mc:Choice>
              <mc:Fallback>
                <p:oleObj name="Equation" r:id="rId3" imgW="48240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1447800"/>
                        <a:ext cx="15335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127125" y="3276600"/>
            <a:ext cx="69119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To prove P, you prove that not P would lead to ridiculous result,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/>
              <a:t>and so P must be true.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6147" name="Text Box 20"/>
          <p:cNvSpPr txBox="1">
            <a:spLocks noChangeArrowheads="1"/>
          </p:cNvSpPr>
          <p:nvPr/>
        </p:nvSpPr>
        <p:spPr bwMode="auto">
          <a:xfrm>
            <a:off x="381000" y="1338263"/>
            <a:ext cx="803938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Now we have learnt the basics in logic.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are going to apply the logical rules in proving mathematical theorems.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We will </a:t>
            </a:r>
            <a:r>
              <a:rPr lang="en-US" altLang="zh-TW" dirty="0"/>
              <a:t>illustrate different proof techniques including:</a:t>
            </a:r>
          </a:p>
        </p:txBody>
      </p:sp>
      <p:sp>
        <p:nvSpPr>
          <p:cNvPr id="6148" name="Text Box 21"/>
          <p:cNvSpPr txBox="1">
            <a:spLocks noChangeArrowheads="1"/>
          </p:cNvSpPr>
          <p:nvPr/>
        </p:nvSpPr>
        <p:spPr bwMode="auto">
          <a:xfrm>
            <a:off x="3203575" y="3810000"/>
            <a:ext cx="27368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914400" y="2971800"/>
            <a:ext cx="77724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kumimoji="0" lang="en-US" altLang="en-US" dirty="0">
              <a:solidFill>
                <a:schemeClr val="accent2"/>
              </a:solidFill>
            </a:endParaRPr>
          </a:p>
          <a:p>
            <a:pPr eaLnBrk="1" hangingPunct="1">
              <a:buFontTx/>
              <a:buChar char="•"/>
            </a:pPr>
            <a:r>
              <a:rPr kumimoji="0" lang="en-US" altLang="en-US" dirty="0">
                <a:solidFill>
                  <a:srgbClr val="0D05A7"/>
                </a:solidFill>
              </a:rPr>
              <a:t> </a:t>
            </a:r>
            <a:r>
              <a:rPr kumimoji="0" lang="en-US" altLang="en-US" dirty="0"/>
              <a:t>Suppose        was rational.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kumimoji="0" lang="en-US" altLang="en-US" dirty="0"/>
              <a:t> Choose </a:t>
            </a:r>
            <a:r>
              <a:rPr kumimoji="0" lang="en-US" altLang="en-US" i="1" dirty="0"/>
              <a:t>m</a:t>
            </a:r>
            <a:r>
              <a:rPr kumimoji="0" lang="en-US" altLang="en-US" dirty="0"/>
              <a:t>,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integers </a:t>
            </a:r>
            <a:r>
              <a:rPr kumimoji="0" lang="en-US" altLang="en-US" dirty="0">
                <a:solidFill>
                  <a:srgbClr val="A50021"/>
                </a:solidFill>
              </a:rPr>
              <a:t>without common prime factors</a:t>
            </a:r>
            <a:r>
              <a:rPr kumimoji="0" lang="en-US" altLang="en-US" dirty="0"/>
              <a:t> (always possible) 	such that                           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endParaRPr kumimoji="0" lang="en-US" altLang="en-US" dirty="0"/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kumimoji="0" lang="en-US" altLang="en-US" dirty="0"/>
              <a:t> Show that </a:t>
            </a:r>
            <a:r>
              <a:rPr kumimoji="0" lang="en-US" altLang="en-US" i="1" dirty="0"/>
              <a:t>m</a:t>
            </a:r>
            <a:r>
              <a:rPr kumimoji="0" lang="en-US" altLang="en-US" dirty="0"/>
              <a:t>  and </a:t>
            </a:r>
            <a:r>
              <a:rPr kumimoji="0" lang="en-US" altLang="en-US" i="1" dirty="0"/>
              <a:t>n </a:t>
            </a:r>
            <a:r>
              <a:rPr kumimoji="0" lang="en-US" altLang="en-US" dirty="0"/>
              <a:t>are both even, thus having a common factor 2,</a:t>
            </a:r>
          </a:p>
          <a:p>
            <a:pPr eaLnBrk="1" hangingPunct="1">
              <a:lnSpc>
                <a:spcPct val="150000"/>
              </a:lnSpc>
            </a:pPr>
            <a:r>
              <a:rPr kumimoji="0" lang="en-US" altLang="en-US" dirty="0"/>
              <a:t>   a </a:t>
            </a:r>
            <a:r>
              <a:rPr kumimoji="0" lang="en-US" altLang="en-US" b="1" dirty="0"/>
              <a:t>contradiction</a:t>
            </a:r>
            <a:r>
              <a:rPr kumimoji="0" lang="en-US" altLang="en-US" dirty="0"/>
              <a:t>!</a:t>
            </a: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3124200" y="3962400"/>
          <a:ext cx="10668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3" imgW="533160" imgH="393480" progId="Equation.3">
                  <p:embed/>
                </p:oleObj>
              </mc:Choice>
              <mc:Fallback>
                <p:oleObj name="Equation" r:id="rId3" imgW="5331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10668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b="1" i="1"/>
              <a:t>Theorem: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 i="1">
                <a:solidFill>
                  <a:schemeClr val="folHlink"/>
                </a:solidFill>
              </a:rPr>
              <a:t>         </a:t>
            </a:r>
            <a:r>
              <a:rPr kumimoji="0" lang="en-US" altLang="en-US"/>
              <a:t>is irrational</a:t>
            </a:r>
            <a:r>
              <a:rPr kumimoji="0" lang="en-US" altLang="en-US">
                <a:solidFill>
                  <a:srgbClr val="0D05A7"/>
                </a:solidFill>
              </a:rPr>
              <a:t>.</a:t>
            </a: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209800" y="14478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5" imgW="241200" imgH="215640" progId="Equation.3">
                  <p:embed/>
                </p:oleObj>
              </mc:Choice>
              <mc:Fallback>
                <p:oleObj name="Equation" r:id="rId5" imgW="241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268304" y="2209800"/>
            <a:ext cx="5218096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 dirty="0"/>
              <a:t>Proof (by contradiction): </a:t>
            </a:r>
            <a:r>
              <a:rPr kumimoji="0" lang="en-US" altLang="en-US" dirty="0" smtClean="0"/>
              <a:t>[sketch of the proof]</a:t>
            </a:r>
            <a:endParaRPr kumimoji="0" lang="en-US" altLang="en-US" dirty="0"/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2057400" y="32004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7" imgW="241200" imgH="215640" progId="Equation.3">
                  <p:embed/>
                </p:oleObj>
              </mc:Choice>
              <mc:Fallback>
                <p:oleObj name="Equation" r:id="rId7" imgW="2412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004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7086600" y="3124200"/>
          <a:ext cx="10668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24200"/>
                        <a:ext cx="10668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5157788" y="3200400"/>
            <a:ext cx="1668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so can assume</a:t>
            </a: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5867400" y="3657600"/>
          <a:ext cx="1333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5" imgW="558720" imgH="203040" progId="Equation.DSMT4">
                  <p:embed/>
                </p:oleObj>
              </mc:Choice>
              <mc:Fallback>
                <p:oleObj name="Equation" r:id="rId5" imgW="5587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1333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5943600" y="4876800"/>
          <a:ext cx="1219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7" imgW="520560" imgH="203040" progId="Equation.3">
                  <p:embed/>
                </p:oleObj>
              </mc:Choice>
              <mc:Fallback>
                <p:oleObj name="Equation" r:id="rId7" imgW="5205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876800"/>
                        <a:ext cx="12192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5781675" y="5584825"/>
            <a:ext cx="1452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so </a:t>
            </a:r>
            <a:r>
              <a:rPr kumimoji="0" lang="en-US" altLang="en-US" i="1">
                <a:solidFill>
                  <a:srgbClr val="0D05A7"/>
                </a:solidFill>
              </a:rPr>
              <a:t>n</a:t>
            </a:r>
            <a:r>
              <a:rPr kumimoji="0" lang="en-US" altLang="en-US">
                <a:solidFill>
                  <a:srgbClr val="0D05A7"/>
                </a:solidFill>
              </a:rPr>
              <a:t> is even</a:t>
            </a:r>
            <a:r>
              <a:rPr kumimoji="0" lang="en-US" altLang="en-US"/>
              <a:t>.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5029200" y="2895600"/>
            <a:ext cx="32766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63178" name="Object 10"/>
          <p:cNvGraphicFramePr>
            <a:graphicFrameLocks noChangeAspect="1"/>
          </p:cNvGraphicFramePr>
          <p:nvPr/>
        </p:nvGraphicFramePr>
        <p:xfrm>
          <a:off x="1447800" y="3048000"/>
          <a:ext cx="1143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9" imgW="533160" imgH="393480" progId="Equation.3">
                  <p:embed/>
                </p:oleObj>
              </mc:Choice>
              <mc:Fallback>
                <p:oleObj name="Equation" r:id="rId9" imgW="5331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1143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9" name="Object 11"/>
          <p:cNvGraphicFramePr>
            <a:graphicFrameLocks noChangeAspect="1"/>
          </p:cNvGraphicFramePr>
          <p:nvPr/>
        </p:nvGraphicFramePr>
        <p:xfrm>
          <a:off x="1371600" y="4038600"/>
          <a:ext cx="16478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11" imgW="571320" imgH="215640" progId="Equation.3">
                  <p:embed/>
                </p:oleObj>
              </mc:Choice>
              <mc:Fallback>
                <p:oleObj name="Equation" r:id="rId11" imgW="57132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16478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80" name="Object 12"/>
          <p:cNvGraphicFramePr>
            <a:graphicFrameLocks noChangeAspect="1"/>
          </p:cNvGraphicFramePr>
          <p:nvPr/>
        </p:nvGraphicFramePr>
        <p:xfrm>
          <a:off x="1658938" y="4800600"/>
          <a:ext cx="12525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13" imgW="583920" imgH="203040" progId="Equation.3">
                  <p:embed/>
                </p:oleObj>
              </mc:Choice>
              <mc:Fallback>
                <p:oleObj name="Equation" r:id="rId13" imgW="58392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4800600"/>
                        <a:ext cx="12525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1584325" y="5562600"/>
            <a:ext cx="1647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so  </a:t>
            </a:r>
            <a:r>
              <a:rPr kumimoji="0" lang="en-US" altLang="en-US" i="1">
                <a:solidFill>
                  <a:srgbClr val="0D05A7"/>
                </a:solidFill>
              </a:rPr>
              <a:t>m</a:t>
            </a:r>
            <a:r>
              <a:rPr kumimoji="0" lang="en-US" altLang="en-US">
                <a:solidFill>
                  <a:srgbClr val="0D05A7"/>
                </a:solidFill>
              </a:rPr>
              <a:t>  is even</a:t>
            </a:r>
            <a:r>
              <a:rPr kumimoji="0" lang="en-US" altLang="en-US"/>
              <a:t>.</a:t>
            </a:r>
          </a:p>
        </p:txBody>
      </p:sp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914400" y="2971800"/>
            <a:ext cx="30480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63183" name="Object 15"/>
          <p:cNvGraphicFramePr>
            <a:graphicFrameLocks noChangeAspect="1"/>
          </p:cNvGraphicFramePr>
          <p:nvPr/>
        </p:nvGraphicFramePr>
        <p:xfrm>
          <a:off x="5791200" y="4267200"/>
          <a:ext cx="14239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15" imgW="596880" imgH="203040" progId="Equation.DSMT4">
                  <p:embed/>
                </p:oleObj>
              </mc:Choice>
              <mc:Fallback>
                <p:oleObj name="Equation" r:id="rId15" imgW="596880" imgH="2030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267200"/>
                        <a:ext cx="14239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85" name="Freeform 17"/>
          <p:cNvSpPr>
            <a:spLocks/>
          </p:cNvSpPr>
          <p:nvPr/>
        </p:nvSpPr>
        <p:spPr bwMode="auto">
          <a:xfrm>
            <a:off x="3276600" y="3429000"/>
            <a:ext cx="1905000" cy="2438400"/>
          </a:xfrm>
          <a:custGeom>
            <a:avLst/>
            <a:gdLst>
              <a:gd name="T0" fmla="*/ 0 w 1671"/>
              <a:gd name="T1" fmla="*/ 724 h 788"/>
              <a:gd name="T2" fmla="*/ 568 w 1671"/>
              <a:gd name="T3" fmla="*/ 667 h 788"/>
              <a:gd name="T4" fmla="*/ 1671 w 1671"/>
              <a:gd name="T5" fmla="*/ 0 h 788"/>
              <a:gd name="T6" fmla="*/ 0 60000 65536"/>
              <a:gd name="T7" fmla="*/ 0 60000 65536"/>
              <a:gd name="T8" fmla="*/ 0 60000 65536"/>
              <a:gd name="T9" fmla="*/ 0 w 1671"/>
              <a:gd name="T10" fmla="*/ 0 h 788"/>
              <a:gd name="T11" fmla="*/ 1671 w 1671"/>
              <a:gd name="T12" fmla="*/ 788 h 7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1" h="788">
                <a:moveTo>
                  <a:pt x="0" y="724"/>
                </a:moveTo>
                <a:cubicBezTo>
                  <a:pt x="146" y="725"/>
                  <a:pt x="290" y="788"/>
                  <a:pt x="568" y="667"/>
                </a:cubicBezTo>
                <a:cubicBezTo>
                  <a:pt x="846" y="546"/>
                  <a:pt x="1441" y="139"/>
                  <a:pt x="1671" y="0"/>
                </a:cubicBezTo>
              </a:path>
            </a:pathLst>
          </a:custGeom>
          <a:noFill/>
          <a:ln w="9525" cap="flat" cmpd="sng">
            <a:solidFill>
              <a:srgbClr val="0D05A7"/>
            </a:solidFill>
            <a:prstDash val="solid"/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Text Box 18"/>
          <p:cNvSpPr txBox="1">
            <a:spLocks noChangeArrowheads="1"/>
          </p:cNvSpPr>
          <p:nvPr/>
        </p:nvSpPr>
        <p:spPr bwMode="auto">
          <a:xfrm>
            <a:off x="2819400" y="457200"/>
            <a:ext cx="352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by Contradiction</a:t>
            </a:r>
          </a:p>
        </p:txBody>
      </p:sp>
      <p:sp>
        <p:nvSpPr>
          <p:cNvPr id="3089" name="Text Box 19"/>
          <p:cNvSpPr txBox="1">
            <a:spLocks noChangeArrowheads="1"/>
          </p:cNvSpPr>
          <p:nvPr/>
        </p:nvSpPr>
        <p:spPr bwMode="auto">
          <a:xfrm>
            <a:off x="914400" y="1485900"/>
            <a:ext cx="3505200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en-US" altLang="en-US" b="1" i="1"/>
              <a:t>Theorem:</a:t>
            </a:r>
            <a:r>
              <a:rPr kumimoji="0" lang="en-US" altLang="en-US">
                <a:solidFill>
                  <a:schemeClr val="accent2"/>
                </a:solidFill>
              </a:rPr>
              <a:t> </a:t>
            </a:r>
            <a:r>
              <a:rPr kumimoji="0" lang="en-US" altLang="en-US" i="1">
                <a:solidFill>
                  <a:schemeClr val="folHlink"/>
                </a:solidFill>
              </a:rPr>
              <a:t>         </a:t>
            </a:r>
            <a:r>
              <a:rPr kumimoji="0" lang="en-US" altLang="en-US"/>
              <a:t>is irrational</a:t>
            </a:r>
            <a:r>
              <a:rPr kumimoji="0" lang="en-US" altLang="en-US">
                <a:solidFill>
                  <a:srgbClr val="0D05A7"/>
                </a:solidFill>
              </a:rPr>
              <a:t>.</a:t>
            </a:r>
          </a:p>
        </p:txBody>
      </p:sp>
      <p:graphicFrame>
        <p:nvGraphicFramePr>
          <p:cNvPr id="3081" name="Object 20"/>
          <p:cNvGraphicFramePr>
            <a:graphicFrameLocks noChangeAspect="1"/>
          </p:cNvGraphicFramePr>
          <p:nvPr/>
        </p:nvGraphicFramePr>
        <p:xfrm>
          <a:off x="2209800" y="14478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17" imgW="241200" imgH="215640" progId="Equation.3">
                  <p:embed/>
                </p:oleObj>
              </mc:Choice>
              <mc:Fallback>
                <p:oleObj name="Equation" r:id="rId17" imgW="241200" imgH="2156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0"/>
                        <a:ext cx="4572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21"/>
          <p:cNvSpPr>
            <a:spLocks noChangeArrowheads="1"/>
          </p:cNvSpPr>
          <p:nvPr/>
        </p:nvSpPr>
        <p:spPr bwMode="auto">
          <a:xfrm>
            <a:off x="909638" y="2209800"/>
            <a:ext cx="2894012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Proof (by contradiction): </a:t>
            </a:r>
          </a:p>
        </p:txBody>
      </p:sp>
      <p:sp>
        <p:nvSpPr>
          <p:cNvPr id="3091" name="Text Box 22"/>
          <p:cNvSpPr txBox="1">
            <a:spLocks noChangeArrowheads="1"/>
          </p:cNvSpPr>
          <p:nvPr/>
        </p:nvSpPr>
        <p:spPr bwMode="auto">
          <a:xfrm>
            <a:off x="4267200" y="2209800"/>
            <a:ext cx="4194175" cy="376238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Want to prove both m and n are even.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76800" y="762000"/>
            <a:ext cx="4098925" cy="1200329"/>
            <a:chOff x="4876800" y="914400"/>
            <a:chExt cx="4098925" cy="1200329"/>
          </a:xfrm>
        </p:grpSpPr>
        <p:graphicFrame>
          <p:nvGraphicFramePr>
            <p:cNvPr id="2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5390495"/>
                </p:ext>
              </p:extLst>
            </p:nvPr>
          </p:nvGraphicFramePr>
          <p:xfrm>
            <a:off x="4876800" y="1268412"/>
            <a:ext cx="1066800" cy="788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Equation" r:id="rId19" imgW="533160" imgH="393480" progId="Equation.3">
                    <p:embed/>
                  </p:oleObj>
                </mc:Choice>
                <mc:Fallback>
                  <p:oleObj name="Equation" r:id="rId19" imgW="533160" imgH="393480" progId="Equation.3">
                    <p:embed/>
                    <p:pic>
                      <p:nvPicPr>
                        <p:cNvPr id="2611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800" y="1268412"/>
                          <a:ext cx="1066800" cy="788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6477000" y="914400"/>
              <a:ext cx="24987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i="1" dirty="0" smtClean="0"/>
                <a:t>m</a:t>
              </a:r>
              <a:r>
                <a:rPr kumimoji="0" lang="en-US" altLang="en-US" dirty="0" smtClean="0"/>
                <a:t>, </a:t>
              </a:r>
              <a:r>
                <a:rPr kumimoji="0" lang="en-US" altLang="en-US" i="1" dirty="0" smtClean="0"/>
                <a:t>n</a:t>
              </a:r>
              <a:r>
                <a:rPr kumimoji="0" lang="en-US" altLang="en-US" dirty="0" smtClean="0"/>
                <a:t> integers </a:t>
              </a:r>
              <a:r>
                <a:rPr kumimoji="0" lang="en-US" altLang="en-US" dirty="0" smtClean="0">
                  <a:solidFill>
                    <a:srgbClr val="A50021"/>
                  </a:solidFill>
                </a:rPr>
                <a:t>without common prime factors</a:t>
              </a:r>
              <a:r>
                <a:rPr kumimoji="0" lang="en-US" altLang="en-US" dirty="0" smtClean="0"/>
                <a:t> (always possible)</a:t>
              </a:r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1387" y="5422899"/>
            <a:ext cx="690563" cy="690563"/>
          </a:xfrm>
          <a:prstGeom prst="rect">
            <a:avLst/>
          </a:prstGeom>
        </p:spPr>
      </p:pic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62000" y="6172200"/>
            <a:ext cx="3433762" cy="64633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dirty="0"/>
              <a:t>For an integer n, n is even if and only if n</a:t>
            </a:r>
            <a:r>
              <a:rPr lang="en-US" altLang="en-US" baseline="30000" dirty="0"/>
              <a:t>2</a:t>
            </a:r>
            <a:r>
              <a:rPr lang="en-US" altLang="en-US" dirty="0"/>
              <a:t> is even.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/>
      <p:bldP spid="263174" grpId="0"/>
      <p:bldP spid="263175" grpId="0" animBg="1"/>
      <p:bldP spid="263181" grpId="0"/>
      <p:bldP spid="26318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Infinitude of the Primes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chemeClr val="tx2"/>
                </a:solidFill>
              </a:rPr>
              <a:t>Theorem.</a:t>
            </a:r>
            <a:r>
              <a:rPr lang="en-US" altLang="zh-TW"/>
              <a:t>  There are infinitely many prime numbers.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843371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Assume there are only finitely many primes.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Let p</a:t>
            </a:r>
            <a:r>
              <a:rPr lang="en-US" altLang="zh-TW" baseline="-25000" dirty="0"/>
              <a:t>1</a:t>
            </a:r>
            <a:r>
              <a:rPr lang="en-US" altLang="zh-TW" dirty="0"/>
              <a:t>, p</a:t>
            </a:r>
            <a:r>
              <a:rPr lang="en-US" altLang="zh-TW" baseline="-25000" dirty="0"/>
              <a:t>2</a:t>
            </a:r>
            <a:r>
              <a:rPr lang="en-US" altLang="zh-TW" dirty="0"/>
              <a:t>, …, </a:t>
            </a:r>
            <a:r>
              <a:rPr lang="en-US" altLang="zh-TW" dirty="0" err="1" smtClean="0"/>
              <a:t>p</a:t>
            </a:r>
            <a:r>
              <a:rPr lang="en-US" altLang="zh-TW" baseline="-25000" dirty="0" err="1" smtClean="0"/>
              <a:t>k</a:t>
            </a:r>
            <a:r>
              <a:rPr lang="en-US" altLang="zh-TW" dirty="0" smtClean="0"/>
              <a:t> </a:t>
            </a:r>
            <a:r>
              <a:rPr lang="en-US" altLang="zh-TW" dirty="0"/>
              <a:t>be all the primes.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We will construct a number </a:t>
            </a:r>
            <a:r>
              <a:rPr lang="en-US" altLang="zh-TW" dirty="0" smtClean="0"/>
              <a:t>N </a:t>
            </a:r>
            <a:r>
              <a:rPr lang="en-US" altLang="zh-TW" dirty="0"/>
              <a:t>so that </a:t>
            </a:r>
            <a:r>
              <a:rPr lang="en-US" altLang="zh-TW" dirty="0" smtClean="0"/>
              <a:t>N </a:t>
            </a:r>
            <a:r>
              <a:rPr lang="en-US" altLang="zh-TW" dirty="0"/>
              <a:t>is not divisible by any p</a:t>
            </a:r>
            <a:r>
              <a:rPr lang="en-US" altLang="zh-TW" baseline="-25000" dirty="0"/>
              <a:t>i</a:t>
            </a:r>
            <a:r>
              <a:rPr lang="en-US" altLang="zh-TW" dirty="0"/>
              <a:t>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By our assumption, it means that </a:t>
            </a:r>
            <a:r>
              <a:rPr lang="en-US" altLang="zh-TW" dirty="0" smtClean="0"/>
              <a:t>N </a:t>
            </a:r>
            <a:r>
              <a:rPr lang="en-US" altLang="zh-TW" dirty="0"/>
              <a:t>is not divisible by any prime number.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On the other hand, we show that any </a:t>
            </a:r>
            <a:r>
              <a:rPr lang="en-US" altLang="zh-TW" dirty="0" smtClean="0"/>
              <a:t>integer </a:t>
            </a:r>
            <a:r>
              <a:rPr lang="en-US" altLang="zh-TW" dirty="0"/>
              <a:t>must be divided by </a:t>
            </a:r>
            <a:r>
              <a:rPr lang="en-US" altLang="zh-TW" i="1" dirty="0">
                <a:solidFill>
                  <a:srgbClr val="A50021"/>
                </a:solidFill>
              </a:rPr>
              <a:t>some</a:t>
            </a:r>
            <a:r>
              <a:rPr lang="en-US" altLang="zh-TW" dirty="0">
                <a:solidFill>
                  <a:srgbClr val="A50021"/>
                </a:solidFill>
              </a:rPr>
              <a:t> </a:t>
            </a:r>
            <a:r>
              <a:rPr lang="en-US" altLang="zh-TW" dirty="0"/>
              <a:t>prime.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It leads to a contradiction, and therefore the assumption must be false.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So there must be infinitely many primes.</a:t>
            </a:r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559707" y="1752600"/>
            <a:ext cx="4469493" cy="36933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 dirty="0"/>
              <a:t>Proof (by contradiction): </a:t>
            </a:r>
            <a:r>
              <a:rPr kumimoji="0" lang="en-US" altLang="en-US" dirty="0" smtClean="0"/>
              <a:t>[Proof sketch]</a:t>
            </a:r>
            <a:endParaRPr kumimoji="0"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7868" y="3292426"/>
            <a:ext cx="521732" cy="2270173"/>
            <a:chOff x="87868" y="3292426"/>
            <a:chExt cx="521732" cy="2270173"/>
          </a:xfrm>
        </p:grpSpPr>
        <p:sp>
          <p:nvSpPr>
            <p:cNvPr id="2" name="Left Brace 1"/>
            <p:cNvSpPr/>
            <p:nvPr/>
          </p:nvSpPr>
          <p:spPr bwMode="auto">
            <a:xfrm>
              <a:off x="381000" y="4038600"/>
              <a:ext cx="228600" cy="9144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新細明體" pitchFamily="18" charset="-12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-862553" y="4242847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CONTRADICTION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828925" y="457200"/>
            <a:ext cx="341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Divisibility by a Prime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362075" y="1143000"/>
            <a:ext cx="641032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/>
              <a:t>Theorem.</a:t>
            </a:r>
            <a:r>
              <a:rPr lang="en-US" altLang="zh-TW"/>
              <a:t>  Any integer n &gt; 1 is divisible by a prime number.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3530600" y="6248400"/>
            <a:ext cx="2092325" cy="3762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of induction.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1447800" y="1752600"/>
            <a:ext cx="6330950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Let n be an integer.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n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Otherwise, n = ab, both are smaller than n.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a or b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Otherwise, a = cd, both are smaller than a.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If c or d is a prime number, then we are done.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Otherwise, repeat this argument, since the numbers are</a:t>
            </a:r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   getting smaller and smaller, this will eventually stop and</a:t>
            </a:r>
          </a:p>
          <a:p>
            <a:pPr eaLnBrk="1" hangingPunct="1">
              <a:buClr>
                <a:srgbClr val="A50021"/>
              </a:buClr>
            </a:pPr>
            <a:r>
              <a:rPr lang="en-US" altLang="zh-TW"/>
              <a:t>   we have found a prime factor of 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667000" y="457200"/>
            <a:ext cx="379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Infinitude of the Primes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609600" y="1081088"/>
            <a:ext cx="5770563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solidFill>
                  <a:schemeClr val="tx2"/>
                </a:solidFill>
              </a:rPr>
              <a:t>Theorem.</a:t>
            </a:r>
            <a:r>
              <a:rPr lang="en-US" altLang="zh-TW"/>
              <a:t>  There are infinitely many prime numbers.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676400" y="3581400"/>
            <a:ext cx="6110968" cy="369332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 dirty="0"/>
              <a:t>Claim</a:t>
            </a:r>
            <a:r>
              <a:rPr lang="en-US" altLang="zh-TW" dirty="0"/>
              <a:t>: if </a:t>
            </a:r>
            <a:r>
              <a:rPr lang="en-US" altLang="zh-TW" dirty="0" smtClean="0"/>
              <a:t>a prime p </a:t>
            </a:r>
            <a:r>
              <a:rPr lang="en-US" altLang="zh-TW" dirty="0"/>
              <a:t>divides a, then p does not divide a+1.</a:t>
            </a:r>
          </a:p>
        </p:txBody>
      </p:sp>
      <p:sp>
        <p:nvSpPr>
          <p:cNvPr id="267269" name="Text Box 5"/>
          <p:cNvSpPr txBox="1">
            <a:spLocks noChangeArrowheads="1"/>
          </p:cNvSpPr>
          <p:nvPr/>
        </p:nvSpPr>
        <p:spPr bwMode="auto">
          <a:xfrm>
            <a:off x="609600" y="2376488"/>
            <a:ext cx="3717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Let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, …, p</a:t>
            </a:r>
            <a:r>
              <a:rPr lang="en-US" altLang="zh-TW" baseline="-25000"/>
              <a:t>N</a:t>
            </a:r>
            <a:r>
              <a:rPr lang="en-US" altLang="zh-TW"/>
              <a:t> be all the primes.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609600" y="2909888"/>
            <a:ext cx="36327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 smtClean="0"/>
              <a:t>Consider an integer: </a:t>
            </a:r>
            <a:r>
              <a:rPr lang="en-US" altLang="zh-TW" dirty="0"/>
              <a:t>p</a:t>
            </a:r>
            <a:r>
              <a:rPr lang="en-US" altLang="zh-TW" baseline="-25000" dirty="0"/>
              <a:t>1</a:t>
            </a:r>
            <a:r>
              <a:rPr lang="en-US" altLang="zh-TW" dirty="0"/>
              <a:t>p</a:t>
            </a:r>
            <a:r>
              <a:rPr lang="en-US" altLang="zh-TW" baseline="-25000" dirty="0"/>
              <a:t>2</a:t>
            </a:r>
            <a:r>
              <a:rPr lang="en-US" altLang="zh-TW" dirty="0"/>
              <a:t>…</a:t>
            </a:r>
            <a:r>
              <a:rPr lang="en-US" altLang="zh-TW" dirty="0" err="1"/>
              <a:t>p</a:t>
            </a:r>
            <a:r>
              <a:rPr lang="en-US" altLang="zh-TW" baseline="-25000" dirty="0" err="1"/>
              <a:t>N</a:t>
            </a:r>
            <a:r>
              <a:rPr lang="en-US" altLang="zh-TW" dirty="0"/>
              <a:t> + 1.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611188" y="176688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Proof (by contradiction): 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677988" y="4186238"/>
            <a:ext cx="2894012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kumimoji="0" lang="en-US" altLang="en-US"/>
              <a:t>Proof (by contradiction): </a:t>
            </a:r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1677988" y="4794250"/>
            <a:ext cx="4510087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 = cp for some integer c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a+1 = dp for some integer 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=&gt; 1 = (d-c)p, contradiction because p&gt;=2.</a:t>
            </a:r>
          </a:p>
        </p:txBody>
      </p:sp>
      <p:sp>
        <p:nvSpPr>
          <p:cNvPr id="267275" name="Text Box 11"/>
          <p:cNvSpPr txBox="1">
            <a:spLocks noChangeArrowheads="1"/>
          </p:cNvSpPr>
          <p:nvPr/>
        </p:nvSpPr>
        <p:spPr bwMode="auto">
          <a:xfrm>
            <a:off x="609600" y="6248400"/>
            <a:ext cx="672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So none of p</a:t>
            </a:r>
            <a:r>
              <a:rPr lang="en-US" altLang="zh-TW" baseline="-25000"/>
              <a:t>1</a:t>
            </a:r>
            <a:r>
              <a:rPr lang="en-US" altLang="zh-TW"/>
              <a:t>, p</a:t>
            </a:r>
            <a:r>
              <a:rPr lang="en-US" altLang="zh-TW" baseline="-25000"/>
              <a:t>2</a:t>
            </a:r>
            <a:r>
              <a:rPr lang="en-US" altLang="zh-TW"/>
              <a:t>, …, p</a:t>
            </a:r>
            <a:r>
              <a:rPr lang="en-US" altLang="zh-TW" baseline="-25000"/>
              <a:t>N</a:t>
            </a:r>
            <a:r>
              <a:rPr lang="en-US" altLang="zh-TW"/>
              <a:t> can divide p</a:t>
            </a:r>
            <a:r>
              <a:rPr lang="en-US" altLang="zh-TW" baseline="-25000"/>
              <a:t>1</a:t>
            </a:r>
            <a:r>
              <a:rPr lang="en-US" altLang="zh-TW"/>
              <a:t>p</a:t>
            </a:r>
            <a:r>
              <a:rPr lang="en-US" altLang="zh-TW" baseline="-25000"/>
              <a:t>2</a:t>
            </a:r>
            <a:r>
              <a:rPr lang="en-US" altLang="zh-TW"/>
              <a:t>…p</a:t>
            </a:r>
            <a:r>
              <a:rPr lang="en-US" altLang="zh-TW" baseline="-25000"/>
              <a:t>N</a:t>
            </a:r>
            <a:r>
              <a:rPr lang="en-US" altLang="zh-TW"/>
              <a:t> + 1, a contradiction.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1524000" y="3505200"/>
            <a:ext cx="66294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/>
      <p:bldP spid="267271" grpId="0"/>
      <p:bldP spid="267272" grpId="0" animBg="1"/>
      <p:bldP spid="267273" grpId="0" animBg="1"/>
      <p:bldP spid="267275" grpId="0"/>
      <p:bldP spid="2672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505200" y="457200"/>
            <a:ext cx="205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This Lecture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203575" y="2024063"/>
            <a:ext cx="2736850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bg2"/>
                </a:solidFill>
              </a:rPr>
              <a:t>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 dirty="0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bg2"/>
                </a:solidFill>
              </a:rPr>
              <a:t>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 dirty="0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 dirty="0"/>
              <a:t> </a:t>
            </a:r>
            <a:r>
              <a:rPr lang="en-US" altLang="zh-TW" dirty="0">
                <a:solidFill>
                  <a:schemeClr val="bg2"/>
                </a:solidFill>
              </a:rPr>
              <a:t>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 dirty="0">
              <a:solidFill>
                <a:schemeClr val="bg2"/>
              </a:solidFill>
            </a:endParaRPr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 dirty="0">
                <a:solidFill>
                  <a:schemeClr val="bg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Proof by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352800" y="457200"/>
            <a:ext cx="240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Proof by Cases</a:t>
            </a:r>
          </a:p>
        </p:txBody>
      </p:sp>
      <p:pic>
        <p:nvPicPr>
          <p:cNvPr id="27651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462088"/>
            <a:ext cx="663575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905000"/>
            <a:ext cx="796925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825" y="2232025"/>
            <a:ext cx="766763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147638" cy="14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200" name="Text Box 8"/>
          <p:cNvSpPr txBox="1">
            <a:spLocks noChangeArrowheads="1"/>
          </p:cNvSpPr>
          <p:nvPr/>
        </p:nvSpPr>
        <p:spPr bwMode="auto">
          <a:xfrm>
            <a:off x="2957513" y="4191000"/>
            <a:ext cx="3227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 is positive or x is negative </a:t>
            </a:r>
          </a:p>
        </p:txBody>
      </p:sp>
      <p:sp>
        <p:nvSpPr>
          <p:cNvPr id="264201" name="Text Box 9"/>
          <p:cNvSpPr txBox="1">
            <a:spLocks noChangeArrowheads="1"/>
          </p:cNvSpPr>
          <p:nvPr/>
        </p:nvSpPr>
        <p:spPr bwMode="auto">
          <a:xfrm>
            <a:off x="1020763" y="3429000"/>
            <a:ext cx="7100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e.g. want to prove a nonzero number always has a positive square.</a:t>
            </a:r>
          </a:p>
        </p:txBody>
      </p:sp>
      <p:sp>
        <p:nvSpPr>
          <p:cNvPr id="264202" name="Text Box 10"/>
          <p:cNvSpPr txBox="1">
            <a:spLocks noChangeArrowheads="1"/>
          </p:cNvSpPr>
          <p:nvPr/>
        </p:nvSpPr>
        <p:spPr bwMode="auto">
          <a:xfrm>
            <a:off x="2971800" y="4648200"/>
            <a:ext cx="3036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x is positive, then 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  <p:sp>
        <p:nvSpPr>
          <p:cNvPr id="264203" name="Text Box 11"/>
          <p:cNvSpPr txBox="1">
            <a:spLocks noChangeArrowheads="1"/>
          </p:cNvSpPr>
          <p:nvPr/>
        </p:nvSpPr>
        <p:spPr bwMode="auto">
          <a:xfrm>
            <a:off x="2971800" y="5105400"/>
            <a:ext cx="310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x is negative, then 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  <p:pic>
        <p:nvPicPr>
          <p:cNvPr id="264204" name="Picture 12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638800"/>
            <a:ext cx="3048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205" name="Text Box 13"/>
          <p:cNvSpPr txBox="1">
            <a:spLocks noChangeArrowheads="1"/>
          </p:cNvSpPr>
          <p:nvPr/>
        </p:nvSpPr>
        <p:spPr bwMode="auto">
          <a:xfrm>
            <a:off x="3021013" y="5562600"/>
            <a:ext cx="8334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  <a:r>
              <a:rPr lang="en-US" altLang="zh-TW" baseline="30000"/>
              <a:t>2</a:t>
            </a:r>
            <a:r>
              <a:rPr lang="en-US" altLang="zh-TW"/>
              <a:t> &gt;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0" grpId="0"/>
      <p:bldP spid="264201" grpId="0"/>
      <p:bldP spid="264202" grpId="0"/>
      <p:bldP spid="264203" grpId="0"/>
      <p:bldP spid="26420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152650" y="76200"/>
            <a:ext cx="478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The Square of an Odd Integer</a:t>
            </a:r>
          </a:p>
        </p:txBody>
      </p:sp>
      <p:pic>
        <p:nvPicPr>
          <p:cNvPr id="28675" name="Picture 3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0" y="838200"/>
            <a:ext cx="4508500" cy="407988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922338" y="2133600"/>
            <a:ext cx="772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3</a:t>
            </a:r>
            <a:r>
              <a:rPr lang="en-US" altLang="zh-TW" baseline="30000"/>
              <a:t>2</a:t>
            </a:r>
            <a:r>
              <a:rPr lang="en-US" altLang="zh-TW"/>
              <a:t> = 9 = 8+1,     5</a:t>
            </a:r>
            <a:r>
              <a:rPr lang="en-US" altLang="zh-TW" baseline="30000"/>
              <a:t>2</a:t>
            </a:r>
            <a:r>
              <a:rPr lang="en-US" altLang="zh-TW"/>
              <a:t> = 25 = 3x8+1     ……     131</a:t>
            </a:r>
            <a:r>
              <a:rPr lang="en-US" altLang="zh-TW" baseline="30000"/>
              <a:t>2</a:t>
            </a:r>
            <a:r>
              <a:rPr lang="en-US" altLang="zh-TW"/>
              <a:t> = 17161 = 2145x8 + 1, ………</a:t>
            </a:r>
          </a:p>
        </p:txBody>
      </p:sp>
      <p:sp>
        <p:nvSpPr>
          <p:cNvPr id="274437" name="Text Box 5"/>
          <p:cNvSpPr txBox="1">
            <a:spLocks noChangeArrowheads="1"/>
          </p:cNvSpPr>
          <p:nvPr/>
        </p:nvSpPr>
        <p:spPr bwMode="auto">
          <a:xfrm>
            <a:off x="922338" y="2859088"/>
            <a:ext cx="451802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1: prove that n</a:t>
            </a:r>
            <a:r>
              <a:rPr lang="en-US" altLang="zh-TW" baseline="30000"/>
              <a:t>2</a:t>
            </a:r>
            <a:r>
              <a:rPr lang="en-US" altLang="zh-TW"/>
              <a:t> – 1 is divisible by 8.</a:t>
            </a:r>
          </a:p>
        </p:txBody>
      </p:sp>
      <p:sp>
        <p:nvSpPr>
          <p:cNvPr id="274438" name="Text Box 6"/>
          <p:cNvSpPr txBox="1">
            <a:spLocks noChangeArrowheads="1"/>
          </p:cNvSpPr>
          <p:nvPr/>
        </p:nvSpPr>
        <p:spPr bwMode="auto">
          <a:xfrm>
            <a:off x="922338" y="4195763"/>
            <a:ext cx="2749550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2: consider (2k+1)</a:t>
            </a:r>
            <a:r>
              <a:rPr lang="en-US" altLang="zh-TW" baseline="30000"/>
              <a:t>2</a:t>
            </a:r>
          </a:p>
        </p:txBody>
      </p:sp>
      <p:sp>
        <p:nvSpPr>
          <p:cNvPr id="274439" name="Text Box 7"/>
          <p:cNvSpPr txBox="1">
            <a:spLocks noChangeArrowheads="1"/>
          </p:cNvSpPr>
          <p:nvPr/>
        </p:nvSpPr>
        <p:spPr bwMode="auto">
          <a:xfrm>
            <a:off x="914400" y="1600200"/>
            <a:ext cx="3284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Idea 0: find counterexample.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1066800" y="3505200"/>
            <a:ext cx="2620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</a:t>
            </a:r>
            <a:r>
              <a:rPr lang="en-US" altLang="zh-TW" baseline="30000"/>
              <a:t>2</a:t>
            </a:r>
            <a:r>
              <a:rPr lang="en-US" altLang="zh-TW"/>
              <a:t> – 1 = (n-1)(n+1) = ??…</a:t>
            </a: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1066800" y="4800600"/>
            <a:ext cx="922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(2k+1)</a:t>
            </a:r>
            <a:r>
              <a:rPr lang="en-US" altLang="zh-TW" baseline="30000"/>
              <a:t>2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1981200" y="4800600"/>
            <a:ext cx="1311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= 4k</a:t>
            </a:r>
            <a:r>
              <a:rPr lang="en-US" altLang="zh-TW" baseline="30000"/>
              <a:t>2</a:t>
            </a:r>
            <a:r>
              <a:rPr lang="en-US" altLang="zh-TW"/>
              <a:t>+4k+1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1127125" y="5257800"/>
            <a:ext cx="45191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k is even, then both k</a:t>
            </a:r>
            <a:r>
              <a:rPr lang="en-US" altLang="zh-TW" baseline="30000" dirty="0"/>
              <a:t>2</a:t>
            </a:r>
            <a:r>
              <a:rPr lang="en-US" altLang="zh-TW" dirty="0"/>
              <a:t> and k are </a:t>
            </a:r>
            <a:r>
              <a:rPr lang="en-US" altLang="zh-TW" dirty="0" smtClean="0"/>
              <a:t>even</a:t>
            </a:r>
            <a:endParaRPr lang="en-US" altLang="zh-TW" dirty="0"/>
          </a:p>
        </p:txBody>
      </p:sp>
      <p:sp>
        <p:nvSpPr>
          <p:cNvPr id="274447" name="Text Box 15"/>
          <p:cNvSpPr txBox="1">
            <a:spLocks noChangeArrowheads="1"/>
          </p:cNvSpPr>
          <p:nvPr/>
        </p:nvSpPr>
        <p:spPr bwMode="auto">
          <a:xfrm>
            <a:off x="1143000" y="5715000"/>
            <a:ext cx="6226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dirty="0"/>
              <a:t>If k is odd, then both k</a:t>
            </a:r>
            <a:r>
              <a:rPr lang="en-US" altLang="zh-TW" baseline="30000" dirty="0"/>
              <a:t>2</a:t>
            </a:r>
            <a:r>
              <a:rPr lang="en-US" altLang="zh-TW" dirty="0"/>
              <a:t> and k are odd, and so k</a:t>
            </a:r>
            <a:r>
              <a:rPr lang="en-US" altLang="zh-TW" baseline="30000" dirty="0"/>
              <a:t>2</a:t>
            </a:r>
            <a:r>
              <a:rPr lang="en-US" altLang="zh-TW" dirty="0"/>
              <a:t>+k </a:t>
            </a:r>
            <a:r>
              <a:rPr lang="en-US" altLang="zh-TW" dirty="0" smtClean="0"/>
              <a:t>even</a:t>
            </a:r>
            <a:endParaRPr lang="en-US" altLang="zh-TW" dirty="0"/>
          </a:p>
        </p:txBody>
      </p:sp>
      <p:sp>
        <p:nvSpPr>
          <p:cNvPr id="2" name="TextBox 1"/>
          <p:cNvSpPr txBox="1"/>
          <p:nvPr/>
        </p:nvSpPr>
        <p:spPr>
          <a:xfrm>
            <a:off x="1127125" y="6248400"/>
            <a:ext cx="680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So, either way 4k</a:t>
            </a:r>
            <a:r>
              <a:rPr lang="en-US" baseline="30000" dirty="0" smtClean="0"/>
              <a:t>2</a:t>
            </a:r>
            <a:r>
              <a:rPr lang="en-US" dirty="0" smtClean="0"/>
              <a:t> + 4k + 1= 4(</a:t>
            </a:r>
            <a:r>
              <a:rPr lang="en-US" dirty="0"/>
              <a:t>k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 smtClean="0"/>
              <a:t>k) + 1 = 4 (2m) + 1 = 8m + 1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 animBg="1"/>
      <p:bldP spid="274438" grpId="0" animBg="1"/>
      <p:bldP spid="274439" grpId="0" animBg="1"/>
      <p:bldP spid="274441" grpId="0"/>
      <p:bldP spid="274443" grpId="0"/>
      <p:bldP spid="274444" grpId="0"/>
      <p:bldP spid="274446" grpId="0"/>
      <p:bldP spid="274447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95600" y="457200"/>
            <a:ext cx="334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Rational vs Irrational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524000" y="1295400"/>
            <a:ext cx="6091238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Question:</a:t>
            </a:r>
            <a:r>
              <a:rPr lang="en-US" altLang="en-US"/>
              <a:t> If a and b are irrational, can a</a:t>
            </a:r>
            <a:r>
              <a:rPr lang="en-US" altLang="en-US" sz="2400" baseline="30000"/>
              <a:t>b</a:t>
            </a:r>
            <a:r>
              <a:rPr lang="en-US" altLang="en-US"/>
              <a:t> be rational??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1447800" y="2057400"/>
            <a:ext cx="633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We (only) know that √2 is irrational, what about √2</a:t>
            </a:r>
            <a:r>
              <a:rPr lang="en-US" altLang="en-US" sz="2400" baseline="30000"/>
              <a:t>√2</a:t>
            </a:r>
            <a:r>
              <a:rPr lang="en-US" altLang="en-US"/>
              <a:t> ?</a:t>
            </a:r>
          </a:p>
        </p:txBody>
      </p:sp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1295400" y="2743200"/>
            <a:ext cx="3030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Case 1: √2</a:t>
            </a:r>
            <a:r>
              <a:rPr lang="en-US" altLang="en-US" sz="2400" b="1" baseline="30000"/>
              <a:t>√2</a:t>
            </a:r>
            <a:r>
              <a:rPr lang="en-US" altLang="en-US" b="1"/>
              <a:t> is rational</a:t>
            </a:r>
            <a:endParaRPr lang="en-US" altLang="en-US"/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2774950" y="3290888"/>
            <a:ext cx="3597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Then we are done, a=√2, b=√2.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1295400" y="3976688"/>
            <a:ext cx="3203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 b="1"/>
              <a:t>Case 2: √2</a:t>
            </a:r>
            <a:r>
              <a:rPr lang="en-US" altLang="en-US" sz="2400" b="1" baseline="30000"/>
              <a:t>√2</a:t>
            </a:r>
            <a:r>
              <a:rPr lang="en-US" altLang="en-US" b="1"/>
              <a:t> is irrational</a:t>
            </a:r>
            <a:endParaRPr lang="en-US" altLang="en-US"/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2819400" y="4572000"/>
            <a:ext cx="5121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Then (</a:t>
            </a:r>
            <a:r>
              <a:rPr lang="en-US" altLang="en-US" b="1"/>
              <a:t>√2</a:t>
            </a:r>
            <a:r>
              <a:rPr lang="en-US" altLang="en-US" sz="2400" b="1" baseline="30000"/>
              <a:t>√2</a:t>
            </a:r>
            <a:r>
              <a:rPr lang="en-US" altLang="en-US" b="1"/>
              <a:t>)</a:t>
            </a:r>
            <a:r>
              <a:rPr lang="en-US" altLang="en-US" sz="2400" b="1" baseline="30000"/>
              <a:t>√2 </a:t>
            </a:r>
            <a:r>
              <a:rPr lang="en-US" altLang="en-US"/>
              <a:t>= </a:t>
            </a:r>
            <a:r>
              <a:rPr lang="en-US" altLang="en-US" b="1"/>
              <a:t>√2</a:t>
            </a:r>
            <a:r>
              <a:rPr lang="en-US" altLang="en-US" sz="2400" b="1" baseline="30000"/>
              <a:t>2</a:t>
            </a:r>
            <a:r>
              <a:rPr lang="en-US" altLang="en-US"/>
              <a:t> = 2, a rational number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2878138" y="5043488"/>
            <a:ext cx="3141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a=</a:t>
            </a:r>
            <a:r>
              <a:rPr lang="en-US" altLang="en-US" b="1"/>
              <a:t>√2</a:t>
            </a:r>
            <a:r>
              <a:rPr lang="en-US" altLang="en-US" sz="2400" b="1" baseline="30000"/>
              <a:t>√2</a:t>
            </a:r>
            <a:r>
              <a:rPr lang="en-US" altLang="en-US"/>
              <a:t>, b= √2 will do. 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1279525" y="5653088"/>
            <a:ext cx="6545263" cy="376237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So in either case there are a,b irrational and a</a:t>
            </a:r>
            <a:r>
              <a:rPr lang="en-US" altLang="en-US" sz="2400" baseline="30000"/>
              <a:t>b</a:t>
            </a:r>
            <a:r>
              <a:rPr lang="en-US" altLang="en-US"/>
              <a:t> be rational.</a:t>
            </a:r>
          </a:p>
        </p:txBody>
      </p:sp>
      <p:sp>
        <p:nvSpPr>
          <p:cNvPr id="266251" name="AutoShape 11"/>
          <p:cNvSpPr>
            <a:spLocks noChangeArrowheads="1"/>
          </p:cNvSpPr>
          <p:nvPr/>
        </p:nvSpPr>
        <p:spPr bwMode="auto">
          <a:xfrm rot="10800000">
            <a:off x="3810000" y="6248400"/>
            <a:ext cx="5181600" cy="381000"/>
          </a:xfrm>
          <a:prstGeom prst="wedgeRoundRectCallout">
            <a:avLst>
              <a:gd name="adj1" fmla="val 67736"/>
              <a:gd name="adj2" fmla="val 79579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/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algn="ctr" eaLnBrk="1" hangingPunct="1"/>
            <a:r>
              <a:rPr lang="en-US" altLang="en-US"/>
              <a:t>We don’t (need to) know which case is true!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45" grpId="0"/>
      <p:bldP spid="266246" grpId="0"/>
      <p:bldP spid="266247" grpId="0"/>
      <p:bldP spid="266248" grpId="0"/>
      <p:bldP spid="266249" grpId="0"/>
      <p:bldP spid="266250" grpId="0" animBg="1"/>
      <p:bldP spid="2662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822700" y="45720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Summary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09600" y="1338263"/>
            <a:ext cx="788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We have learnt different techniques to prove mathematical statements.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03575" y="2057400"/>
            <a:ext cx="273685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Direct proof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Contrapositive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contradiction</a:t>
            </a:r>
          </a:p>
          <a:p>
            <a:pPr eaLnBrk="1" hangingPunct="1">
              <a:buClr>
                <a:srgbClr val="A50021"/>
              </a:buClr>
              <a:buFontTx/>
              <a:buChar char="•"/>
            </a:pPr>
            <a:endParaRPr lang="en-US" altLang="zh-TW"/>
          </a:p>
          <a:p>
            <a:pPr eaLnBrk="1" hangingPunct="1">
              <a:buClr>
                <a:srgbClr val="A50021"/>
              </a:buClr>
              <a:buFontTx/>
              <a:buChar char="•"/>
            </a:pPr>
            <a:r>
              <a:rPr lang="en-US" altLang="zh-TW"/>
              <a:t> Proof by cases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533400" y="4537075"/>
            <a:ext cx="806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Next time we will focus on a very important technique, proof by induction.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224213" y="457200"/>
            <a:ext cx="264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Basic Definitions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33600" y="1649413"/>
            <a:ext cx="4941888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 integer n is an </a:t>
            </a:r>
            <a:r>
              <a:rPr lang="en-US" altLang="zh-TW">
                <a:solidFill>
                  <a:srgbClr val="A50021"/>
                </a:solidFill>
              </a:rPr>
              <a:t>even </a:t>
            </a:r>
            <a:r>
              <a:rPr lang="en-US" altLang="zh-TW"/>
              <a:t>number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there exists an integer k such that n = 2k.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60588" y="3173413"/>
            <a:ext cx="5154612" cy="78898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An integer n is an </a:t>
            </a:r>
            <a:r>
              <a:rPr lang="en-US" altLang="zh-TW">
                <a:solidFill>
                  <a:srgbClr val="A50021"/>
                </a:solidFill>
              </a:rPr>
              <a:t>odd</a:t>
            </a:r>
            <a:r>
              <a:rPr lang="en-US" altLang="zh-TW"/>
              <a:t> number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if there exists an integer k such that n = 2k+1.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33688" y="457200"/>
            <a:ext cx="3414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Proving an Implication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70163" y="1309688"/>
            <a:ext cx="3983037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Goal:</a:t>
            </a:r>
            <a:r>
              <a:rPr lang="en-US" altLang="en-US"/>
              <a:t>    If P, then Q.    (P implies Q)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143000" y="2062163"/>
            <a:ext cx="6848475" cy="376237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>
                <a:solidFill>
                  <a:srgbClr val="A50021"/>
                </a:solidFill>
              </a:rPr>
              <a:t>Method 1:</a:t>
            </a:r>
            <a:r>
              <a:rPr lang="en-US" altLang="en-US"/>
              <a:t>  Write assume P, then show that Q logically follows.</a:t>
            </a:r>
          </a:p>
        </p:txBody>
      </p:sp>
      <p:sp>
        <p:nvSpPr>
          <p:cNvPr id="250900" name="Text Box 20"/>
          <p:cNvSpPr txBox="1">
            <a:spLocks noChangeArrowheads="1"/>
          </p:cNvSpPr>
          <p:nvPr/>
        </p:nvSpPr>
        <p:spPr bwMode="auto">
          <a:xfrm>
            <a:off x="2438400" y="3016250"/>
            <a:ext cx="42052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sum of two even numbers is even.</a:t>
            </a:r>
          </a:p>
        </p:txBody>
      </p:sp>
      <p:sp>
        <p:nvSpPr>
          <p:cNvPr id="250901" name="Text Box 21"/>
          <p:cNvSpPr txBox="1">
            <a:spLocks noChangeArrowheads="1"/>
          </p:cNvSpPr>
          <p:nvPr/>
        </p:nvSpPr>
        <p:spPr bwMode="auto">
          <a:xfrm>
            <a:off x="4038600" y="3684588"/>
            <a:ext cx="1651000" cy="119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 = 2m, y = 2n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x+y = 2m+2n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= 2(m+n)</a:t>
            </a:r>
          </a:p>
        </p:txBody>
      </p:sp>
      <p:sp>
        <p:nvSpPr>
          <p:cNvPr id="250902" name="Text Box 22"/>
          <p:cNvSpPr txBox="1">
            <a:spLocks noChangeArrowheads="1"/>
          </p:cNvSpPr>
          <p:nvPr/>
        </p:nvSpPr>
        <p:spPr bwMode="auto">
          <a:xfrm>
            <a:off x="2819400" y="3702050"/>
            <a:ext cx="76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00" grpId="0" animBg="1"/>
      <p:bldP spid="2509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3468688" y="457200"/>
            <a:ext cx="217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Direct Proofs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2057400" y="1300163"/>
            <a:ext cx="44481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The product of two odd numbers is odd.</a:t>
            </a:r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3532188" y="1905000"/>
            <a:ext cx="256381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x = 2m+1, y = 2n+1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xy = (2m+1)(2n+1)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= 4mn + 2m + 2n + 1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= 2(2mn+m+n) + 1.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2438400" y="1924050"/>
            <a:ext cx="76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762000" y="3748088"/>
            <a:ext cx="7572375" cy="376237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If m and n are perfect square, then m+n+2√(mn) is a perfect square.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1390650" y="4419600"/>
            <a:ext cx="769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A50021"/>
                </a:solidFill>
              </a:rPr>
              <a:t>Proof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2492375" y="4419600"/>
            <a:ext cx="473075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m = a</a:t>
            </a:r>
            <a:r>
              <a:rPr lang="en-US" altLang="zh-TW" baseline="30000"/>
              <a:t>2</a:t>
            </a:r>
            <a:r>
              <a:rPr lang="en-US" altLang="zh-TW"/>
              <a:t> and n = b</a:t>
            </a:r>
            <a:r>
              <a:rPr lang="en-US" altLang="zh-TW" baseline="30000"/>
              <a:t>2</a:t>
            </a:r>
            <a:r>
              <a:rPr lang="en-US" altLang="zh-TW"/>
              <a:t> for some integers a and 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Then m + n + 2√(mn) = a</a:t>
            </a:r>
            <a:r>
              <a:rPr lang="en-US" altLang="zh-TW" baseline="30000"/>
              <a:t>2</a:t>
            </a:r>
            <a:r>
              <a:rPr lang="en-US" altLang="zh-TW"/>
              <a:t> + b</a:t>
            </a:r>
            <a:r>
              <a:rPr lang="en-US" altLang="zh-TW" baseline="30000"/>
              <a:t>2</a:t>
            </a:r>
            <a:r>
              <a:rPr lang="en-US" altLang="zh-TW"/>
              <a:t> + 2ab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                                 = (a + b)</a:t>
            </a:r>
            <a:r>
              <a:rPr lang="en-US" altLang="zh-TW" baseline="30000"/>
              <a:t>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m + n + 2√(mn) is a perfect square.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4" grpId="0"/>
      <p:bldP spid="205835" grpId="0" animBg="1"/>
      <p:bldP spid="2058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438400" y="1371600"/>
            <a:ext cx="4267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en-US">
                <a:solidFill>
                  <a:srgbClr val="3333CC"/>
                </a:solidFill>
              </a:rPr>
              <a:t>a </a:t>
            </a:r>
            <a:r>
              <a:rPr lang="en-US" altLang="en-US">
                <a:solidFill>
                  <a:srgbClr val="008000"/>
                </a:solidFill>
              </a:rPr>
              <a:t>“divides”</a:t>
            </a:r>
            <a:r>
              <a:rPr lang="en-US" altLang="en-US">
                <a:solidFill>
                  <a:srgbClr val="3333CC"/>
                </a:solidFill>
              </a:rPr>
              <a:t> b      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>
                <a:solidFill>
                  <a:srgbClr val="3333CC"/>
                </a:solidFill>
              </a:rPr>
              <a:t>a|b</a:t>
            </a:r>
            <a:r>
              <a:rPr lang="en-US" altLang="en-US">
                <a:solidFill>
                  <a:schemeClr val="tx2"/>
                </a:solidFill>
              </a:rPr>
              <a:t>): </a:t>
            </a:r>
            <a:r>
              <a:rPr lang="en-US" altLang="en-US">
                <a:solidFill>
                  <a:srgbClr val="3333CC"/>
                </a:solidFill>
              </a:rPr>
              <a:t>  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CC"/>
                </a:solidFill>
              </a:rPr>
              <a:t>		</a:t>
            </a:r>
            <a:r>
              <a:rPr lang="en-US" altLang="en-US" b="1">
                <a:solidFill>
                  <a:srgbClr val="0000CC"/>
                </a:solidFill>
              </a:rPr>
              <a:t>b = ak</a:t>
            </a:r>
            <a:r>
              <a:rPr lang="en-US" altLang="en-US" b="1"/>
              <a:t>  for some integer </a:t>
            </a:r>
            <a:r>
              <a:rPr lang="en-US" altLang="en-US" b="1">
                <a:solidFill>
                  <a:srgbClr val="0000CC"/>
                </a:solidFill>
              </a:rPr>
              <a:t>k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781425" y="457200"/>
            <a:ext cx="1704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Divisibility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3200400" y="2590800"/>
            <a:ext cx="26670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5|15 because 15 = 3</a:t>
            </a:r>
            <a:r>
              <a:rPr lang="en-US" altLang="en-US">
                <a:sym typeface="Euclid Symbol" panose="05050102010706020507" pitchFamily="18" charset="2"/>
              </a:rPr>
              <a:t></a:t>
            </a:r>
            <a:r>
              <a:rPr lang="en-US" altLang="en-US"/>
              <a:t>5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n|0   because 0  = n</a:t>
            </a:r>
            <a:r>
              <a:rPr lang="en-US" altLang="en-US">
                <a:sym typeface="Euclid Symbol" panose="05050102010706020507" pitchFamily="18" charset="2"/>
              </a:rPr>
              <a:t></a:t>
            </a:r>
            <a:r>
              <a:rPr lang="en-US" altLang="en-US"/>
              <a:t>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1|n   because  n  = 1</a:t>
            </a:r>
            <a:r>
              <a:rPr lang="en-US" altLang="en-US">
                <a:sym typeface="Euclid Symbol" panose="05050102010706020507" pitchFamily="18" charset="2"/>
              </a:rPr>
              <a:t></a:t>
            </a:r>
            <a:r>
              <a:rPr lang="en-US" altLang="en-US"/>
              <a:t>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n|n   because  n  = n</a:t>
            </a:r>
            <a:r>
              <a:rPr lang="en-US" altLang="en-US">
                <a:sym typeface="Euclid Symbol" panose="05050102010706020507" pitchFamily="18" charset="2"/>
              </a:rPr>
              <a:t></a:t>
            </a:r>
            <a:r>
              <a:rPr lang="en-US" altLang="en-US"/>
              <a:t>1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609600" y="4495800"/>
            <a:ext cx="7924800" cy="844550"/>
          </a:xfrm>
          <a:prstGeom prst="rect">
            <a:avLst/>
          </a:prstGeom>
          <a:solidFill>
            <a:srgbClr val="CCECFF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en-US"/>
              <a:t>A number p &gt; 1 with no positive integer divisors other than 1 and itself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is called a </a:t>
            </a:r>
            <a:r>
              <a:rPr lang="en-US" altLang="en-US" b="1">
                <a:solidFill>
                  <a:srgbClr val="A50021"/>
                </a:solidFill>
              </a:rPr>
              <a:t>prime</a:t>
            </a:r>
            <a:r>
              <a:rPr lang="en-US" altLang="en-US"/>
              <a:t>. Every other number greater than 1 is called </a:t>
            </a:r>
            <a:r>
              <a:rPr lang="en-US" altLang="en-US" b="1">
                <a:solidFill>
                  <a:srgbClr val="A50021"/>
                </a:solidFill>
              </a:rPr>
              <a:t>composite</a:t>
            </a:r>
            <a:r>
              <a:rPr lang="en-US" altLang="en-US"/>
              <a:t>.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2819400" y="5715000"/>
            <a:ext cx="358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2, 3, 5, 7, 11, and 13 are prime,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4, 6, 8, and 9 are composite.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 animBg="1"/>
      <p:bldP spid="224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1. If a | b, then a | bc for all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1789113" y="3505200"/>
            <a:ext cx="178276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of (1)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a | b   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en-US"/>
              <a:t>   b = ak   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en-US"/>
              <a:t>   bc = ack  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en-US"/>
              <a:t>   bc = a(ck)  </a:t>
            </a:r>
          </a:p>
          <a:p>
            <a:pPr eaLnBrk="1" hangingPunct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en-US"/>
              <a:t>   a|bc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en-US">
                <a:solidFill>
                  <a:srgbClr val="3333CC"/>
                </a:solidFill>
              </a:rPr>
              <a:t>a </a:t>
            </a:r>
            <a:r>
              <a:rPr lang="en-US" altLang="en-US">
                <a:solidFill>
                  <a:srgbClr val="008000"/>
                </a:solidFill>
              </a:rPr>
              <a:t>“divides”</a:t>
            </a:r>
            <a:r>
              <a:rPr lang="en-US" altLang="en-US">
                <a:solidFill>
                  <a:srgbClr val="3333CC"/>
                </a:solidFill>
              </a:rPr>
              <a:t> b      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>
                <a:solidFill>
                  <a:srgbClr val="3333CC"/>
                </a:solidFill>
              </a:rPr>
              <a:t>a|b</a:t>
            </a:r>
            <a:r>
              <a:rPr lang="en-US" altLang="en-US">
                <a:solidFill>
                  <a:schemeClr val="tx2"/>
                </a:solidFill>
              </a:rPr>
              <a:t>): </a:t>
            </a:r>
            <a:r>
              <a:rPr lang="en-US" altLang="en-US">
                <a:solidFill>
                  <a:srgbClr val="3333CC"/>
                </a:solidFill>
              </a:rPr>
              <a:t>  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CC"/>
                </a:solidFill>
              </a:rPr>
              <a:t>		</a:t>
            </a:r>
            <a:r>
              <a:rPr lang="en-US" altLang="en-US" b="1">
                <a:solidFill>
                  <a:srgbClr val="0000CC"/>
                </a:solidFill>
              </a:rPr>
              <a:t>b = ak</a:t>
            </a:r>
            <a:r>
              <a:rPr lang="en-US" altLang="en-US" b="1"/>
              <a:t>  for some integer </a:t>
            </a:r>
            <a:r>
              <a:rPr lang="en-US" altLang="en-US" b="1">
                <a:solidFill>
                  <a:srgbClr val="0000CC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1. If a | b, then a | bc for all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1752600" y="3621088"/>
            <a:ext cx="23844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of (2)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 | b   =&gt;   b = ak</a:t>
            </a:r>
            <a:r>
              <a:rPr lang="en-US" altLang="en-US" baseline="-25000"/>
              <a:t>1</a:t>
            </a:r>
            <a:r>
              <a:rPr lang="en-US" altLang="en-US"/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b | c   =&gt;   c = bk</a:t>
            </a:r>
            <a:r>
              <a:rPr lang="en-US" altLang="en-US" baseline="-25000"/>
              <a:t>2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aseline="-25000"/>
              <a:t>               </a:t>
            </a:r>
            <a:r>
              <a:rPr lang="en-US" altLang="en-US"/>
              <a:t>=&gt;   c = ak</a:t>
            </a:r>
            <a:r>
              <a:rPr lang="en-US" altLang="en-US" baseline="-25000"/>
              <a:t>1</a:t>
            </a:r>
            <a:r>
              <a:rPr lang="en-US" altLang="en-US"/>
              <a:t>k</a:t>
            </a:r>
            <a:r>
              <a:rPr lang="en-US" altLang="en-US" baseline="-25000"/>
              <a:t>2</a:t>
            </a:r>
            <a:r>
              <a:rPr lang="en-US" altLang="en-US"/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      =&gt;   a|c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en-US">
                <a:solidFill>
                  <a:srgbClr val="3333CC"/>
                </a:solidFill>
              </a:rPr>
              <a:t>a </a:t>
            </a:r>
            <a:r>
              <a:rPr lang="en-US" altLang="en-US">
                <a:solidFill>
                  <a:srgbClr val="008000"/>
                </a:solidFill>
              </a:rPr>
              <a:t>“divides”</a:t>
            </a:r>
            <a:r>
              <a:rPr lang="en-US" altLang="en-US">
                <a:solidFill>
                  <a:srgbClr val="3333CC"/>
                </a:solidFill>
              </a:rPr>
              <a:t> b      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>
                <a:solidFill>
                  <a:srgbClr val="3333CC"/>
                </a:solidFill>
              </a:rPr>
              <a:t>a|b</a:t>
            </a:r>
            <a:r>
              <a:rPr lang="en-US" altLang="en-US">
                <a:solidFill>
                  <a:schemeClr val="tx2"/>
                </a:solidFill>
              </a:rPr>
              <a:t>): </a:t>
            </a:r>
            <a:r>
              <a:rPr lang="en-US" altLang="en-US">
                <a:solidFill>
                  <a:srgbClr val="3333CC"/>
                </a:solidFill>
              </a:rPr>
              <a:t>  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CC"/>
                </a:solidFill>
              </a:rPr>
              <a:t>		</a:t>
            </a:r>
            <a:r>
              <a:rPr lang="en-US" altLang="en-US" b="1">
                <a:solidFill>
                  <a:srgbClr val="0000CC"/>
                </a:solidFill>
              </a:rPr>
              <a:t>b = ak</a:t>
            </a:r>
            <a:r>
              <a:rPr lang="en-US" altLang="en-US" b="1"/>
              <a:t>  for some integer </a:t>
            </a:r>
            <a:r>
              <a:rPr lang="en-US" altLang="en-US" b="1">
                <a:solidFill>
                  <a:srgbClr val="0000CC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752600" y="1295400"/>
            <a:ext cx="5715000" cy="1614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1. If a | b, then a | bc for all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2. If a | b and b | c, then a | 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3. If a | b and a | c, then a | sb + tc for all s and 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4. For all c ≠ 0, a | b if and only if ca | cb.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667000" y="457200"/>
            <a:ext cx="3722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Simple Divisibility Facts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1752600" y="3459163"/>
            <a:ext cx="2184400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en-US"/>
              <a:t>Proof of (3)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 | b   =&gt;   b = ak</a:t>
            </a:r>
            <a:r>
              <a:rPr lang="en-US" altLang="en-US" baseline="-25000"/>
              <a:t>1</a:t>
            </a:r>
            <a:r>
              <a:rPr lang="en-US" altLang="en-US"/>
              <a:t>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 | c   =&gt;   c = ak</a:t>
            </a:r>
            <a:r>
              <a:rPr lang="en-US" altLang="en-US" baseline="-25000"/>
              <a:t>2 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    sb + tc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=  sak</a:t>
            </a:r>
            <a:r>
              <a:rPr lang="en-US" altLang="en-US" baseline="-25000"/>
              <a:t>1</a:t>
            </a:r>
            <a:r>
              <a:rPr lang="en-US" altLang="en-US"/>
              <a:t> + tak</a:t>
            </a:r>
            <a:r>
              <a:rPr lang="en-US" altLang="en-US" baseline="-25000"/>
              <a:t>2</a:t>
            </a:r>
            <a:r>
              <a:rPr lang="en-US" altLang="en-US"/>
              <a:t>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=  a(sk</a:t>
            </a:r>
            <a:r>
              <a:rPr lang="en-US" altLang="en-US" baseline="-25000"/>
              <a:t>1</a:t>
            </a:r>
            <a:r>
              <a:rPr lang="en-US" altLang="en-US"/>
              <a:t> + tk</a:t>
            </a:r>
            <a:r>
              <a:rPr lang="en-US" altLang="en-US" baseline="-25000"/>
              <a:t>2</a:t>
            </a:r>
            <a:r>
              <a:rPr lang="en-US" altLang="en-US"/>
              <a:t>) 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=&gt;  a|(sb+tc)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495800" y="4191000"/>
            <a:ext cx="4267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609600" indent="-609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anose="030F0702030302020204" pitchFamily="66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en-US" altLang="en-US">
                <a:solidFill>
                  <a:srgbClr val="3333CC"/>
                </a:solidFill>
              </a:rPr>
              <a:t>a </a:t>
            </a:r>
            <a:r>
              <a:rPr lang="en-US" altLang="en-US">
                <a:solidFill>
                  <a:srgbClr val="008000"/>
                </a:solidFill>
              </a:rPr>
              <a:t>“divides”</a:t>
            </a:r>
            <a:r>
              <a:rPr lang="en-US" altLang="en-US">
                <a:solidFill>
                  <a:srgbClr val="3333CC"/>
                </a:solidFill>
              </a:rPr>
              <a:t> b      </a:t>
            </a:r>
            <a:r>
              <a:rPr lang="en-US" altLang="en-US">
                <a:solidFill>
                  <a:schemeClr val="tx2"/>
                </a:solidFill>
              </a:rPr>
              <a:t>(</a:t>
            </a:r>
            <a:r>
              <a:rPr lang="en-US" altLang="en-US">
                <a:solidFill>
                  <a:srgbClr val="3333CC"/>
                </a:solidFill>
              </a:rPr>
              <a:t>a|b</a:t>
            </a:r>
            <a:r>
              <a:rPr lang="en-US" altLang="en-US">
                <a:solidFill>
                  <a:schemeClr val="tx2"/>
                </a:solidFill>
              </a:rPr>
              <a:t>): </a:t>
            </a:r>
            <a:r>
              <a:rPr lang="en-US" altLang="en-US">
                <a:solidFill>
                  <a:srgbClr val="3333CC"/>
                </a:solidFill>
              </a:rPr>
              <a:t>        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en-US">
                <a:solidFill>
                  <a:srgbClr val="0000CC"/>
                </a:solidFill>
              </a:rPr>
              <a:t>		</a:t>
            </a:r>
            <a:r>
              <a:rPr lang="en-US" altLang="en-US" b="1">
                <a:solidFill>
                  <a:srgbClr val="0000CC"/>
                </a:solidFill>
              </a:rPr>
              <a:t>b = ak</a:t>
            </a:r>
            <a:r>
              <a:rPr lang="en-US" altLang="en-US" b="1"/>
              <a:t>  for some integer </a:t>
            </a:r>
            <a:r>
              <a:rPr lang="en-US" altLang="en-US" b="1">
                <a:solidFill>
                  <a:srgbClr val="0000CC"/>
                </a:solidFill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 = \frac{a}{b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25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lor q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5"/>
  <p:tag name="PICTUREFILESIZE" val="244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p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4"/>
  <p:tag name="PICTUREFILESIZE" val="19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q \to 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8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r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0"/>
  <p:tag name="PICTUREFILESIZE" val="58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symb}&#10;\begin{document}&#10;\[\therefore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36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forall~{\rm odd}~n, \exists m, n^2 = 8m+1?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66"/>
  <p:tag name="PICTUREFILESIZE" val="11505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新細明體" pitchFamily="18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4438</TotalTime>
  <Words>2271</Words>
  <Application>Microsoft Office PowerPoint</Application>
  <PresentationFormat>On-screen Show (4:3)</PresentationFormat>
  <Paragraphs>308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Comic Sans MS</vt:lpstr>
      <vt:lpstr>Euclid Symbol</vt:lpstr>
      <vt:lpstr>新細明體</vt:lpstr>
      <vt:lpstr>Symbol</vt:lpstr>
      <vt:lpstr>Wingdings</vt:lpstr>
      <vt:lpstr>Default Design</vt:lpstr>
      <vt:lpstr>Equation</vt:lpstr>
      <vt:lpstr>Methods of Proof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Mathematics</dc:title>
  <dc:creator>CSE</dc:creator>
  <cp:lastModifiedBy>M. Sohel Rahman</cp:lastModifiedBy>
  <cp:revision>139</cp:revision>
  <dcterms:created xsi:type="dcterms:W3CDTF">2007-08-29T04:27:34Z</dcterms:created>
  <dcterms:modified xsi:type="dcterms:W3CDTF">2020-08-23T13:51:44Z</dcterms:modified>
</cp:coreProperties>
</file>