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14" r:id="rId3"/>
    <p:sldId id="419" r:id="rId4"/>
    <p:sldId id="420" r:id="rId5"/>
    <p:sldId id="422" r:id="rId6"/>
    <p:sldId id="421" r:id="rId7"/>
    <p:sldId id="423" r:id="rId8"/>
    <p:sldId id="424" r:id="rId9"/>
    <p:sldId id="425" r:id="rId10"/>
    <p:sldId id="400" r:id="rId11"/>
    <p:sldId id="399" r:id="rId12"/>
    <p:sldId id="394" r:id="rId13"/>
    <p:sldId id="339" r:id="rId14"/>
    <p:sldId id="429" r:id="rId15"/>
    <p:sldId id="401" r:id="rId16"/>
    <p:sldId id="402" r:id="rId17"/>
    <p:sldId id="403" r:id="rId18"/>
    <p:sldId id="344" r:id="rId19"/>
    <p:sldId id="388" r:id="rId20"/>
    <p:sldId id="408" r:id="rId21"/>
    <p:sldId id="428" r:id="rId22"/>
    <p:sldId id="389" r:id="rId23"/>
    <p:sldId id="407" r:id="rId24"/>
    <p:sldId id="406" r:id="rId25"/>
    <p:sldId id="345" r:id="rId26"/>
    <p:sldId id="346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7" r:id="rId35"/>
    <p:sldId id="331" r:id="rId36"/>
    <p:sldId id="332" r:id="rId37"/>
    <p:sldId id="333" r:id="rId38"/>
    <p:sldId id="334" r:id="rId39"/>
    <p:sldId id="335" r:id="rId40"/>
    <p:sldId id="418" r:id="rId41"/>
  </p:sldIdLst>
  <p:sldSz cx="9144000" cy="6858000" type="screen4x3"/>
  <p:notesSz cx="6858000" cy="9144000"/>
  <p:custDataLst>
    <p:tags r:id="rId43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CCFF99"/>
    <a:srgbClr val="FFFFCC"/>
    <a:srgbClr val="A50021"/>
    <a:srgbClr val="CCFFFF"/>
    <a:srgbClr val="FFCCFF"/>
    <a:srgbClr val="00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>
      <p:cViewPr varScale="1">
        <p:scale>
          <a:sx n="54" d="100"/>
          <a:sy n="54" d="100"/>
        </p:scale>
        <p:origin x="73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148DF25-8A77-44B0-91AC-E3403DCAF6E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8DF25-8A77-44B0-91AC-E3403DCAF6E4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49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05632D-9E8B-45AD-81A0-FAA6095829A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041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BCA1B-31B4-483E-8D20-7E6F8EDBFE5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732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E6D66A-7206-411A-9735-2503ECE6BED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025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9099B-F371-4E64-8A7A-FE4A4C51308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55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E7009-D705-45B3-9C54-552A23FE9AD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859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0739ED-C962-4B70-B740-CA570382B82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788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B45627-7FEE-4ED4-94F5-84C0873118E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674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FDF229-394A-4D65-AA92-70E5643F53F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535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A78BEB-04A7-4DB2-B1FE-7CE49611F9E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058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53CFEF-8C48-49D0-8A07-A9C79D17780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055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89DBF6-9FE8-4544-931E-522F7E09B7C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388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EBB5DB91-7CE2-4E39-A0A1-75180EC4E44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8.xml"/><Relationship Id="rId7" Type="http://schemas.openxmlformats.org/officeDocument/2006/relationships/image" Target="../media/image1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.xml"/><Relationship Id="rId10" Type="http://schemas.openxmlformats.org/officeDocument/2006/relationships/image" Target="../media/image14.png"/><Relationship Id="rId4" Type="http://schemas.openxmlformats.org/officeDocument/2006/relationships/tags" Target="../tags/tag9.xml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6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5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3.png"/><Relationship Id="rId5" Type="http://schemas.openxmlformats.org/officeDocument/2006/relationships/tags" Target="../tags/tag15.xml"/><Relationship Id="rId15" Type="http://schemas.openxmlformats.org/officeDocument/2006/relationships/image" Target="../media/image18.png"/><Relationship Id="rId10" Type="http://schemas.openxmlformats.org/officeDocument/2006/relationships/image" Target="../media/image12.png"/><Relationship Id="rId4" Type="http://schemas.openxmlformats.org/officeDocument/2006/relationships/tags" Target="../tags/tag14.xml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22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21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20.png"/><Relationship Id="rId5" Type="http://schemas.openxmlformats.org/officeDocument/2006/relationships/tags" Target="../tags/tag22.xml"/><Relationship Id="rId15" Type="http://schemas.openxmlformats.org/officeDocument/2006/relationships/image" Target="../media/image24.png"/><Relationship Id="rId10" Type="http://schemas.openxmlformats.org/officeDocument/2006/relationships/image" Target="../media/image11.png"/><Relationship Id="rId4" Type="http://schemas.openxmlformats.org/officeDocument/2006/relationships/tags" Target="../tags/tag21.xml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image" Target="../media/image28.png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27.png"/><Relationship Id="rId2" Type="http://schemas.openxmlformats.org/officeDocument/2006/relationships/tags" Target="../tags/tag26.xml"/><Relationship Id="rId16" Type="http://schemas.openxmlformats.org/officeDocument/2006/relationships/image" Target="../media/image31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26.png"/><Relationship Id="rId5" Type="http://schemas.openxmlformats.org/officeDocument/2006/relationships/tags" Target="../tags/tag29.xml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tags" Target="../tags/tag28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36.png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35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34.png"/><Relationship Id="rId5" Type="http://schemas.openxmlformats.org/officeDocument/2006/relationships/tags" Target="../tags/tag37.xml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tags" Target="../tags/tag36.xml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tags" Target="../tags/tag42.xml"/><Relationship Id="rId21" Type="http://schemas.openxmlformats.org/officeDocument/2006/relationships/image" Target="../media/image48.png"/><Relationship Id="rId7" Type="http://schemas.openxmlformats.org/officeDocument/2006/relationships/tags" Target="../tags/tag46.xml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tags" Target="../tags/tag41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4.xml"/><Relationship Id="rId15" Type="http://schemas.openxmlformats.org/officeDocument/2006/relationships/image" Target="../media/image42.png"/><Relationship Id="rId10" Type="http://schemas.openxmlformats.org/officeDocument/2006/relationships/tags" Target="../tags/tag49.xml"/><Relationship Id="rId19" Type="http://schemas.openxmlformats.org/officeDocument/2006/relationships/image" Target="../media/image46.png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53.png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image" Target="../media/image52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image" Target="../media/image51.png"/><Relationship Id="rId5" Type="http://schemas.openxmlformats.org/officeDocument/2006/relationships/tags" Target="../tags/tag54.xml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tags" Target="../tags/tag53.xml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7.jpeg"/><Relationship Id="rId4" Type="http://schemas.openxmlformats.org/officeDocument/2006/relationships/image" Target="../media/image5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609600"/>
            <a:ext cx="6400800" cy="914400"/>
          </a:xfrm>
        </p:spPr>
        <p:txBody>
          <a:bodyPr/>
          <a:lstStyle/>
          <a:p>
            <a:pPr eaLnBrk="1" hangingPunct="1"/>
            <a:r>
              <a:rPr lang="en-US" altLang="zh-TW" sz="4000" smtClean="0">
                <a:latin typeface="Comic Sans MS" panose="030F0702030302020204" pitchFamily="66" charset="0"/>
              </a:rPr>
              <a:t>Mathematical Induction I</a:t>
            </a:r>
          </a:p>
        </p:txBody>
      </p:sp>
      <p:pic>
        <p:nvPicPr>
          <p:cNvPr id="5123" name="Picture 32" descr="Dom_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73152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743200" y="457200"/>
            <a:ext cx="5822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Odd Powers Are Odd: Induction Idea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61988" y="1219200"/>
            <a:ext cx="520541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A50021"/>
                </a:solidFill>
              </a:rPr>
              <a:t>Fact:</a:t>
            </a:r>
            <a:r>
              <a:rPr lang="en-US" altLang="en-US"/>
              <a:t>   If m is odd and n is odd, then nm is odd.</a:t>
            </a:r>
          </a:p>
        </p:txBody>
      </p:sp>
      <p:sp>
        <p:nvSpPr>
          <p:cNvPr id="461828" name="Text Box 4"/>
          <p:cNvSpPr txBox="1">
            <a:spLocks noChangeArrowheads="1"/>
          </p:cNvSpPr>
          <p:nvPr/>
        </p:nvSpPr>
        <p:spPr bwMode="auto">
          <a:xfrm>
            <a:off x="685800" y="1981200"/>
            <a:ext cx="79438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A50021"/>
                </a:solidFill>
              </a:rPr>
              <a:t>Proposition:</a:t>
            </a:r>
            <a:r>
              <a:rPr lang="en-US" altLang="en-US"/>
              <a:t> for an odd number m, m</a:t>
            </a:r>
            <a:r>
              <a:rPr lang="en-US" altLang="en-US" sz="2400" baseline="30000"/>
              <a:t>i </a:t>
            </a:r>
            <a:r>
              <a:rPr lang="en-US" altLang="en-US"/>
              <a:t>is odd for all non-negative integer i.</a:t>
            </a:r>
          </a:p>
        </p:txBody>
      </p:sp>
      <p:sp>
        <p:nvSpPr>
          <p:cNvPr id="461829" name="Text Box 5"/>
          <p:cNvSpPr txBox="1">
            <a:spLocks noChangeArrowheads="1"/>
          </p:cNvSpPr>
          <p:nvPr/>
        </p:nvSpPr>
        <p:spPr bwMode="auto">
          <a:xfrm>
            <a:off x="679450" y="3276600"/>
            <a:ext cx="457835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Let P(i) be the proposition that m</a:t>
            </a:r>
            <a:r>
              <a:rPr lang="en-US" altLang="en-US" sz="2400" baseline="30000"/>
              <a:t>i</a:t>
            </a:r>
            <a:r>
              <a:rPr lang="en-US" altLang="en-US"/>
              <a:t> is odd.</a:t>
            </a:r>
          </a:p>
        </p:txBody>
      </p:sp>
      <p:sp>
        <p:nvSpPr>
          <p:cNvPr id="461830" name="Text Box 6"/>
          <p:cNvSpPr txBox="1">
            <a:spLocks noChangeArrowheads="1"/>
          </p:cNvSpPr>
          <p:nvPr/>
        </p:nvSpPr>
        <p:spPr bwMode="auto">
          <a:xfrm>
            <a:off x="3200400" y="4572000"/>
            <a:ext cx="3876675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en-US"/>
              <a:t> P(1) is true by definition.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P(2) is true by P(1) and the fact.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P(3) is true by P(2) and the fact.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P(i+1) is true by P(i) and the fact.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So P(i) is true for all i.</a:t>
            </a:r>
          </a:p>
        </p:txBody>
      </p:sp>
      <p:sp>
        <p:nvSpPr>
          <p:cNvPr id="461831" name="Text Box 7"/>
          <p:cNvSpPr txBox="1">
            <a:spLocks noChangeArrowheads="1"/>
          </p:cNvSpPr>
          <p:nvPr/>
        </p:nvSpPr>
        <p:spPr bwMode="auto">
          <a:xfrm>
            <a:off x="762000" y="4572000"/>
            <a:ext cx="2092325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Idea of induction.</a:t>
            </a:r>
          </a:p>
        </p:txBody>
      </p:sp>
      <p:pic>
        <p:nvPicPr>
          <p:cNvPr id="461833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8" y="3886200"/>
            <a:ext cx="194786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834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528888"/>
            <a:ext cx="244792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8" grpId="0" animBg="1"/>
      <p:bldP spid="461829" grpId="0" animBg="1"/>
      <p:bldP spid="4618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676400" y="457200"/>
            <a:ext cx="5927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Divisibility by a Prime: Induction Idea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362075" y="1143000"/>
            <a:ext cx="64103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/>
              <a:t>Theorem.</a:t>
            </a:r>
            <a:r>
              <a:rPr lang="en-US" altLang="zh-TW"/>
              <a:t>  Any integer n &gt; 1 is divisible by a prime number.</a:t>
            </a:r>
          </a:p>
        </p:txBody>
      </p:sp>
      <p:sp>
        <p:nvSpPr>
          <p:cNvPr id="460804" name="Text Box 4"/>
          <p:cNvSpPr txBox="1">
            <a:spLocks noChangeArrowheads="1"/>
          </p:cNvSpPr>
          <p:nvPr/>
        </p:nvSpPr>
        <p:spPr bwMode="auto">
          <a:xfrm>
            <a:off x="3505200" y="6248400"/>
            <a:ext cx="2092325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Idea of induction.</a:t>
            </a:r>
          </a:p>
        </p:txBody>
      </p:sp>
      <p:sp>
        <p:nvSpPr>
          <p:cNvPr id="460805" name="Text Box 5"/>
          <p:cNvSpPr txBox="1">
            <a:spLocks noChangeArrowheads="1"/>
          </p:cNvSpPr>
          <p:nvPr/>
        </p:nvSpPr>
        <p:spPr bwMode="auto">
          <a:xfrm>
            <a:off x="1447800" y="1752600"/>
            <a:ext cx="6262688" cy="432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Let n be an integer.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If n is a prime number, then we are done.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Otherwise, n = ab, both are smaller than n.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If a or b is a prime number, then we are done.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Otherwise, a = cd, both are smaller than a.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If c or d is a prime number, then we are done.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Otherwise, repeat this argument, since the numbers are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</a:pPr>
            <a:r>
              <a:rPr lang="en-US" altLang="zh-TW"/>
              <a:t>  getting smaller and smaller, this will eventually stop and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</a:pPr>
            <a:r>
              <a:rPr lang="en-US" altLang="zh-TW"/>
              <a:t>  we have found a prime factor of 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1828800" y="1449388"/>
            <a:ext cx="2035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Objective: Prove </a:t>
            </a:r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3048000" y="609600"/>
            <a:ext cx="282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Idea of Induction</a:t>
            </a:r>
          </a:p>
        </p:txBody>
      </p:sp>
      <p:pic>
        <p:nvPicPr>
          <p:cNvPr id="16388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71600"/>
            <a:ext cx="3048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90" name="Text Box 10"/>
          <p:cNvSpPr txBox="1">
            <a:spLocks noChangeArrowheads="1"/>
          </p:cNvSpPr>
          <p:nvPr/>
        </p:nvSpPr>
        <p:spPr bwMode="auto">
          <a:xfrm>
            <a:off x="762000" y="2286000"/>
            <a:ext cx="1843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This is to prove</a:t>
            </a:r>
          </a:p>
        </p:txBody>
      </p:sp>
      <p:pic>
        <p:nvPicPr>
          <p:cNvPr id="45569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65438"/>
            <a:ext cx="69342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93" name="Text Box 13"/>
          <p:cNvSpPr txBox="1">
            <a:spLocks noChangeArrowheads="1"/>
          </p:cNvSpPr>
          <p:nvPr/>
        </p:nvSpPr>
        <p:spPr bwMode="auto">
          <a:xfrm>
            <a:off x="1447800" y="4343400"/>
            <a:ext cx="6419850" cy="2024063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idea of induction is to first prove P(0) unconditionally,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then use P(0) to prove P(1)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then use P(1) to prove P(2)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and repeat this to infinity…</a:t>
            </a:r>
          </a:p>
        </p:txBody>
      </p:sp>
      <p:sp>
        <p:nvSpPr>
          <p:cNvPr id="455694" name="Line 14"/>
          <p:cNvSpPr>
            <a:spLocks noChangeShapeType="1"/>
          </p:cNvSpPr>
          <p:nvPr/>
        </p:nvSpPr>
        <p:spPr bwMode="auto">
          <a:xfrm>
            <a:off x="1447800" y="3352800"/>
            <a:ext cx="990600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5695" name="Freeform 15"/>
          <p:cNvSpPr>
            <a:spLocks/>
          </p:cNvSpPr>
          <p:nvPr/>
        </p:nvSpPr>
        <p:spPr bwMode="auto">
          <a:xfrm>
            <a:off x="1981200" y="3352800"/>
            <a:ext cx="1447800" cy="546100"/>
          </a:xfrm>
          <a:custGeom>
            <a:avLst/>
            <a:gdLst>
              <a:gd name="T0" fmla="*/ 0 w 912"/>
              <a:gd name="T1" fmla="*/ 0 h 344"/>
              <a:gd name="T2" fmla="*/ 762000 w 912"/>
              <a:gd name="T3" fmla="*/ 533400 h 344"/>
              <a:gd name="T4" fmla="*/ 1447800 w 912"/>
              <a:gd name="T5" fmla="*/ 76200 h 344"/>
              <a:gd name="T6" fmla="*/ 0 60000 65536"/>
              <a:gd name="T7" fmla="*/ 0 60000 65536"/>
              <a:gd name="T8" fmla="*/ 0 60000 65536"/>
              <a:gd name="T9" fmla="*/ 0 w 912"/>
              <a:gd name="T10" fmla="*/ 0 h 344"/>
              <a:gd name="T11" fmla="*/ 912 w 912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344">
                <a:moveTo>
                  <a:pt x="0" y="0"/>
                </a:moveTo>
                <a:cubicBezTo>
                  <a:pt x="164" y="164"/>
                  <a:pt x="328" y="328"/>
                  <a:pt x="480" y="336"/>
                </a:cubicBezTo>
                <a:cubicBezTo>
                  <a:pt x="632" y="344"/>
                  <a:pt x="772" y="196"/>
                  <a:pt x="912" y="48"/>
                </a:cubicBezTo>
              </a:path>
            </a:pathLst>
          </a:custGeom>
          <a:noFill/>
          <a:ln w="19050" cmpd="sng">
            <a:solidFill>
              <a:srgbClr val="A5002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5696" name="Line 16"/>
          <p:cNvSpPr>
            <a:spLocks noChangeShapeType="1"/>
          </p:cNvSpPr>
          <p:nvPr/>
        </p:nvSpPr>
        <p:spPr bwMode="auto">
          <a:xfrm>
            <a:off x="2895600" y="3352800"/>
            <a:ext cx="990600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5697" name="Line 17"/>
          <p:cNvSpPr>
            <a:spLocks noChangeShapeType="1"/>
          </p:cNvSpPr>
          <p:nvPr/>
        </p:nvSpPr>
        <p:spPr bwMode="auto">
          <a:xfrm>
            <a:off x="4343400" y="3352800"/>
            <a:ext cx="990600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5698" name="Line 18"/>
          <p:cNvSpPr>
            <a:spLocks noChangeShapeType="1"/>
          </p:cNvSpPr>
          <p:nvPr/>
        </p:nvSpPr>
        <p:spPr bwMode="auto">
          <a:xfrm>
            <a:off x="6781800" y="3352800"/>
            <a:ext cx="990600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5699" name="Freeform 19"/>
          <p:cNvSpPr>
            <a:spLocks/>
          </p:cNvSpPr>
          <p:nvPr/>
        </p:nvSpPr>
        <p:spPr bwMode="auto">
          <a:xfrm>
            <a:off x="3352800" y="3352800"/>
            <a:ext cx="1447800" cy="546100"/>
          </a:xfrm>
          <a:custGeom>
            <a:avLst/>
            <a:gdLst>
              <a:gd name="T0" fmla="*/ 0 w 912"/>
              <a:gd name="T1" fmla="*/ 0 h 344"/>
              <a:gd name="T2" fmla="*/ 762000 w 912"/>
              <a:gd name="T3" fmla="*/ 533400 h 344"/>
              <a:gd name="T4" fmla="*/ 1447800 w 912"/>
              <a:gd name="T5" fmla="*/ 76200 h 344"/>
              <a:gd name="T6" fmla="*/ 0 60000 65536"/>
              <a:gd name="T7" fmla="*/ 0 60000 65536"/>
              <a:gd name="T8" fmla="*/ 0 60000 65536"/>
              <a:gd name="T9" fmla="*/ 0 w 912"/>
              <a:gd name="T10" fmla="*/ 0 h 344"/>
              <a:gd name="T11" fmla="*/ 912 w 912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344">
                <a:moveTo>
                  <a:pt x="0" y="0"/>
                </a:moveTo>
                <a:cubicBezTo>
                  <a:pt x="164" y="164"/>
                  <a:pt x="328" y="328"/>
                  <a:pt x="480" y="336"/>
                </a:cubicBezTo>
                <a:cubicBezTo>
                  <a:pt x="632" y="344"/>
                  <a:pt x="772" y="196"/>
                  <a:pt x="912" y="48"/>
                </a:cubicBezTo>
              </a:path>
            </a:pathLst>
          </a:custGeom>
          <a:noFill/>
          <a:ln w="19050" cmpd="sng">
            <a:solidFill>
              <a:srgbClr val="A5002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5700" name="Freeform 20"/>
          <p:cNvSpPr>
            <a:spLocks/>
          </p:cNvSpPr>
          <p:nvPr/>
        </p:nvSpPr>
        <p:spPr bwMode="auto">
          <a:xfrm>
            <a:off x="4724400" y="3352800"/>
            <a:ext cx="1447800" cy="546100"/>
          </a:xfrm>
          <a:custGeom>
            <a:avLst/>
            <a:gdLst>
              <a:gd name="T0" fmla="*/ 0 w 912"/>
              <a:gd name="T1" fmla="*/ 0 h 344"/>
              <a:gd name="T2" fmla="*/ 762000 w 912"/>
              <a:gd name="T3" fmla="*/ 533400 h 344"/>
              <a:gd name="T4" fmla="*/ 1447800 w 912"/>
              <a:gd name="T5" fmla="*/ 76200 h 344"/>
              <a:gd name="T6" fmla="*/ 0 60000 65536"/>
              <a:gd name="T7" fmla="*/ 0 60000 65536"/>
              <a:gd name="T8" fmla="*/ 0 60000 65536"/>
              <a:gd name="T9" fmla="*/ 0 w 912"/>
              <a:gd name="T10" fmla="*/ 0 h 344"/>
              <a:gd name="T11" fmla="*/ 912 w 912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344">
                <a:moveTo>
                  <a:pt x="0" y="0"/>
                </a:moveTo>
                <a:cubicBezTo>
                  <a:pt x="164" y="164"/>
                  <a:pt x="328" y="328"/>
                  <a:pt x="480" y="336"/>
                </a:cubicBezTo>
                <a:cubicBezTo>
                  <a:pt x="632" y="344"/>
                  <a:pt x="772" y="196"/>
                  <a:pt x="912" y="48"/>
                </a:cubicBezTo>
              </a:path>
            </a:pathLst>
          </a:custGeom>
          <a:noFill/>
          <a:ln w="19050" cmpd="sng">
            <a:solidFill>
              <a:srgbClr val="A5002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5701" name="Freeform 21"/>
          <p:cNvSpPr>
            <a:spLocks/>
          </p:cNvSpPr>
          <p:nvPr/>
        </p:nvSpPr>
        <p:spPr bwMode="auto">
          <a:xfrm>
            <a:off x="6019800" y="3340100"/>
            <a:ext cx="1447800" cy="546100"/>
          </a:xfrm>
          <a:custGeom>
            <a:avLst/>
            <a:gdLst>
              <a:gd name="T0" fmla="*/ 0 w 912"/>
              <a:gd name="T1" fmla="*/ 0 h 344"/>
              <a:gd name="T2" fmla="*/ 762000 w 912"/>
              <a:gd name="T3" fmla="*/ 533400 h 344"/>
              <a:gd name="T4" fmla="*/ 1447800 w 912"/>
              <a:gd name="T5" fmla="*/ 76200 h 344"/>
              <a:gd name="T6" fmla="*/ 0 60000 65536"/>
              <a:gd name="T7" fmla="*/ 0 60000 65536"/>
              <a:gd name="T8" fmla="*/ 0 60000 65536"/>
              <a:gd name="T9" fmla="*/ 0 w 912"/>
              <a:gd name="T10" fmla="*/ 0 h 344"/>
              <a:gd name="T11" fmla="*/ 912 w 912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344">
                <a:moveTo>
                  <a:pt x="0" y="0"/>
                </a:moveTo>
                <a:cubicBezTo>
                  <a:pt x="164" y="164"/>
                  <a:pt x="328" y="328"/>
                  <a:pt x="480" y="336"/>
                </a:cubicBezTo>
                <a:cubicBezTo>
                  <a:pt x="632" y="344"/>
                  <a:pt x="772" y="196"/>
                  <a:pt x="912" y="48"/>
                </a:cubicBezTo>
              </a:path>
            </a:pathLst>
          </a:custGeom>
          <a:noFill/>
          <a:ln w="19050" cmpd="sng">
            <a:solidFill>
              <a:srgbClr val="A5002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5702" name="Freeform 22"/>
          <p:cNvSpPr>
            <a:spLocks/>
          </p:cNvSpPr>
          <p:nvPr/>
        </p:nvSpPr>
        <p:spPr bwMode="auto">
          <a:xfrm>
            <a:off x="7315200" y="3352800"/>
            <a:ext cx="1447800" cy="546100"/>
          </a:xfrm>
          <a:custGeom>
            <a:avLst/>
            <a:gdLst>
              <a:gd name="T0" fmla="*/ 0 w 912"/>
              <a:gd name="T1" fmla="*/ 0 h 344"/>
              <a:gd name="T2" fmla="*/ 762000 w 912"/>
              <a:gd name="T3" fmla="*/ 533400 h 344"/>
              <a:gd name="T4" fmla="*/ 1447800 w 912"/>
              <a:gd name="T5" fmla="*/ 76200 h 344"/>
              <a:gd name="T6" fmla="*/ 0 60000 65536"/>
              <a:gd name="T7" fmla="*/ 0 60000 65536"/>
              <a:gd name="T8" fmla="*/ 0 60000 65536"/>
              <a:gd name="T9" fmla="*/ 0 w 912"/>
              <a:gd name="T10" fmla="*/ 0 h 344"/>
              <a:gd name="T11" fmla="*/ 912 w 912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344">
                <a:moveTo>
                  <a:pt x="0" y="0"/>
                </a:moveTo>
                <a:cubicBezTo>
                  <a:pt x="164" y="164"/>
                  <a:pt x="328" y="328"/>
                  <a:pt x="480" y="336"/>
                </a:cubicBezTo>
                <a:cubicBezTo>
                  <a:pt x="632" y="344"/>
                  <a:pt x="772" y="196"/>
                  <a:pt x="912" y="48"/>
                </a:cubicBezTo>
              </a:path>
            </a:pathLst>
          </a:custGeom>
          <a:noFill/>
          <a:ln w="19050" cmpd="sng">
            <a:solidFill>
              <a:srgbClr val="A5002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048000" y="609600"/>
            <a:ext cx="298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The Induction Rule</a:t>
            </a:r>
          </a:p>
        </p:txBody>
      </p:sp>
      <p:sp>
        <p:nvSpPr>
          <p:cNvPr id="419843" name="Rectangle 3"/>
          <p:cNvSpPr>
            <a:spLocks noChangeArrowheads="1"/>
          </p:cNvSpPr>
          <p:nvPr/>
        </p:nvSpPr>
        <p:spPr bwMode="auto">
          <a:xfrm>
            <a:off x="457200" y="1473200"/>
            <a:ext cx="63246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CC0000"/>
                </a:solidFill>
              </a:rPr>
              <a:t>0</a:t>
            </a:r>
            <a:r>
              <a:rPr kumimoji="0" lang="en-US" altLang="en-US"/>
              <a:t> and (from </a:t>
            </a:r>
            <a:r>
              <a:rPr kumimoji="0" lang="en-US" altLang="en-US" i="1">
                <a:solidFill>
                  <a:srgbClr val="CC0000"/>
                </a:solidFill>
              </a:rPr>
              <a:t>n </a:t>
            </a:r>
            <a:r>
              <a:rPr kumimoji="0" lang="en-US" altLang="en-US">
                <a:solidFill>
                  <a:schemeClr val="tx2"/>
                </a:solidFill>
                <a:sym typeface="Symbol" panose="05050102010706020507" pitchFamily="18" charset="2"/>
              </a:rPr>
              <a:t>to</a:t>
            </a:r>
            <a:r>
              <a:rPr kumimoji="0" lang="en-US" altLang="en-US">
                <a:solidFill>
                  <a:schemeClr val="tx2"/>
                </a:solidFill>
              </a:rPr>
              <a:t> </a:t>
            </a:r>
            <a:r>
              <a:rPr kumimoji="0" lang="en-US" altLang="en-US" i="1">
                <a:solidFill>
                  <a:srgbClr val="CC0000"/>
                </a:solidFill>
              </a:rPr>
              <a:t>n </a:t>
            </a:r>
            <a:r>
              <a:rPr kumimoji="0" lang="en-US" altLang="en-US">
                <a:solidFill>
                  <a:srgbClr val="CC0000"/>
                </a:solidFill>
              </a:rPr>
              <a:t>+1</a:t>
            </a:r>
            <a:r>
              <a:rPr kumimoji="0" lang="en-US" altLang="en-US"/>
              <a:t>),</a:t>
            </a:r>
          </a:p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kumimoji="0" lang="en-US" altLang="en-US"/>
              <a:t>proves </a:t>
            </a:r>
            <a:r>
              <a:rPr kumimoji="0" lang="en-US" altLang="en-US">
                <a:solidFill>
                  <a:srgbClr val="CC0000"/>
                </a:solidFill>
              </a:rPr>
              <a:t>0</a:t>
            </a:r>
            <a:r>
              <a:rPr kumimoji="0" lang="en-US" altLang="en-US"/>
              <a:t>, </a:t>
            </a:r>
            <a:r>
              <a:rPr kumimoji="0" lang="en-US" altLang="en-US">
                <a:solidFill>
                  <a:srgbClr val="CC0000"/>
                </a:solidFill>
              </a:rPr>
              <a:t>1</a:t>
            </a:r>
            <a:r>
              <a:rPr kumimoji="0" lang="en-US" altLang="en-US"/>
              <a:t>, </a:t>
            </a:r>
            <a:r>
              <a:rPr kumimoji="0" lang="en-US" altLang="en-US">
                <a:solidFill>
                  <a:srgbClr val="CC0000"/>
                </a:solidFill>
              </a:rPr>
              <a:t>2</a:t>
            </a:r>
            <a:r>
              <a:rPr kumimoji="0" lang="en-US" altLang="en-US"/>
              <a:t>, </a:t>
            </a:r>
            <a:r>
              <a:rPr kumimoji="0" lang="en-US" altLang="en-US">
                <a:solidFill>
                  <a:srgbClr val="CC0000"/>
                </a:solidFill>
              </a:rPr>
              <a:t>3</a:t>
            </a:r>
            <a:r>
              <a:rPr kumimoji="0" lang="en-US" altLang="en-US"/>
              <a:t>,….</a:t>
            </a:r>
          </a:p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endParaRPr kumimoji="0" lang="en-US" altLang="en-US"/>
          </a:p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kumimoji="0" lang="en-US" altLang="en-US" sz="2400" i="1">
                <a:sym typeface="Symbol" panose="05050102010706020507" pitchFamily="18" charset="2"/>
              </a:rPr>
              <a:t>P </a:t>
            </a:r>
            <a:r>
              <a:rPr kumimoji="0" lang="en-US" altLang="en-US" sz="2400">
                <a:sym typeface="Symbol" panose="05050102010706020507" pitchFamily="18" charset="2"/>
              </a:rPr>
              <a:t>(0), </a:t>
            </a:r>
            <a:r>
              <a:rPr kumimoji="0" lang="en-US" altLang="en-US" sz="2400" i="1">
                <a:sym typeface="Symbol" panose="05050102010706020507" pitchFamily="18" charset="2"/>
              </a:rPr>
              <a:t>n</a:t>
            </a:r>
            <a:r>
              <a:rPr kumimoji="0" lang="en-US" altLang="en-US" sz="2400">
                <a:sym typeface="Symbol" panose="05050102010706020507" pitchFamily="18" charset="2"/>
              </a:rPr>
              <a:t></a:t>
            </a:r>
            <a:r>
              <a:rPr kumimoji="0" lang="en-US" altLang="en-US" sz="2400" u="sng">
                <a:sym typeface="Euclid Extra" panose="02050502000505020303" pitchFamily="18" charset="2"/>
              </a:rPr>
              <a:t>Z</a:t>
            </a:r>
            <a:r>
              <a:rPr kumimoji="0" lang="en-US" altLang="en-US" sz="2400">
                <a:sym typeface="Symbol" panose="05050102010706020507" pitchFamily="18" charset="2"/>
              </a:rPr>
              <a:t> </a:t>
            </a:r>
            <a:r>
              <a:rPr kumimoji="0" lang="en-US" altLang="en-US" sz="2400" i="1">
                <a:sym typeface="Euclid Extra" panose="02050502000505020303" pitchFamily="18" charset="2"/>
              </a:rPr>
              <a:t>P </a:t>
            </a:r>
            <a:r>
              <a:rPr kumimoji="0" lang="en-US" altLang="en-US" sz="2400">
                <a:sym typeface="Euclid Extra" panose="02050502000505020303" pitchFamily="18" charset="2"/>
              </a:rPr>
              <a:t>(</a:t>
            </a:r>
            <a:r>
              <a:rPr kumimoji="0" lang="en-US" altLang="en-US" sz="2400" i="1">
                <a:sym typeface="Euclid Extra" panose="02050502000505020303" pitchFamily="18" charset="2"/>
              </a:rPr>
              <a:t>n</a:t>
            </a:r>
            <a:r>
              <a:rPr kumimoji="0" lang="en-US" altLang="en-US" sz="2400">
                <a:sym typeface="Euclid Extra" panose="02050502000505020303" pitchFamily="18" charset="2"/>
              </a:rPr>
              <a:t>)</a:t>
            </a:r>
            <a:r>
              <a:rPr kumimoji="0" lang="en-US" altLang="en-US" sz="2400">
                <a:sym typeface="Euclid Symbol" panose="05050102010706020507" pitchFamily="18" charset="2"/>
              </a:rPr>
              <a:t></a:t>
            </a:r>
            <a:r>
              <a:rPr kumimoji="0" lang="en-US" altLang="en-US" sz="2400" i="1">
                <a:sym typeface="Euclid Symbol" panose="05050102010706020507" pitchFamily="18" charset="2"/>
              </a:rPr>
              <a:t>P </a:t>
            </a:r>
            <a:r>
              <a:rPr kumimoji="0" lang="en-US" altLang="en-US" sz="2400">
                <a:sym typeface="Euclid Symbol" panose="05050102010706020507" pitchFamily="18" charset="2"/>
              </a:rPr>
              <a:t>(</a:t>
            </a:r>
            <a:r>
              <a:rPr kumimoji="0" lang="en-US" altLang="en-US" sz="2400" i="1">
                <a:sym typeface="Euclid Symbol" panose="05050102010706020507" pitchFamily="18" charset="2"/>
              </a:rPr>
              <a:t>n</a:t>
            </a:r>
            <a:r>
              <a:rPr kumimoji="0" lang="en-US" altLang="en-US" sz="2400">
                <a:sym typeface="Euclid Symbol" panose="05050102010706020507" pitchFamily="18" charset="2"/>
              </a:rPr>
              <a:t>+1)</a:t>
            </a:r>
          </a:p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kumimoji="0" lang="en-US" altLang="en-US" sz="2400">
                <a:sym typeface="Symbol" panose="05050102010706020507" pitchFamily="18" charset="2"/>
              </a:rPr>
              <a:t></a:t>
            </a:r>
            <a:r>
              <a:rPr kumimoji="0" lang="en-US" altLang="en-US" sz="2400" i="1">
                <a:sym typeface="Symbol" panose="05050102010706020507" pitchFamily="18" charset="2"/>
              </a:rPr>
              <a:t>m</a:t>
            </a:r>
            <a:r>
              <a:rPr kumimoji="0" lang="en-US" altLang="en-US" sz="2400">
                <a:sym typeface="Symbol" panose="05050102010706020507" pitchFamily="18" charset="2"/>
              </a:rPr>
              <a:t></a:t>
            </a:r>
            <a:r>
              <a:rPr kumimoji="0" lang="en-US" altLang="en-US" sz="2400" u="sng">
                <a:sym typeface="Euclid Extra" panose="02050502000505020303" pitchFamily="18" charset="2"/>
              </a:rPr>
              <a:t>Z.</a:t>
            </a:r>
            <a:r>
              <a:rPr kumimoji="0" lang="en-US" altLang="en-US" sz="2400">
                <a:sym typeface="Symbol" panose="05050102010706020507" pitchFamily="18" charset="2"/>
              </a:rPr>
              <a:t> </a:t>
            </a:r>
            <a:r>
              <a:rPr kumimoji="0" lang="en-US" altLang="en-US" sz="2400" i="1">
                <a:sym typeface="Symbol" panose="05050102010706020507" pitchFamily="18" charset="2"/>
              </a:rPr>
              <a:t>P </a:t>
            </a:r>
            <a:r>
              <a:rPr kumimoji="0" lang="en-US" altLang="en-US" sz="2400">
                <a:sym typeface="Symbol" panose="05050102010706020507" pitchFamily="18" charset="2"/>
              </a:rPr>
              <a:t>(</a:t>
            </a:r>
            <a:r>
              <a:rPr kumimoji="0" lang="en-US" altLang="en-US" sz="2400" i="1">
                <a:sym typeface="Symbol" panose="05050102010706020507" pitchFamily="18" charset="2"/>
              </a:rPr>
              <a:t>m</a:t>
            </a:r>
            <a:r>
              <a:rPr kumimoji="0" lang="en-US" altLang="en-US" sz="240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19846" name="Line 6"/>
          <p:cNvSpPr>
            <a:spLocks noChangeShapeType="1"/>
          </p:cNvSpPr>
          <p:nvPr/>
        </p:nvSpPr>
        <p:spPr bwMode="auto">
          <a:xfrm>
            <a:off x="1676400" y="4114800"/>
            <a:ext cx="411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19847" name="Picture 7" descr="domin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276600"/>
            <a:ext cx="2057400" cy="31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50" name="AutoShape 10"/>
          <p:cNvSpPr>
            <a:spLocks noChangeArrowheads="1"/>
          </p:cNvSpPr>
          <p:nvPr/>
        </p:nvSpPr>
        <p:spPr bwMode="auto">
          <a:xfrm>
            <a:off x="228600" y="2362200"/>
            <a:ext cx="1828800" cy="914400"/>
          </a:xfrm>
          <a:prstGeom prst="wedgeEllipseCallout">
            <a:avLst>
              <a:gd name="adj1" fmla="val 51995"/>
              <a:gd name="adj2" fmla="val 83333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/>
              <a:t>Very easy to prove</a:t>
            </a:r>
          </a:p>
        </p:txBody>
      </p:sp>
      <p:sp>
        <p:nvSpPr>
          <p:cNvPr id="419851" name="AutoShape 11"/>
          <p:cNvSpPr>
            <a:spLocks noChangeArrowheads="1"/>
          </p:cNvSpPr>
          <p:nvPr/>
        </p:nvSpPr>
        <p:spPr bwMode="auto">
          <a:xfrm>
            <a:off x="5715000" y="1524000"/>
            <a:ext cx="2971800" cy="1219200"/>
          </a:xfrm>
          <a:prstGeom prst="wedgeEllipseCallout">
            <a:avLst>
              <a:gd name="adj1" fmla="val -98292"/>
              <a:gd name="adj2" fmla="val 111718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/>
              <a:t>Much easier to prove with P(n) as an assumption.</a:t>
            </a:r>
          </a:p>
        </p:txBody>
      </p:sp>
      <p:sp>
        <p:nvSpPr>
          <p:cNvPr id="419852" name="Text Box 12"/>
          <p:cNvSpPr txBox="1">
            <a:spLocks noChangeArrowheads="1"/>
          </p:cNvSpPr>
          <p:nvPr/>
        </p:nvSpPr>
        <p:spPr bwMode="auto">
          <a:xfrm>
            <a:off x="593725" y="5375275"/>
            <a:ext cx="5935663" cy="788988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point is to use the knowledge on smaller problems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to solve bigger problems.</a:t>
            </a:r>
          </a:p>
        </p:txBody>
      </p:sp>
      <p:sp>
        <p:nvSpPr>
          <p:cNvPr id="419853" name="Text Box 13"/>
          <p:cNvSpPr txBox="1">
            <a:spLocks noChangeArrowheads="1"/>
          </p:cNvSpPr>
          <p:nvPr/>
        </p:nvSpPr>
        <p:spPr bwMode="auto">
          <a:xfrm>
            <a:off x="304800" y="3886200"/>
            <a:ext cx="1157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8000"/>
                </a:solidFill>
              </a:rPr>
              <a:t>valid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allAtOnce"/>
      <p:bldP spid="419850" grpId="0" animBg="1"/>
      <p:bldP spid="419851" grpId="0" animBg="1"/>
      <p:bldP spid="419852" grpId="0" animBg="1"/>
      <p:bldP spid="4198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Good and Bad of MI</a:t>
            </a:r>
          </a:p>
        </p:txBody>
      </p:sp>
      <p:sp>
        <p:nvSpPr>
          <p:cNvPr id="18435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Good</a:t>
            </a:r>
          </a:p>
        </p:txBody>
      </p:sp>
      <p:sp>
        <p:nvSpPr>
          <p:cNvPr id="18436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 can prove a conjecture once it has been made (and is true)</a:t>
            </a:r>
          </a:p>
          <a:p>
            <a:pPr eaLnBrk="1" hangingPunct="1"/>
            <a:r>
              <a:rPr lang="en-US" altLang="en-US" smtClean="0"/>
              <a:t>Often simple</a:t>
            </a:r>
          </a:p>
        </p:txBody>
      </p:sp>
      <p:sp>
        <p:nvSpPr>
          <p:cNvPr id="18437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Bad</a:t>
            </a:r>
          </a:p>
        </p:txBody>
      </p:sp>
      <p:sp>
        <p:nvSpPr>
          <p:cNvPr id="18438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Cannot find/propose a new theorem</a:t>
            </a:r>
          </a:p>
          <a:p>
            <a:pPr eaLnBrk="1" hangingPunct="1"/>
            <a:r>
              <a:rPr lang="en-US" altLang="en-US" smtClean="0"/>
              <a:t>Do not provide any insight as to why the theorem is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1143000" y="2209800"/>
            <a:ext cx="68262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The idea of mathematical induction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Basic induction proofs (e.g. equality, inequality, property,etc)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An interesting example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A paradox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059113" y="457200"/>
            <a:ext cx="296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Proving an Equality</a:t>
            </a:r>
          </a:p>
        </p:txBody>
      </p:sp>
      <p:pic>
        <p:nvPicPr>
          <p:cNvPr id="20483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10668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4901" name="Text Box 5"/>
          <p:cNvSpPr txBox="1">
            <a:spLocks noChangeArrowheads="1"/>
          </p:cNvSpPr>
          <p:nvPr/>
        </p:nvSpPr>
        <p:spPr bwMode="auto">
          <a:xfrm>
            <a:off x="762000" y="2057400"/>
            <a:ext cx="760253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P(n) be the induction hypothesis that the statement is true for n.</a:t>
            </a:r>
          </a:p>
        </p:txBody>
      </p:sp>
      <p:sp>
        <p:nvSpPr>
          <p:cNvPr id="464902" name="Text Box 6"/>
          <p:cNvSpPr txBox="1">
            <a:spLocks noChangeArrowheads="1"/>
          </p:cNvSpPr>
          <p:nvPr/>
        </p:nvSpPr>
        <p:spPr bwMode="auto">
          <a:xfrm>
            <a:off x="762000" y="2743200"/>
            <a:ext cx="25320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Base case: P(1) is true</a:t>
            </a:r>
          </a:p>
        </p:txBody>
      </p:sp>
      <p:sp>
        <p:nvSpPr>
          <p:cNvPr id="464903" name="Text Box 7"/>
          <p:cNvSpPr txBox="1">
            <a:spLocks noChangeArrowheads="1"/>
          </p:cNvSpPr>
          <p:nvPr/>
        </p:nvSpPr>
        <p:spPr bwMode="auto">
          <a:xfrm>
            <a:off x="228600" y="3505200"/>
            <a:ext cx="61404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Induction step: assume P(n) is true, prove P(n+1) is true.</a:t>
            </a:r>
          </a:p>
        </p:txBody>
      </p:sp>
      <p:pic>
        <p:nvPicPr>
          <p:cNvPr id="20487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63" y="1190625"/>
            <a:ext cx="4046537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441450"/>
            <a:ext cx="8667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4914" name="Text Box 18"/>
          <p:cNvSpPr txBox="1">
            <a:spLocks noChangeArrowheads="1"/>
          </p:cNvSpPr>
          <p:nvPr/>
        </p:nvSpPr>
        <p:spPr bwMode="auto">
          <a:xfrm>
            <a:off x="3503612" y="2743200"/>
            <a:ext cx="54825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because </a:t>
            </a:r>
            <a:r>
              <a:rPr lang="en-US" altLang="zh-TW" dirty="0" smtClean="0"/>
              <a:t>LHS  = 1 + r = RHS = (r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– 1)/(r-1) = r + 1 </a:t>
            </a:r>
            <a:endParaRPr lang="en-US" altLang="zh-TW" dirty="0"/>
          </a:p>
        </p:txBody>
      </p:sp>
      <p:sp>
        <p:nvSpPr>
          <p:cNvPr id="464916" name="Text Box 20"/>
          <p:cNvSpPr txBox="1">
            <a:spLocks noChangeArrowheads="1"/>
          </p:cNvSpPr>
          <p:nvPr/>
        </p:nvSpPr>
        <p:spPr bwMode="auto">
          <a:xfrm>
            <a:off x="974725" y="4159250"/>
            <a:ext cx="2079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That is, assuming:</a:t>
            </a:r>
          </a:p>
        </p:txBody>
      </p:sp>
      <p:pic>
        <p:nvPicPr>
          <p:cNvPr id="464917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962400"/>
            <a:ext cx="4046538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4918" name="Text Box 22"/>
          <p:cNvSpPr txBox="1">
            <a:spLocks noChangeArrowheads="1"/>
          </p:cNvSpPr>
          <p:nvPr/>
        </p:nvSpPr>
        <p:spPr bwMode="auto">
          <a:xfrm>
            <a:off x="1258888" y="5148263"/>
            <a:ext cx="17891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Want to prove:</a:t>
            </a:r>
          </a:p>
        </p:txBody>
      </p:sp>
      <p:pic>
        <p:nvPicPr>
          <p:cNvPr id="464920" name="Picture 2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951413"/>
            <a:ext cx="51816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4921" name="Text Box 25"/>
          <p:cNvSpPr txBox="1">
            <a:spLocks noChangeArrowheads="1"/>
          </p:cNvSpPr>
          <p:nvPr/>
        </p:nvSpPr>
        <p:spPr bwMode="auto">
          <a:xfrm>
            <a:off x="974725" y="5867400"/>
            <a:ext cx="6003925" cy="78898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This is much easier to prove than proving it directly,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because we already know the sum of the first n terms!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1" grpId="0" animBg="1"/>
      <p:bldP spid="464902" grpId="0" animBg="1"/>
      <p:bldP spid="464903" grpId="0" animBg="1"/>
      <p:bldP spid="464914" grpId="0"/>
      <p:bldP spid="464916" grpId="0"/>
      <p:bldP spid="464918" grpId="0"/>
      <p:bldP spid="4649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059113" y="457200"/>
            <a:ext cx="296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Proving an Equality</a:t>
            </a:r>
          </a:p>
        </p:txBody>
      </p:sp>
      <p:pic>
        <p:nvPicPr>
          <p:cNvPr id="21507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10668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762000" y="2057400"/>
            <a:ext cx="760253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P(n) be the induction hypothesis that the statement is true for n.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762000" y="2743200"/>
            <a:ext cx="25320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Base case: P(1) is true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762000" y="3429000"/>
            <a:ext cx="61404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Induction step: assume P(n) is true, prove P(n+1) is true.</a:t>
            </a:r>
          </a:p>
        </p:txBody>
      </p:sp>
      <p:sp>
        <p:nvSpPr>
          <p:cNvPr id="465928" name="Text Box 8"/>
          <p:cNvSpPr txBox="1">
            <a:spLocks noChangeArrowheads="1"/>
          </p:cNvSpPr>
          <p:nvPr/>
        </p:nvSpPr>
        <p:spPr bwMode="auto">
          <a:xfrm>
            <a:off x="4614863" y="4549775"/>
            <a:ext cx="1481137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by induction</a:t>
            </a:r>
          </a:p>
        </p:txBody>
      </p:sp>
      <p:pic>
        <p:nvPicPr>
          <p:cNvPr id="2151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63" y="1190625"/>
            <a:ext cx="4046537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441450"/>
            <a:ext cx="8667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5935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62400"/>
            <a:ext cx="29718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5936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86275"/>
            <a:ext cx="24130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5937" name="Picture 1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203825"/>
            <a:ext cx="3209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5939" name="Picture 19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942013"/>
            <a:ext cx="13716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503612" y="2743200"/>
            <a:ext cx="54825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because </a:t>
            </a:r>
            <a:r>
              <a:rPr lang="en-US" altLang="zh-TW" dirty="0" smtClean="0"/>
              <a:t>LHS  = 1 + r = RHS = (r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– 1)/(r-1) = r + 1 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5"/>
          <p:cNvSpPr txBox="1">
            <a:spLocks noChangeArrowheads="1"/>
          </p:cNvSpPr>
          <p:nvPr/>
        </p:nvSpPr>
        <p:spPr bwMode="auto">
          <a:xfrm>
            <a:off x="3059113" y="457200"/>
            <a:ext cx="296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Proving an Equality</a:t>
            </a:r>
          </a:p>
        </p:txBody>
      </p:sp>
      <p:pic>
        <p:nvPicPr>
          <p:cNvPr id="22531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19200"/>
            <a:ext cx="488156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10668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4734" name="Text Box 14"/>
          <p:cNvSpPr txBox="1">
            <a:spLocks noChangeArrowheads="1"/>
          </p:cNvSpPr>
          <p:nvPr/>
        </p:nvSpPr>
        <p:spPr bwMode="auto">
          <a:xfrm>
            <a:off x="762000" y="2057400"/>
            <a:ext cx="760253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P(n) be the induction hypothesis that the statement is true for n.</a:t>
            </a:r>
          </a:p>
        </p:txBody>
      </p:sp>
      <p:sp>
        <p:nvSpPr>
          <p:cNvPr id="414735" name="Text Box 15"/>
          <p:cNvSpPr txBox="1">
            <a:spLocks noChangeArrowheads="1"/>
          </p:cNvSpPr>
          <p:nvPr/>
        </p:nvSpPr>
        <p:spPr bwMode="auto">
          <a:xfrm>
            <a:off x="762000" y="2743200"/>
            <a:ext cx="25320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Base case: P(1) is true</a:t>
            </a:r>
          </a:p>
        </p:txBody>
      </p:sp>
      <p:sp>
        <p:nvSpPr>
          <p:cNvPr id="414736" name="Text Box 16"/>
          <p:cNvSpPr txBox="1">
            <a:spLocks noChangeArrowheads="1"/>
          </p:cNvSpPr>
          <p:nvPr/>
        </p:nvSpPr>
        <p:spPr bwMode="auto">
          <a:xfrm>
            <a:off x="762000" y="3429000"/>
            <a:ext cx="61404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Induction step: assume P(n) is true, prove P(n+1) is true.</a:t>
            </a:r>
          </a:p>
        </p:txBody>
      </p:sp>
      <p:pic>
        <p:nvPicPr>
          <p:cNvPr id="414740" name="Picture 2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84625"/>
            <a:ext cx="43434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4741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19600"/>
            <a:ext cx="37909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4742" name="Text Box 22"/>
          <p:cNvSpPr txBox="1">
            <a:spLocks noChangeArrowheads="1"/>
          </p:cNvSpPr>
          <p:nvPr/>
        </p:nvSpPr>
        <p:spPr bwMode="auto">
          <a:xfrm>
            <a:off x="5486400" y="4495800"/>
            <a:ext cx="1481138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by induction</a:t>
            </a:r>
          </a:p>
        </p:txBody>
      </p:sp>
      <p:pic>
        <p:nvPicPr>
          <p:cNvPr id="414744" name="Picture 2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181600"/>
            <a:ext cx="38052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4747" name="Picture 2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715000"/>
            <a:ext cx="368617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4749" name="Picture 29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791200"/>
            <a:ext cx="301466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34" grpId="0" animBg="1"/>
      <p:bldP spid="414735" grpId="0" animBg="1"/>
      <p:bldP spid="414736" grpId="0" animBg="1"/>
      <p:bldP spid="4147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5"/>
          <p:cNvSpPr txBox="1">
            <a:spLocks noChangeArrowheads="1"/>
          </p:cNvSpPr>
          <p:nvPr/>
        </p:nvSpPr>
        <p:spPr bwMode="auto">
          <a:xfrm>
            <a:off x="3119438" y="457200"/>
            <a:ext cx="290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Proving a Property</a:t>
            </a:r>
          </a:p>
        </p:txBody>
      </p:sp>
      <p:pic>
        <p:nvPicPr>
          <p:cNvPr id="23555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38250"/>
            <a:ext cx="5943600" cy="4381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9545" name="Rectangle 9"/>
          <p:cNvSpPr>
            <a:spLocks noChangeArrowheads="1"/>
          </p:cNvSpPr>
          <p:nvPr/>
        </p:nvSpPr>
        <p:spPr bwMode="auto">
          <a:xfrm>
            <a:off x="685800" y="2009775"/>
            <a:ext cx="22399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/>
              <a:t>Base Case (</a:t>
            </a:r>
            <a:r>
              <a:rPr lang="en-US" altLang="en-US" i="1"/>
              <a:t>n</a:t>
            </a:r>
            <a:r>
              <a:rPr lang="en-US" altLang="en-US"/>
              <a:t> = 1): </a:t>
            </a:r>
          </a:p>
          <a:p>
            <a:pPr eaLnBrk="1" hangingPunct="1">
              <a:spcBef>
                <a:spcPct val="20000"/>
              </a:spcBef>
            </a:pPr>
            <a:endParaRPr lang="en-US" altLang="en-US"/>
          </a:p>
          <a:p>
            <a:pPr eaLnBrk="1" hangingPunct="1">
              <a:spcBef>
                <a:spcPct val="20000"/>
              </a:spcBef>
            </a:pPr>
            <a:endParaRPr lang="en-US" altLang="en-US"/>
          </a:p>
        </p:txBody>
      </p:sp>
      <p:sp>
        <p:nvSpPr>
          <p:cNvPr id="449546" name="Rectangle 10"/>
          <p:cNvSpPr>
            <a:spLocks noChangeArrowheads="1"/>
          </p:cNvSpPr>
          <p:nvPr/>
        </p:nvSpPr>
        <p:spPr bwMode="auto">
          <a:xfrm>
            <a:off x="685800" y="2590800"/>
            <a:ext cx="7100888" cy="431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/>
              <a:t>Induction Step: Assume </a:t>
            </a:r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i</a:t>
            </a:r>
            <a:r>
              <a:rPr lang="en-US" altLang="en-US"/>
              <a:t>) for some </a:t>
            </a:r>
            <a:r>
              <a:rPr lang="en-US" altLang="en-US" i="1"/>
              <a:t>i </a:t>
            </a:r>
            <a:r>
              <a:rPr lang="en-US" altLang="en-US">
                <a:sym typeface="Symbol" panose="05050102010706020507" pitchFamily="18" charset="2"/>
              </a:rPr>
              <a:t> </a:t>
            </a:r>
            <a:r>
              <a:rPr lang="en-US" altLang="en-US"/>
              <a:t>1  and prove </a:t>
            </a:r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i</a:t>
            </a:r>
            <a:r>
              <a:rPr lang="en-US" altLang="en-US"/>
              <a:t> + 1):</a:t>
            </a:r>
          </a:p>
        </p:txBody>
      </p:sp>
      <p:pic>
        <p:nvPicPr>
          <p:cNvPr id="449549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81200"/>
            <a:ext cx="34337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9550" name="Text Box 14"/>
          <p:cNvSpPr txBox="1">
            <a:spLocks noChangeArrowheads="1"/>
          </p:cNvSpPr>
          <p:nvPr/>
        </p:nvSpPr>
        <p:spPr bwMode="auto">
          <a:xfrm>
            <a:off x="685800" y="3241675"/>
            <a:ext cx="995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Assume</a:t>
            </a:r>
          </a:p>
        </p:txBody>
      </p:sp>
      <p:pic>
        <p:nvPicPr>
          <p:cNvPr id="449552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00400"/>
            <a:ext cx="990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9553" name="Text Box 17"/>
          <p:cNvSpPr txBox="1">
            <a:spLocks noChangeArrowheads="1"/>
          </p:cNvSpPr>
          <p:nvPr/>
        </p:nvSpPr>
        <p:spPr bwMode="auto">
          <a:xfrm>
            <a:off x="2743200" y="3200400"/>
            <a:ext cx="261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is divisible by 3, prove </a:t>
            </a:r>
          </a:p>
        </p:txBody>
      </p:sp>
      <p:pic>
        <p:nvPicPr>
          <p:cNvPr id="449555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200400"/>
            <a:ext cx="16303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9556" name="Text Box 20"/>
          <p:cNvSpPr txBox="1">
            <a:spLocks noChangeArrowheads="1"/>
          </p:cNvSpPr>
          <p:nvPr/>
        </p:nvSpPr>
        <p:spPr bwMode="auto">
          <a:xfrm>
            <a:off x="7010400" y="3241675"/>
            <a:ext cx="1884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is divisible by 3.</a:t>
            </a:r>
          </a:p>
        </p:txBody>
      </p:sp>
      <p:pic>
        <p:nvPicPr>
          <p:cNvPr id="449557" name="Picture 2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6200"/>
            <a:ext cx="16303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9559" name="Picture 23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886200"/>
            <a:ext cx="17827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9561" name="Picture 25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343400"/>
            <a:ext cx="17986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9563" name="Picture 27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876800"/>
            <a:ext cx="26670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9564" name="AutoShape 28"/>
          <p:cNvSpPr>
            <a:spLocks/>
          </p:cNvSpPr>
          <p:nvPr/>
        </p:nvSpPr>
        <p:spPr bwMode="auto">
          <a:xfrm rot="5400000">
            <a:off x="4343400" y="5029200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9565" name="AutoShape 29"/>
          <p:cNvSpPr>
            <a:spLocks/>
          </p:cNvSpPr>
          <p:nvPr/>
        </p:nvSpPr>
        <p:spPr bwMode="auto">
          <a:xfrm rot="5400000">
            <a:off x="5867400" y="5029200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9566" name="Text Box 30"/>
          <p:cNvSpPr txBox="1">
            <a:spLocks noChangeArrowheads="1"/>
          </p:cNvSpPr>
          <p:nvPr/>
        </p:nvSpPr>
        <p:spPr bwMode="auto">
          <a:xfrm>
            <a:off x="5638800" y="5791200"/>
            <a:ext cx="2979738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Divisible by 3 by induction</a:t>
            </a:r>
          </a:p>
        </p:txBody>
      </p:sp>
      <p:sp>
        <p:nvSpPr>
          <p:cNvPr id="449568" name="Text Box 32"/>
          <p:cNvSpPr txBox="1">
            <a:spLocks noChangeArrowheads="1"/>
          </p:cNvSpPr>
          <p:nvPr/>
        </p:nvSpPr>
        <p:spPr bwMode="auto">
          <a:xfrm>
            <a:off x="3633788" y="5791200"/>
            <a:ext cx="1624012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Divisible by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5" grpId="0"/>
      <p:bldP spid="449546" grpId="0" animBg="1"/>
      <p:bldP spid="449550" grpId="0"/>
      <p:bldP spid="449553" grpId="0"/>
      <p:bldP spid="449556" grpId="0"/>
      <p:bldP spid="449564" grpId="0" animBg="1"/>
      <p:bldP spid="449565" grpId="0" animBg="1"/>
      <p:bldP spid="449566" grpId="0" animBg="1"/>
      <p:bldP spid="4495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6147" name="Text Box 35"/>
          <p:cNvSpPr txBox="1">
            <a:spLocks noChangeArrowheads="1"/>
          </p:cNvSpPr>
          <p:nvPr/>
        </p:nvSpPr>
        <p:spPr bwMode="auto">
          <a:xfrm>
            <a:off x="1303338" y="1295400"/>
            <a:ext cx="6469062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We have already discussed different proof techniques.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This time we will focus on probably the most important one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 – mathematical induction.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</p:txBody>
      </p:sp>
      <p:sp>
        <p:nvSpPr>
          <p:cNvPr id="6148" name="Text Box 36"/>
          <p:cNvSpPr txBox="1">
            <a:spLocks noChangeArrowheads="1"/>
          </p:cNvSpPr>
          <p:nvPr/>
        </p:nvSpPr>
        <p:spPr bwMode="auto">
          <a:xfrm>
            <a:off x="1355725" y="3165475"/>
            <a:ext cx="539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This lecture’s plan is to go through the following:</a:t>
            </a:r>
          </a:p>
        </p:txBody>
      </p:sp>
      <p:sp>
        <p:nvSpPr>
          <p:cNvPr id="6149" name="Text Box 37"/>
          <p:cNvSpPr txBox="1">
            <a:spLocks noChangeArrowheads="1"/>
          </p:cNvSpPr>
          <p:nvPr/>
        </p:nvSpPr>
        <p:spPr bwMode="auto">
          <a:xfrm>
            <a:off x="1484313" y="3810000"/>
            <a:ext cx="68262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The idea of mathematical induction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Basic induction proofs (e.g. equality, inequality, property,etc)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An interesting example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A paradox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119438" y="457200"/>
            <a:ext cx="290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Proving a Property</a:t>
            </a:r>
          </a:p>
        </p:txBody>
      </p:sp>
      <p:sp>
        <p:nvSpPr>
          <p:cNvPr id="471044" name="Rectangle 4"/>
          <p:cNvSpPr>
            <a:spLocks noChangeArrowheads="1"/>
          </p:cNvSpPr>
          <p:nvPr/>
        </p:nvSpPr>
        <p:spPr bwMode="auto">
          <a:xfrm>
            <a:off x="685800" y="2009775"/>
            <a:ext cx="22399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/>
              <a:t>Base Case (</a:t>
            </a:r>
            <a:r>
              <a:rPr lang="en-US" altLang="en-US" i="1"/>
              <a:t>n</a:t>
            </a:r>
            <a:r>
              <a:rPr lang="en-US" altLang="en-US"/>
              <a:t> = 2): </a:t>
            </a:r>
          </a:p>
          <a:p>
            <a:pPr eaLnBrk="1" hangingPunct="1">
              <a:spcBef>
                <a:spcPct val="20000"/>
              </a:spcBef>
            </a:pPr>
            <a:endParaRPr lang="en-US" altLang="en-US"/>
          </a:p>
          <a:p>
            <a:pPr eaLnBrk="1" hangingPunct="1">
              <a:spcBef>
                <a:spcPct val="20000"/>
              </a:spcBef>
            </a:pPr>
            <a:endParaRPr lang="en-US" altLang="en-US"/>
          </a:p>
        </p:txBody>
      </p:sp>
      <p:sp>
        <p:nvSpPr>
          <p:cNvPr id="471045" name="Rectangle 5"/>
          <p:cNvSpPr>
            <a:spLocks noChangeArrowheads="1"/>
          </p:cNvSpPr>
          <p:nvPr/>
        </p:nvSpPr>
        <p:spPr bwMode="auto">
          <a:xfrm>
            <a:off x="685800" y="2590800"/>
            <a:ext cx="7100888" cy="431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/>
              <a:t>Induction Step: Assume </a:t>
            </a:r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i</a:t>
            </a:r>
            <a:r>
              <a:rPr lang="en-US" altLang="en-US"/>
              <a:t>) for some </a:t>
            </a:r>
            <a:r>
              <a:rPr lang="en-US" altLang="en-US" i="1"/>
              <a:t>i </a:t>
            </a:r>
            <a:r>
              <a:rPr lang="en-US" altLang="en-US">
                <a:sym typeface="Symbol" panose="05050102010706020507" pitchFamily="18" charset="2"/>
              </a:rPr>
              <a:t> </a:t>
            </a:r>
            <a:r>
              <a:rPr lang="en-US" altLang="en-US"/>
              <a:t>2  and prove </a:t>
            </a:r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i</a:t>
            </a:r>
            <a:r>
              <a:rPr lang="en-US" altLang="en-US"/>
              <a:t> + 1):</a:t>
            </a:r>
          </a:p>
        </p:txBody>
      </p:sp>
      <p:sp>
        <p:nvSpPr>
          <p:cNvPr id="471047" name="Text Box 7"/>
          <p:cNvSpPr txBox="1">
            <a:spLocks noChangeArrowheads="1"/>
          </p:cNvSpPr>
          <p:nvPr/>
        </p:nvSpPr>
        <p:spPr bwMode="auto">
          <a:xfrm>
            <a:off x="685800" y="3241675"/>
            <a:ext cx="995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Assume</a:t>
            </a:r>
          </a:p>
        </p:txBody>
      </p:sp>
      <p:sp>
        <p:nvSpPr>
          <p:cNvPr id="471049" name="Text Box 9"/>
          <p:cNvSpPr txBox="1">
            <a:spLocks noChangeArrowheads="1"/>
          </p:cNvSpPr>
          <p:nvPr/>
        </p:nvSpPr>
        <p:spPr bwMode="auto">
          <a:xfrm>
            <a:off x="2743200" y="3200400"/>
            <a:ext cx="189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is divisible by 6 </a:t>
            </a:r>
          </a:p>
        </p:txBody>
      </p:sp>
      <p:sp>
        <p:nvSpPr>
          <p:cNvPr id="471051" name="Text Box 11"/>
          <p:cNvSpPr txBox="1">
            <a:spLocks noChangeArrowheads="1"/>
          </p:cNvSpPr>
          <p:nvPr/>
        </p:nvSpPr>
        <p:spPr bwMode="auto">
          <a:xfrm>
            <a:off x="3830638" y="3748088"/>
            <a:ext cx="1884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is divisible by 6.</a:t>
            </a:r>
          </a:p>
        </p:txBody>
      </p:sp>
      <p:sp>
        <p:nvSpPr>
          <p:cNvPr id="471056" name="AutoShape 16"/>
          <p:cNvSpPr>
            <a:spLocks/>
          </p:cNvSpPr>
          <p:nvPr/>
        </p:nvSpPr>
        <p:spPr bwMode="auto">
          <a:xfrm rot="5400000">
            <a:off x="4572000" y="5029200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057" name="AutoShape 17"/>
          <p:cNvSpPr>
            <a:spLocks/>
          </p:cNvSpPr>
          <p:nvPr/>
        </p:nvSpPr>
        <p:spPr bwMode="auto">
          <a:xfrm rot="5400000">
            <a:off x="6248400" y="5029200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058" name="Text Box 18"/>
          <p:cNvSpPr txBox="1">
            <a:spLocks noChangeArrowheads="1"/>
          </p:cNvSpPr>
          <p:nvPr/>
        </p:nvSpPr>
        <p:spPr bwMode="auto">
          <a:xfrm>
            <a:off x="5943600" y="5749925"/>
            <a:ext cx="1876425" cy="650875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Divisible by 2 </a:t>
            </a:r>
          </a:p>
          <a:p>
            <a:pPr eaLnBrk="1" hangingPunct="1"/>
            <a:r>
              <a:rPr lang="en-US" altLang="zh-TW"/>
              <a:t>by case analysis</a:t>
            </a:r>
          </a:p>
        </p:txBody>
      </p:sp>
      <p:sp>
        <p:nvSpPr>
          <p:cNvPr id="471059" name="Text Box 19"/>
          <p:cNvSpPr txBox="1">
            <a:spLocks noChangeArrowheads="1"/>
          </p:cNvSpPr>
          <p:nvPr/>
        </p:nvSpPr>
        <p:spPr bwMode="auto">
          <a:xfrm>
            <a:off x="3759200" y="5749925"/>
            <a:ext cx="1624013" cy="650875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Divisible by 6</a:t>
            </a:r>
          </a:p>
          <a:p>
            <a:pPr eaLnBrk="1" hangingPunct="1"/>
            <a:r>
              <a:rPr lang="en-US" altLang="zh-TW"/>
              <a:t>by induction</a:t>
            </a:r>
          </a:p>
        </p:txBody>
      </p:sp>
      <p:pic>
        <p:nvPicPr>
          <p:cNvPr id="24588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235075"/>
            <a:ext cx="5761038" cy="4381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61" name="Picture 2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78025"/>
            <a:ext cx="153828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0" name="Picture 2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3192463"/>
            <a:ext cx="9445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63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68725"/>
            <a:ext cx="22098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4" name="Text Box 24"/>
          <p:cNvSpPr txBox="1">
            <a:spLocks noChangeArrowheads="1"/>
          </p:cNvSpPr>
          <p:nvPr/>
        </p:nvSpPr>
        <p:spPr bwMode="auto">
          <a:xfrm>
            <a:off x="746125" y="3733800"/>
            <a:ext cx="769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Prove</a:t>
            </a:r>
          </a:p>
        </p:txBody>
      </p:sp>
      <p:pic>
        <p:nvPicPr>
          <p:cNvPr id="471065" name="Picture 2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54525"/>
            <a:ext cx="228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66" name="Picture 2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454525"/>
            <a:ext cx="42465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67" name="Picture 27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11725"/>
            <a:ext cx="31242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AutoShape 11"/>
          <p:cNvSpPr>
            <a:spLocks noChangeArrowheads="1"/>
          </p:cNvSpPr>
          <p:nvPr/>
        </p:nvSpPr>
        <p:spPr bwMode="auto">
          <a:xfrm>
            <a:off x="7772400" y="4724400"/>
            <a:ext cx="1143000" cy="609600"/>
          </a:xfrm>
          <a:prstGeom prst="wedgeEllipseCallout">
            <a:avLst>
              <a:gd name="adj1" fmla="val -98292"/>
              <a:gd name="adj2" fmla="val 111718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/>
              <a:t>HOW?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4" grpId="0"/>
      <p:bldP spid="471045" grpId="0" animBg="1"/>
      <p:bldP spid="471047" grpId="0"/>
      <p:bldP spid="471049" grpId="0"/>
      <p:bldP spid="471051" grpId="0"/>
      <p:bldP spid="471056" grpId="0" animBg="1"/>
      <p:bldP spid="471057" grpId="0" animBg="1"/>
      <p:bldP spid="471058" grpId="0" animBg="1"/>
      <p:bldP spid="471059" grpId="0" animBg="1"/>
      <p:bldP spid="471064" grpId="0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n</a:t>
            </a:r>
            <a:r>
              <a:rPr lang="en-US" altLang="en-US" sz="3600" baseline="30000" dirty="0" smtClean="0"/>
              <a:t>2</a:t>
            </a:r>
            <a:r>
              <a:rPr lang="en-US" altLang="en-US" sz="3600" dirty="0" smtClean="0"/>
              <a:t> + n is divisible by 2 (Case Analysis)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Say n is odd:</a:t>
            </a:r>
          </a:p>
          <a:p>
            <a:pPr lvl="1" eaLnBrk="1" hangingPunct="1"/>
            <a:r>
              <a:rPr lang="en-US" altLang="en-US" dirty="0" smtClean="0"/>
              <a:t>Recall: for an odd number m, m</a:t>
            </a:r>
            <a:r>
              <a:rPr lang="en-US" altLang="en-US" sz="3600" baseline="30000" dirty="0" smtClean="0"/>
              <a:t>i </a:t>
            </a:r>
            <a:r>
              <a:rPr lang="en-US" altLang="en-US" dirty="0" smtClean="0"/>
              <a:t>is odd for all non-negative integer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.</a:t>
            </a:r>
          </a:p>
          <a:p>
            <a:pPr lvl="1" eaLnBrk="1" hangingPunct="1"/>
            <a:r>
              <a:rPr lang="en-US" altLang="en-US" dirty="0" smtClean="0"/>
              <a:t>So, 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is odd; n is also odd</a:t>
            </a:r>
          </a:p>
          <a:p>
            <a:pPr lvl="1" eaLnBrk="1" hangingPunct="1"/>
            <a:r>
              <a:rPr lang="en-US" altLang="en-US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 smtClean="0"/>
              <a:t> + n is sum of two odd numbers =&gt; even</a:t>
            </a:r>
          </a:p>
          <a:p>
            <a:pPr eaLnBrk="1" hangingPunct="1"/>
            <a:r>
              <a:rPr lang="en-US" altLang="en-US" dirty="0" smtClean="0"/>
              <a:t>Say n is even</a:t>
            </a:r>
          </a:p>
          <a:p>
            <a:pPr lvl="1" eaLnBrk="1" hangingPunct="1"/>
            <a:r>
              <a:rPr lang="en-US" altLang="en-US" dirty="0" smtClean="0"/>
              <a:t>Easy…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905125" y="457200"/>
            <a:ext cx="326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Proving an Inequality</a:t>
            </a:r>
          </a:p>
        </p:txBody>
      </p:sp>
      <p:sp>
        <p:nvSpPr>
          <p:cNvPr id="450564" name="Rectangle 4"/>
          <p:cNvSpPr>
            <a:spLocks noChangeArrowheads="1"/>
          </p:cNvSpPr>
          <p:nvPr/>
        </p:nvSpPr>
        <p:spPr bwMode="auto">
          <a:xfrm>
            <a:off x="609600" y="2133600"/>
            <a:ext cx="22399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/>
              <a:t>Base Case (</a:t>
            </a:r>
            <a:r>
              <a:rPr lang="en-US" altLang="en-US" i="1"/>
              <a:t>n</a:t>
            </a:r>
            <a:r>
              <a:rPr lang="en-US" altLang="en-US"/>
              <a:t> = 3): </a:t>
            </a:r>
          </a:p>
          <a:p>
            <a:pPr eaLnBrk="1" hangingPunct="1">
              <a:spcBef>
                <a:spcPct val="20000"/>
              </a:spcBef>
            </a:pPr>
            <a:endParaRPr lang="en-US" altLang="en-US"/>
          </a:p>
          <a:p>
            <a:pPr eaLnBrk="1" hangingPunct="1">
              <a:spcBef>
                <a:spcPct val="20000"/>
              </a:spcBef>
            </a:pPr>
            <a:endParaRPr lang="en-US" altLang="en-US"/>
          </a:p>
        </p:txBody>
      </p:sp>
      <p:sp>
        <p:nvSpPr>
          <p:cNvPr id="450565" name="Rectangle 5"/>
          <p:cNvSpPr>
            <a:spLocks noChangeArrowheads="1"/>
          </p:cNvSpPr>
          <p:nvPr/>
        </p:nvSpPr>
        <p:spPr bwMode="auto">
          <a:xfrm>
            <a:off x="685800" y="2743200"/>
            <a:ext cx="7100888" cy="431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/>
              <a:t>Induction Step: Assume </a:t>
            </a:r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i</a:t>
            </a:r>
            <a:r>
              <a:rPr lang="en-US" altLang="en-US"/>
              <a:t>) for some </a:t>
            </a:r>
            <a:r>
              <a:rPr lang="en-US" altLang="en-US" i="1"/>
              <a:t>i </a:t>
            </a:r>
            <a:r>
              <a:rPr lang="en-US" altLang="en-US">
                <a:sym typeface="Symbol" panose="05050102010706020507" pitchFamily="18" charset="2"/>
              </a:rPr>
              <a:t> 3</a:t>
            </a:r>
            <a:r>
              <a:rPr lang="en-US" altLang="en-US"/>
              <a:t>  and prove </a:t>
            </a:r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i</a:t>
            </a:r>
            <a:r>
              <a:rPr lang="en-US" altLang="en-US"/>
              <a:t> + 1):</a:t>
            </a:r>
          </a:p>
        </p:txBody>
      </p:sp>
      <p:pic>
        <p:nvPicPr>
          <p:cNvPr id="26629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1600"/>
            <a:ext cx="4038600" cy="3873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6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16462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71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33600"/>
            <a:ext cx="21494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72" name="Text Box 12"/>
          <p:cNvSpPr txBox="1">
            <a:spLocks noChangeArrowheads="1"/>
          </p:cNvSpPr>
          <p:nvPr/>
        </p:nvSpPr>
        <p:spPr bwMode="auto">
          <a:xfrm>
            <a:off x="685800" y="3505200"/>
            <a:ext cx="995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Assume</a:t>
            </a:r>
          </a:p>
        </p:txBody>
      </p:sp>
      <p:pic>
        <p:nvPicPr>
          <p:cNvPr id="450574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05200"/>
            <a:ext cx="16160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75" name="Text Box 15"/>
          <p:cNvSpPr txBox="1">
            <a:spLocks noChangeArrowheads="1"/>
          </p:cNvSpPr>
          <p:nvPr/>
        </p:nvSpPr>
        <p:spPr bwMode="auto">
          <a:xfrm>
            <a:off x="3429000" y="3519488"/>
            <a:ext cx="904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, prove</a:t>
            </a:r>
          </a:p>
        </p:txBody>
      </p:sp>
      <p:pic>
        <p:nvPicPr>
          <p:cNvPr id="450578" name="Picture 1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3489325"/>
            <a:ext cx="3171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81" name="Picture 21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267200"/>
            <a:ext cx="1814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83" name="Picture 23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267200"/>
            <a:ext cx="19208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85" name="Picture 25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724400"/>
            <a:ext cx="12192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86" name="Text Box 26"/>
          <p:cNvSpPr txBox="1">
            <a:spLocks noChangeArrowheads="1"/>
          </p:cNvSpPr>
          <p:nvPr/>
        </p:nvSpPr>
        <p:spPr bwMode="auto">
          <a:xfrm>
            <a:off x="5715000" y="4724400"/>
            <a:ext cx="1481138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by induction</a:t>
            </a:r>
          </a:p>
        </p:txBody>
      </p:sp>
      <p:pic>
        <p:nvPicPr>
          <p:cNvPr id="450588" name="Picture 28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257800"/>
            <a:ext cx="13255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89" name="Text Box 29"/>
          <p:cNvSpPr txBox="1">
            <a:spLocks noChangeArrowheads="1"/>
          </p:cNvSpPr>
          <p:nvPr/>
        </p:nvSpPr>
        <p:spPr bwMode="auto">
          <a:xfrm>
            <a:off x="5715000" y="5257800"/>
            <a:ext cx="3155031" cy="338554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600" dirty="0"/>
              <a:t>since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&gt;= 3, we must have 2 &lt; </a:t>
            </a:r>
            <a:r>
              <a:rPr lang="en-US" altLang="zh-TW" sz="1600" dirty="0" smtClean="0"/>
              <a:t>2</a:t>
            </a:r>
            <a:r>
              <a:rPr lang="en-US" altLang="zh-TW" sz="1600" baseline="30000" dirty="0" smtClean="0"/>
              <a:t>i</a:t>
            </a:r>
            <a:endParaRPr lang="en-US" altLang="zh-TW" sz="1600" baseline="30000" dirty="0"/>
          </a:p>
        </p:txBody>
      </p:sp>
      <p:pic>
        <p:nvPicPr>
          <p:cNvPr id="450594" name="Picture 34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791200"/>
            <a:ext cx="12636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>
            <a:off x="4371975" y="4572000"/>
            <a:ext cx="10064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>
            <a:off x="1828800" y="3962400"/>
            <a:ext cx="1600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4" grpId="0"/>
      <p:bldP spid="450565" grpId="0" animBg="1"/>
      <p:bldP spid="450572" grpId="0"/>
      <p:bldP spid="450575" grpId="0"/>
      <p:bldP spid="450586" grpId="0" animBg="1"/>
      <p:bldP spid="45058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905125" y="457200"/>
            <a:ext cx="326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Proving an Inequality</a:t>
            </a:r>
          </a:p>
        </p:txBody>
      </p:sp>
      <p:sp>
        <p:nvSpPr>
          <p:cNvPr id="470019" name="Rectangle 3"/>
          <p:cNvSpPr>
            <a:spLocks noChangeArrowheads="1"/>
          </p:cNvSpPr>
          <p:nvPr/>
        </p:nvSpPr>
        <p:spPr bwMode="auto">
          <a:xfrm>
            <a:off x="609600" y="2133600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/>
              <a:t>Base Case (</a:t>
            </a:r>
            <a:r>
              <a:rPr lang="en-US" altLang="en-US" i="1"/>
              <a:t>n</a:t>
            </a:r>
            <a:r>
              <a:rPr lang="en-US" altLang="en-US"/>
              <a:t> = 2) is true [1/</a:t>
            </a:r>
            <a:r>
              <a:rPr lang="en-US" altLang="en-US">
                <a:sym typeface="Symbol" panose="05050102010706020507" pitchFamily="18" charset="2"/>
              </a:rPr>
              <a:t>1 + 1/2 = 1.71 &gt; 1.41 = 2</a:t>
            </a:r>
            <a:r>
              <a:rPr lang="en-US" altLang="en-US"/>
              <a:t>]</a:t>
            </a:r>
          </a:p>
          <a:p>
            <a:pPr eaLnBrk="1" hangingPunct="1">
              <a:spcBef>
                <a:spcPct val="20000"/>
              </a:spcBef>
            </a:pPr>
            <a:endParaRPr lang="en-US" altLang="en-US"/>
          </a:p>
          <a:p>
            <a:pPr eaLnBrk="1" hangingPunct="1">
              <a:spcBef>
                <a:spcPct val="20000"/>
              </a:spcBef>
            </a:pPr>
            <a:endParaRPr lang="en-US" altLang="en-US"/>
          </a:p>
        </p:txBody>
      </p:sp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685800" y="2743200"/>
            <a:ext cx="7100888" cy="431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/>
              <a:t>Induction Step: Assume </a:t>
            </a:r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i</a:t>
            </a:r>
            <a:r>
              <a:rPr lang="en-US" altLang="en-US"/>
              <a:t>) for some </a:t>
            </a:r>
            <a:r>
              <a:rPr lang="en-US" altLang="en-US" i="1"/>
              <a:t>i </a:t>
            </a:r>
            <a:r>
              <a:rPr lang="en-US" altLang="en-US">
                <a:sym typeface="Symbol" panose="05050102010706020507" pitchFamily="18" charset="2"/>
              </a:rPr>
              <a:t> 2</a:t>
            </a:r>
            <a:r>
              <a:rPr lang="en-US" altLang="en-US"/>
              <a:t>  and prove </a:t>
            </a:r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i</a:t>
            </a:r>
            <a:r>
              <a:rPr lang="en-US" altLang="en-US"/>
              <a:t> + 1):</a:t>
            </a:r>
          </a:p>
        </p:txBody>
      </p:sp>
      <p:sp>
        <p:nvSpPr>
          <p:cNvPr id="470031" name="Text Box 15"/>
          <p:cNvSpPr txBox="1">
            <a:spLocks noChangeArrowheads="1"/>
          </p:cNvSpPr>
          <p:nvPr/>
        </p:nvSpPr>
        <p:spPr bwMode="auto">
          <a:xfrm>
            <a:off x="4572000" y="4114800"/>
            <a:ext cx="1481138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by induction</a:t>
            </a:r>
          </a:p>
        </p:txBody>
      </p:sp>
      <p:pic>
        <p:nvPicPr>
          <p:cNvPr id="27654" name="Picture 2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63" y="1130300"/>
            <a:ext cx="5019675" cy="6731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0044" name="Picture 2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52800"/>
            <a:ext cx="36576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0046" name="Picture 3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3962400"/>
            <a:ext cx="18049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0048" name="Picture 3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679950"/>
            <a:ext cx="19812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0050" name="Picture 3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5419725"/>
            <a:ext cx="147478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0052" name="Picture 3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413375"/>
            <a:ext cx="11557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0054" name="Picture 38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248400"/>
            <a:ext cx="11318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581400" y="4814888"/>
            <a:ext cx="3372184" cy="598487"/>
            <a:chOff x="3581400" y="4814888"/>
            <a:chExt cx="3372184" cy="59848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V="1">
              <a:off x="3581400" y="4953000"/>
              <a:ext cx="2133600" cy="46037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5638800" y="4814888"/>
              <a:ext cx="1314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√(n+1) &gt; √n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/>
      <p:bldP spid="470020" grpId="0" animBg="1"/>
      <p:bldP spid="4700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143000" y="2209800"/>
            <a:ext cx="68262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The idea of mathematical induction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Basic induction proofs (e.g. equality, inequality, property,etc)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An interesting example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A paradox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1524000" y="1614488"/>
            <a:ext cx="6148388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A50021"/>
                </a:solidFill>
              </a:rPr>
              <a:t>Goal:</a:t>
            </a:r>
            <a:r>
              <a:rPr kumimoji="0" lang="en-US" altLang="en-US"/>
              <a:t> tile the squares, except one in the middle for Bill. </a:t>
            </a:r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2667000" y="2514600"/>
            <a:ext cx="3810000" cy="3505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4114800" y="3886200"/>
            <a:ext cx="952500" cy="914400"/>
          </a:xfrm>
          <a:prstGeom prst="rect">
            <a:avLst/>
          </a:prstGeom>
          <a:solidFill>
            <a:srgbClr val="C0C0C0"/>
          </a:solidFill>
          <a:ln w="9525" cap="rnd">
            <a:solidFill>
              <a:schemeClr val="tx1"/>
            </a:solidFill>
            <a:prstDash val="sysDot"/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31" name="Picture 5" descr="billsqua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6"/>
          <p:cNvSpPr>
            <a:spLocks noChangeShapeType="1"/>
          </p:cNvSpPr>
          <p:nvPr/>
        </p:nvSpPr>
        <p:spPr bwMode="auto">
          <a:xfrm>
            <a:off x="4114800" y="4343400"/>
            <a:ext cx="990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Line 7"/>
          <p:cNvSpPr>
            <a:spLocks noChangeShapeType="1"/>
          </p:cNvSpPr>
          <p:nvPr/>
        </p:nvSpPr>
        <p:spPr bwMode="auto">
          <a:xfrm>
            <a:off x="4572000" y="38862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1981200" y="3657600"/>
          <a:ext cx="498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4" imgW="177480" imgH="190440" progId="Equation.3">
                  <p:embed/>
                </p:oleObj>
              </mc:Choice>
              <mc:Fallback>
                <p:oleObj name="Equation" r:id="rId4" imgW="177480" imgH="1904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657600"/>
                        <a:ext cx="4984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9"/>
          <p:cNvGraphicFramePr>
            <a:graphicFrameLocks noChangeAspect="1"/>
          </p:cNvGraphicFramePr>
          <p:nvPr/>
        </p:nvGraphicFramePr>
        <p:xfrm>
          <a:off x="4322763" y="6096000"/>
          <a:ext cx="498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6" imgW="177480" imgH="190440" progId="Equation.3">
                  <p:embed/>
                </p:oleObj>
              </mc:Choice>
              <mc:Fallback>
                <p:oleObj name="Equation" r:id="rId6" imgW="177480" imgH="1904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3" y="6096000"/>
                        <a:ext cx="4984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Line 10"/>
          <p:cNvSpPr>
            <a:spLocks noChangeShapeType="1"/>
          </p:cNvSpPr>
          <p:nvPr/>
        </p:nvSpPr>
        <p:spPr bwMode="auto">
          <a:xfrm flipV="1">
            <a:off x="2133600" y="2514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2133600" y="4191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2667000" y="6400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4800600" y="6400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057400" y="2514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2057400" y="6019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>
            <a:off x="2667000" y="632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6477000" y="632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Puzzle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066800" y="1393825"/>
            <a:ext cx="7051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There are only trominos (L-shaped tiles) covering three squares: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572000" y="1963738"/>
            <a:ext cx="304800" cy="304800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267200" y="2268538"/>
            <a:ext cx="304800" cy="304800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572000" y="2268538"/>
            <a:ext cx="304800" cy="304800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2678" name="Line 6"/>
          <p:cNvSpPr>
            <a:spLocks noChangeShapeType="1"/>
          </p:cNvSpPr>
          <p:nvPr/>
        </p:nvSpPr>
        <p:spPr bwMode="auto">
          <a:xfrm rot="5400000">
            <a:off x="4886325" y="2589213"/>
            <a:ext cx="1587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679" name="Text Box 7"/>
          <p:cNvSpPr txBox="1">
            <a:spLocks noChangeArrowheads="1"/>
          </p:cNvSpPr>
          <p:nvPr/>
        </p:nvSpPr>
        <p:spPr bwMode="auto">
          <a:xfrm>
            <a:off x="1447800" y="2917825"/>
            <a:ext cx="624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For example, for 8 x 8 puzzle might tile for Bill this way: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352800" y="5562600"/>
            <a:ext cx="609600" cy="609600"/>
            <a:chOff x="1824" y="2448"/>
            <a:chExt cx="384" cy="384"/>
          </a:xfrm>
        </p:grpSpPr>
        <p:sp>
          <p:nvSpPr>
            <p:cNvPr id="29787" name="Rectangle 9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88" name="Rectangle 10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89" name="Rectangle 11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 rot="-5400000">
            <a:off x="3962400" y="5562600"/>
            <a:ext cx="609600" cy="609600"/>
            <a:chOff x="1824" y="2448"/>
            <a:chExt cx="384" cy="384"/>
          </a:xfrm>
        </p:grpSpPr>
        <p:sp>
          <p:nvSpPr>
            <p:cNvPr id="29784" name="Rectangle 13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85" name="Rectangle 14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86" name="Rectangle 15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657600" y="5257800"/>
            <a:ext cx="609600" cy="609600"/>
            <a:chOff x="1824" y="2448"/>
            <a:chExt cx="384" cy="384"/>
          </a:xfrm>
        </p:grpSpPr>
        <p:sp>
          <p:nvSpPr>
            <p:cNvPr id="29781" name="Rectangle 17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82" name="Rectangle 18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83" name="Rectangle 19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572000" y="5562600"/>
            <a:ext cx="609600" cy="609600"/>
            <a:chOff x="1824" y="2448"/>
            <a:chExt cx="384" cy="384"/>
          </a:xfrm>
        </p:grpSpPr>
        <p:sp>
          <p:nvSpPr>
            <p:cNvPr id="29778" name="Rectangle 21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79" name="Rectangle 22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80" name="Rectangle 23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 rot="-5400000">
            <a:off x="4876800" y="5257800"/>
            <a:ext cx="609600" cy="609600"/>
            <a:chOff x="1824" y="2448"/>
            <a:chExt cx="384" cy="384"/>
          </a:xfrm>
        </p:grpSpPr>
        <p:sp>
          <p:nvSpPr>
            <p:cNvPr id="29775" name="Rectangle 25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76" name="Rectangle 26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77" name="Rectangle 27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 rot="-26949">
            <a:off x="3352800" y="4343400"/>
            <a:ext cx="609600" cy="609600"/>
            <a:chOff x="1824" y="2448"/>
            <a:chExt cx="384" cy="384"/>
          </a:xfrm>
        </p:grpSpPr>
        <p:sp>
          <p:nvSpPr>
            <p:cNvPr id="29772" name="Rectangle 29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73" name="Rectangle 30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74" name="Rectangle 31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 rot="5400000">
            <a:off x="3657600" y="4038600"/>
            <a:ext cx="609600" cy="609600"/>
            <a:chOff x="1824" y="2448"/>
            <a:chExt cx="384" cy="384"/>
          </a:xfrm>
        </p:grpSpPr>
        <p:sp>
          <p:nvSpPr>
            <p:cNvPr id="29769" name="Rectangle 33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70" name="Rectangle 34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71" name="Rectangle 35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 rot="5337023">
            <a:off x="3352800" y="3733800"/>
            <a:ext cx="609600" cy="609600"/>
            <a:chOff x="1824" y="2448"/>
            <a:chExt cx="384" cy="384"/>
          </a:xfrm>
        </p:grpSpPr>
        <p:sp>
          <p:nvSpPr>
            <p:cNvPr id="29766" name="Rectangle 37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67" name="Rectangle 38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68" name="Rectangle 39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" name="Group 40"/>
          <p:cNvGrpSpPr>
            <a:grpSpLocks/>
          </p:cNvGrpSpPr>
          <p:nvPr/>
        </p:nvGrpSpPr>
        <p:grpSpPr bwMode="auto">
          <a:xfrm rot="10800000">
            <a:off x="5181600" y="3733800"/>
            <a:ext cx="609600" cy="609600"/>
            <a:chOff x="1824" y="2448"/>
            <a:chExt cx="384" cy="384"/>
          </a:xfrm>
        </p:grpSpPr>
        <p:sp>
          <p:nvSpPr>
            <p:cNvPr id="29763" name="Rectangle 41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64" name="Rectangle 42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65" name="Rectangle 43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" name="Group 44"/>
          <p:cNvGrpSpPr>
            <a:grpSpLocks/>
          </p:cNvGrpSpPr>
          <p:nvPr/>
        </p:nvGrpSpPr>
        <p:grpSpPr bwMode="auto">
          <a:xfrm rot="5400000">
            <a:off x="4572000" y="3733800"/>
            <a:ext cx="609600" cy="609600"/>
            <a:chOff x="1824" y="2448"/>
            <a:chExt cx="384" cy="384"/>
          </a:xfrm>
        </p:grpSpPr>
        <p:sp>
          <p:nvSpPr>
            <p:cNvPr id="29760" name="Rectangle 45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61" name="Rectangle 46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62" name="Rectangle 47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 rot="10800000">
            <a:off x="4876800" y="4038600"/>
            <a:ext cx="609600" cy="609600"/>
            <a:chOff x="1824" y="2448"/>
            <a:chExt cx="384" cy="384"/>
          </a:xfrm>
        </p:grpSpPr>
        <p:sp>
          <p:nvSpPr>
            <p:cNvPr id="29757" name="Rectangle 49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58" name="Rectangle 50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59" name="Rectangle 51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412724" name="Picture 52" descr="billsqu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648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53"/>
          <p:cNvGrpSpPr>
            <a:grpSpLocks/>
          </p:cNvGrpSpPr>
          <p:nvPr/>
        </p:nvGrpSpPr>
        <p:grpSpPr bwMode="auto">
          <a:xfrm rot="10800000">
            <a:off x="5181600" y="4953000"/>
            <a:ext cx="609600" cy="609600"/>
            <a:chOff x="1824" y="2448"/>
            <a:chExt cx="384" cy="384"/>
          </a:xfrm>
        </p:grpSpPr>
        <p:sp>
          <p:nvSpPr>
            <p:cNvPr id="29754" name="Rectangle 54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55" name="Rectangle 55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56" name="Rectangle 56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4" name="Group 57"/>
          <p:cNvGrpSpPr>
            <a:grpSpLocks/>
          </p:cNvGrpSpPr>
          <p:nvPr/>
        </p:nvGrpSpPr>
        <p:grpSpPr bwMode="auto">
          <a:xfrm rot="-5391368">
            <a:off x="5181600" y="4343400"/>
            <a:ext cx="609600" cy="609600"/>
            <a:chOff x="1824" y="2448"/>
            <a:chExt cx="384" cy="384"/>
          </a:xfrm>
        </p:grpSpPr>
        <p:sp>
          <p:nvSpPr>
            <p:cNvPr id="29751" name="Rectangle 58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52" name="Rectangle 59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53" name="Rectangle 60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" name="Group 61"/>
          <p:cNvGrpSpPr>
            <a:grpSpLocks/>
          </p:cNvGrpSpPr>
          <p:nvPr/>
        </p:nvGrpSpPr>
        <p:grpSpPr bwMode="auto">
          <a:xfrm rot="-5418080">
            <a:off x="5181600" y="5562600"/>
            <a:ext cx="609600" cy="609600"/>
            <a:chOff x="1824" y="2448"/>
            <a:chExt cx="384" cy="384"/>
          </a:xfrm>
        </p:grpSpPr>
        <p:sp>
          <p:nvSpPr>
            <p:cNvPr id="29748" name="Rectangle 62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49" name="Rectangle 63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50" name="Rectangle 64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" name="Group 65"/>
          <p:cNvGrpSpPr>
            <a:grpSpLocks/>
          </p:cNvGrpSpPr>
          <p:nvPr/>
        </p:nvGrpSpPr>
        <p:grpSpPr bwMode="auto">
          <a:xfrm rot="10800000">
            <a:off x="4572000" y="4343400"/>
            <a:ext cx="609600" cy="609600"/>
            <a:chOff x="1824" y="2448"/>
            <a:chExt cx="384" cy="384"/>
          </a:xfrm>
        </p:grpSpPr>
        <p:sp>
          <p:nvSpPr>
            <p:cNvPr id="29745" name="Rectangle 66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46" name="Rectangle 67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47" name="Rectangle 68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" name="Group 69"/>
          <p:cNvGrpSpPr>
            <a:grpSpLocks/>
          </p:cNvGrpSpPr>
          <p:nvPr/>
        </p:nvGrpSpPr>
        <p:grpSpPr bwMode="auto">
          <a:xfrm rot="-5400048">
            <a:off x="4572000" y="4953000"/>
            <a:ext cx="609600" cy="609600"/>
            <a:chOff x="1824" y="2448"/>
            <a:chExt cx="384" cy="384"/>
          </a:xfrm>
        </p:grpSpPr>
        <p:sp>
          <p:nvSpPr>
            <p:cNvPr id="29742" name="Rectangle 70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43" name="Rectangle 71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44" name="Rectangle 72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" name="Group 73"/>
          <p:cNvGrpSpPr>
            <a:grpSpLocks/>
          </p:cNvGrpSpPr>
          <p:nvPr/>
        </p:nvGrpSpPr>
        <p:grpSpPr bwMode="auto">
          <a:xfrm>
            <a:off x="3962400" y="4953000"/>
            <a:ext cx="609600" cy="609600"/>
            <a:chOff x="1824" y="2448"/>
            <a:chExt cx="384" cy="384"/>
          </a:xfrm>
        </p:grpSpPr>
        <p:sp>
          <p:nvSpPr>
            <p:cNvPr id="29739" name="Rectangle 74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40" name="Rectangle 75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41" name="Rectangle 76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" name="Group 77"/>
          <p:cNvGrpSpPr>
            <a:grpSpLocks/>
          </p:cNvGrpSpPr>
          <p:nvPr/>
        </p:nvGrpSpPr>
        <p:grpSpPr bwMode="auto">
          <a:xfrm rot="5337023">
            <a:off x="3352800" y="4953000"/>
            <a:ext cx="609600" cy="609600"/>
            <a:chOff x="1824" y="2448"/>
            <a:chExt cx="384" cy="384"/>
          </a:xfrm>
        </p:grpSpPr>
        <p:sp>
          <p:nvSpPr>
            <p:cNvPr id="29736" name="Rectangle 78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7" name="Rectangle 79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8" name="Rectangle 80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" name="Group 81"/>
          <p:cNvGrpSpPr>
            <a:grpSpLocks/>
          </p:cNvGrpSpPr>
          <p:nvPr/>
        </p:nvGrpSpPr>
        <p:grpSpPr bwMode="auto">
          <a:xfrm rot="5390544">
            <a:off x="3962400" y="4343400"/>
            <a:ext cx="609600" cy="609600"/>
            <a:chOff x="1824" y="2448"/>
            <a:chExt cx="384" cy="384"/>
          </a:xfrm>
        </p:grpSpPr>
        <p:sp>
          <p:nvSpPr>
            <p:cNvPr id="29733" name="Rectangle 82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4" name="Rectangle 83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5" name="Rectangle 84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" name="Group 85"/>
          <p:cNvGrpSpPr>
            <a:grpSpLocks/>
          </p:cNvGrpSpPr>
          <p:nvPr/>
        </p:nvGrpSpPr>
        <p:grpSpPr bwMode="auto">
          <a:xfrm rot="10800000">
            <a:off x="3962400" y="3733800"/>
            <a:ext cx="609600" cy="609600"/>
            <a:chOff x="1824" y="2448"/>
            <a:chExt cx="384" cy="384"/>
          </a:xfrm>
        </p:grpSpPr>
        <p:sp>
          <p:nvSpPr>
            <p:cNvPr id="29730" name="Rectangle 86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1" name="Rectangle 87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2" name="Rectangle 88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2" name="Group 89"/>
          <p:cNvGrpSpPr>
            <a:grpSpLocks/>
          </p:cNvGrpSpPr>
          <p:nvPr/>
        </p:nvGrpSpPr>
        <p:grpSpPr bwMode="auto">
          <a:xfrm rot="-5400000">
            <a:off x="4267200" y="4648200"/>
            <a:ext cx="609600" cy="609600"/>
            <a:chOff x="1824" y="2448"/>
            <a:chExt cx="384" cy="384"/>
          </a:xfrm>
        </p:grpSpPr>
        <p:sp>
          <p:nvSpPr>
            <p:cNvPr id="29727" name="Rectangle 90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8" name="Rectangle 91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9" name="Rectangle 92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9726" name="Text Box 93"/>
          <p:cNvSpPr txBox="1">
            <a:spLocks noChangeArrowheads="1"/>
          </p:cNvSpPr>
          <p:nvPr/>
        </p:nvSpPr>
        <p:spPr bwMode="auto"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Puzzle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700088" y="1473200"/>
            <a:ext cx="78136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A50021"/>
                </a:solidFill>
              </a:rPr>
              <a:t>Theorem:</a:t>
            </a:r>
            <a:r>
              <a:rPr kumimoji="0" lang="en-US" altLang="en-US"/>
              <a:t> For any 2</a:t>
            </a:r>
            <a:r>
              <a:rPr kumimoji="0" lang="en-US" altLang="en-US" i="1" baseline="30000"/>
              <a:t>n</a:t>
            </a:r>
            <a:r>
              <a:rPr kumimoji="0" lang="en-US" altLang="en-US" i="1"/>
              <a:t> </a:t>
            </a:r>
            <a:r>
              <a:rPr kumimoji="0" lang="en-US" altLang="en-US">
                <a:sym typeface="Comic Sans MS" panose="030F0702030302020204" pitchFamily="66" charset="0"/>
              </a:rPr>
              <a:t>x</a:t>
            </a:r>
            <a:r>
              <a:rPr kumimoji="0" lang="en-US" altLang="en-US"/>
              <a:t> 2</a:t>
            </a:r>
            <a:r>
              <a:rPr kumimoji="0" lang="en-US" altLang="en-US" i="1" baseline="30000"/>
              <a:t>n </a:t>
            </a:r>
            <a:r>
              <a:rPr kumimoji="0" lang="en-US" altLang="en-US" baseline="30000"/>
              <a:t> </a:t>
            </a:r>
            <a:r>
              <a:rPr kumimoji="0" lang="en-US" altLang="en-US"/>
              <a:t>puzzle, there is a tiling with Bill in the middle.</a:t>
            </a:r>
          </a:p>
        </p:txBody>
      </p:sp>
      <p:sp>
        <p:nvSpPr>
          <p:cNvPr id="472067" name="Text Box 3"/>
          <p:cNvSpPr txBox="1">
            <a:spLocks noChangeArrowheads="1"/>
          </p:cNvSpPr>
          <p:nvPr/>
        </p:nvSpPr>
        <p:spPr bwMode="auto">
          <a:xfrm>
            <a:off x="685800" y="3276600"/>
            <a:ext cx="8229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Proof: (</a:t>
            </a:r>
            <a:r>
              <a:rPr kumimoji="0" lang="en-US" altLang="en-US">
                <a:solidFill>
                  <a:srgbClr val="003399"/>
                </a:solidFill>
              </a:rPr>
              <a:t>by induction on </a:t>
            </a:r>
            <a:r>
              <a:rPr kumimoji="0" lang="en-US" altLang="en-US" i="1">
                <a:solidFill>
                  <a:srgbClr val="003399"/>
                </a:solidFill>
              </a:rPr>
              <a:t>n</a:t>
            </a:r>
            <a:r>
              <a:rPr kumimoji="0" lang="en-US" altLang="en-US"/>
              <a:t>)</a:t>
            </a:r>
          </a:p>
          <a:p>
            <a:pPr eaLnBrk="1" hangingPunct="1"/>
            <a:endParaRPr kumimoji="0" lang="en-US" altLang="en-US" i="1">
              <a:solidFill>
                <a:srgbClr val="0000FF"/>
              </a:solidFill>
            </a:endParaRPr>
          </a:p>
          <a:p>
            <a:pPr eaLnBrk="1" hangingPunct="1"/>
            <a:r>
              <a:rPr kumimoji="0" lang="en-US" altLang="en-US" i="1">
                <a:solidFill>
                  <a:srgbClr val="0000FF"/>
                </a:solidFill>
              </a:rPr>
              <a:t>P</a:t>
            </a:r>
            <a:r>
              <a:rPr kumimoji="0" lang="en-US" altLang="en-US">
                <a:solidFill>
                  <a:srgbClr val="0000FF"/>
                </a:solidFill>
              </a:rPr>
              <a:t>(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>
                <a:solidFill>
                  <a:srgbClr val="0000FF"/>
                </a:solidFill>
              </a:rPr>
              <a:t>) ::= can tile 2</a:t>
            </a:r>
            <a:r>
              <a:rPr kumimoji="0" lang="en-US" altLang="en-US" i="1" baseline="30000">
                <a:solidFill>
                  <a:srgbClr val="0000FF"/>
                </a:solidFill>
              </a:rPr>
              <a:t>n</a:t>
            </a:r>
            <a:r>
              <a:rPr kumimoji="0" lang="en-US" altLang="en-US" i="1">
                <a:solidFill>
                  <a:srgbClr val="0000FF"/>
                </a:solidFill>
              </a:rPr>
              <a:t> </a:t>
            </a:r>
            <a:r>
              <a:rPr kumimoji="0" lang="en-US" altLang="en-US">
                <a:solidFill>
                  <a:srgbClr val="0000FF"/>
                </a:solidFill>
                <a:sym typeface="Comic Sans MS" panose="030F0702030302020204" pitchFamily="66" charset="0"/>
              </a:rPr>
              <a:t>x</a:t>
            </a:r>
            <a:r>
              <a:rPr kumimoji="0" lang="en-US" altLang="en-US">
                <a:solidFill>
                  <a:srgbClr val="0000FF"/>
                </a:solidFill>
              </a:rPr>
              <a:t> 2</a:t>
            </a:r>
            <a:r>
              <a:rPr kumimoji="0" lang="en-US" altLang="en-US" i="1" baseline="30000">
                <a:solidFill>
                  <a:srgbClr val="0000FF"/>
                </a:solidFill>
              </a:rPr>
              <a:t>n</a:t>
            </a:r>
            <a:r>
              <a:rPr kumimoji="0" lang="en-US" altLang="en-US">
                <a:solidFill>
                  <a:srgbClr val="0000FF"/>
                </a:solidFill>
              </a:rPr>
              <a:t> with Bill in middle.</a:t>
            </a:r>
          </a:p>
        </p:txBody>
      </p:sp>
      <p:sp>
        <p:nvSpPr>
          <p:cNvPr id="472068" name="Text Box 4"/>
          <p:cNvSpPr txBox="1">
            <a:spLocks noChangeArrowheads="1"/>
          </p:cNvSpPr>
          <p:nvPr/>
        </p:nvSpPr>
        <p:spPr bwMode="auto">
          <a:xfrm>
            <a:off x="685800" y="4725988"/>
            <a:ext cx="1970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Base case:  (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>
                <a:solidFill>
                  <a:srgbClr val="0000FF"/>
                </a:solidFill>
              </a:rPr>
              <a:t>=0</a:t>
            </a:r>
            <a:r>
              <a:rPr kumimoji="0" lang="en-US" altLang="en-US"/>
              <a:t>)</a:t>
            </a:r>
          </a:p>
        </p:txBody>
      </p:sp>
      <p:sp>
        <p:nvSpPr>
          <p:cNvPr id="472069" name="Text Box 5"/>
          <p:cNvSpPr txBox="1">
            <a:spLocks noChangeArrowheads="1"/>
          </p:cNvSpPr>
          <p:nvPr/>
        </p:nvSpPr>
        <p:spPr bwMode="auto">
          <a:xfrm>
            <a:off x="3962400" y="5484813"/>
            <a:ext cx="1963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(no tiles needed)</a:t>
            </a:r>
          </a:p>
        </p:txBody>
      </p:sp>
      <p:pic>
        <p:nvPicPr>
          <p:cNvPr id="472070" name="Picture 6" descr="billsqua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3863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Puzzle</a:t>
            </a:r>
          </a:p>
        </p:txBody>
      </p:sp>
      <p:sp>
        <p:nvSpPr>
          <p:cNvPr id="472072" name="Text Box 8"/>
          <p:cNvSpPr txBox="1">
            <a:spLocks noChangeArrowheads="1"/>
          </p:cNvSpPr>
          <p:nvPr/>
        </p:nvSpPr>
        <p:spPr bwMode="auto">
          <a:xfrm>
            <a:off x="762000" y="2286000"/>
            <a:ext cx="3873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Did you remember that we proved </a:t>
            </a:r>
          </a:p>
        </p:txBody>
      </p:sp>
      <p:pic>
        <p:nvPicPr>
          <p:cNvPr id="472073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86000"/>
            <a:ext cx="1066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2074" name="Text Box 10"/>
          <p:cNvSpPr txBox="1">
            <a:spLocks noChangeArrowheads="1"/>
          </p:cNvSpPr>
          <p:nvPr/>
        </p:nvSpPr>
        <p:spPr bwMode="auto">
          <a:xfrm>
            <a:off x="5791200" y="2300288"/>
            <a:ext cx="1882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is divisble by 3?</a:t>
            </a:r>
          </a:p>
        </p:txBody>
      </p:sp>
      <p:sp>
        <p:nvSpPr>
          <p:cNvPr id="472075" name="Rectangle 11"/>
          <p:cNvSpPr>
            <a:spLocks noChangeArrowheads="1"/>
          </p:cNvSpPr>
          <p:nvPr/>
        </p:nvSpPr>
        <p:spPr bwMode="auto">
          <a:xfrm>
            <a:off x="762000" y="2209800"/>
            <a:ext cx="7010400" cy="45720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7" grpId="0"/>
      <p:bldP spid="472068" grpId="0"/>
      <p:bldP spid="472069" grpId="0"/>
      <p:bldP spid="472072" grpId="0"/>
      <p:bldP spid="472074" grpId="0"/>
      <p:bldP spid="47207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133600" y="2552700"/>
            <a:ext cx="498475" cy="1752600"/>
            <a:chOff x="1344" y="1608"/>
            <a:chExt cx="314" cy="1104"/>
          </a:xfrm>
        </p:grpSpPr>
        <p:graphicFrame>
          <p:nvGraphicFramePr>
            <p:cNvPr id="2050" name="Object 3"/>
            <p:cNvGraphicFramePr>
              <a:graphicFrameLocks noChangeAspect="1"/>
            </p:cNvGraphicFramePr>
            <p:nvPr/>
          </p:nvGraphicFramePr>
          <p:xfrm>
            <a:off x="1344" y="1872"/>
            <a:ext cx="31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" name="Equation" r:id="rId3" imgW="177480" imgH="190440" progId="Equation.3">
                    <p:embed/>
                  </p:oleObj>
                </mc:Choice>
                <mc:Fallback>
                  <p:oleObj name="Equation" r:id="rId3" imgW="177480" imgH="1904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872"/>
                          <a:ext cx="31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81" name="Group 4"/>
            <p:cNvGrpSpPr>
              <a:grpSpLocks/>
            </p:cNvGrpSpPr>
            <p:nvPr/>
          </p:nvGrpSpPr>
          <p:grpSpPr bwMode="auto">
            <a:xfrm>
              <a:off x="1392" y="1608"/>
              <a:ext cx="96" cy="1104"/>
              <a:chOff x="1392" y="1584"/>
              <a:chExt cx="96" cy="1104"/>
            </a:xfrm>
          </p:grpSpPr>
          <p:sp>
            <p:nvSpPr>
              <p:cNvPr id="2082" name="Line 5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" name="Line 6"/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4" name="Line 7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" name="Line 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2079" name="Rectangle 10"/>
            <p:cNvSpPr>
              <a:spLocks noChangeArrowheads="1"/>
            </p:cNvSpPr>
            <p:nvPr/>
          </p:nvSpPr>
          <p:spPr bwMode="auto"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2080" name="Picture 11" descr="billsquar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1872"/>
              <a:ext cx="29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2070" name="Group 13"/>
            <p:cNvGrpSpPr>
              <a:grpSpLocks/>
            </p:cNvGrpSpPr>
            <p:nvPr/>
          </p:nvGrpSpPr>
          <p:grpSpPr bwMode="auto"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2077" name="Rectangle 14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pic>
            <p:nvPicPr>
              <p:cNvPr id="2078" name="Picture 15" descr="billsquare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8" y="1872"/>
                <a:ext cx="292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71" name="Group 16"/>
            <p:cNvGrpSpPr>
              <a:grpSpLocks/>
            </p:cNvGrpSpPr>
            <p:nvPr/>
          </p:nvGrpSpPr>
          <p:grpSpPr bwMode="auto"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2075" name="Rectangle 17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pic>
            <p:nvPicPr>
              <p:cNvPr id="2076" name="Picture 18" descr="billsquare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8" y="2976"/>
                <a:ext cx="292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72" name="Group 19"/>
            <p:cNvGrpSpPr>
              <a:grpSpLocks/>
            </p:cNvGrpSpPr>
            <p:nvPr/>
          </p:nvGrpSpPr>
          <p:grpSpPr bwMode="auto"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2073" name="Rectangle 20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pic>
            <p:nvPicPr>
              <p:cNvPr id="2074" name="Picture 21" descr="billsquare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6" y="2976"/>
                <a:ext cx="292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054" name="Text Box 22"/>
          <p:cNvSpPr txBox="1">
            <a:spLocks noChangeArrowheads="1"/>
          </p:cNvSpPr>
          <p:nvPr/>
        </p:nvSpPr>
        <p:spPr bwMode="auto">
          <a:xfrm>
            <a:off x="2155825" y="1338263"/>
            <a:ext cx="4787900" cy="7889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3366FF"/>
                </a:solidFill>
              </a:rPr>
              <a:t>Induction step:</a:t>
            </a:r>
            <a:r>
              <a:rPr kumimoji="0" lang="en-US" altLang="en-US"/>
              <a:t> assume can tile </a:t>
            </a:r>
            <a:r>
              <a:rPr kumimoji="0" lang="en-US" altLang="en-US">
                <a:solidFill>
                  <a:srgbClr val="0000FF"/>
                </a:solidFill>
              </a:rPr>
              <a:t>2</a:t>
            </a:r>
            <a:r>
              <a:rPr kumimoji="0" lang="en-US" altLang="en-US" i="1" baseline="30000">
                <a:solidFill>
                  <a:srgbClr val="0000FF"/>
                </a:solidFill>
              </a:rPr>
              <a:t>n </a:t>
            </a:r>
            <a:r>
              <a:rPr kumimoji="0" lang="en-US" altLang="en-US">
                <a:solidFill>
                  <a:srgbClr val="0000FF"/>
                </a:solidFill>
                <a:sym typeface="Comic Sans MS" panose="030F0702030302020204" pitchFamily="66" charset="0"/>
              </a:rPr>
              <a:t>x </a:t>
            </a:r>
            <a:r>
              <a:rPr kumimoji="0" lang="en-US" altLang="en-US">
                <a:solidFill>
                  <a:srgbClr val="0000FF"/>
                </a:solidFill>
              </a:rPr>
              <a:t>2</a:t>
            </a:r>
            <a:r>
              <a:rPr kumimoji="0" lang="en-US" altLang="en-US" i="1" baseline="30000">
                <a:solidFill>
                  <a:srgbClr val="0000FF"/>
                </a:solidFill>
              </a:rPr>
              <a:t>n</a:t>
            </a:r>
            <a:r>
              <a:rPr kumimoji="0" lang="en-US" altLang="en-US"/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/>
              <a:t>                         prove can handle </a:t>
            </a:r>
            <a:r>
              <a:rPr kumimoji="0" lang="en-US" altLang="en-US">
                <a:solidFill>
                  <a:srgbClr val="0000FF"/>
                </a:solidFill>
              </a:rPr>
              <a:t>2</a:t>
            </a:r>
            <a:r>
              <a:rPr kumimoji="0" lang="en-US" altLang="en-US" i="1" baseline="30000">
                <a:solidFill>
                  <a:srgbClr val="0000FF"/>
                </a:solidFill>
              </a:rPr>
              <a:t>n+</a:t>
            </a:r>
            <a:r>
              <a:rPr kumimoji="0" lang="en-US" altLang="en-US" baseline="30000">
                <a:solidFill>
                  <a:srgbClr val="0000FF"/>
                </a:solidFill>
              </a:rPr>
              <a:t>1</a:t>
            </a:r>
            <a:r>
              <a:rPr kumimoji="0" lang="en-US" altLang="en-US" i="1">
                <a:solidFill>
                  <a:srgbClr val="0000FF"/>
                </a:solidFill>
              </a:rPr>
              <a:t> </a:t>
            </a:r>
            <a:r>
              <a:rPr kumimoji="0" lang="en-US" altLang="en-US">
                <a:solidFill>
                  <a:srgbClr val="0000FF"/>
                </a:solidFill>
                <a:sym typeface="Comic Sans MS" panose="030F0702030302020204" pitchFamily="66" charset="0"/>
              </a:rPr>
              <a:t>x </a:t>
            </a:r>
            <a:r>
              <a:rPr kumimoji="0" lang="en-US" altLang="en-US">
                <a:solidFill>
                  <a:srgbClr val="0000FF"/>
                </a:solidFill>
              </a:rPr>
              <a:t>2</a:t>
            </a:r>
            <a:r>
              <a:rPr kumimoji="0" lang="en-US" altLang="en-US" i="1" baseline="30000">
                <a:solidFill>
                  <a:srgbClr val="0000FF"/>
                </a:solidFill>
              </a:rPr>
              <a:t>n+</a:t>
            </a:r>
            <a:r>
              <a:rPr kumimoji="0" lang="en-US" altLang="en-US" baseline="30000">
                <a:solidFill>
                  <a:srgbClr val="0000FF"/>
                </a:solidFill>
              </a:rPr>
              <a:t>1</a:t>
            </a:r>
            <a:r>
              <a:rPr kumimoji="0" lang="en-US" altLang="en-US"/>
              <a:t>.</a:t>
            </a:r>
          </a:p>
        </p:txBody>
      </p: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1066800" y="2441575"/>
            <a:ext cx="747713" cy="3505200"/>
            <a:chOff x="672" y="1538"/>
            <a:chExt cx="471" cy="2208"/>
          </a:xfrm>
        </p:grpSpPr>
        <p:sp>
          <p:nvSpPr>
            <p:cNvPr id="2058" name="Line 24"/>
            <p:cNvSpPr>
              <a:spLocks noChangeShapeType="1"/>
            </p:cNvSpPr>
            <p:nvPr/>
          </p:nvSpPr>
          <p:spPr bwMode="auto">
            <a:xfrm>
              <a:off x="881" y="374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9" name="Group 25"/>
            <p:cNvGrpSpPr>
              <a:grpSpLocks/>
            </p:cNvGrpSpPr>
            <p:nvPr/>
          </p:nvGrpSpPr>
          <p:grpSpPr bwMode="auto">
            <a:xfrm>
              <a:off x="672" y="1538"/>
              <a:ext cx="471" cy="2208"/>
              <a:chOff x="672" y="1538"/>
              <a:chExt cx="471" cy="2208"/>
            </a:xfrm>
          </p:grpSpPr>
          <p:grpSp>
            <p:nvGrpSpPr>
              <p:cNvPr id="2060" name="Group 26"/>
              <p:cNvGrpSpPr>
                <a:grpSpLocks/>
              </p:cNvGrpSpPr>
              <p:nvPr/>
            </p:nvGrpSpPr>
            <p:grpSpPr bwMode="auto">
              <a:xfrm>
                <a:off x="881" y="1538"/>
                <a:ext cx="96" cy="2208"/>
                <a:chOff x="881" y="1538"/>
                <a:chExt cx="96" cy="2208"/>
              </a:xfrm>
            </p:grpSpPr>
            <p:sp>
              <p:nvSpPr>
                <p:cNvPr id="2067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929" y="153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8" name="Line 28"/>
                <p:cNvSpPr>
                  <a:spLocks noChangeShapeType="1"/>
                </p:cNvSpPr>
                <p:nvPr/>
              </p:nvSpPr>
              <p:spPr bwMode="auto">
                <a:xfrm>
                  <a:off x="929" y="2594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" name="Line 29"/>
                <p:cNvSpPr>
                  <a:spLocks noChangeShapeType="1"/>
                </p:cNvSpPr>
                <p:nvPr/>
              </p:nvSpPr>
              <p:spPr bwMode="auto">
                <a:xfrm>
                  <a:off x="881" y="153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1" name="Group 30"/>
              <p:cNvGrpSpPr>
                <a:grpSpLocks noChangeAspect="1"/>
              </p:cNvGrpSpPr>
              <p:nvPr/>
            </p:nvGrpSpPr>
            <p:grpSpPr bwMode="auto">
              <a:xfrm>
                <a:off x="672" y="2256"/>
                <a:ext cx="471" cy="336"/>
                <a:chOff x="768" y="2304"/>
                <a:chExt cx="471" cy="336"/>
              </a:xfrm>
            </p:grpSpPr>
            <p:sp>
              <p:nvSpPr>
                <p:cNvPr id="2062" name="AutoShape 31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68" y="2304"/>
                  <a:ext cx="471" cy="3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3" name="Rectangle 32"/>
                <p:cNvSpPr>
                  <a:spLocks noChangeArrowheads="1"/>
                </p:cNvSpPr>
                <p:nvPr/>
              </p:nvSpPr>
              <p:spPr bwMode="auto">
                <a:xfrm>
                  <a:off x="1123" y="2334"/>
                  <a:ext cx="65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kumimoji="0" lang="en-US" altLang="en-US">
                      <a:solidFill>
                        <a:srgbClr val="000000"/>
                      </a:solidFill>
                    </a:rPr>
                    <a:t>1</a:t>
                  </a:r>
                  <a:endParaRPr kumimoji="0" lang="en-US" altLang="en-US"/>
                </a:p>
              </p:txBody>
            </p:sp>
            <p:sp>
              <p:nvSpPr>
                <p:cNvPr id="2064" name="Rectangle 33"/>
                <p:cNvSpPr>
                  <a:spLocks noChangeArrowheads="1"/>
                </p:cNvSpPr>
                <p:nvPr/>
              </p:nvSpPr>
              <p:spPr bwMode="auto">
                <a:xfrm>
                  <a:off x="809" y="2356"/>
                  <a:ext cx="88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kumimoji="0" lang="en-US" altLang="en-US">
                      <a:solidFill>
                        <a:srgbClr val="000000"/>
                      </a:solidFill>
                    </a:rPr>
                    <a:t>2</a:t>
                  </a:r>
                  <a:endParaRPr kumimoji="0" lang="en-US" altLang="en-US"/>
                </a:p>
              </p:txBody>
            </p:sp>
            <p:sp>
              <p:nvSpPr>
                <p:cNvPr id="2065" name="Rectangle 34"/>
                <p:cNvSpPr>
                  <a:spLocks noChangeArrowheads="1"/>
                </p:cNvSpPr>
                <p:nvPr/>
              </p:nvSpPr>
              <p:spPr bwMode="auto">
                <a:xfrm>
                  <a:off x="1042" y="2317"/>
                  <a:ext cx="69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kumimoji="0" lang="en-US" altLang="en-US">
                      <a:solidFill>
                        <a:srgbClr val="000000"/>
                      </a:solidFill>
                    </a:rPr>
                    <a:t>+</a:t>
                  </a:r>
                  <a:endParaRPr kumimoji="0" lang="en-US" altLang="en-US"/>
                </a:p>
              </p:txBody>
            </p:sp>
            <p:sp>
              <p:nvSpPr>
                <p:cNvPr id="2066" name="Rectangle 35"/>
                <p:cNvSpPr>
                  <a:spLocks noChangeArrowheads="1"/>
                </p:cNvSpPr>
                <p:nvPr/>
              </p:nvSpPr>
              <p:spPr bwMode="auto">
                <a:xfrm>
                  <a:off x="954" y="2335"/>
                  <a:ext cx="75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kumimoji="0" lang="en-US" altLang="en-US" i="1">
                      <a:solidFill>
                        <a:srgbClr val="000000"/>
                      </a:solidFill>
                    </a:rPr>
                    <a:t>n</a:t>
                  </a:r>
                  <a:endParaRPr kumimoji="0" lang="en-US" altLang="en-US"/>
                </a:p>
              </p:txBody>
            </p:sp>
          </p:grpSp>
        </p:grpSp>
      </p:grpSp>
      <p:sp>
        <p:nvSpPr>
          <p:cNvPr id="2056" name="Text Box 36"/>
          <p:cNvSpPr txBox="1">
            <a:spLocks noChangeArrowheads="1"/>
          </p:cNvSpPr>
          <p:nvPr/>
        </p:nvSpPr>
        <p:spPr bwMode="auto"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Puzzle</a:t>
            </a:r>
          </a:p>
        </p:txBody>
      </p:sp>
      <p:sp>
        <p:nvSpPr>
          <p:cNvPr id="473125" name="AutoShape 37"/>
          <p:cNvSpPr>
            <a:spLocks noChangeArrowheads="1"/>
          </p:cNvSpPr>
          <p:nvPr/>
        </p:nvSpPr>
        <p:spPr bwMode="auto">
          <a:xfrm>
            <a:off x="6781800" y="3200400"/>
            <a:ext cx="1600200" cy="990600"/>
          </a:xfrm>
          <a:prstGeom prst="cloudCallout">
            <a:avLst>
              <a:gd name="adj1" fmla="val -59028"/>
              <a:gd name="adj2" fmla="val 25801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en-US"/>
              <a:t>Now what??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62000" y="1816100"/>
            <a:ext cx="1757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b="1">
                <a:solidFill>
                  <a:srgbClr val="008000"/>
                </a:solidFill>
              </a:rPr>
              <a:t>The new idea:</a:t>
            </a:r>
          </a:p>
        </p:txBody>
      </p:sp>
      <p:sp>
        <p:nvSpPr>
          <p:cNvPr id="474115" name="Text Box 3"/>
          <p:cNvSpPr txBox="1">
            <a:spLocks noChangeArrowheads="1"/>
          </p:cNvSpPr>
          <p:nvPr/>
        </p:nvSpPr>
        <p:spPr bwMode="auto">
          <a:xfrm>
            <a:off x="1066800" y="2376488"/>
            <a:ext cx="7010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Prove that we can always find a tiling with Bill </a:t>
            </a:r>
            <a:r>
              <a:rPr kumimoji="0" lang="en-US" altLang="en-US">
                <a:solidFill>
                  <a:srgbClr val="3366FF"/>
                </a:solidFill>
              </a:rPr>
              <a:t>anywhere.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Puzzle</a:t>
            </a:r>
          </a:p>
        </p:txBody>
      </p:sp>
      <p:sp>
        <p:nvSpPr>
          <p:cNvPr id="474117" name="Text Box 5"/>
          <p:cNvSpPr txBox="1">
            <a:spLocks noChangeArrowheads="1"/>
          </p:cNvSpPr>
          <p:nvPr/>
        </p:nvSpPr>
        <p:spPr bwMode="auto">
          <a:xfrm>
            <a:off x="712788" y="3429000"/>
            <a:ext cx="7516812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A50021"/>
                </a:solidFill>
              </a:rPr>
              <a:t>Theorem B:</a:t>
            </a:r>
            <a:r>
              <a:rPr kumimoji="0" lang="en-US" altLang="en-US"/>
              <a:t> For any 2</a:t>
            </a:r>
            <a:r>
              <a:rPr kumimoji="0" lang="en-US" altLang="en-US" i="1" baseline="30000"/>
              <a:t>n</a:t>
            </a:r>
            <a:r>
              <a:rPr kumimoji="0" lang="en-US" altLang="en-US" i="1"/>
              <a:t> </a:t>
            </a:r>
            <a:r>
              <a:rPr kumimoji="0" lang="en-US" altLang="en-US">
                <a:sym typeface="Comic Sans MS" panose="030F0702030302020204" pitchFamily="66" charset="0"/>
              </a:rPr>
              <a:t>x</a:t>
            </a:r>
            <a:r>
              <a:rPr kumimoji="0" lang="en-US" altLang="en-US"/>
              <a:t> 2</a:t>
            </a:r>
            <a:r>
              <a:rPr kumimoji="0" lang="en-US" altLang="en-US" i="1" baseline="30000"/>
              <a:t>n </a:t>
            </a:r>
            <a:r>
              <a:rPr kumimoji="0" lang="en-US" altLang="en-US" baseline="30000"/>
              <a:t> </a:t>
            </a:r>
            <a:r>
              <a:rPr kumimoji="0" lang="en-US" altLang="en-US"/>
              <a:t>plaza, there is a tiling with Bill </a:t>
            </a:r>
            <a:r>
              <a:rPr kumimoji="0" lang="en-US" altLang="en-US">
                <a:solidFill>
                  <a:srgbClr val="3366FF"/>
                </a:solidFill>
              </a:rPr>
              <a:t>anywhere</a:t>
            </a:r>
            <a:r>
              <a:rPr kumimoji="0" lang="en-US" altLang="en-US"/>
              <a:t>.</a:t>
            </a:r>
          </a:p>
        </p:txBody>
      </p:sp>
      <p:sp>
        <p:nvSpPr>
          <p:cNvPr id="474118" name="Text Box 6"/>
          <p:cNvSpPr txBox="1">
            <a:spLocks noChangeArrowheads="1"/>
          </p:cNvSpPr>
          <p:nvPr/>
        </p:nvSpPr>
        <p:spPr bwMode="auto">
          <a:xfrm>
            <a:off x="700088" y="5338763"/>
            <a:ext cx="768191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A50021"/>
                </a:solidFill>
              </a:rPr>
              <a:t>Theorem:</a:t>
            </a:r>
            <a:r>
              <a:rPr kumimoji="0" lang="en-US" altLang="en-US"/>
              <a:t> For any 2</a:t>
            </a:r>
            <a:r>
              <a:rPr kumimoji="0" lang="en-US" altLang="en-US" i="1" baseline="30000"/>
              <a:t>n</a:t>
            </a:r>
            <a:r>
              <a:rPr kumimoji="0" lang="en-US" altLang="en-US" i="1"/>
              <a:t> </a:t>
            </a:r>
            <a:r>
              <a:rPr kumimoji="0" lang="en-US" altLang="en-US">
                <a:sym typeface="Comic Sans MS" panose="030F0702030302020204" pitchFamily="66" charset="0"/>
              </a:rPr>
              <a:t>x</a:t>
            </a:r>
            <a:r>
              <a:rPr kumimoji="0" lang="en-US" altLang="en-US"/>
              <a:t> 2</a:t>
            </a:r>
            <a:r>
              <a:rPr kumimoji="0" lang="en-US" altLang="en-US" i="1" baseline="30000"/>
              <a:t>n </a:t>
            </a:r>
            <a:r>
              <a:rPr kumimoji="0" lang="en-US" altLang="en-US" baseline="30000"/>
              <a:t> </a:t>
            </a:r>
            <a:r>
              <a:rPr kumimoji="0" lang="en-US" altLang="en-US"/>
              <a:t>plaza, there is a tiling with Bill in the middle.</a:t>
            </a:r>
          </a:p>
        </p:txBody>
      </p:sp>
      <p:sp>
        <p:nvSpPr>
          <p:cNvPr id="474119" name="Text Box 7"/>
          <p:cNvSpPr txBox="1">
            <a:spLocks noChangeArrowheads="1"/>
          </p:cNvSpPr>
          <p:nvPr/>
        </p:nvSpPr>
        <p:spPr bwMode="auto">
          <a:xfrm>
            <a:off x="714375" y="4662488"/>
            <a:ext cx="4010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Clearly Theorem B implies Theorem.</a:t>
            </a:r>
          </a:p>
        </p:txBody>
      </p:sp>
      <p:sp>
        <p:nvSpPr>
          <p:cNvPr id="474120" name="Text Box 8"/>
          <p:cNvSpPr txBox="1">
            <a:spLocks noChangeArrowheads="1"/>
          </p:cNvSpPr>
          <p:nvPr/>
        </p:nvSpPr>
        <p:spPr bwMode="auto">
          <a:xfrm>
            <a:off x="5791200" y="1752600"/>
            <a:ext cx="2357438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stronger property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/>
      <p:bldP spid="474117" grpId="0" animBg="1"/>
      <p:bldP spid="474118" grpId="0" animBg="1"/>
      <p:bldP spid="474119" grpId="0"/>
      <p:bldP spid="4741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Induction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We need to prove many statements that are true for a set (e.g., all integers):</a:t>
            </a:r>
          </a:p>
          <a:p>
            <a:pPr lvl="1" eaLnBrk="1" hangingPunct="1"/>
            <a:r>
              <a:rPr lang="en-US" altLang="en-US" dirty="0" smtClean="0"/>
              <a:t>For every positive integer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: </a:t>
            </a:r>
          </a:p>
          <a:p>
            <a:pPr lvl="2" eaLnBrk="1" hangingPunct="1"/>
            <a:r>
              <a:rPr lang="en-US" altLang="en-US" dirty="0" smtClean="0"/>
              <a:t>n! &gt;= </a:t>
            </a:r>
            <a:r>
              <a:rPr lang="en-US" altLang="en-US" dirty="0" err="1" smtClean="0"/>
              <a:t>n</a:t>
            </a:r>
            <a:r>
              <a:rPr lang="en-US" altLang="en-US" baseline="30000" dirty="0" err="1" smtClean="0"/>
              <a:t>n</a:t>
            </a:r>
            <a:endParaRPr lang="en-US" altLang="en-US" baseline="30000" dirty="0" smtClean="0"/>
          </a:p>
          <a:p>
            <a:pPr lvl="2" eaLnBrk="1" hangingPunct="1"/>
            <a:r>
              <a:rPr lang="en-US" altLang="en-US" dirty="0" smtClean="0"/>
              <a:t>n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 – n is divisible by 3</a:t>
            </a:r>
          </a:p>
          <a:p>
            <a:pPr lvl="2" eaLnBrk="1" hangingPunct="1"/>
            <a:r>
              <a:rPr lang="en-US" altLang="en-US" dirty="0" smtClean="0"/>
              <a:t>A set with n elements has 2</a:t>
            </a:r>
            <a:r>
              <a:rPr lang="en-US" altLang="en-US" baseline="30000" dirty="0" smtClean="0"/>
              <a:t>n</a:t>
            </a:r>
            <a:r>
              <a:rPr lang="en-US" altLang="en-US" dirty="0" smtClean="0"/>
              <a:t> subsets</a:t>
            </a:r>
          </a:p>
          <a:p>
            <a:pPr lvl="2" eaLnBrk="1" hangingPunct="1"/>
            <a:r>
              <a:rPr lang="en-US" altLang="en-US" dirty="0" smtClean="0"/>
              <a:t>The sum of first n positive integers is n(n+1)/2 </a:t>
            </a:r>
          </a:p>
          <a:p>
            <a:pPr lvl="2" eaLnBrk="1" hangingPunct="1"/>
            <a:r>
              <a:rPr lang="en-US" altLang="en-US" dirty="0" smtClean="0"/>
              <a:t>etc.</a:t>
            </a:r>
          </a:p>
          <a:p>
            <a:pPr lvl="1" eaLnBrk="1" hangingPunct="1"/>
            <a:endParaRPr lang="en-US" altLang="en-US" dirty="0" smtClean="0"/>
          </a:p>
          <a:p>
            <a:pPr lvl="2" eaLnBrk="1" hangingPunct="1"/>
            <a:endParaRPr lang="en-US" altLang="en-US" dirty="0" smtClean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700088" y="1473200"/>
            <a:ext cx="7516812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A50021"/>
                </a:solidFill>
              </a:rPr>
              <a:t>Theorem B:</a:t>
            </a:r>
            <a:r>
              <a:rPr kumimoji="0" lang="en-US" altLang="en-US"/>
              <a:t> For any 2</a:t>
            </a:r>
            <a:r>
              <a:rPr kumimoji="0" lang="en-US" altLang="en-US" i="1" baseline="30000"/>
              <a:t>n</a:t>
            </a:r>
            <a:r>
              <a:rPr kumimoji="0" lang="en-US" altLang="en-US" i="1"/>
              <a:t> </a:t>
            </a:r>
            <a:r>
              <a:rPr kumimoji="0" lang="en-US" altLang="en-US">
                <a:sym typeface="Comic Sans MS" panose="030F0702030302020204" pitchFamily="66" charset="0"/>
              </a:rPr>
              <a:t>x</a:t>
            </a:r>
            <a:r>
              <a:rPr kumimoji="0" lang="en-US" altLang="en-US"/>
              <a:t> 2</a:t>
            </a:r>
            <a:r>
              <a:rPr kumimoji="0" lang="en-US" altLang="en-US" i="1" baseline="30000"/>
              <a:t>n </a:t>
            </a:r>
            <a:r>
              <a:rPr kumimoji="0" lang="en-US" altLang="en-US" baseline="30000"/>
              <a:t> </a:t>
            </a:r>
            <a:r>
              <a:rPr kumimoji="0" lang="en-US" altLang="en-US"/>
              <a:t>plaza, there is a tiling with Bill anywhere.</a:t>
            </a:r>
          </a:p>
        </p:txBody>
      </p:sp>
      <p:sp>
        <p:nvSpPr>
          <p:cNvPr id="475139" name="Text Box 3"/>
          <p:cNvSpPr txBox="1">
            <a:spLocks noChangeArrowheads="1"/>
          </p:cNvSpPr>
          <p:nvPr/>
        </p:nvSpPr>
        <p:spPr bwMode="auto">
          <a:xfrm>
            <a:off x="533400" y="2514600"/>
            <a:ext cx="8229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Proof: (</a:t>
            </a:r>
            <a:r>
              <a:rPr kumimoji="0" lang="en-US" altLang="en-US">
                <a:solidFill>
                  <a:srgbClr val="003399"/>
                </a:solidFill>
              </a:rPr>
              <a:t>by induction on </a:t>
            </a:r>
            <a:r>
              <a:rPr kumimoji="0" lang="en-US" altLang="en-US" i="1">
                <a:solidFill>
                  <a:srgbClr val="003399"/>
                </a:solidFill>
              </a:rPr>
              <a:t>n</a:t>
            </a:r>
            <a:r>
              <a:rPr kumimoji="0" lang="en-US" altLang="en-US"/>
              <a:t>)</a:t>
            </a:r>
          </a:p>
          <a:p>
            <a:pPr eaLnBrk="1" hangingPunct="1"/>
            <a:endParaRPr kumimoji="0" lang="en-US" altLang="en-US" i="1">
              <a:solidFill>
                <a:srgbClr val="0000FF"/>
              </a:solidFill>
            </a:endParaRPr>
          </a:p>
          <a:p>
            <a:pPr eaLnBrk="1" hangingPunct="1"/>
            <a:r>
              <a:rPr kumimoji="0" lang="en-US" altLang="en-US" i="1">
                <a:solidFill>
                  <a:srgbClr val="0000FF"/>
                </a:solidFill>
              </a:rPr>
              <a:t>P</a:t>
            </a:r>
            <a:r>
              <a:rPr kumimoji="0" lang="en-US" altLang="en-US">
                <a:solidFill>
                  <a:srgbClr val="0000FF"/>
                </a:solidFill>
              </a:rPr>
              <a:t>(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>
                <a:solidFill>
                  <a:srgbClr val="0000FF"/>
                </a:solidFill>
              </a:rPr>
              <a:t>) ::= can tile 2</a:t>
            </a:r>
            <a:r>
              <a:rPr kumimoji="0" lang="en-US" altLang="en-US" i="1" baseline="30000">
                <a:solidFill>
                  <a:srgbClr val="0000FF"/>
                </a:solidFill>
              </a:rPr>
              <a:t>n</a:t>
            </a:r>
            <a:r>
              <a:rPr kumimoji="0" lang="en-US" altLang="en-US" i="1">
                <a:solidFill>
                  <a:srgbClr val="0000FF"/>
                </a:solidFill>
              </a:rPr>
              <a:t> </a:t>
            </a:r>
            <a:r>
              <a:rPr kumimoji="0" lang="en-US" altLang="en-US">
                <a:solidFill>
                  <a:srgbClr val="0000FF"/>
                </a:solidFill>
                <a:sym typeface="Comic Sans MS" panose="030F0702030302020204" pitchFamily="66" charset="0"/>
              </a:rPr>
              <a:t>x</a:t>
            </a:r>
            <a:r>
              <a:rPr kumimoji="0" lang="en-US" altLang="en-US">
                <a:solidFill>
                  <a:srgbClr val="0000FF"/>
                </a:solidFill>
              </a:rPr>
              <a:t> 2</a:t>
            </a:r>
            <a:r>
              <a:rPr kumimoji="0" lang="en-US" altLang="en-US" i="1" baseline="30000">
                <a:solidFill>
                  <a:srgbClr val="0000FF"/>
                </a:solidFill>
              </a:rPr>
              <a:t>n</a:t>
            </a:r>
            <a:r>
              <a:rPr kumimoji="0" lang="en-US" altLang="en-US">
                <a:solidFill>
                  <a:srgbClr val="0000FF"/>
                </a:solidFill>
              </a:rPr>
              <a:t> with Bill anywhere.</a:t>
            </a:r>
          </a:p>
        </p:txBody>
      </p:sp>
      <p:sp>
        <p:nvSpPr>
          <p:cNvPr id="475140" name="Text Box 4"/>
          <p:cNvSpPr txBox="1">
            <a:spLocks noChangeArrowheads="1"/>
          </p:cNvSpPr>
          <p:nvPr/>
        </p:nvSpPr>
        <p:spPr bwMode="auto">
          <a:xfrm>
            <a:off x="533400" y="4159250"/>
            <a:ext cx="1970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Base case:  (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>
                <a:solidFill>
                  <a:srgbClr val="0000FF"/>
                </a:solidFill>
              </a:rPr>
              <a:t>=0</a:t>
            </a:r>
            <a:r>
              <a:rPr kumimoji="0" lang="en-US" altLang="en-US"/>
              <a:t>)</a:t>
            </a:r>
          </a:p>
        </p:txBody>
      </p:sp>
      <p:sp>
        <p:nvSpPr>
          <p:cNvPr id="475141" name="Text Box 5"/>
          <p:cNvSpPr txBox="1">
            <a:spLocks noChangeArrowheads="1"/>
          </p:cNvSpPr>
          <p:nvPr/>
        </p:nvSpPr>
        <p:spPr bwMode="auto">
          <a:xfrm>
            <a:off x="3810000" y="5254625"/>
            <a:ext cx="1963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(no tiles needed)</a:t>
            </a:r>
          </a:p>
        </p:txBody>
      </p:sp>
      <p:pic>
        <p:nvPicPr>
          <p:cNvPr id="475142" name="Picture 6" descr="billsqu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15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Puzzle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/>
      <p:bldP spid="475140" grpId="0"/>
      <p:bldP spid="4751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572000" y="44196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572000" y="26670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743200" y="26670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743200" y="44196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3798" name="Picture 6" descr="billsqu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0" y="3346450"/>
            <a:ext cx="4635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6167" name="Text Box 7"/>
          <p:cNvSpPr txBox="1">
            <a:spLocks noChangeArrowheads="1"/>
          </p:cNvSpPr>
          <p:nvPr/>
        </p:nvSpPr>
        <p:spPr bwMode="auto">
          <a:xfrm>
            <a:off x="2133600" y="1219200"/>
            <a:ext cx="480695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Induction step: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 i="1"/>
              <a:t>Assume </a:t>
            </a:r>
            <a:r>
              <a:rPr kumimoji="0" lang="en-US" altLang="en-US"/>
              <a:t>we can get Bill </a:t>
            </a:r>
            <a:r>
              <a:rPr kumimoji="0" lang="en-US" altLang="en-US">
                <a:solidFill>
                  <a:srgbClr val="3366FF"/>
                </a:solidFill>
              </a:rPr>
              <a:t>anywhere in </a:t>
            </a:r>
            <a:r>
              <a:rPr kumimoji="0" lang="en-US" altLang="en-US"/>
              <a:t>2</a:t>
            </a:r>
            <a:r>
              <a:rPr kumimoji="0" lang="en-US" altLang="en-US" i="1" baseline="30000"/>
              <a:t>n</a:t>
            </a:r>
            <a:r>
              <a:rPr kumimoji="0" lang="en-US" altLang="en-US"/>
              <a:t> x 2</a:t>
            </a:r>
            <a:r>
              <a:rPr kumimoji="0" lang="en-US" altLang="en-US" i="1" baseline="30000"/>
              <a:t>n</a:t>
            </a:r>
            <a:r>
              <a:rPr kumimoji="0" lang="en-US" altLang="en-US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 i="1"/>
              <a:t>Prove</a:t>
            </a:r>
            <a:r>
              <a:rPr kumimoji="0" lang="en-US" altLang="en-US"/>
              <a:t> we can get Bill anywhere in 2</a:t>
            </a:r>
            <a:r>
              <a:rPr kumimoji="0" lang="en-US" altLang="en-US" i="1" baseline="30000"/>
              <a:t>n</a:t>
            </a:r>
            <a:r>
              <a:rPr kumimoji="0" lang="en-US" altLang="en-US" baseline="30000"/>
              <a:t>+1</a:t>
            </a:r>
            <a:r>
              <a:rPr kumimoji="0" lang="en-US" altLang="en-US"/>
              <a:t> </a:t>
            </a:r>
            <a:r>
              <a:rPr kumimoji="0" lang="en-US" altLang="en-US">
                <a:sym typeface="Comic Sans MS" panose="030F0702030302020204" pitchFamily="66" charset="0"/>
              </a:rPr>
              <a:t>x</a:t>
            </a:r>
            <a:r>
              <a:rPr kumimoji="0" lang="en-US" altLang="en-US"/>
              <a:t> 2</a:t>
            </a:r>
            <a:r>
              <a:rPr kumimoji="0" lang="en-US" altLang="en-US" i="1" baseline="30000"/>
              <a:t>n</a:t>
            </a:r>
            <a:r>
              <a:rPr kumimoji="0" lang="en-US" altLang="en-US" baseline="30000"/>
              <a:t>+1</a:t>
            </a:r>
            <a:r>
              <a:rPr kumimoji="0" lang="en-US" altLang="en-US"/>
              <a:t>.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Puzzle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Puzzle</a:t>
            </a:r>
          </a:p>
        </p:txBody>
      </p:sp>
      <p:sp>
        <p:nvSpPr>
          <p:cNvPr id="3077" name="Text Box 3"/>
          <p:cNvSpPr txBox="1">
            <a:spLocks noChangeArrowheads="1"/>
          </p:cNvSpPr>
          <p:nvPr/>
        </p:nvSpPr>
        <p:spPr bwMode="auto">
          <a:xfrm>
            <a:off x="2133600" y="1219200"/>
            <a:ext cx="480695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Induction step: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 i="1"/>
              <a:t>Assume </a:t>
            </a:r>
            <a:r>
              <a:rPr kumimoji="0" lang="en-US" altLang="en-US"/>
              <a:t>we can get Bill </a:t>
            </a:r>
            <a:r>
              <a:rPr kumimoji="0" lang="en-US" altLang="en-US">
                <a:solidFill>
                  <a:srgbClr val="3366FF"/>
                </a:solidFill>
              </a:rPr>
              <a:t>anywhere in </a:t>
            </a:r>
            <a:r>
              <a:rPr kumimoji="0" lang="en-US" altLang="en-US"/>
              <a:t>2</a:t>
            </a:r>
            <a:r>
              <a:rPr kumimoji="0" lang="en-US" altLang="en-US" i="1" baseline="30000"/>
              <a:t>n</a:t>
            </a:r>
            <a:r>
              <a:rPr kumimoji="0" lang="en-US" altLang="en-US"/>
              <a:t> x 2</a:t>
            </a:r>
            <a:r>
              <a:rPr kumimoji="0" lang="en-US" altLang="en-US" i="1" baseline="30000"/>
              <a:t>n</a:t>
            </a:r>
            <a:r>
              <a:rPr kumimoji="0" lang="en-US" altLang="en-US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 i="1"/>
              <a:t>Prove</a:t>
            </a:r>
            <a:r>
              <a:rPr kumimoji="0" lang="en-US" altLang="en-US"/>
              <a:t> we can get Bill anywhere in 2</a:t>
            </a:r>
            <a:r>
              <a:rPr kumimoji="0" lang="en-US" altLang="en-US" i="1" baseline="30000"/>
              <a:t>n</a:t>
            </a:r>
            <a:r>
              <a:rPr kumimoji="0" lang="en-US" altLang="en-US" baseline="30000"/>
              <a:t>+1</a:t>
            </a:r>
            <a:r>
              <a:rPr kumimoji="0" lang="en-US" altLang="en-US"/>
              <a:t> </a:t>
            </a:r>
            <a:r>
              <a:rPr kumimoji="0" lang="en-US" altLang="en-US">
                <a:sym typeface="Comic Sans MS" panose="030F0702030302020204" pitchFamily="66" charset="0"/>
              </a:rPr>
              <a:t>x</a:t>
            </a:r>
            <a:r>
              <a:rPr kumimoji="0" lang="en-US" altLang="en-US"/>
              <a:t> 2</a:t>
            </a:r>
            <a:r>
              <a:rPr kumimoji="0" lang="en-US" altLang="en-US" i="1" baseline="30000"/>
              <a:t>n</a:t>
            </a:r>
            <a:r>
              <a:rPr kumimoji="0" lang="en-US" altLang="en-US" baseline="30000"/>
              <a:t>+1</a:t>
            </a:r>
            <a:r>
              <a:rPr kumimoji="0" lang="en-US" altLang="en-US"/>
              <a:t>.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7190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477191" name="Picture 7" descr="billsqua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038600"/>
            <a:ext cx="4635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7192" name="Picture 8" descr="billsqua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4032250"/>
            <a:ext cx="4635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7193" name="Picture 9" descr="billsqua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48200"/>
            <a:ext cx="4635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7194" name="Rectangle 10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477195" name="Picture 11" descr="billsqua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77196" name="Object 12"/>
          <p:cNvGraphicFramePr>
            <a:graphicFrameLocks noChangeAspect="1"/>
          </p:cNvGraphicFramePr>
          <p:nvPr/>
        </p:nvGraphicFramePr>
        <p:xfrm>
          <a:off x="1828800" y="3162300"/>
          <a:ext cx="498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4" imgW="177480" imgH="190440" progId="Equation.3">
                  <p:embed/>
                </p:oleObj>
              </mc:Choice>
              <mc:Fallback>
                <p:oleObj name="Equation" r:id="rId4" imgW="177480" imgH="1904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62300"/>
                        <a:ext cx="4984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197" name="Line 13"/>
          <p:cNvSpPr>
            <a:spLocks noChangeShapeType="1"/>
          </p:cNvSpPr>
          <p:nvPr/>
        </p:nvSpPr>
        <p:spPr bwMode="auto">
          <a:xfrm flipV="1">
            <a:off x="1981200" y="27051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7198" name="Line 14"/>
          <p:cNvSpPr>
            <a:spLocks noChangeShapeType="1"/>
          </p:cNvSpPr>
          <p:nvPr/>
        </p:nvSpPr>
        <p:spPr bwMode="auto">
          <a:xfrm flipV="1">
            <a:off x="1981200" y="36957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7199" name="Line 15"/>
          <p:cNvSpPr>
            <a:spLocks noChangeShapeType="1"/>
          </p:cNvSpPr>
          <p:nvPr/>
        </p:nvSpPr>
        <p:spPr bwMode="auto">
          <a:xfrm>
            <a:off x="1905000" y="44577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7200" name="Line 16"/>
          <p:cNvSpPr>
            <a:spLocks noChangeShapeType="1"/>
          </p:cNvSpPr>
          <p:nvPr/>
        </p:nvSpPr>
        <p:spPr bwMode="auto">
          <a:xfrm>
            <a:off x="1905000" y="27051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77201" name="Object 17"/>
          <p:cNvGraphicFramePr>
            <a:graphicFrameLocks noChangeAspect="1"/>
          </p:cNvGraphicFramePr>
          <p:nvPr/>
        </p:nvGraphicFramePr>
        <p:xfrm>
          <a:off x="1828800" y="5105400"/>
          <a:ext cx="498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6" imgW="177480" imgH="190440" progId="Equation.3">
                  <p:embed/>
                </p:oleObj>
              </mc:Choice>
              <mc:Fallback>
                <p:oleObj name="Equation" r:id="rId6" imgW="177480" imgH="1904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105400"/>
                        <a:ext cx="4984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202" name="Line 18"/>
          <p:cNvSpPr>
            <a:spLocks noChangeShapeType="1"/>
          </p:cNvSpPr>
          <p:nvPr/>
        </p:nvSpPr>
        <p:spPr bwMode="auto">
          <a:xfrm flipV="1">
            <a:off x="1981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7203" name="Line 19"/>
          <p:cNvSpPr>
            <a:spLocks noChangeShapeType="1"/>
          </p:cNvSpPr>
          <p:nvPr/>
        </p:nvSpPr>
        <p:spPr bwMode="auto">
          <a:xfrm flipV="1">
            <a:off x="1981200" y="563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19050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>
            <a:off x="19050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8" grpId="0" animBg="1"/>
      <p:bldP spid="477189" grpId="0" animBg="1"/>
      <p:bldP spid="477190" grpId="0" animBg="1"/>
      <p:bldP spid="47719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198688" y="1370013"/>
            <a:ext cx="465931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A50021"/>
                </a:solidFill>
              </a:rPr>
              <a:t>Method:</a:t>
            </a:r>
            <a:r>
              <a:rPr kumimoji="0" lang="en-US" altLang="en-US"/>
              <a:t> Now group the squares together,</a:t>
            </a:r>
          </a:p>
          <a:p>
            <a:pPr eaLnBrk="1" hangingPunct="1"/>
            <a:endParaRPr kumimoji="0" lang="en-US" altLang="en-US"/>
          </a:p>
          <a:p>
            <a:pPr eaLnBrk="1" hangingPunct="1"/>
            <a:r>
              <a:rPr kumimoji="0" lang="en-US" altLang="en-US"/>
              <a:t>              and fill the center with a tile.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4822" name="Picture 6" descr="billsqu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650" y="4041775"/>
            <a:ext cx="4635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274320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4824" name="Picture 8" descr="billsqu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8217" name="Text Box 9"/>
          <p:cNvSpPr txBox="1">
            <a:spLocks noChangeArrowheads="1"/>
          </p:cNvSpPr>
          <p:nvPr/>
        </p:nvSpPr>
        <p:spPr bwMode="auto">
          <a:xfrm>
            <a:off x="6858000" y="41910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sz="2400" b="1">
                <a:solidFill>
                  <a:srgbClr val="008000"/>
                </a:solidFill>
              </a:rPr>
              <a:t>Done!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Puzzle</a:t>
            </a:r>
          </a:p>
        </p:txBody>
      </p:sp>
      <p:pic>
        <p:nvPicPr>
          <p:cNvPr id="34827" name="Picture 11" descr="billsqu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038600"/>
            <a:ext cx="4635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8" name="Picture 12" descr="billsqu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95800"/>
            <a:ext cx="4635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34830" name="Rectangle 14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31" name="Rectangle 15"/>
            <p:cNvSpPr>
              <a:spLocks noChangeArrowheads="1"/>
            </p:cNvSpPr>
            <p:nvPr/>
          </p:nvSpPr>
          <p:spPr bwMode="auto">
            <a:xfrm>
              <a:off x="2592" y="2544"/>
              <a:ext cx="288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32" name="Rectangle 16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143000" y="2209800"/>
            <a:ext cx="68262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The idea of mathematical induction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Basic induction proofs (e.g. equality, inequality, property,etc)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An interesting example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</a:t>
            </a:r>
            <a:r>
              <a:rPr lang="en-US" altLang="zh-TW">
                <a:solidFill>
                  <a:schemeClr val="tx2"/>
                </a:solidFill>
              </a:rPr>
              <a:t>A paradox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906838" y="457200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Paradox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209800" y="1538288"/>
            <a:ext cx="4656138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i="1">
                <a:solidFill>
                  <a:srgbClr val="A50021"/>
                </a:solidFill>
              </a:rPr>
              <a:t>Theorem:</a:t>
            </a:r>
            <a:r>
              <a:rPr kumimoji="0" lang="en-US" altLang="en-US"/>
              <a:t> All horses have the same color. </a:t>
            </a: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1066800" y="2420938"/>
            <a:ext cx="70104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i="1">
                <a:solidFill>
                  <a:srgbClr val="008000"/>
                </a:solidFill>
              </a:rPr>
              <a:t>Proof:</a:t>
            </a:r>
            <a:r>
              <a:rPr kumimoji="0" lang="en-US" altLang="en-US">
                <a:solidFill>
                  <a:srgbClr val="008000"/>
                </a:solidFill>
              </a:rPr>
              <a:t> (by induction on</a:t>
            </a:r>
            <a:r>
              <a:rPr kumimoji="0" lang="en-US" altLang="en-US" i="1">
                <a:solidFill>
                  <a:srgbClr val="008000"/>
                </a:solidFill>
              </a:rPr>
              <a:t> n</a:t>
            </a:r>
            <a:r>
              <a:rPr kumimoji="0" lang="en-US" altLang="en-US">
                <a:solidFill>
                  <a:srgbClr val="008000"/>
                </a:solidFill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>
                <a:solidFill>
                  <a:srgbClr val="008000"/>
                </a:solidFill>
              </a:rPr>
              <a:t>Induction hypothesis:</a:t>
            </a:r>
          </a:p>
          <a:p>
            <a:pPr algn="ctr" eaLnBrk="1" hangingPunct="1">
              <a:lnSpc>
                <a:spcPct val="150000"/>
              </a:lnSpc>
            </a:pPr>
            <a:r>
              <a:rPr kumimoji="0" lang="en-US" altLang="en-US" i="1">
                <a:solidFill>
                  <a:srgbClr val="0000FF"/>
                </a:solidFill>
              </a:rPr>
              <a:t>P</a:t>
            </a:r>
            <a:r>
              <a:rPr kumimoji="0" lang="en-US" altLang="en-US">
                <a:solidFill>
                  <a:srgbClr val="0000FF"/>
                </a:solidFill>
              </a:rPr>
              <a:t>(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>
                <a:solidFill>
                  <a:srgbClr val="0000FF"/>
                </a:solidFill>
              </a:rPr>
              <a:t>) ::=   any set of 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>
                <a:solidFill>
                  <a:srgbClr val="0000FF"/>
                </a:solidFill>
              </a:rPr>
              <a:t> horses have the same color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>
                <a:solidFill>
                  <a:srgbClr val="008000"/>
                </a:solidFill>
              </a:rPr>
              <a:t>Base case (</a:t>
            </a:r>
            <a:r>
              <a:rPr kumimoji="0" lang="en-US" altLang="en-US" i="1">
                <a:solidFill>
                  <a:srgbClr val="008000"/>
                </a:solidFill>
              </a:rPr>
              <a:t>n</a:t>
            </a:r>
            <a:r>
              <a:rPr kumimoji="0" lang="en-US" altLang="en-US">
                <a:solidFill>
                  <a:srgbClr val="008000"/>
                </a:solidFill>
              </a:rPr>
              <a:t>=0):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/>
              <a:t>	No horses so </a:t>
            </a:r>
            <a:r>
              <a:rPr kumimoji="0" lang="en-US" altLang="en-US" i="1"/>
              <a:t>obviously</a:t>
            </a:r>
            <a:r>
              <a:rPr kumimoji="0" lang="en-US" altLang="en-US"/>
              <a:t> true!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7894" name="Picture 14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5" name="Picture 15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6" name="Picture 16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7" name="Picture 17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98" name="Text Box 1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5400">
                  <a:latin typeface="Times New Roman" panose="02020603050405020304" pitchFamily="18" charset="0"/>
                </a:rPr>
                <a:t>…</a:t>
              </a:r>
            </a:p>
          </p:txBody>
        </p:sp>
        <p:pic>
          <p:nvPicPr>
            <p:cNvPr id="37899" name="Picture 19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00" name="Picture 20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2014538" y="1806575"/>
            <a:ext cx="5148262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8000"/>
                </a:solidFill>
              </a:rPr>
              <a:t>(Inductive case)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/>
              <a:t>Assume any 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/>
              <a:t> horses have the same color.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/>
              <a:t>Prove that any </a:t>
            </a:r>
            <a:r>
              <a:rPr kumimoji="0" lang="en-US" altLang="en-US" i="1">
                <a:solidFill>
                  <a:srgbClr val="0000FF"/>
                </a:solidFill>
              </a:rPr>
              <a:t>n+</a:t>
            </a:r>
            <a:r>
              <a:rPr kumimoji="0" lang="en-US" altLang="en-US">
                <a:solidFill>
                  <a:srgbClr val="0000FF"/>
                </a:solidFill>
              </a:rPr>
              <a:t>1</a:t>
            </a:r>
            <a:r>
              <a:rPr kumimoji="0" lang="en-US" altLang="en-US"/>
              <a:t> horses have the same color.</a:t>
            </a:r>
          </a:p>
        </p:txBody>
      </p:sp>
      <p:sp>
        <p:nvSpPr>
          <p:cNvPr id="38915" name="Text Box 17"/>
          <p:cNvSpPr txBox="1">
            <a:spLocks noChangeArrowheads="1"/>
          </p:cNvSpPr>
          <p:nvPr/>
        </p:nvSpPr>
        <p:spPr bwMode="auto">
          <a:xfrm>
            <a:off x="3906838" y="457200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Paradox</a:t>
            </a:r>
          </a:p>
        </p:txBody>
      </p:sp>
      <p:grpSp>
        <p:nvGrpSpPr>
          <p:cNvPr id="38916" name="Group 18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8923" name="Picture 19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4" name="Picture 20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5" name="Picture 21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6" name="Picture 22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7" name="Text Box 23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5400">
                  <a:latin typeface="Times New Roman" panose="02020603050405020304" pitchFamily="18" charset="0"/>
                </a:rPr>
                <a:t>…</a:t>
              </a:r>
            </a:p>
          </p:txBody>
        </p:sp>
        <p:pic>
          <p:nvPicPr>
            <p:cNvPr id="38928" name="Picture 24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9" name="Picture 25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066800" y="5410200"/>
            <a:ext cx="6324600" cy="579438"/>
            <a:chOff x="672" y="3408"/>
            <a:chExt cx="3984" cy="365"/>
          </a:xfrm>
        </p:grpSpPr>
        <p:sp>
          <p:nvSpPr>
            <p:cNvPr id="38918" name="Line 27"/>
            <p:cNvSpPr>
              <a:spLocks noChangeShapeType="1"/>
            </p:cNvSpPr>
            <p:nvPr/>
          </p:nvSpPr>
          <p:spPr bwMode="auto">
            <a:xfrm>
              <a:off x="672" y="355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9" name="Line 28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Line 29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Line 30"/>
            <p:cNvSpPr>
              <a:spLocks noChangeShapeType="1"/>
            </p:cNvSpPr>
            <p:nvPr/>
          </p:nvSpPr>
          <p:spPr bwMode="auto">
            <a:xfrm>
              <a:off x="3072" y="355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2" name="Text Box 31"/>
            <p:cNvSpPr txBox="1">
              <a:spLocks noChangeArrowheads="1"/>
            </p:cNvSpPr>
            <p:nvPr/>
          </p:nvSpPr>
          <p:spPr bwMode="auto">
            <a:xfrm>
              <a:off x="2496" y="3408"/>
              <a:ext cx="5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32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0" lang="en-US" altLang="en-US" sz="3200">
                  <a:solidFill>
                    <a:srgbClr val="0000FF"/>
                  </a:solidFill>
                  <a:latin typeface="Times New Roman" panose="02020603050405020304" pitchFamily="18" charset="0"/>
                </a:rPr>
                <a:t>+1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990600" y="4495800"/>
            <a:ext cx="6662738" cy="847725"/>
            <a:chOff x="624" y="2832"/>
            <a:chExt cx="4197" cy="534"/>
          </a:xfrm>
        </p:grpSpPr>
        <p:pic>
          <p:nvPicPr>
            <p:cNvPr id="39949" name="Picture 3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50" name="Picture 4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51" name="Picture 5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52" name="Picture 6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53" name="Text Box 7"/>
            <p:cNvSpPr txBox="1">
              <a:spLocks noChangeArrowheads="1"/>
            </p:cNvSpPr>
            <p:nvPr/>
          </p:nvSpPr>
          <p:spPr bwMode="auto">
            <a:xfrm>
              <a:off x="3024" y="3112"/>
              <a:ext cx="2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/>
                <a:t>…</a:t>
              </a:r>
            </a:p>
          </p:txBody>
        </p:sp>
        <p:pic>
          <p:nvPicPr>
            <p:cNvPr id="39954" name="Picture 8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55" name="Picture 9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1436688" y="5715000"/>
            <a:ext cx="45831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00FF"/>
                </a:solidFill>
              </a:rPr>
              <a:t>First set of 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>
                <a:solidFill>
                  <a:srgbClr val="0000FF"/>
                </a:solidFill>
              </a:rPr>
              <a:t> horses have the same color</a:t>
            </a:r>
          </a:p>
        </p:txBody>
      </p:sp>
      <p:sp>
        <p:nvSpPr>
          <p:cNvPr id="177164" name="Line 12"/>
          <p:cNvSpPr>
            <a:spLocks noChangeShapeType="1"/>
          </p:cNvSpPr>
          <p:nvPr/>
        </p:nvSpPr>
        <p:spPr bwMode="auto">
          <a:xfrm>
            <a:off x="1066800" y="56388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65" name="Line 13"/>
          <p:cNvSpPr>
            <a:spLocks noChangeShapeType="1"/>
          </p:cNvSpPr>
          <p:nvPr/>
        </p:nvSpPr>
        <p:spPr bwMode="auto">
          <a:xfrm>
            <a:off x="10668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66" name="Line 14"/>
          <p:cNvSpPr>
            <a:spLocks noChangeShapeType="1"/>
          </p:cNvSpPr>
          <p:nvPr/>
        </p:nvSpPr>
        <p:spPr bwMode="auto">
          <a:xfrm>
            <a:off x="65532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68" name="Line 16"/>
          <p:cNvSpPr>
            <a:spLocks noChangeShapeType="1"/>
          </p:cNvSpPr>
          <p:nvPr/>
        </p:nvSpPr>
        <p:spPr bwMode="auto">
          <a:xfrm>
            <a:off x="2057400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69" name="Line 17"/>
          <p:cNvSpPr>
            <a:spLocks noChangeShapeType="1"/>
          </p:cNvSpPr>
          <p:nvPr/>
        </p:nvSpPr>
        <p:spPr bwMode="auto">
          <a:xfrm>
            <a:off x="7543800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70" name="Text Box 18"/>
          <p:cNvSpPr txBox="1">
            <a:spLocks noChangeArrowheads="1"/>
          </p:cNvSpPr>
          <p:nvPr/>
        </p:nvSpPr>
        <p:spPr bwMode="auto">
          <a:xfrm>
            <a:off x="2362200" y="3984625"/>
            <a:ext cx="4829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00FF"/>
                </a:solidFill>
              </a:rPr>
              <a:t>Second set of 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>
                <a:solidFill>
                  <a:srgbClr val="0000FF"/>
                </a:solidFill>
              </a:rPr>
              <a:t> horses have the same color</a:t>
            </a:r>
          </a:p>
        </p:txBody>
      </p:sp>
      <p:sp>
        <p:nvSpPr>
          <p:cNvPr id="177171" name="Line 19"/>
          <p:cNvSpPr>
            <a:spLocks noChangeShapeType="1"/>
          </p:cNvSpPr>
          <p:nvPr/>
        </p:nvSpPr>
        <p:spPr bwMode="auto">
          <a:xfrm>
            <a:off x="2057400" y="44196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72" name="Text Box 20"/>
          <p:cNvSpPr txBox="1">
            <a:spLocks noChangeArrowheads="1"/>
          </p:cNvSpPr>
          <p:nvPr/>
        </p:nvSpPr>
        <p:spPr bwMode="auto">
          <a:xfrm>
            <a:off x="2014538" y="1806575"/>
            <a:ext cx="5148262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8000"/>
                </a:solidFill>
              </a:rPr>
              <a:t>(Inductive case)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/>
              <a:t>Assume any 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/>
              <a:t> horses have the same color.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/>
              <a:t>Prove that any </a:t>
            </a:r>
            <a:r>
              <a:rPr kumimoji="0" lang="en-US" altLang="en-US" i="1">
                <a:solidFill>
                  <a:srgbClr val="0000FF"/>
                </a:solidFill>
              </a:rPr>
              <a:t>n+</a:t>
            </a:r>
            <a:r>
              <a:rPr kumimoji="0" lang="en-US" altLang="en-US">
                <a:solidFill>
                  <a:srgbClr val="0000FF"/>
                </a:solidFill>
              </a:rPr>
              <a:t>1</a:t>
            </a:r>
            <a:r>
              <a:rPr kumimoji="0" lang="en-US" altLang="en-US"/>
              <a:t> horses have the same color.</a:t>
            </a:r>
          </a:p>
        </p:txBody>
      </p:sp>
      <p:sp>
        <p:nvSpPr>
          <p:cNvPr id="39948" name="Text Box 21"/>
          <p:cNvSpPr txBox="1">
            <a:spLocks noChangeArrowheads="1"/>
          </p:cNvSpPr>
          <p:nvPr/>
        </p:nvSpPr>
        <p:spPr bwMode="auto">
          <a:xfrm>
            <a:off x="3906838" y="457200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Paradox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3" grpId="0"/>
      <p:bldP spid="17717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990600" y="4495800"/>
            <a:ext cx="6662738" cy="847725"/>
            <a:chOff x="624" y="2832"/>
            <a:chExt cx="4197" cy="534"/>
          </a:xfrm>
        </p:grpSpPr>
        <p:pic>
          <p:nvPicPr>
            <p:cNvPr id="40969" name="Picture 3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0" name="Picture 4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1" name="Picture 5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2" name="Picture 6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73" name="Text Box 7"/>
            <p:cNvSpPr txBox="1">
              <a:spLocks noChangeArrowheads="1"/>
            </p:cNvSpPr>
            <p:nvPr/>
          </p:nvSpPr>
          <p:spPr bwMode="auto">
            <a:xfrm>
              <a:off x="3024" y="3112"/>
              <a:ext cx="2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/>
                <a:t>…</a:t>
              </a:r>
            </a:p>
          </p:txBody>
        </p:sp>
        <p:pic>
          <p:nvPicPr>
            <p:cNvPr id="40974" name="Picture 8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5" name="Picture 9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1687513" y="5889625"/>
            <a:ext cx="5094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00FF"/>
                </a:solidFill>
              </a:rPr>
              <a:t>Therefore the set of 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>
                <a:solidFill>
                  <a:srgbClr val="0000FF"/>
                </a:solidFill>
              </a:rPr>
              <a:t>+1 have the same color!</a:t>
            </a:r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>
            <a:off x="1066800" y="56388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1" name="Line 13"/>
          <p:cNvSpPr>
            <a:spLocks noChangeShapeType="1"/>
          </p:cNvSpPr>
          <p:nvPr/>
        </p:nvSpPr>
        <p:spPr bwMode="auto">
          <a:xfrm>
            <a:off x="73914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2" name="Line 14"/>
          <p:cNvSpPr>
            <a:spLocks noChangeShapeType="1"/>
          </p:cNvSpPr>
          <p:nvPr/>
        </p:nvSpPr>
        <p:spPr bwMode="auto">
          <a:xfrm>
            <a:off x="10668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7" name="Text Box 15"/>
          <p:cNvSpPr txBox="1">
            <a:spLocks noChangeArrowheads="1"/>
          </p:cNvSpPr>
          <p:nvPr/>
        </p:nvSpPr>
        <p:spPr bwMode="auto">
          <a:xfrm>
            <a:off x="2014538" y="1806575"/>
            <a:ext cx="5148262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8000"/>
                </a:solidFill>
              </a:rPr>
              <a:t>(Inductive case)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/>
              <a:t>Assume any 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/>
              <a:t> horses have the same color.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/>
              <a:t>Prove that any </a:t>
            </a:r>
            <a:r>
              <a:rPr kumimoji="0" lang="en-US" altLang="en-US" i="1">
                <a:solidFill>
                  <a:srgbClr val="0000FF"/>
                </a:solidFill>
              </a:rPr>
              <a:t>n+</a:t>
            </a:r>
            <a:r>
              <a:rPr kumimoji="0" lang="en-US" altLang="en-US">
                <a:solidFill>
                  <a:srgbClr val="0000FF"/>
                </a:solidFill>
              </a:rPr>
              <a:t>1</a:t>
            </a:r>
            <a:r>
              <a:rPr kumimoji="0" lang="en-US" altLang="en-US"/>
              <a:t> horses have the same color.</a:t>
            </a:r>
          </a:p>
        </p:txBody>
      </p:sp>
      <p:sp>
        <p:nvSpPr>
          <p:cNvPr id="40968" name="Text Box 16"/>
          <p:cNvSpPr txBox="1">
            <a:spLocks noChangeArrowheads="1"/>
          </p:cNvSpPr>
          <p:nvPr/>
        </p:nvSpPr>
        <p:spPr bwMode="auto">
          <a:xfrm>
            <a:off x="3906838" y="457200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Paradox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735263" y="1752600"/>
            <a:ext cx="184626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What is wrong?</a:t>
            </a:r>
            <a:endParaRPr kumimoji="0" lang="en-US" altLang="en-US">
              <a:solidFill>
                <a:schemeClr val="accent2"/>
              </a:solidFill>
            </a:endParaRP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2720975" y="2362200"/>
            <a:ext cx="3756025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Proof that </a:t>
            </a:r>
            <a:r>
              <a:rPr kumimoji="0" lang="en-US" altLang="en-US" i="1"/>
              <a:t>P</a:t>
            </a:r>
            <a:r>
              <a:rPr kumimoji="0" lang="en-US" altLang="en-US"/>
              <a:t>(</a:t>
            </a:r>
            <a:r>
              <a:rPr kumimoji="0" lang="en-US" altLang="en-US" i="1"/>
              <a:t>n</a:t>
            </a:r>
            <a:r>
              <a:rPr kumimoji="0" lang="en-US" altLang="en-US"/>
              <a:t>) </a:t>
            </a:r>
            <a:r>
              <a:rPr kumimoji="0" lang="en-US" altLang="en-US">
                <a:cs typeface="Times New Roman" panose="02020603050405020304" pitchFamily="18" charset="0"/>
              </a:rPr>
              <a:t>→ </a:t>
            </a:r>
            <a:r>
              <a:rPr kumimoji="0" lang="en-US" altLang="en-US" i="1"/>
              <a:t>P</a:t>
            </a:r>
            <a:r>
              <a:rPr kumimoji="0" lang="en-US" altLang="en-US"/>
              <a:t>(</a:t>
            </a:r>
            <a:r>
              <a:rPr kumimoji="0" lang="en-US" altLang="en-US" i="1"/>
              <a:t>n</a:t>
            </a:r>
            <a:r>
              <a:rPr kumimoji="0" lang="en-US" altLang="en-US"/>
              <a:t>+1)         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/>
              <a:t>is </a:t>
            </a:r>
            <a:r>
              <a:rPr kumimoji="0" lang="en-US" altLang="en-US">
                <a:solidFill>
                  <a:schemeClr val="accent2"/>
                </a:solidFill>
              </a:rPr>
              <a:t>false </a:t>
            </a:r>
            <a:r>
              <a:rPr kumimoji="0" lang="en-US" altLang="en-US"/>
              <a:t>if</a:t>
            </a:r>
            <a:r>
              <a:rPr kumimoji="0" lang="en-US" altLang="en-US">
                <a:solidFill>
                  <a:schemeClr val="accent2"/>
                </a:solidFill>
              </a:rPr>
              <a:t>  </a:t>
            </a:r>
            <a:r>
              <a:rPr kumimoji="0" lang="en-US" altLang="en-US" i="1">
                <a:solidFill>
                  <a:schemeClr val="accent2"/>
                </a:solidFill>
              </a:rPr>
              <a:t>n</a:t>
            </a:r>
            <a:r>
              <a:rPr kumimoji="0" lang="en-US" altLang="en-US">
                <a:solidFill>
                  <a:schemeClr val="accent2"/>
                </a:solidFill>
              </a:rPr>
              <a:t> = 1</a:t>
            </a:r>
            <a:r>
              <a:rPr kumimoji="0" lang="en-US" altLang="en-US"/>
              <a:t>, because the two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/>
              <a:t>horse groups </a:t>
            </a:r>
            <a:r>
              <a:rPr kumimoji="0" lang="en-US" altLang="en-US" i="1"/>
              <a:t>do not overlap</a:t>
            </a:r>
            <a:r>
              <a:rPr kumimoji="0" lang="en-US" altLang="en-US"/>
              <a:t>.</a:t>
            </a:r>
          </a:p>
        </p:txBody>
      </p:sp>
      <p:pic>
        <p:nvPicPr>
          <p:cNvPr id="175109" name="Picture 5" descr="AN02479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343400"/>
            <a:ext cx="947738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11" name="Text Box 7"/>
          <p:cNvSpPr txBox="1">
            <a:spLocks noChangeArrowheads="1"/>
          </p:cNvSpPr>
          <p:nvPr/>
        </p:nvSpPr>
        <p:spPr bwMode="auto">
          <a:xfrm>
            <a:off x="1574800" y="5432425"/>
            <a:ext cx="261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00FF"/>
                </a:solidFill>
              </a:rPr>
              <a:t>First set of </a:t>
            </a:r>
            <a:r>
              <a:rPr kumimoji="0" lang="en-US" altLang="en-US" i="1">
                <a:solidFill>
                  <a:srgbClr val="0000FF"/>
                </a:solidFill>
              </a:rPr>
              <a:t>n=</a:t>
            </a:r>
            <a:r>
              <a:rPr kumimoji="0" lang="en-US" altLang="en-US">
                <a:solidFill>
                  <a:srgbClr val="0000FF"/>
                </a:solidFill>
              </a:rPr>
              <a:t>1 horses</a:t>
            </a:r>
          </a:p>
        </p:txBody>
      </p:sp>
      <p:sp>
        <p:nvSpPr>
          <p:cNvPr id="175112" name="Line 8"/>
          <p:cNvSpPr>
            <a:spLocks noChangeShapeType="1"/>
          </p:cNvSpPr>
          <p:nvPr/>
        </p:nvSpPr>
        <p:spPr bwMode="auto">
          <a:xfrm>
            <a:off x="1066800" y="51816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13" name="Line 9"/>
          <p:cNvSpPr>
            <a:spLocks noChangeShapeType="1"/>
          </p:cNvSpPr>
          <p:nvPr/>
        </p:nvSpPr>
        <p:spPr bwMode="auto">
          <a:xfrm>
            <a:off x="1066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14" name="Line 10"/>
          <p:cNvSpPr>
            <a:spLocks noChangeShapeType="1"/>
          </p:cNvSpPr>
          <p:nvPr/>
        </p:nvSpPr>
        <p:spPr bwMode="auto">
          <a:xfrm>
            <a:off x="4495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4784725" y="1766888"/>
            <a:ext cx="701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i="1">
                <a:solidFill>
                  <a:schemeClr val="accent2"/>
                </a:solidFill>
              </a:rPr>
              <a:t>n </a:t>
            </a:r>
            <a:r>
              <a:rPr kumimoji="0" lang="en-US" altLang="en-US">
                <a:solidFill>
                  <a:schemeClr val="accent2"/>
                </a:solidFill>
              </a:rPr>
              <a:t>=1</a:t>
            </a:r>
          </a:p>
        </p:txBody>
      </p:sp>
      <p:pic>
        <p:nvPicPr>
          <p:cNvPr id="175117" name="Picture 13" descr="AN02479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50" y="4343400"/>
            <a:ext cx="947738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18" name="Text Box 14"/>
          <p:cNvSpPr txBox="1">
            <a:spLocks noChangeArrowheads="1"/>
          </p:cNvSpPr>
          <p:nvPr/>
        </p:nvSpPr>
        <p:spPr bwMode="auto">
          <a:xfrm>
            <a:off x="4833938" y="3886200"/>
            <a:ext cx="286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00FF"/>
                </a:solidFill>
              </a:rPr>
              <a:t>Second set of </a:t>
            </a:r>
            <a:r>
              <a:rPr kumimoji="0" lang="en-US" altLang="en-US" i="1">
                <a:solidFill>
                  <a:srgbClr val="0000FF"/>
                </a:solidFill>
              </a:rPr>
              <a:t>n=</a:t>
            </a:r>
            <a:r>
              <a:rPr kumimoji="0" lang="en-US" altLang="en-US">
                <a:solidFill>
                  <a:srgbClr val="0000FF"/>
                </a:solidFill>
              </a:rPr>
              <a:t>1 horses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648200" y="4191000"/>
            <a:ext cx="3276600" cy="304800"/>
            <a:chOff x="1439" y="3072"/>
            <a:chExt cx="3456" cy="192"/>
          </a:xfrm>
        </p:grpSpPr>
        <p:sp>
          <p:nvSpPr>
            <p:cNvPr id="42000" name="Line 16"/>
            <p:cNvSpPr>
              <a:spLocks noChangeShapeType="1"/>
            </p:cNvSpPr>
            <p:nvPr/>
          </p:nvSpPr>
          <p:spPr bwMode="auto">
            <a:xfrm>
              <a:off x="1439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Line 17"/>
            <p:cNvSpPr>
              <a:spLocks noChangeShapeType="1"/>
            </p:cNvSpPr>
            <p:nvPr/>
          </p:nvSpPr>
          <p:spPr bwMode="auto">
            <a:xfrm>
              <a:off x="4895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Line 18"/>
            <p:cNvSpPr>
              <a:spLocks noChangeShapeType="1"/>
            </p:cNvSpPr>
            <p:nvPr/>
          </p:nvSpPr>
          <p:spPr bwMode="auto">
            <a:xfrm>
              <a:off x="1439" y="3168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97" name="Text Box 19"/>
          <p:cNvSpPr txBox="1">
            <a:spLocks noChangeArrowheads="1"/>
          </p:cNvSpPr>
          <p:nvPr/>
        </p:nvSpPr>
        <p:spPr bwMode="auto">
          <a:xfrm>
            <a:off x="3906838" y="457200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Paradox</a:t>
            </a:r>
          </a:p>
        </p:txBody>
      </p:sp>
      <p:sp>
        <p:nvSpPr>
          <p:cNvPr id="175124" name="Text Box 20"/>
          <p:cNvSpPr txBox="1">
            <a:spLocks noChangeArrowheads="1"/>
          </p:cNvSpPr>
          <p:nvPr/>
        </p:nvSpPr>
        <p:spPr bwMode="auto">
          <a:xfrm>
            <a:off x="2895600" y="5805488"/>
            <a:ext cx="3451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9900"/>
                </a:solidFill>
              </a:rPr>
              <a:t>(But proof works for all </a:t>
            </a:r>
            <a:r>
              <a:rPr kumimoji="0" lang="en-US" altLang="en-US" i="1">
                <a:solidFill>
                  <a:srgbClr val="009900"/>
                </a:solidFill>
              </a:rPr>
              <a:t>n </a:t>
            </a:r>
            <a:r>
              <a:rPr kumimoji="0" lang="en-US" altLang="en-US" b="1" i="1">
                <a:solidFill>
                  <a:srgbClr val="009900"/>
                </a:solidFill>
                <a:cs typeface="Times New Roman" panose="02020603050405020304" pitchFamily="18" charset="0"/>
              </a:rPr>
              <a:t>≠</a:t>
            </a:r>
            <a:r>
              <a:rPr kumimoji="0" lang="en-US" altLang="en-US">
                <a:solidFill>
                  <a:srgbClr val="009900"/>
                </a:solidFill>
                <a:sym typeface="Comic Sans MS" panose="030F0702030302020204" pitchFamily="66" charset="0"/>
              </a:rPr>
              <a:t> </a:t>
            </a:r>
            <a:r>
              <a:rPr kumimoji="0" lang="en-US" altLang="en-US">
                <a:solidFill>
                  <a:srgbClr val="009900"/>
                </a:solidFill>
              </a:rPr>
              <a:t>1)</a:t>
            </a:r>
          </a:p>
        </p:txBody>
      </p:sp>
      <p:sp>
        <p:nvSpPr>
          <p:cNvPr id="41999" name="TextBox 19"/>
          <p:cNvSpPr txBox="1">
            <a:spLocks noChangeArrowheads="1"/>
          </p:cNvSpPr>
          <p:nvPr/>
        </p:nvSpPr>
        <p:spPr bwMode="auto">
          <a:xfrm>
            <a:off x="152400" y="6172200"/>
            <a:ext cx="8231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en-US" i="1" dirty="0"/>
              <a:t>The main problem is that you have assumed a overlap between any to sets; </a:t>
            </a:r>
          </a:p>
          <a:p>
            <a:pPr algn="ctr" eaLnBrk="1" hangingPunct="1"/>
            <a:r>
              <a:rPr lang="en-US" altLang="en-US" i="1" dirty="0"/>
              <a:t>This is NOT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autoUpdateAnimBg="0"/>
      <p:bldP spid="175111" grpId="0"/>
      <p:bldP spid="175115" grpId="0"/>
      <p:bldP spid="175118" grpId="0"/>
      <p:bldP spid="175124" grpId="0"/>
      <p:bldP spid="419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Induction: Main Idea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Proofs using mathematical induction have two parts (assuming the domain of positive integer). </a:t>
            </a:r>
          </a:p>
          <a:p>
            <a:pPr lvl="1" eaLnBrk="1" hangingPunct="1"/>
            <a:r>
              <a:rPr lang="en-US" altLang="en-US" sz="2400" dirty="0" smtClean="0"/>
              <a:t>First, they show that the statement holds for the positive integer 1. </a:t>
            </a:r>
          </a:p>
          <a:p>
            <a:pPr lvl="1" eaLnBrk="1" hangingPunct="1"/>
            <a:r>
              <a:rPr lang="en-US" altLang="en-US" sz="2400" dirty="0" smtClean="0"/>
              <a:t>Second, they show that if the statement holds for a positive integer then it must also hold for the next larger integer. </a:t>
            </a:r>
          </a:p>
          <a:p>
            <a:pPr eaLnBrk="1" hangingPunct="1"/>
            <a:r>
              <a:rPr lang="en-US" altLang="en-US" sz="2800" dirty="0" smtClean="0"/>
              <a:t>Formally this is based on the rule of inference: </a:t>
            </a:r>
          </a:p>
          <a:p>
            <a:pPr lvl="1" eaLnBrk="1" hangingPunct="1"/>
            <a:r>
              <a:rPr lang="en-US" altLang="en-US" sz="2400" dirty="0" smtClean="0"/>
              <a:t>if </a:t>
            </a:r>
            <a:r>
              <a:rPr lang="en-US" altLang="en-US" sz="2400" i="1" dirty="0" smtClean="0"/>
              <a:t>P (</a:t>
            </a:r>
            <a:r>
              <a:rPr lang="en-US" altLang="en-US" sz="2400" dirty="0" smtClean="0"/>
              <a:t>1</a:t>
            </a:r>
            <a:r>
              <a:rPr lang="en-US" altLang="en-US" sz="2400" i="1" dirty="0" smtClean="0"/>
              <a:t>) </a:t>
            </a:r>
            <a:r>
              <a:rPr lang="en-US" altLang="en-US" sz="2400" dirty="0" smtClean="0"/>
              <a:t>and ∀</a:t>
            </a:r>
            <a:r>
              <a:rPr lang="en-US" altLang="en-US" sz="2400" i="1" dirty="0" smtClean="0"/>
              <a:t>k(P (k) </a:t>
            </a:r>
            <a:r>
              <a:rPr lang="en-US" altLang="en-US" sz="2400" dirty="0" smtClean="0"/>
              <a:t>→ </a:t>
            </a:r>
            <a:r>
              <a:rPr lang="en-US" altLang="en-US" sz="2400" i="1" dirty="0" smtClean="0"/>
              <a:t>P (k </a:t>
            </a:r>
            <a:r>
              <a:rPr lang="en-US" altLang="en-US" sz="2400" dirty="0" smtClean="0"/>
              <a:t>+ 1</a:t>
            </a:r>
            <a:r>
              <a:rPr lang="en-US" altLang="en-US" sz="2400" i="1" dirty="0" smtClean="0"/>
              <a:t>)) </a:t>
            </a:r>
            <a:r>
              <a:rPr lang="en-US" altLang="en-US" sz="2400" dirty="0" smtClean="0"/>
              <a:t>are true for the domain of positive integers, then ∀</a:t>
            </a:r>
            <a:r>
              <a:rPr lang="en-US" altLang="en-US" sz="2400" i="1" dirty="0" smtClean="0"/>
              <a:t>n P(n) </a:t>
            </a:r>
            <a:r>
              <a:rPr lang="en-US" altLang="en-US" sz="2400" dirty="0" smtClean="0"/>
              <a:t>is true.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314700" y="457200"/>
            <a:ext cx="247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Quick Summary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81000" y="1473200"/>
            <a:ext cx="83312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You should understand the principle of mathematical induction well,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and do basic induction proofs like</a:t>
            </a:r>
          </a:p>
          <a:p>
            <a:pPr eaLnBrk="1" hangingPunct="1"/>
            <a:endParaRPr lang="en-US" altLang="zh-TW"/>
          </a:p>
          <a:p>
            <a:pPr lvl="1"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	proving equality</a:t>
            </a:r>
          </a:p>
          <a:p>
            <a:pPr lvl="1"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lvl="1"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	proving inequality</a:t>
            </a:r>
          </a:p>
          <a:p>
            <a:pPr lvl="1"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lvl="1"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	proving property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Mathematical induction has a wide range of applications in computer science.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In the next lecture we will see more applications and more techniques.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511175"/>
            <a:ext cx="3995737" cy="627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7"/>
          <p:cNvSpPr>
            <a:spLocks noGrp="1"/>
          </p:cNvSpPr>
          <p:nvPr>
            <p:ph type="title"/>
          </p:nvPr>
        </p:nvSpPr>
        <p:spPr>
          <a:xfrm>
            <a:off x="3962400" y="304800"/>
            <a:ext cx="4191000" cy="3352800"/>
          </a:xfrm>
        </p:spPr>
        <p:txBody>
          <a:bodyPr/>
          <a:lstStyle/>
          <a:p>
            <a:pPr eaLnBrk="1" hangingPunct="1"/>
            <a:r>
              <a:rPr lang="en-US" altLang="en-US" smtClean="0"/>
              <a:t>Main Idea of Induction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648075"/>
            <a:ext cx="50292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Principle of MI</a:t>
            </a:r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1219200"/>
            <a:ext cx="8920163" cy="23098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Principle of MI</a:t>
            </a:r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1295400"/>
            <a:ext cx="8920163" cy="2309813"/>
          </a:xfrm>
          <a:noFill/>
        </p:spPr>
      </p:pic>
      <p:sp>
        <p:nvSpPr>
          <p:cNvPr id="11268" name="TextBox 8"/>
          <p:cNvSpPr txBox="1">
            <a:spLocks noChangeArrowheads="1"/>
          </p:cNvSpPr>
          <p:nvPr/>
        </p:nvSpPr>
        <p:spPr bwMode="auto">
          <a:xfrm>
            <a:off x="5046663" y="3697288"/>
            <a:ext cx="3730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If P(k) is true then P(k+1) is true</a:t>
            </a:r>
          </a:p>
        </p:txBody>
      </p:sp>
      <p:sp>
        <p:nvSpPr>
          <p:cNvPr id="11269" name="Down Arrow 10"/>
          <p:cNvSpPr>
            <a:spLocks noChangeArrowheads="1"/>
          </p:cNvSpPr>
          <p:nvPr/>
        </p:nvSpPr>
        <p:spPr bwMode="auto">
          <a:xfrm>
            <a:off x="6705600" y="3262313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0" name="Left Brace 12"/>
          <p:cNvSpPr>
            <a:spLocks/>
          </p:cNvSpPr>
          <p:nvPr/>
        </p:nvSpPr>
        <p:spPr bwMode="auto">
          <a:xfrm rot="-5400000">
            <a:off x="6667500" y="2171700"/>
            <a:ext cx="304800" cy="1752600"/>
          </a:xfrm>
          <a:prstGeom prst="leftBrace">
            <a:avLst>
              <a:gd name="adj1" fmla="val 8332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Principle of MI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1295400"/>
            <a:ext cx="8920163" cy="2309813"/>
          </a:xfrm>
          <a:noFill/>
        </p:spPr>
      </p:pic>
      <p:sp>
        <p:nvSpPr>
          <p:cNvPr id="12292" name="TextBox 8"/>
          <p:cNvSpPr txBox="1">
            <a:spLocks noChangeArrowheads="1"/>
          </p:cNvSpPr>
          <p:nvPr/>
        </p:nvSpPr>
        <p:spPr bwMode="auto">
          <a:xfrm>
            <a:off x="5046663" y="3697288"/>
            <a:ext cx="3730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If P(k) is true then P(k+1) is true</a:t>
            </a:r>
          </a:p>
        </p:txBody>
      </p:sp>
      <p:sp>
        <p:nvSpPr>
          <p:cNvPr id="12293" name="Down Arrow 10"/>
          <p:cNvSpPr>
            <a:spLocks noChangeArrowheads="1"/>
          </p:cNvSpPr>
          <p:nvPr/>
        </p:nvSpPr>
        <p:spPr bwMode="auto">
          <a:xfrm>
            <a:off x="6705600" y="3262313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Left Brace 12"/>
          <p:cNvSpPr>
            <a:spLocks/>
          </p:cNvSpPr>
          <p:nvPr/>
        </p:nvSpPr>
        <p:spPr bwMode="auto">
          <a:xfrm rot="-5400000">
            <a:off x="6667500" y="2171700"/>
            <a:ext cx="304800" cy="1752600"/>
          </a:xfrm>
          <a:prstGeom prst="leftBrace">
            <a:avLst>
              <a:gd name="adj1" fmla="val 8332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Rectangle 14"/>
          <p:cNvSpPr>
            <a:spLocks noChangeArrowheads="1"/>
          </p:cNvSpPr>
          <p:nvPr/>
        </p:nvSpPr>
        <p:spPr bwMode="auto">
          <a:xfrm>
            <a:off x="5410200" y="3684588"/>
            <a:ext cx="12192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TextBox 16"/>
          <p:cNvSpPr txBox="1">
            <a:spLocks noChangeArrowheads="1"/>
          </p:cNvSpPr>
          <p:nvPr/>
        </p:nvSpPr>
        <p:spPr bwMode="auto">
          <a:xfrm>
            <a:off x="3581400" y="3135313"/>
            <a:ext cx="2490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Induction Hypothesis</a:t>
            </a:r>
          </a:p>
        </p:txBody>
      </p:sp>
      <p:cxnSp>
        <p:nvCxnSpPr>
          <p:cNvPr id="12297" name="Straight Arrow Connector 11"/>
          <p:cNvCxnSpPr>
            <a:cxnSpLocks noChangeShapeType="1"/>
          </p:cNvCxnSpPr>
          <p:nvPr/>
        </p:nvCxnSpPr>
        <p:spPr bwMode="auto">
          <a:xfrm flipH="1" flipV="1">
            <a:off x="5638800" y="3429000"/>
            <a:ext cx="2286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Principle of MI</a:t>
            </a:r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1295400"/>
            <a:ext cx="8920163" cy="2309813"/>
          </a:xfrm>
          <a:noFill/>
        </p:spPr>
      </p:pic>
      <p:sp>
        <p:nvSpPr>
          <p:cNvPr id="13316" name="TextBox 8"/>
          <p:cNvSpPr txBox="1">
            <a:spLocks noChangeArrowheads="1"/>
          </p:cNvSpPr>
          <p:nvPr/>
        </p:nvSpPr>
        <p:spPr bwMode="auto">
          <a:xfrm>
            <a:off x="5046663" y="3697288"/>
            <a:ext cx="3730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If P(k) is true then P(k+1) is true</a:t>
            </a:r>
          </a:p>
        </p:txBody>
      </p:sp>
      <p:sp>
        <p:nvSpPr>
          <p:cNvPr id="13317" name="Down Arrow 10"/>
          <p:cNvSpPr>
            <a:spLocks noChangeArrowheads="1"/>
          </p:cNvSpPr>
          <p:nvPr/>
        </p:nvSpPr>
        <p:spPr bwMode="auto">
          <a:xfrm>
            <a:off x="6705600" y="3262313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8" name="Left Brace 12"/>
          <p:cNvSpPr>
            <a:spLocks/>
          </p:cNvSpPr>
          <p:nvPr/>
        </p:nvSpPr>
        <p:spPr bwMode="auto">
          <a:xfrm rot="-5400000">
            <a:off x="6667500" y="2171700"/>
            <a:ext cx="304800" cy="1752600"/>
          </a:xfrm>
          <a:prstGeom prst="leftBrace">
            <a:avLst>
              <a:gd name="adj1" fmla="val 8332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9" name="Rectangle 14"/>
          <p:cNvSpPr>
            <a:spLocks noChangeArrowheads="1"/>
          </p:cNvSpPr>
          <p:nvPr/>
        </p:nvSpPr>
        <p:spPr bwMode="auto">
          <a:xfrm>
            <a:off x="5410200" y="3684588"/>
            <a:ext cx="12192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0" name="TextBox 16"/>
          <p:cNvSpPr txBox="1">
            <a:spLocks noChangeArrowheads="1"/>
          </p:cNvSpPr>
          <p:nvPr/>
        </p:nvSpPr>
        <p:spPr bwMode="auto">
          <a:xfrm>
            <a:off x="3581400" y="3135313"/>
            <a:ext cx="2490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Induction Hypothesis</a:t>
            </a:r>
          </a:p>
        </p:txBody>
      </p:sp>
      <p:cxnSp>
        <p:nvCxnSpPr>
          <p:cNvPr id="13321" name="Straight Arrow Connector 11"/>
          <p:cNvCxnSpPr>
            <a:cxnSpLocks noChangeShapeType="1"/>
          </p:cNvCxnSpPr>
          <p:nvPr/>
        </p:nvCxnSpPr>
        <p:spPr bwMode="auto">
          <a:xfrm flipH="1" flipV="1">
            <a:off x="5638800" y="3429000"/>
            <a:ext cx="2286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3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905375"/>
            <a:ext cx="60483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3"/>
  <p:tag name="DEFAULTHEIGHT" val="2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1 + r + \ldots + r^n + r^{n+1} = \frac{r^{n+2}-1}{r-1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47"/>
  <p:tag name="PICTUREFILESIZE" val="1037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n \geq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4"/>
  <p:tag name="PICTUREFILESIZE" val="304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1 + r + \ldots + r^n = \frac{r^{n+1}-1}{r-1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71"/>
  <p:tag name="PICTUREFILESIZE" val="819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r \neq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2"/>
  <p:tag name="PICTUREFILESIZE" val="176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1 + r + \ldots + r^n + r^{n+1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7"/>
  <p:tag name="PICTUREFILESIZE" val="566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frac{r^{n+1}-1}{r-1} + r^{n+1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7"/>
  <p:tag name="PICTUREFILESIZE" val="705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frac{r^{n+1}-1 + r^{n+2} - r^{n+1}}{r-1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62"/>
  <p:tag name="PICTUREFILESIZE" val="888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frac{r^{n+2}-1}{r-1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2"/>
  <p:tag name="PICTUREFILESIZE" val="463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1^3 + 2^3 + \ldots + n^3 = \big(\frac{n(n+1)}{2}\big)^2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27"/>
  <p:tag name="PICTUREFILESIZE" val="1478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n \geq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4"/>
  <p:tag name="PICTUREFILESIZE" val="30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i \in Z~~P(i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618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1^3 + 2^3 + \ldots + n^3 + (n+1)^3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91"/>
  <p:tag name="PICTUREFILESIZE" val="961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big(\frac{n(n+1)}{2}\big)^2 + (n+1)^3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54"/>
  <p:tag name="PICTUREFILESIZE" val="1317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(n+1)^2(n^2/4 + n + 1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55"/>
  <p:tag name="PICTUREFILESIZE" val="1043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(n+1)^2(\frac{n^2 + 4n + 4}{4}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7"/>
  <p:tag name="PICTUREFILESIZE" val="1220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Big(\frac{(n+1)(n+2)}{2}\Big)^2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2"/>
  <p:tag name="PICTUREFILESIZE" val="1116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n \geq 1,~~2^{2n}-1 {\rm~is~divisible~by~3~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25"/>
  <p:tag name="PICTUREFILESIZE" val="148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^{2n} - 1 = 2^2-1 = 3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6"/>
  <p:tag name="PICTUREFILESIZE" val="665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^{2i} -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260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^{2(i+1)} -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7"/>
  <p:tag name="PICTUREFILESIZE" val="45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^{2(i+1)} -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7"/>
  <p:tag name="PICTUREFILESIZE" val="45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i \in Z~~odd(m^i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2"/>
  <p:tag name="PICTUREFILESIZE" val="907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2^{2i+2} -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7"/>
  <p:tag name="PICTUREFILESIZE" val="396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4 \cdot 2^{2i} -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383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3 \cdot 2^{2i} + 2^{2i} -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5"/>
  <p:tag name="PICTUREFILESIZE" val="673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n \geq 2,~~n^3-n {\rm~is~divisible~by~6~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15"/>
  <p:tag name="PICTUREFILESIZE" val="1513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^3 - 2 = 6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4"/>
  <p:tag name="PICTUREFILESIZE" val="387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n^3-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264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n+1)^3 - (n+1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0"/>
  <p:tag name="PICTUREFILESIZE" val="715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n+1)^3 - (n+1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0"/>
  <p:tag name="PICTUREFILESIZE" val="715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(n^3 + 3n^2 + 3n + 1) - (n+1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24"/>
  <p:tag name="PICTUREFILESIZE" val="1195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(n^3 - n) + 3(n^2+n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9"/>
  <p:tag name="PICTUREFILESIZE" val="997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n\geq 0~P(n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0"/>
  <p:tag name="PICTUREFILESIZE" val="654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n \geq 3,~~2n + 1 &lt; 2^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9"/>
  <p:tag name="PICTUREFILESIZE" val="895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n + 1 = 7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8"/>
  <p:tag name="PICTUREFILESIZE" val="347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 2^n = 2^3 = 8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1"/>
  <p:tag name="PICTUREFILESIZE" val="569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i + 1 &lt; 2^i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6"/>
  <p:tag name="PICTUREFILESIZE" val="451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(i+1) + 1 &lt; 2^{(i+1)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87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(i+1) +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9"/>
  <p:tag name="PICTUREFILESIZE" val="433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2i + 1 + 2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6"/>
  <p:tag name="PICTUREFILESIZE" val="346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 2^i + 2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344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 2^i + 2^i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7"/>
  <p:tag name="PICTUREFILESIZE" val="366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2^{(i+1)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3"/>
  <p:tag name="PICTUREFILESIZE" val="348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(0) \land P(1) \land P(2) \land \ldots \land P(n)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37"/>
  <p:tag name="PICTUREFILESIZE" val="1500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n \geq 2,~~\frac{1}{\sqrt{1}} + \frac{1}{\sqrt{2}} + \ldots + \frac{1}{\sqrt{n}} &gt; \sqrt{n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58"/>
  <p:tag name="PICTUREFILESIZE" val="1633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1}{\sqrt{1}} + \frac{1}{\sqrt{2}} + \ldots + \frac{1}{\sqrt{n}} + \frac{1}{\sqrt{n+1}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10"/>
  <p:tag name="PICTUREFILESIZE" val="1210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gt; \sqrt{n} + \frac{1}{\sqrt{n+1}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3"/>
  <p:tag name="PICTUREFILESIZE" val="703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frac{\sqrt{n} \sqrt{n+1} + 1}{\sqrt{n+1}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8"/>
  <p:tag name="PICTUREFILESIZE" val="870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gt; \frac{\sqrt{n} \sqrt{n} + 1}{\sqrt{n+1}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5"/>
  <p:tag name="PICTUREFILESIZE" val="838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frac{n + 1}{\sqrt{n+1}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8"/>
  <p:tag name="PICTUREFILESIZE" val="483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sqrt{n+1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6"/>
  <p:tag name="PICTUREFILESIZE" val="334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^{2n} -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0"/>
  <p:tag name="PICTUREFILESIZE" val="288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n \geq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4"/>
  <p:tag name="PICTUREFILESIZE" val="304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1 + r + \ldots + r^n = \frac{r^{n+1}-1}{r-1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71"/>
  <p:tag name="PICTUREFILESIZE" val="819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r \neq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2"/>
  <p:tag name="PICTUREFILESIZE" val="176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1 + r + \ldots + r^n = \frac{r^{n+1}-1}{r-1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71"/>
  <p:tag name="PICTUREFILESIZE" val="8199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6459</TotalTime>
  <Words>1756</Words>
  <Application>Microsoft Office PowerPoint</Application>
  <PresentationFormat>On-screen Show (4:3)</PresentationFormat>
  <Paragraphs>280</Paragraphs>
  <Slides>40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Comic Sans MS</vt:lpstr>
      <vt:lpstr>Euclid Extra</vt:lpstr>
      <vt:lpstr>Euclid Symbol</vt:lpstr>
      <vt:lpstr>新細明體</vt:lpstr>
      <vt:lpstr>Symbol</vt:lpstr>
      <vt:lpstr>Times New Roman</vt:lpstr>
      <vt:lpstr>Default Design</vt:lpstr>
      <vt:lpstr>Equation</vt:lpstr>
      <vt:lpstr>Mathematical Induction I</vt:lpstr>
      <vt:lpstr>PowerPoint Presentation</vt:lpstr>
      <vt:lpstr>Why Induction</vt:lpstr>
      <vt:lpstr>Induction: Main Idea</vt:lpstr>
      <vt:lpstr>Main Idea of Induction</vt:lpstr>
      <vt:lpstr>Principle of MI</vt:lpstr>
      <vt:lpstr>Principle of MI</vt:lpstr>
      <vt:lpstr>Principle of MI</vt:lpstr>
      <vt:lpstr>Principle of MI</vt:lpstr>
      <vt:lpstr>PowerPoint Presentation</vt:lpstr>
      <vt:lpstr>PowerPoint Presentation</vt:lpstr>
      <vt:lpstr>PowerPoint Presentation</vt:lpstr>
      <vt:lpstr>PowerPoint Presentation</vt:lpstr>
      <vt:lpstr>Good and Bad of MI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n2 + n is divisible by 2 (Case Analysis)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M. Sohel Rahman</cp:lastModifiedBy>
  <cp:revision>158</cp:revision>
  <dcterms:created xsi:type="dcterms:W3CDTF">2007-08-29T04:27:34Z</dcterms:created>
  <dcterms:modified xsi:type="dcterms:W3CDTF">2021-03-31T11:08:00Z</dcterms:modified>
</cp:coreProperties>
</file>