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542" r:id="rId3"/>
    <p:sldId id="597" r:id="rId4"/>
    <p:sldId id="543" r:id="rId5"/>
    <p:sldId id="583" r:id="rId6"/>
    <p:sldId id="590" r:id="rId7"/>
    <p:sldId id="566" r:id="rId8"/>
    <p:sldId id="545" r:id="rId9"/>
    <p:sldId id="591" r:id="rId10"/>
    <p:sldId id="546" r:id="rId11"/>
    <p:sldId id="547" r:id="rId12"/>
    <p:sldId id="548" r:id="rId13"/>
    <p:sldId id="609" r:id="rId14"/>
    <p:sldId id="610" r:id="rId15"/>
    <p:sldId id="549" r:id="rId16"/>
    <p:sldId id="550" r:id="rId17"/>
    <p:sldId id="551" r:id="rId18"/>
    <p:sldId id="608" r:id="rId19"/>
    <p:sldId id="620" r:id="rId20"/>
    <p:sldId id="552" r:id="rId21"/>
    <p:sldId id="611" r:id="rId22"/>
    <p:sldId id="612" r:id="rId23"/>
    <p:sldId id="613" r:id="rId24"/>
    <p:sldId id="621" r:id="rId25"/>
    <p:sldId id="614" r:id="rId26"/>
    <p:sldId id="615" r:id="rId27"/>
    <p:sldId id="616" r:id="rId28"/>
    <p:sldId id="617" r:id="rId29"/>
    <p:sldId id="618" r:id="rId30"/>
    <p:sldId id="619" r:id="rId31"/>
    <p:sldId id="605" r:id="rId32"/>
    <p:sldId id="553" r:id="rId33"/>
    <p:sldId id="554" r:id="rId34"/>
    <p:sldId id="555" r:id="rId35"/>
    <p:sldId id="567" r:id="rId36"/>
    <p:sldId id="556" r:id="rId37"/>
    <p:sldId id="557" r:id="rId38"/>
    <p:sldId id="558" r:id="rId39"/>
    <p:sldId id="559" r:id="rId40"/>
    <p:sldId id="560" r:id="rId41"/>
    <p:sldId id="561" r:id="rId42"/>
    <p:sldId id="586" r:id="rId43"/>
    <p:sldId id="588" r:id="rId44"/>
    <p:sldId id="606" r:id="rId45"/>
    <p:sldId id="600" r:id="rId46"/>
    <p:sldId id="598" r:id="rId47"/>
    <p:sldId id="602" r:id="rId48"/>
    <p:sldId id="601" r:id="rId49"/>
    <p:sldId id="603" r:id="rId50"/>
    <p:sldId id="604" r:id="rId51"/>
    <p:sldId id="607" r:id="rId52"/>
  </p:sldIdLst>
  <p:sldSz cx="9144000" cy="6858000" type="screen4x3"/>
  <p:notesSz cx="6858000" cy="9144000"/>
  <p:custDataLst>
    <p:tags r:id="rId5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53" autoAdjust="0"/>
  </p:normalViewPr>
  <p:slideViewPr>
    <p:cSldViewPr>
      <p:cViewPr varScale="1">
        <p:scale>
          <a:sx n="50" d="100"/>
          <a:sy n="50" d="100"/>
        </p:scale>
        <p:origin x="13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4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CB3471B-33D1-4BE1-B257-8FFD696F74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DDC52-3E5B-4FD5-9647-B6A093F9CD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4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A8A15-3E07-47B0-9E81-D5218CB36C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87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E9421-4821-4B21-ACAB-256D69D49D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72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5DC04-A0AD-4C0A-ABAE-065F30105B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54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94035-2DE0-4112-8329-386D63702C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33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9F512-9DBE-4556-AA3F-A775816424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2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D44DD-3357-467D-AA1D-9EE1608957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67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E4A0B-00B3-40C1-97E1-DA236107B9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8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47811-307B-4DF5-918A-04C3C75E41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9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494DD6-DF4F-4E0C-9BE4-AAD3A11F9D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7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5CD6A-529A-4422-A748-C4FD0FB7CB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8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F12D8664-A8DF-4788-B7AE-23BCAED0C7F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0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3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Comic Sans MS" panose="030F0702030302020204" pitchFamily="66" charset="0"/>
              </a:rPr>
              <a:t>Counting by Mapping</a:t>
            </a:r>
          </a:p>
        </p:txBody>
      </p:sp>
      <p:grpSp>
        <p:nvGrpSpPr>
          <p:cNvPr id="6147" name="Group 476"/>
          <p:cNvGrpSpPr>
            <a:grpSpLocks/>
          </p:cNvGrpSpPr>
          <p:nvPr/>
        </p:nvGrpSpPr>
        <p:grpSpPr bwMode="auto">
          <a:xfrm>
            <a:off x="1676400" y="2286000"/>
            <a:ext cx="5780088" cy="2743200"/>
            <a:chOff x="1056" y="1440"/>
            <a:chExt cx="3641" cy="1728"/>
          </a:xfrm>
        </p:grpSpPr>
        <p:grpSp>
          <p:nvGrpSpPr>
            <p:cNvPr id="6149" name="Group 454"/>
            <p:cNvGrpSpPr>
              <a:grpSpLocks/>
            </p:cNvGrpSpPr>
            <p:nvPr/>
          </p:nvGrpSpPr>
          <p:grpSpPr bwMode="auto">
            <a:xfrm>
              <a:off x="1056" y="1440"/>
              <a:ext cx="3641" cy="1728"/>
              <a:chOff x="1036" y="2064"/>
              <a:chExt cx="3641" cy="1728"/>
            </a:xfrm>
          </p:grpSpPr>
          <p:grpSp>
            <p:nvGrpSpPr>
              <p:cNvPr id="6156" name="Group 455"/>
              <p:cNvGrpSpPr>
                <a:grpSpLocks/>
              </p:cNvGrpSpPr>
              <p:nvPr/>
            </p:nvGrpSpPr>
            <p:grpSpPr bwMode="auto">
              <a:xfrm>
                <a:off x="1036" y="2064"/>
                <a:ext cx="3641" cy="1728"/>
                <a:chOff x="1036" y="2064"/>
                <a:chExt cx="3641" cy="1728"/>
              </a:xfrm>
            </p:grpSpPr>
            <p:sp>
              <p:nvSpPr>
                <p:cNvPr id="2504" name="Oval 456"/>
                <p:cNvSpPr>
                  <a:spLocks noChangeArrowheads="1"/>
                </p:cNvSpPr>
                <p:nvPr/>
              </p:nvSpPr>
              <p:spPr bwMode="auto">
                <a:xfrm>
                  <a:off x="1424" y="2096"/>
                  <a:ext cx="1016" cy="1696"/>
                </a:xfrm>
                <a:prstGeom prst="ellipse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05" name="Oval 457"/>
                <p:cNvSpPr>
                  <a:spLocks noChangeArrowheads="1"/>
                </p:cNvSpPr>
                <p:nvPr/>
              </p:nvSpPr>
              <p:spPr bwMode="auto">
                <a:xfrm>
                  <a:off x="3320" y="2064"/>
                  <a:ext cx="1016" cy="1696"/>
                </a:xfrm>
                <a:prstGeom prst="ellipse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69" name="Text Box 458"/>
                <p:cNvSpPr txBox="1">
                  <a:spLocks noChangeArrowheads="1"/>
                </p:cNvSpPr>
                <p:nvPr/>
              </p:nvSpPr>
              <p:spPr bwMode="auto">
                <a:xfrm>
                  <a:off x="1036" y="2691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 sz="2000" i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6170" name="Text Box 459"/>
                <p:cNvSpPr txBox="1">
                  <a:spLocks noChangeArrowheads="1"/>
                </p:cNvSpPr>
                <p:nvPr/>
              </p:nvSpPr>
              <p:spPr bwMode="auto">
                <a:xfrm>
                  <a:off x="4460" y="2651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 sz="2000" i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6157" name="Oval 460"/>
              <p:cNvSpPr>
                <a:spLocks noChangeArrowheads="1"/>
              </p:cNvSpPr>
              <p:nvPr/>
            </p:nvSpPr>
            <p:spPr bwMode="auto">
              <a:xfrm>
                <a:off x="1876" y="2272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58" name="Oval 461"/>
              <p:cNvSpPr>
                <a:spLocks noChangeArrowheads="1"/>
              </p:cNvSpPr>
              <p:nvPr/>
            </p:nvSpPr>
            <p:spPr bwMode="auto">
              <a:xfrm>
                <a:off x="1876" y="2528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59" name="Oval 462"/>
              <p:cNvSpPr>
                <a:spLocks noChangeArrowheads="1"/>
              </p:cNvSpPr>
              <p:nvPr/>
            </p:nvSpPr>
            <p:spPr bwMode="auto">
              <a:xfrm>
                <a:off x="1876" y="2792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0" name="Oval 463"/>
              <p:cNvSpPr>
                <a:spLocks noChangeArrowheads="1"/>
              </p:cNvSpPr>
              <p:nvPr/>
            </p:nvSpPr>
            <p:spPr bwMode="auto">
              <a:xfrm>
                <a:off x="1876" y="3408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1" name="Text Box 464"/>
              <p:cNvSpPr txBox="1">
                <a:spLocks noChangeArrowheads="1"/>
              </p:cNvSpPr>
              <p:nvPr/>
            </p:nvSpPr>
            <p:spPr bwMode="auto">
              <a:xfrm>
                <a:off x="1819" y="3036"/>
                <a:ext cx="2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kumimoji="0" lang="en-US" altLang="en-US" sz="200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6162" name="Oval 465"/>
              <p:cNvSpPr>
                <a:spLocks noChangeArrowheads="1"/>
              </p:cNvSpPr>
              <p:nvPr/>
            </p:nvSpPr>
            <p:spPr bwMode="auto">
              <a:xfrm>
                <a:off x="3772" y="2264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3" name="Oval 466"/>
              <p:cNvSpPr>
                <a:spLocks noChangeArrowheads="1"/>
              </p:cNvSpPr>
              <p:nvPr/>
            </p:nvSpPr>
            <p:spPr bwMode="auto">
              <a:xfrm>
                <a:off x="3772" y="2520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4" name="Oval 467"/>
              <p:cNvSpPr>
                <a:spLocks noChangeArrowheads="1"/>
              </p:cNvSpPr>
              <p:nvPr/>
            </p:nvSpPr>
            <p:spPr bwMode="auto">
              <a:xfrm>
                <a:off x="3772" y="2784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5" name="Oval 468"/>
              <p:cNvSpPr>
                <a:spLocks noChangeArrowheads="1"/>
              </p:cNvSpPr>
              <p:nvPr/>
            </p:nvSpPr>
            <p:spPr bwMode="auto">
              <a:xfrm>
                <a:off x="3772" y="3400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6" name="Text Box 469"/>
              <p:cNvSpPr txBox="1">
                <a:spLocks noChangeArrowheads="1"/>
              </p:cNvSpPr>
              <p:nvPr/>
            </p:nvSpPr>
            <p:spPr bwMode="auto">
              <a:xfrm>
                <a:off x="3715" y="3036"/>
                <a:ext cx="2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kumimoji="0" lang="en-US" altLang="en-US" sz="2000">
                    <a:solidFill>
                      <a:srgbClr val="000000"/>
                    </a:solidFill>
                  </a:rPr>
                  <a:t>…</a:t>
                </a:r>
              </a:p>
            </p:txBody>
          </p:sp>
        </p:grpSp>
        <p:grpSp>
          <p:nvGrpSpPr>
            <p:cNvPr id="6150" name="Group 470"/>
            <p:cNvGrpSpPr>
              <a:grpSpLocks/>
            </p:cNvGrpSpPr>
            <p:nvPr/>
          </p:nvGrpSpPr>
          <p:grpSpPr bwMode="auto">
            <a:xfrm>
              <a:off x="2068" y="1696"/>
              <a:ext cx="1680" cy="1144"/>
              <a:chOff x="2048" y="2320"/>
              <a:chExt cx="1680" cy="1144"/>
            </a:xfrm>
          </p:grpSpPr>
          <p:sp>
            <p:nvSpPr>
              <p:cNvPr id="6152" name="Line 471"/>
              <p:cNvSpPr>
                <a:spLocks noChangeShapeType="1"/>
              </p:cNvSpPr>
              <p:nvPr/>
            </p:nvSpPr>
            <p:spPr bwMode="auto">
              <a:xfrm>
                <a:off x="2056" y="2320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" name="Line 472"/>
              <p:cNvSpPr>
                <a:spLocks noChangeShapeType="1"/>
              </p:cNvSpPr>
              <p:nvPr/>
            </p:nvSpPr>
            <p:spPr bwMode="auto">
              <a:xfrm>
                <a:off x="2048" y="258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Line 473"/>
              <p:cNvSpPr>
                <a:spLocks noChangeShapeType="1"/>
              </p:cNvSpPr>
              <p:nvPr/>
            </p:nvSpPr>
            <p:spPr bwMode="auto">
              <a:xfrm>
                <a:off x="2056" y="286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Line 474"/>
              <p:cNvSpPr>
                <a:spLocks noChangeShapeType="1"/>
              </p:cNvSpPr>
              <p:nvPr/>
            </p:nvSpPr>
            <p:spPr bwMode="auto">
              <a:xfrm>
                <a:off x="2048" y="346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1" name="Text Box 475"/>
            <p:cNvSpPr txBox="1">
              <a:spLocks noChangeArrowheads="1"/>
            </p:cNvSpPr>
            <p:nvPr/>
          </p:nvSpPr>
          <p:spPr bwMode="auto">
            <a:xfrm>
              <a:off x="2802" y="2427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6148" name="Subtitle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050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mapping between configurations to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953348" name="Text Box 4"/>
          <p:cNvSpPr txBox="1">
            <a:spLocks noChangeArrowheads="1"/>
          </p:cNvSpPr>
          <p:nvPr/>
        </p:nvSpPr>
        <p:spPr bwMode="auto">
          <a:xfrm>
            <a:off x="3884613" y="3505200"/>
            <a:ext cx="4040187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Using the generalized product rule,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8 choices of r(p) and c(p),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7 choices of r(k) and c(k),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6 choices of r(b) and c(b).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35325"/>
            <a:ext cx="30480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1311275" y="6186488"/>
            <a:ext cx="1508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(</a:t>
            </a:r>
            <a:r>
              <a:rPr lang="en-US" altLang="en-US">
                <a:solidFill>
                  <a:schemeClr val="accent2"/>
                </a:solidFill>
              </a:rPr>
              <a:t>7,6</a:t>
            </a:r>
            <a:r>
              <a:rPr lang="en-US" altLang="en-US"/>
              <a:t>,</a:t>
            </a:r>
            <a:r>
              <a:rPr lang="en-US" altLang="en-US">
                <a:solidFill>
                  <a:srgbClr val="008000"/>
                </a:solidFill>
              </a:rPr>
              <a:t>2,5</a:t>
            </a:r>
            <a:r>
              <a:rPr lang="en-US" altLang="en-US"/>
              <a:t>,</a:t>
            </a:r>
            <a:r>
              <a:rPr lang="en-US" altLang="en-US">
                <a:solidFill>
                  <a:srgbClr val="A50021"/>
                </a:solidFill>
              </a:rPr>
              <a:t>5,2</a:t>
            </a:r>
            <a:r>
              <a:rPr lang="en-US" altLang="en-US"/>
              <a:t>)</a:t>
            </a:r>
          </a:p>
        </p:txBody>
      </p:sp>
      <p:sp>
        <p:nvSpPr>
          <p:cNvPr id="953354" name="Text Box 10"/>
          <p:cNvSpPr txBox="1">
            <a:spLocks noChangeArrowheads="1"/>
          </p:cNvSpPr>
          <p:nvPr/>
        </p:nvSpPr>
        <p:spPr bwMode="auto">
          <a:xfrm>
            <a:off x="3946525" y="5486400"/>
            <a:ext cx="411162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Thus, total number of configurations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= (8x7x6)</a:t>
            </a:r>
            <a:r>
              <a:rPr lang="en-US" altLang="en-US" baseline="30000"/>
              <a:t>2</a:t>
            </a:r>
            <a:r>
              <a:rPr lang="en-US" altLang="en-US"/>
              <a:t> = 112896.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/>
      <p:bldP spid="9533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952327" name="Text Box 7"/>
          <p:cNvSpPr txBox="1">
            <a:spLocks noChangeArrowheads="1"/>
          </p:cNvSpPr>
          <p:nvPr/>
        </p:nvSpPr>
        <p:spPr bwMode="auto">
          <a:xfrm>
            <a:off x="1558925" y="1371600"/>
            <a:ext cx="606107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There are five kinds of doughnuts.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How many different ways to select a dozen doughnuts?</a:t>
            </a:r>
          </a:p>
        </p:txBody>
      </p:sp>
      <p:sp>
        <p:nvSpPr>
          <p:cNvPr id="952329" name="Text Box 9"/>
          <p:cNvSpPr txBox="1">
            <a:spLocks noChangeArrowheads="1"/>
          </p:cNvSpPr>
          <p:nvPr/>
        </p:nvSpPr>
        <p:spPr bwMode="auto">
          <a:xfrm>
            <a:off x="2286000" y="44958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a dozen doughnuts</a:t>
            </a:r>
          </a:p>
        </p:txBody>
      </p:sp>
      <p:pic>
        <p:nvPicPr>
          <p:cNvPr id="952331" name="Picture 11" descr="ist2_3418351_chocolate_doughn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32" name="Text Box 12"/>
          <p:cNvSpPr txBox="1">
            <a:spLocks noChangeArrowheads="1"/>
          </p:cNvSpPr>
          <p:nvPr/>
        </p:nvSpPr>
        <p:spPr bwMode="auto">
          <a:xfrm>
            <a:off x="1676400" y="5562600"/>
            <a:ext cx="273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Hint: define a bijection!</a:t>
            </a:r>
          </a:p>
        </p:txBody>
      </p:sp>
      <p:sp>
        <p:nvSpPr>
          <p:cNvPr id="952333" name="Text Box 13"/>
          <p:cNvSpPr txBox="1">
            <a:spLocks noChangeArrowheads="1"/>
          </p:cNvSpPr>
          <p:nvPr/>
        </p:nvSpPr>
        <p:spPr bwMode="auto">
          <a:xfrm>
            <a:off x="1682750" y="3322638"/>
            <a:ext cx="57086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00            (none)        000000        00          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     Lemon                 Sugar              Glazed            Plain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00600" y="5181600"/>
            <a:ext cx="2754313" cy="1371600"/>
            <a:chOff x="3504" y="1680"/>
            <a:chExt cx="1735" cy="864"/>
          </a:xfrm>
        </p:grpSpPr>
        <p:sp>
          <p:nvSpPr>
            <p:cNvPr id="952335" name="Oval 15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2336" name="Oval 16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5" name="Text Box 17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396" name="Text Box 18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397" name="Oval 19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8" name="Oval 20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9" name="Oval 21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0" name="Oval 22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1" name="Text Box 23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6402" name="Oval 24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3" name="Oval 25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4" name="Oval 26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5" name="Oval 27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6" name="Text Box 28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6407" name="Line 29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30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1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2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Text Box 33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9" grpId="0"/>
      <p:bldP spid="952332" grpId="0" animBg="1"/>
      <p:bldP spid="9523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286000" y="14478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a dozen doughnuts</a:t>
            </a:r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2538413" y="2784475"/>
            <a:ext cx="40147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Define a bijection between </a:t>
            </a:r>
            <a:r>
              <a:rPr kumimoji="0" lang="en-US" altLang="en-US" i="1">
                <a:solidFill>
                  <a:srgbClr val="3333CC"/>
                </a:solidFill>
              </a:rPr>
              <a:t>A</a:t>
            </a:r>
            <a:r>
              <a:rPr lang="en-US" altLang="en-US"/>
              <a:t> and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lang="en-US" altLang="en-US"/>
              <a:t>.</a:t>
            </a:r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1676400" y="4114800"/>
            <a:ext cx="567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00     1             1  000000  1  00   1   00</a:t>
            </a:r>
          </a:p>
        </p:txBody>
      </p:sp>
      <p:sp>
        <p:nvSpPr>
          <p:cNvPr id="951304" name="Text Box 8"/>
          <p:cNvSpPr txBox="1">
            <a:spLocks noChangeArrowheads="1"/>
          </p:cNvSpPr>
          <p:nvPr/>
        </p:nvSpPr>
        <p:spPr bwMode="auto">
          <a:xfrm>
            <a:off x="3124200" y="3581400"/>
            <a:ext cx="295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0011000000100100</a:t>
            </a:r>
          </a:p>
        </p:txBody>
      </p:sp>
      <p:sp>
        <p:nvSpPr>
          <p:cNvPr id="951307" name="Text Box 11"/>
          <p:cNvSpPr txBox="1">
            <a:spLocks noChangeArrowheads="1"/>
          </p:cNvSpPr>
          <p:nvPr/>
        </p:nvSpPr>
        <p:spPr bwMode="auto">
          <a:xfrm>
            <a:off x="1390650" y="5791200"/>
            <a:ext cx="63468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Each doughnut is represented by a 0,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four 1’s are used to separate five types of doughnuts.</a:t>
            </a:r>
          </a:p>
        </p:txBody>
      </p:sp>
      <p:sp>
        <p:nvSpPr>
          <p:cNvPr id="951308" name="Text Box 12"/>
          <p:cNvSpPr txBox="1">
            <a:spLocks noChangeArrowheads="1"/>
          </p:cNvSpPr>
          <p:nvPr/>
        </p:nvSpPr>
        <p:spPr bwMode="auto">
          <a:xfrm>
            <a:off x="1828800" y="2057400"/>
            <a:ext cx="5510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16-bit binary strings with exactly four 1’s.</a:t>
            </a:r>
          </a:p>
        </p:txBody>
      </p:sp>
      <p:sp>
        <p:nvSpPr>
          <p:cNvPr id="951309" name="Text Box 13"/>
          <p:cNvSpPr txBox="1">
            <a:spLocks noChangeArrowheads="1"/>
          </p:cNvSpPr>
          <p:nvPr/>
        </p:nvSpPr>
        <p:spPr bwMode="auto">
          <a:xfrm>
            <a:off x="1682750" y="4694238"/>
            <a:ext cx="57086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00            (none)        000000        00          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     Lemon                 Sugar              Glazed            Plain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1" grpId="0" animBg="1"/>
      <p:bldP spid="951303" grpId="0"/>
      <p:bldP spid="951304" grpId="0"/>
      <p:bldP spid="951307" grpId="0"/>
      <p:bldP spid="951308" grpId="0"/>
      <p:bldP spid="9513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BAFB0381-6176-4E61-8539-948D72A587ED}" type="slidenum">
              <a:rPr lang="en-US" altLang="zh-TW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449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doughnuts selections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5410200" y="4229100"/>
            <a:ext cx="295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0011000000100100</a:t>
            </a:r>
          </a:p>
        </p:txBody>
      </p: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654550" y="1458913"/>
            <a:ext cx="403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16-bit strings with four 1’s.</a:t>
            </a: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304800" y="4152900"/>
            <a:ext cx="45259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2               0            6          2       2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Lemon           Sugar        Glazed    Plain</a:t>
            </a:r>
          </a:p>
        </p:txBody>
      </p:sp>
      <p:cxnSp>
        <p:nvCxnSpPr>
          <p:cNvPr id="18440" name="Straight Arrow Connector 11"/>
          <p:cNvCxnSpPr>
            <a:cxnSpLocks noChangeShapeType="1"/>
          </p:cNvCxnSpPr>
          <p:nvPr/>
        </p:nvCxnSpPr>
        <p:spPr bwMode="auto">
          <a:xfrm flipH="1">
            <a:off x="4800600" y="4457700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10200" y="2209800"/>
            <a:ext cx="298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0000000000001111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4163" y="2133600"/>
            <a:ext cx="45640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12              0           0           0      0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Lemon           Sugar        Glazed    Plain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>
            <a:off x="4800600" y="2438400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10200" y="3086100"/>
            <a:ext cx="298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0010001100010000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04800" y="3009900"/>
            <a:ext cx="45640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2               3           0           3      4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Lemon           Sugar        Glazed    Plain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4800600" y="3352800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422900" y="5486400"/>
            <a:ext cx="298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1111000000000000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04800" y="5334000"/>
            <a:ext cx="45640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0              0           0           0       12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Lemon           Sugar        Glazed    Plain</a:t>
            </a: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4876800" y="5715000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93C0ED71-8FD4-4131-B6BE-69BF93C7BC0A}" type="slidenum">
              <a:rPr lang="en-US" altLang="zh-TW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7881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 i="1">
                <a:solidFill>
                  <a:srgbClr val="704B00"/>
                </a:solidFill>
              </a:rPr>
              <a:t>c</a:t>
            </a:r>
            <a:r>
              <a:rPr kumimoji="0" lang="en-US" altLang="en-US" sz="2400"/>
              <a:t> chocolate, </a:t>
            </a:r>
            <a:r>
              <a:rPr kumimoji="0" lang="en-US" altLang="en-US" sz="2400" i="1">
                <a:solidFill>
                  <a:srgbClr val="FF9900"/>
                </a:solidFill>
              </a:rPr>
              <a:t>l</a:t>
            </a:r>
            <a:r>
              <a:rPr kumimoji="0" lang="en-US" altLang="en-US" sz="2400">
                <a:solidFill>
                  <a:srgbClr val="FF9900"/>
                </a:solidFill>
              </a:rPr>
              <a:t> </a:t>
            </a:r>
            <a:r>
              <a:rPr kumimoji="0" lang="en-US" altLang="en-US" sz="2400"/>
              <a:t>lemon,</a:t>
            </a:r>
            <a:r>
              <a:rPr kumimoji="0" lang="en-US" altLang="en-US" sz="2400">
                <a:solidFill>
                  <a:srgbClr val="FF00FF"/>
                </a:solidFill>
              </a:rPr>
              <a:t> </a:t>
            </a:r>
            <a:r>
              <a:rPr kumimoji="0" lang="en-US" altLang="en-US" sz="2400" i="1">
                <a:solidFill>
                  <a:srgbClr val="FF00FF"/>
                </a:solidFill>
              </a:rPr>
              <a:t>s</a:t>
            </a:r>
            <a:r>
              <a:rPr kumimoji="0" lang="en-US" altLang="en-US" sz="2400"/>
              <a:t> sugar, </a:t>
            </a:r>
            <a:r>
              <a:rPr kumimoji="0" lang="en-US" altLang="en-US" sz="2400" i="1">
                <a:solidFill>
                  <a:srgbClr val="B89500"/>
                </a:solidFill>
              </a:rPr>
              <a:t>g</a:t>
            </a:r>
            <a:r>
              <a:rPr kumimoji="0" lang="en-US" altLang="en-US" sz="2400"/>
              <a:t> glazed, </a:t>
            </a:r>
            <a:r>
              <a:rPr kumimoji="0" lang="en-US" altLang="en-US" sz="2400" i="1">
                <a:solidFill>
                  <a:srgbClr val="00FFFF"/>
                </a:solidFill>
              </a:rPr>
              <a:t>p</a:t>
            </a:r>
            <a:r>
              <a:rPr kumimoji="0" lang="en-US" altLang="en-US" sz="2400"/>
              <a:t> plain maps to</a:t>
            </a:r>
          </a:p>
        </p:txBody>
      </p:sp>
      <p:sp>
        <p:nvSpPr>
          <p:cNvPr id="950278" name="Text Box 6"/>
          <p:cNvSpPr txBox="1">
            <a:spLocks noChangeArrowheads="1"/>
          </p:cNvSpPr>
          <p:nvPr/>
        </p:nvSpPr>
        <p:spPr bwMode="auto">
          <a:xfrm>
            <a:off x="3276600" y="2057400"/>
            <a:ext cx="2478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800"/>
              <a:t>0</a:t>
            </a:r>
            <a:r>
              <a:rPr kumimoji="0" lang="en-US" altLang="en-US" sz="2800" i="1" baseline="30000">
                <a:solidFill>
                  <a:srgbClr val="704B00"/>
                </a:solidFill>
              </a:rPr>
              <a:t>c</a:t>
            </a:r>
            <a:r>
              <a:rPr kumimoji="0" lang="en-US" altLang="en-US" sz="2800"/>
              <a:t>10</a:t>
            </a:r>
            <a:r>
              <a:rPr kumimoji="0" lang="en-US" altLang="en-US" sz="2800" i="1" baseline="30000">
                <a:solidFill>
                  <a:srgbClr val="FF9900"/>
                </a:solidFill>
              </a:rPr>
              <a:t>l</a:t>
            </a:r>
            <a:r>
              <a:rPr kumimoji="0" lang="en-US" altLang="en-US" sz="2800"/>
              <a:t>10</a:t>
            </a:r>
            <a:r>
              <a:rPr kumimoji="0" lang="en-US" altLang="en-US" sz="2800" i="1" baseline="30000">
                <a:solidFill>
                  <a:srgbClr val="FF00FF"/>
                </a:solidFill>
              </a:rPr>
              <a:t>s</a:t>
            </a:r>
            <a:r>
              <a:rPr kumimoji="0" lang="en-US" altLang="en-US" sz="2800"/>
              <a:t>10</a:t>
            </a:r>
            <a:r>
              <a:rPr kumimoji="0" lang="en-US" altLang="en-US" sz="2800" i="1" baseline="30000">
                <a:solidFill>
                  <a:srgbClr val="B89500"/>
                </a:solidFill>
              </a:rPr>
              <a:t>g</a:t>
            </a:r>
            <a:r>
              <a:rPr kumimoji="0" lang="en-US" altLang="en-US" sz="2800"/>
              <a:t>10</a:t>
            </a:r>
            <a:r>
              <a:rPr kumimoji="0" lang="en-US" altLang="en-US" sz="2800" i="1" baseline="30000">
                <a:solidFill>
                  <a:srgbClr val="00FFFF"/>
                </a:solidFill>
              </a:rPr>
              <a:t>p</a:t>
            </a:r>
          </a:p>
        </p:txBody>
      </p:sp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2209800" y="3414713"/>
            <a:ext cx="5510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16-bit binary strings with exactly four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2286000" y="28956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a dozen doughnuts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09600" y="4038600"/>
            <a:ext cx="78962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a bijection because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Two doughnut selections map to two different strings. </a:t>
            </a:r>
            <a:r>
              <a:rPr lang="en-US" altLang="zh-TW">
                <a:solidFill>
                  <a:srgbClr val="A50021"/>
                </a:solidFill>
              </a:rPr>
              <a:t>(injection)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(think of a doughnut selection as a sequence of 5 numbers (c,l,s,g,p),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consider the first number which is different in the two sequences).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Every string in B corresponds to a valid doughnut selection. </a:t>
            </a:r>
            <a:r>
              <a:rPr lang="en-US" altLang="zh-TW">
                <a:solidFill>
                  <a:srgbClr val="A50021"/>
                </a:solidFill>
              </a:rPr>
              <a:t>(surjection)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/>
      <p:bldP spid="950280" grpId="0"/>
      <p:bldP spid="9502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1033463" y="1709738"/>
            <a:ext cx="71199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 i="1">
                <a:solidFill>
                  <a:srgbClr val="704B00"/>
                </a:solidFill>
              </a:rPr>
              <a:t>c</a:t>
            </a:r>
            <a:r>
              <a:rPr kumimoji="0" lang="en-US" altLang="en-US" sz="2400"/>
              <a:t> chocolate, </a:t>
            </a:r>
            <a:r>
              <a:rPr kumimoji="0" lang="en-US" altLang="en-US" sz="2400" i="1">
                <a:solidFill>
                  <a:srgbClr val="FFFF00"/>
                </a:solidFill>
              </a:rPr>
              <a:t>l</a:t>
            </a:r>
            <a:r>
              <a:rPr kumimoji="0" lang="en-US" altLang="en-US" sz="2400"/>
              <a:t> lemon,</a:t>
            </a:r>
            <a:r>
              <a:rPr kumimoji="0" lang="en-US" altLang="en-US" sz="2400">
                <a:solidFill>
                  <a:srgbClr val="FF00FF"/>
                </a:solidFill>
              </a:rPr>
              <a:t> </a:t>
            </a:r>
            <a:r>
              <a:rPr kumimoji="0" lang="en-US" altLang="en-US" sz="2400" i="1">
                <a:solidFill>
                  <a:srgbClr val="FF00FF"/>
                </a:solidFill>
              </a:rPr>
              <a:t>s</a:t>
            </a:r>
            <a:r>
              <a:rPr kumimoji="0" lang="en-US" altLang="en-US" sz="2400"/>
              <a:t> sugar, </a:t>
            </a:r>
            <a:r>
              <a:rPr kumimoji="0" lang="en-US" altLang="en-US" sz="2400" i="1">
                <a:solidFill>
                  <a:srgbClr val="B89500"/>
                </a:solidFill>
              </a:rPr>
              <a:t>g</a:t>
            </a:r>
            <a:r>
              <a:rPr kumimoji="0" lang="en-US" altLang="en-US" sz="2400"/>
              <a:t> glazed, </a:t>
            </a:r>
            <a:r>
              <a:rPr kumimoji="0" lang="en-US" altLang="en-US" sz="2400" i="1">
                <a:solidFill>
                  <a:srgbClr val="00FFFF"/>
                </a:solidFill>
              </a:rPr>
              <a:t>p</a:t>
            </a:r>
            <a:r>
              <a:rPr kumimoji="0" lang="en-US" altLang="en-US" sz="2400"/>
              <a:t> plain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0" lang="en-US" altLang="en-US" sz="2400"/>
              <a:t>maps to</a:t>
            </a:r>
          </a:p>
        </p:txBody>
      </p:sp>
      <p:sp>
        <p:nvSpPr>
          <p:cNvPr id="950278" name="Text Box 6"/>
          <p:cNvSpPr txBox="1">
            <a:spLocks noChangeArrowheads="1"/>
          </p:cNvSpPr>
          <p:nvPr/>
        </p:nvSpPr>
        <p:spPr bwMode="auto">
          <a:xfrm>
            <a:off x="2819400" y="2971800"/>
            <a:ext cx="3448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4000"/>
              <a:t>0</a:t>
            </a:r>
            <a:r>
              <a:rPr kumimoji="0" lang="en-US" altLang="en-US" sz="4000" i="1" baseline="30000">
                <a:solidFill>
                  <a:srgbClr val="704B00"/>
                </a:solidFill>
              </a:rPr>
              <a:t>c</a:t>
            </a:r>
            <a:r>
              <a:rPr kumimoji="0" lang="en-US" altLang="en-US" sz="4000"/>
              <a:t>10</a:t>
            </a:r>
            <a:r>
              <a:rPr kumimoji="0" lang="en-US" altLang="en-US" sz="4000" i="1" baseline="30000">
                <a:solidFill>
                  <a:srgbClr val="FFFF00"/>
                </a:solidFill>
              </a:rPr>
              <a:t>l</a:t>
            </a:r>
            <a:r>
              <a:rPr kumimoji="0" lang="en-US" altLang="en-US" sz="4000"/>
              <a:t>10</a:t>
            </a:r>
            <a:r>
              <a:rPr kumimoji="0" lang="en-US" altLang="en-US" sz="4000" i="1" baseline="30000">
                <a:solidFill>
                  <a:srgbClr val="FF00FF"/>
                </a:solidFill>
              </a:rPr>
              <a:t>s</a:t>
            </a:r>
            <a:r>
              <a:rPr kumimoji="0" lang="en-US" altLang="en-US" sz="4000"/>
              <a:t>10</a:t>
            </a:r>
            <a:r>
              <a:rPr kumimoji="0" lang="en-US" altLang="en-US" sz="4000" i="1" baseline="30000">
                <a:solidFill>
                  <a:srgbClr val="B89500"/>
                </a:solidFill>
              </a:rPr>
              <a:t>g</a:t>
            </a:r>
            <a:r>
              <a:rPr kumimoji="0" lang="en-US" altLang="en-US" sz="4000"/>
              <a:t>10</a:t>
            </a:r>
            <a:r>
              <a:rPr kumimoji="0" lang="en-US" altLang="en-US" sz="4000" i="1" baseline="30000">
                <a:solidFill>
                  <a:srgbClr val="00FFFF"/>
                </a:solidFill>
              </a:rPr>
              <a:t>p</a:t>
            </a:r>
          </a:p>
        </p:txBody>
      </p:sp>
      <p:graphicFrame>
        <p:nvGraphicFramePr>
          <p:cNvPr id="950279" name="Object 7"/>
          <p:cNvGraphicFramePr>
            <a:graphicFrameLocks noChangeAspect="1"/>
          </p:cNvGraphicFramePr>
          <p:nvPr/>
        </p:nvGraphicFramePr>
        <p:xfrm>
          <a:off x="2413000" y="5391150"/>
          <a:ext cx="1865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507960" imgH="253800" progId="Equation.DSMT4">
                  <p:embed/>
                </p:oleObj>
              </mc:Choice>
              <mc:Fallback>
                <p:oleObj name="Equation" r:id="rId4" imgW="5079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391150"/>
                        <a:ext cx="1865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2209800" y="4648200"/>
            <a:ext cx="5510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16-bit binary strings with exactly four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a dozen doughnuts</a:t>
            </a:r>
          </a:p>
        </p:txBody>
      </p:sp>
      <p:pic>
        <p:nvPicPr>
          <p:cNvPr id="95028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5308600"/>
            <a:ext cx="17018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0288" name="Text Box 16"/>
          <p:cNvSpPr txBox="1">
            <a:spLocks noChangeArrowheads="1"/>
          </p:cNvSpPr>
          <p:nvPr/>
        </p:nvSpPr>
        <p:spPr bwMode="auto">
          <a:xfrm>
            <a:off x="6537325" y="2555875"/>
            <a:ext cx="1323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bijection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/>
      <p:bldP spid="950280" grpId="0"/>
      <p:bldP spid="950281" grpId="0"/>
      <p:bldP spid="9502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1752600" y="1614488"/>
            <a:ext cx="5668963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There are 20 books arranged in a row on a shelf.</a:t>
            </a:r>
          </a:p>
          <a:p>
            <a:pPr eaLnBrk="1" hangingPunct="1"/>
            <a:endParaRPr lang="en-US" altLang="en-US"/>
          </a:p>
          <a:p>
            <a:pPr eaLnBrk="1" hangingPunct="1">
              <a:lnSpc>
                <a:spcPct val="250000"/>
              </a:lnSpc>
            </a:pPr>
            <a:r>
              <a:rPr lang="en-US" altLang="en-US"/>
              <a:t>How many ways to choose 6 of these books so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no two adjacent books are selected?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572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sp>
        <p:nvSpPr>
          <p:cNvPr id="949252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273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Hint: define a bijection!</a:t>
            </a:r>
          </a:p>
        </p:txBody>
      </p:sp>
      <p:sp>
        <p:nvSpPr>
          <p:cNvPr id="949253" name="Text Box 5"/>
          <p:cNvSpPr txBox="1">
            <a:spLocks noChangeArrowheads="1"/>
          </p:cNvSpPr>
          <p:nvPr/>
        </p:nvSpPr>
        <p:spPr bwMode="auto">
          <a:xfrm>
            <a:off x="1371600" y="40386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60888" y="5029200"/>
            <a:ext cx="2754312" cy="1371600"/>
            <a:chOff x="3504" y="1680"/>
            <a:chExt cx="1735" cy="864"/>
          </a:xfrm>
        </p:grpSpPr>
        <p:sp>
          <p:nvSpPr>
            <p:cNvPr id="949257" name="Oval 9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9258" name="Oval 10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491" name="Oval 13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Oval 14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Oval 15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4" name="Oval 16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0496" name="Oval 18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Oval 19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Oval 20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Oval 21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4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5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6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Text Box 27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animBg="1"/>
      <p:bldP spid="9492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71600" y="12954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1905000" y="1966913"/>
            <a:ext cx="535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15-bit binary strings with exactly six 1’s.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0" y="4572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pic>
        <p:nvPicPr>
          <p:cNvPr id="948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5738"/>
            <a:ext cx="7924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8230" name="Rectangle 6"/>
          <p:cNvSpPr>
            <a:spLocks noChangeArrowheads="1"/>
          </p:cNvSpPr>
          <p:nvPr/>
        </p:nvSpPr>
        <p:spPr bwMode="auto">
          <a:xfrm>
            <a:off x="381000" y="4249738"/>
            <a:ext cx="8305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Map each zero to a non-chosen book, each of the first five 1’s to a chosen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book followed by a non-chosen book, and the last 1 to a chosen book.</a:t>
            </a:r>
          </a:p>
        </p:txBody>
      </p:sp>
      <p:sp>
        <p:nvSpPr>
          <p:cNvPr id="948231" name="Text Box 7"/>
          <p:cNvSpPr txBox="1">
            <a:spLocks noChangeArrowheads="1"/>
          </p:cNvSpPr>
          <p:nvPr/>
        </p:nvSpPr>
        <p:spPr bwMode="auto">
          <a:xfrm>
            <a:off x="2971800" y="5360988"/>
            <a:ext cx="313848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is a bijection, because: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it is an injection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it is a surjection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/>
      <p:bldP spid="948230" grpId="0"/>
      <p:bldP spid="9482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28925" y="533400"/>
          <a:ext cx="3038475" cy="381000"/>
        </p:xfrm>
        <a:graphic>
          <a:graphicData uri="http://schemas.openxmlformats.org/drawingml/2006/table">
            <a:tbl>
              <a:tblPr/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8650"/>
            <a:ext cx="7924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4317"/>
              </p:ext>
            </p:extLst>
          </p:nvPr>
        </p:nvGraphicFramePr>
        <p:xfrm>
          <a:off x="2905125" y="3810000"/>
          <a:ext cx="3028950" cy="381000"/>
        </p:xfrm>
        <a:graphic>
          <a:graphicData uri="http://schemas.openxmlformats.org/drawingml/2006/table">
            <a:tbl>
              <a:tblPr/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90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5914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1295400" y="914400"/>
            <a:ext cx="1600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28800" y="914400"/>
            <a:ext cx="1295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2209800" y="914400"/>
            <a:ext cx="10668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2667000" y="914400"/>
            <a:ext cx="838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H="1">
            <a:off x="3352800" y="914400"/>
            <a:ext cx="3810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3886200" y="914400"/>
            <a:ext cx="76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4114800" y="914400"/>
            <a:ext cx="152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4343400" y="914400"/>
            <a:ext cx="3048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4572000" y="914400"/>
            <a:ext cx="533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4724400" y="914400"/>
            <a:ext cx="990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4953000" y="914400"/>
            <a:ext cx="1143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5181600" y="914400"/>
            <a:ext cx="14478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5334000" y="914400"/>
            <a:ext cx="1752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5562600" y="914400"/>
            <a:ext cx="1981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5791200" y="914400"/>
            <a:ext cx="22098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flipH="1">
            <a:off x="1066800" y="4191000"/>
            <a:ext cx="1905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 flipH="1">
            <a:off x="1676400" y="4191000"/>
            <a:ext cx="1524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flipH="1">
            <a:off x="2286000" y="4191000"/>
            <a:ext cx="10668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H="1">
            <a:off x="2743200" y="4191000"/>
            <a:ext cx="838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flipH="1">
            <a:off x="3276600" y="4191000"/>
            <a:ext cx="533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flipH="1">
            <a:off x="3657600" y="4191000"/>
            <a:ext cx="381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" name="Straight Arrow Connector 60"/>
          <p:cNvCxnSpPr>
            <a:cxnSpLocks noChangeShapeType="1"/>
          </p:cNvCxnSpPr>
          <p:nvPr/>
        </p:nvCxnSpPr>
        <p:spPr bwMode="auto">
          <a:xfrm>
            <a:off x="4191000" y="4191000"/>
            <a:ext cx="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>
            <a:off x="4419600" y="4191000"/>
            <a:ext cx="2286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>
            <a:off x="4648200" y="4191000"/>
            <a:ext cx="457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Straight Arrow Connector 63"/>
          <p:cNvCxnSpPr>
            <a:cxnSpLocks noChangeShapeType="1"/>
          </p:cNvCxnSpPr>
          <p:nvPr/>
        </p:nvCxnSpPr>
        <p:spPr bwMode="auto">
          <a:xfrm>
            <a:off x="4800600" y="4191000"/>
            <a:ext cx="838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>
            <a:off x="5029200" y="4191000"/>
            <a:ext cx="1143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5257800" y="4191000"/>
            <a:ext cx="1295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5410200" y="4191000"/>
            <a:ext cx="1752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5638800" y="4191000"/>
            <a:ext cx="1981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5867400" y="4191000"/>
            <a:ext cx="22098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811213" y="6194425"/>
            <a:ext cx="7529512" cy="434975"/>
            <a:chOff x="1156648" y="3069608"/>
            <a:chExt cx="7530152" cy="435592"/>
          </a:xfrm>
        </p:grpSpPr>
        <p:sp>
          <p:nvSpPr>
            <p:cNvPr id="22685" name="TextBox 102"/>
            <p:cNvSpPr txBox="1">
              <a:spLocks noChangeArrowheads="1"/>
            </p:cNvSpPr>
            <p:nvPr/>
          </p:nvSpPr>
          <p:spPr bwMode="auto">
            <a:xfrm>
              <a:off x="8220006" y="3069608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20</a:t>
              </a:r>
            </a:p>
          </p:txBody>
        </p:sp>
        <p:sp>
          <p:nvSpPr>
            <p:cNvPr id="22686" name="TextBox 103"/>
            <p:cNvSpPr txBox="1">
              <a:spLocks noChangeArrowheads="1"/>
            </p:cNvSpPr>
            <p:nvPr/>
          </p:nvSpPr>
          <p:spPr bwMode="auto">
            <a:xfrm>
              <a:off x="1156648" y="3124200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2687" name="TextBox 104"/>
            <p:cNvSpPr txBox="1">
              <a:spLocks noChangeArrowheads="1"/>
            </p:cNvSpPr>
            <p:nvPr/>
          </p:nvSpPr>
          <p:spPr bwMode="auto">
            <a:xfrm>
              <a:off x="1503070" y="3124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22688" name="TextBox 105"/>
            <p:cNvSpPr txBox="1">
              <a:spLocks noChangeArrowheads="1"/>
            </p:cNvSpPr>
            <p:nvPr/>
          </p:nvSpPr>
          <p:spPr bwMode="auto">
            <a:xfrm>
              <a:off x="1905000" y="31162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22689" name="TextBox 106"/>
            <p:cNvSpPr txBox="1">
              <a:spLocks noChangeArrowheads="1"/>
            </p:cNvSpPr>
            <p:nvPr/>
          </p:nvSpPr>
          <p:spPr bwMode="auto">
            <a:xfrm>
              <a:off x="2341270" y="3124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22690" name="TextBox 107"/>
            <p:cNvSpPr txBox="1">
              <a:spLocks noChangeArrowheads="1"/>
            </p:cNvSpPr>
            <p:nvPr/>
          </p:nvSpPr>
          <p:spPr bwMode="auto">
            <a:xfrm>
              <a:off x="2618096" y="3124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22691" name="TextBox 108"/>
            <p:cNvSpPr txBox="1">
              <a:spLocks noChangeArrowheads="1"/>
            </p:cNvSpPr>
            <p:nvPr/>
          </p:nvSpPr>
          <p:spPr bwMode="auto">
            <a:xfrm>
              <a:off x="2971800" y="312222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22692" name="TextBox 109"/>
            <p:cNvSpPr txBox="1">
              <a:spLocks noChangeArrowheads="1"/>
            </p:cNvSpPr>
            <p:nvPr/>
          </p:nvSpPr>
          <p:spPr bwMode="auto">
            <a:xfrm>
              <a:off x="3331870" y="3135868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22693" name="TextBox 110"/>
            <p:cNvSpPr txBox="1">
              <a:spLocks noChangeArrowheads="1"/>
            </p:cNvSpPr>
            <p:nvPr/>
          </p:nvSpPr>
          <p:spPr bwMode="auto">
            <a:xfrm>
              <a:off x="3699222" y="3110552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sp>
          <p:nvSpPr>
            <p:cNvPr id="22694" name="TextBox 111"/>
            <p:cNvSpPr txBox="1">
              <a:spLocks noChangeArrowheads="1"/>
            </p:cNvSpPr>
            <p:nvPr/>
          </p:nvSpPr>
          <p:spPr bwMode="auto">
            <a:xfrm>
              <a:off x="4114800" y="308894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  <p:sp>
          <p:nvSpPr>
            <p:cNvPr id="22695" name="TextBox 112"/>
            <p:cNvSpPr txBox="1">
              <a:spLocks noChangeArrowheads="1"/>
            </p:cNvSpPr>
            <p:nvPr/>
          </p:nvSpPr>
          <p:spPr bwMode="auto">
            <a:xfrm>
              <a:off x="4435538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22696" name="TextBox 113"/>
            <p:cNvSpPr txBox="1">
              <a:spLocks noChangeArrowheads="1"/>
            </p:cNvSpPr>
            <p:nvPr/>
          </p:nvSpPr>
          <p:spPr bwMode="auto">
            <a:xfrm>
              <a:off x="5208896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12</a:t>
              </a:r>
            </a:p>
          </p:txBody>
        </p:sp>
        <p:sp>
          <p:nvSpPr>
            <p:cNvPr id="22697" name="TextBox 114"/>
            <p:cNvSpPr txBox="1">
              <a:spLocks noChangeArrowheads="1"/>
            </p:cNvSpPr>
            <p:nvPr/>
          </p:nvSpPr>
          <p:spPr bwMode="auto">
            <a:xfrm>
              <a:off x="5610826" y="308098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13</a:t>
              </a:r>
            </a:p>
          </p:txBody>
        </p:sp>
        <p:sp>
          <p:nvSpPr>
            <p:cNvPr id="22698" name="TextBox 115"/>
            <p:cNvSpPr txBox="1">
              <a:spLocks noChangeArrowheads="1"/>
            </p:cNvSpPr>
            <p:nvPr/>
          </p:nvSpPr>
          <p:spPr bwMode="auto">
            <a:xfrm>
              <a:off x="5943600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14</a:t>
              </a:r>
            </a:p>
          </p:txBody>
        </p:sp>
        <p:sp>
          <p:nvSpPr>
            <p:cNvPr id="22699" name="TextBox 116"/>
            <p:cNvSpPr txBox="1">
              <a:spLocks noChangeArrowheads="1"/>
            </p:cNvSpPr>
            <p:nvPr/>
          </p:nvSpPr>
          <p:spPr bwMode="auto">
            <a:xfrm>
              <a:off x="6323922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15</a:t>
              </a:r>
            </a:p>
          </p:txBody>
        </p:sp>
        <p:sp>
          <p:nvSpPr>
            <p:cNvPr id="22700" name="TextBox 117"/>
            <p:cNvSpPr txBox="1">
              <a:spLocks noChangeArrowheads="1"/>
            </p:cNvSpPr>
            <p:nvPr/>
          </p:nvSpPr>
          <p:spPr bwMode="auto">
            <a:xfrm>
              <a:off x="6677626" y="308696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16</a:t>
              </a:r>
            </a:p>
          </p:txBody>
        </p:sp>
        <p:sp>
          <p:nvSpPr>
            <p:cNvPr id="22701" name="TextBox 118"/>
            <p:cNvSpPr txBox="1">
              <a:spLocks noChangeArrowheads="1"/>
            </p:cNvSpPr>
            <p:nvPr/>
          </p:nvSpPr>
          <p:spPr bwMode="auto">
            <a:xfrm>
              <a:off x="7051344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17</a:t>
              </a:r>
            </a:p>
          </p:txBody>
        </p:sp>
        <p:sp>
          <p:nvSpPr>
            <p:cNvPr id="22702" name="TextBox 119"/>
            <p:cNvSpPr txBox="1">
              <a:spLocks noChangeArrowheads="1"/>
            </p:cNvSpPr>
            <p:nvPr/>
          </p:nvSpPr>
          <p:spPr bwMode="auto">
            <a:xfrm>
              <a:off x="7445992" y="3075296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18</a:t>
              </a:r>
            </a:p>
          </p:txBody>
        </p:sp>
        <p:sp>
          <p:nvSpPr>
            <p:cNvPr id="22703" name="TextBox 120"/>
            <p:cNvSpPr txBox="1">
              <a:spLocks noChangeArrowheads="1"/>
            </p:cNvSpPr>
            <p:nvPr/>
          </p:nvSpPr>
          <p:spPr bwMode="auto">
            <a:xfrm>
              <a:off x="4841522" y="3094924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11</a:t>
              </a:r>
            </a:p>
          </p:txBody>
        </p:sp>
        <p:sp>
          <p:nvSpPr>
            <p:cNvPr id="22704" name="TextBox 121"/>
            <p:cNvSpPr txBox="1">
              <a:spLocks noChangeArrowheads="1"/>
            </p:cNvSpPr>
            <p:nvPr/>
          </p:nvSpPr>
          <p:spPr bwMode="auto">
            <a:xfrm>
              <a:off x="7875874" y="3081276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19</a:t>
              </a:r>
            </a:p>
          </p:txBody>
        </p:sp>
      </p:grpSp>
      <p:grpSp>
        <p:nvGrpSpPr>
          <p:cNvPr id="22663" name="Group 123"/>
          <p:cNvGrpSpPr>
            <a:grpSpLocks/>
          </p:cNvGrpSpPr>
          <p:nvPr/>
        </p:nvGrpSpPr>
        <p:grpSpPr bwMode="auto">
          <a:xfrm>
            <a:off x="854075" y="3074988"/>
            <a:ext cx="7488238" cy="430212"/>
            <a:chOff x="854138" y="3075296"/>
            <a:chExt cx="7488530" cy="429904"/>
          </a:xfrm>
        </p:grpSpPr>
        <p:grpSp>
          <p:nvGrpSpPr>
            <p:cNvPr id="22664" name="Group 100"/>
            <p:cNvGrpSpPr>
              <a:grpSpLocks/>
            </p:cNvGrpSpPr>
            <p:nvPr/>
          </p:nvGrpSpPr>
          <p:grpSpPr bwMode="auto">
            <a:xfrm>
              <a:off x="854138" y="3075296"/>
              <a:ext cx="7057014" cy="429904"/>
              <a:chOff x="1248786" y="3075296"/>
              <a:chExt cx="7057014" cy="429904"/>
            </a:xfrm>
          </p:grpSpPr>
          <p:sp>
            <p:nvSpPr>
              <p:cNvPr id="22666" name="TextBox 81"/>
              <p:cNvSpPr txBox="1">
                <a:spLocks noChangeArrowheads="1"/>
              </p:cNvSpPr>
              <p:nvPr/>
            </p:nvSpPr>
            <p:spPr bwMode="auto">
              <a:xfrm>
                <a:off x="1248786" y="31242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22667" name="TextBox 82"/>
              <p:cNvSpPr txBox="1">
                <a:spLocks noChangeArrowheads="1"/>
              </p:cNvSpPr>
              <p:nvPr/>
            </p:nvSpPr>
            <p:spPr bwMode="auto">
              <a:xfrm>
                <a:off x="1565622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22668" name="TextBox 83"/>
              <p:cNvSpPr txBox="1">
                <a:spLocks noChangeArrowheads="1"/>
              </p:cNvSpPr>
              <p:nvPr/>
            </p:nvSpPr>
            <p:spPr bwMode="auto">
              <a:xfrm>
                <a:off x="1946622" y="311624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22669" name="TextBox 84"/>
              <p:cNvSpPr txBox="1">
                <a:spLocks noChangeArrowheads="1"/>
              </p:cNvSpPr>
              <p:nvPr/>
            </p:nvSpPr>
            <p:spPr bwMode="auto">
              <a:xfrm>
                <a:off x="2341270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22670" name="TextBox 85"/>
              <p:cNvSpPr txBox="1">
                <a:spLocks noChangeArrowheads="1"/>
              </p:cNvSpPr>
              <p:nvPr/>
            </p:nvSpPr>
            <p:spPr bwMode="auto">
              <a:xfrm>
                <a:off x="2699984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22671" name="TextBox 86"/>
              <p:cNvSpPr txBox="1">
                <a:spLocks noChangeArrowheads="1"/>
              </p:cNvSpPr>
              <p:nvPr/>
            </p:nvSpPr>
            <p:spPr bwMode="auto">
              <a:xfrm>
                <a:off x="3040718" y="312222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22672" name="TextBox 87"/>
              <p:cNvSpPr txBox="1">
                <a:spLocks noChangeArrowheads="1"/>
              </p:cNvSpPr>
              <p:nvPr/>
            </p:nvSpPr>
            <p:spPr bwMode="auto">
              <a:xfrm>
                <a:off x="3421718" y="31358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22673" name="TextBox 88"/>
              <p:cNvSpPr txBox="1">
                <a:spLocks noChangeArrowheads="1"/>
              </p:cNvSpPr>
              <p:nvPr/>
            </p:nvSpPr>
            <p:spPr bwMode="auto">
              <a:xfrm>
                <a:off x="3726518" y="3110552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8</a:t>
                </a:r>
              </a:p>
            </p:txBody>
          </p:sp>
          <p:sp>
            <p:nvSpPr>
              <p:cNvPr id="22674" name="TextBox 89"/>
              <p:cNvSpPr txBox="1">
                <a:spLocks noChangeArrowheads="1"/>
              </p:cNvSpPr>
              <p:nvPr/>
            </p:nvSpPr>
            <p:spPr bwMode="auto">
              <a:xfrm>
                <a:off x="4114800" y="3088944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22675" name="TextBox 90"/>
              <p:cNvSpPr txBox="1">
                <a:spLocks noChangeArrowheads="1"/>
              </p:cNvSpPr>
              <p:nvPr/>
            </p:nvSpPr>
            <p:spPr bwMode="auto">
              <a:xfrm>
                <a:off x="4435538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  <p:sp>
            <p:nvSpPr>
              <p:cNvPr id="22676" name="TextBox 91"/>
              <p:cNvSpPr txBox="1">
                <a:spLocks noChangeArrowheads="1"/>
              </p:cNvSpPr>
              <p:nvPr/>
            </p:nvSpPr>
            <p:spPr bwMode="auto">
              <a:xfrm>
                <a:off x="5271426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2677" name="TextBox 92"/>
              <p:cNvSpPr txBox="1">
                <a:spLocks noChangeArrowheads="1"/>
              </p:cNvSpPr>
              <p:nvPr/>
            </p:nvSpPr>
            <p:spPr bwMode="auto">
              <a:xfrm>
                <a:off x="5610826" y="308098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22678" name="TextBox 93"/>
              <p:cNvSpPr txBox="1">
                <a:spLocks noChangeArrowheads="1"/>
              </p:cNvSpPr>
              <p:nvPr/>
            </p:nvSpPr>
            <p:spPr bwMode="auto">
              <a:xfrm>
                <a:off x="594360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14</a:t>
                </a:r>
              </a:p>
            </p:txBody>
          </p:sp>
          <p:sp>
            <p:nvSpPr>
              <p:cNvPr id="22679" name="TextBox 94"/>
              <p:cNvSpPr txBox="1">
                <a:spLocks noChangeArrowheads="1"/>
              </p:cNvSpPr>
              <p:nvPr/>
            </p:nvSpPr>
            <p:spPr bwMode="auto">
              <a:xfrm>
                <a:off x="6323922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22680" name="TextBox 95"/>
              <p:cNvSpPr txBox="1">
                <a:spLocks noChangeArrowheads="1"/>
              </p:cNvSpPr>
              <p:nvPr/>
            </p:nvSpPr>
            <p:spPr bwMode="auto">
              <a:xfrm>
                <a:off x="6746522" y="308696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 dirty="0"/>
                  <a:t>16</a:t>
                </a:r>
              </a:p>
            </p:txBody>
          </p:sp>
          <p:sp>
            <p:nvSpPr>
              <p:cNvPr id="22681" name="TextBox 96"/>
              <p:cNvSpPr txBox="1">
                <a:spLocks noChangeArrowheads="1"/>
              </p:cNvSpPr>
              <p:nvPr/>
            </p:nvSpPr>
            <p:spPr bwMode="auto">
              <a:xfrm>
                <a:off x="707864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22682" name="TextBox 97"/>
              <p:cNvSpPr txBox="1">
                <a:spLocks noChangeArrowheads="1"/>
              </p:cNvSpPr>
              <p:nvPr/>
            </p:nvSpPr>
            <p:spPr bwMode="auto">
              <a:xfrm>
                <a:off x="7453930" y="307529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2683" name="TextBox 98"/>
              <p:cNvSpPr txBox="1">
                <a:spLocks noChangeArrowheads="1"/>
              </p:cNvSpPr>
              <p:nvPr/>
            </p:nvSpPr>
            <p:spPr bwMode="auto">
              <a:xfrm>
                <a:off x="4841522" y="3094924"/>
                <a:ext cx="393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11</a:t>
                </a:r>
              </a:p>
            </p:txBody>
          </p:sp>
          <p:sp>
            <p:nvSpPr>
              <p:cNvPr id="22684" name="TextBox 99"/>
              <p:cNvSpPr txBox="1">
                <a:spLocks noChangeArrowheads="1"/>
              </p:cNvSpPr>
              <p:nvPr/>
            </p:nvSpPr>
            <p:spPr bwMode="auto">
              <a:xfrm>
                <a:off x="7875874" y="308127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19</a:t>
                </a:r>
              </a:p>
            </p:txBody>
          </p:sp>
        </p:grpSp>
        <p:sp>
          <p:nvSpPr>
            <p:cNvPr id="22665" name="TextBox 122"/>
            <p:cNvSpPr txBox="1">
              <a:spLocks noChangeArrowheads="1"/>
            </p:cNvSpPr>
            <p:nvPr/>
          </p:nvSpPr>
          <p:spPr bwMode="auto">
            <a:xfrm>
              <a:off x="7875874" y="308127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9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914525"/>
            <a:ext cx="7572375" cy="12858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19597"/>
              </p:ext>
            </p:extLst>
          </p:nvPr>
        </p:nvGraphicFramePr>
        <p:xfrm>
          <a:off x="2828925" y="533400"/>
          <a:ext cx="3038475" cy="381000"/>
        </p:xfrm>
        <a:graphic>
          <a:graphicData uri="http://schemas.openxmlformats.org/drawingml/2006/table">
            <a:tbl>
              <a:tblPr/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1295400" y="914400"/>
            <a:ext cx="1600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28800" y="914400"/>
            <a:ext cx="1295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2209800" y="914400"/>
            <a:ext cx="10668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2667000" y="914400"/>
            <a:ext cx="838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H="1">
            <a:off x="3352800" y="914400"/>
            <a:ext cx="3810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3886200" y="914400"/>
            <a:ext cx="76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4114800" y="914400"/>
            <a:ext cx="152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4343400" y="914400"/>
            <a:ext cx="3048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4572000" y="914400"/>
            <a:ext cx="533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4724400" y="914400"/>
            <a:ext cx="990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4953000" y="914400"/>
            <a:ext cx="1143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5181600" y="914400"/>
            <a:ext cx="14478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5334000" y="914400"/>
            <a:ext cx="1752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5562600" y="914400"/>
            <a:ext cx="1981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5791200" y="914400"/>
            <a:ext cx="22098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2663" name="Group 123"/>
          <p:cNvGrpSpPr>
            <a:grpSpLocks/>
          </p:cNvGrpSpPr>
          <p:nvPr/>
        </p:nvGrpSpPr>
        <p:grpSpPr bwMode="auto">
          <a:xfrm>
            <a:off x="854075" y="3074988"/>
            <a:ext cx="7488238" cy="430212"/>
            <a:chOff x="854138" y="3075296"/>
            <a:chExt cx="7488530" cy="429904"/>
          </a:xfrm>
        </p:grpSpPr>
        <p:grpSp>
          <p:nvGrpSpPr>
            <p:cNvPr id="22664" name="Group 100"/>
            <p:cNvGrpSpPr>
              <a:grpSpLocks/>
            </p:cNvGrpSpPr>
            <p:nvPr/>
          </p:nvGrpSpPr>
          <p:grpSpPr bwMode="auto">
            <a:xfrm>
              <a:off x="854138" y="3075296"/>
              <a:ext cx="7057014" cy="429904"/>
              <a:chOff x="1248786" y="3075296"/>
              <a:chExt cx="7057014" cy="429904"/>
            </a:xfrm>
          </p:grpSpPr>
          <p:sp>
            <p:nvSpPr>
              <p:cNvPr id="22666" name="TextBox 81"/>
              <p:cNvSpPr txBox="1">
                <a:spLocks noChangeArrowheads="1"/>
              </p:cNvSpPr>
              <p:nvPr/>
            </p:nvSpPr>
            <p:spPr bwMode="auto">
              <a:xfrm>
                <a:off x="1248786" y="31242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22667" name="TextBox 82"/>
              <p:cNvSpPr txBox="1">
                <a:spLocks noChangeArrowheads="1"/>
              </p:cNvSpPr>
              <p:nvPr/>
            </p:nvSpPr>
            <p:spPr bwMode="auto">
              <a:xfrm>
                <a:off x="1565622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22668" name="TextBox 83"/>
              <p:cNvSpPr txBox="1">
                <a:spLocks noChangeArrowheads="1"/>
              </p:cNvSpPr>
              <p:nvPr/>
            </p:nvSpPr>
            <p:spPr bwMode="auto">
              <a:xfrm>
                <a:off x="1946622" y="311624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22669" name="TextBox 84"/>
              <p:cNvSpPr txBox="1">
                <a:spLocks noChangeArrowheads="1"/>
              </p:cNvSpPr>
              <p:nvPr/>
            </p:nvSpPr>
            <p:spPr bwMode="auto">
              <a:xfrm>
                <a:off x="2341270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22670" name="TextBox 85"/>
              <p:cNvSpPr txBox="1">
                <a:spLocks noChangeArrowheads="1"/>
              </p:cNvSpPr>
              <p:nvPr/>
            </p:nvSpPr>
            <p:spPr bwMode="auto">
              <a:xfrm>
                <a:off x="2699984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22671" name="TextBox 86"/>
              <p:cNvSpPr txBox="1">
                <a:spLocks noChangeArrowheads="1"/>
              </p:cNvSpPr>
              <p:nvPr/>
            </p:nvSpPr>
            <p:spPr bwMode="auto">
              <a:xfrm>
                <a:off x="3040718" y="312222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22672" name="TextBox 87"/>
              <p:cNvSpPr txBox="1">
                <a:spLocks noChangeArrowheads="1"/>
              </p:cNvSpPr>
              <p:nvPr/>
            </p:nvSpPr>
            <p:spPr bwMode="auto">
              <a:xfrm>
                <a:off x="3421718" y="31358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22673" name="TextBox 88"/>
              <p:cNvSpPr txBox="1">
                <a:spLocks noChangeArrowheads="1"/>
              </p:cNvSpPr>
              <p:nvPr/>
            </p:nvSpPr>
            <p:spPr bwMode="auto">
              <a:xfrm>
                <a:off x="3726518" y="3110552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8</a:t>
                </a:r>
              </a:p>
            </p:txBody>
          </p:sp>
          <p:sp>
            <p:nvSpPr>
              <p:cNvPr id="22674" name="TextBox 89"/>
              <p:cNvSpPr txBox="1">
                <a:spLocks noChangeArrowheads="1"/>
              </p:cNvSpPr>
              <p:nvPr/>
            </p:nvSpPr>
            <p:spPr bwMode="auto">
              <a:xfrm>
                <a:off x="4114800" y="3088944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22675" name="TextBox 90"/>
              <p:cNvSpPr txBox="1">
                <a:spLocks noChangeArrowheads="1"/>
              </p:cNvSpPr>
              <p:nvPr/>
            </p:nvSpPr>
            <p:spPr bwMode="auto">
              <a:xfrm>
                <a:off x="4435538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  <p:sp>
            <p:nvSpPr>
              <p:cNvPr id="22676" name="TextBox 91"/>
              <p:cNvSpPr txBox="1">
                <a:spLocks noChangeArrowheads="1"/>
              </p:cNvSpPr>
              <p:nvPr/>
            </p:nvSpPr>
            <p:spPr bwMode="auto">
              <a:xfrm>
                <a:off x="5271426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2677" name="TextBox 92"/>
              <p:cNvSpPr txBox="1">
                <a:spLocks noChangeArrowheads="1"/>
              </p:cNvSpPr>
              <p:nvPr/>
            </p:nvSpPr>
            <p:spPr bwMode="auto">
              <a:xfrm>
                <a:off x="5610826" y="308098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22678" name="TextBox 93"/>
              <p:cNvSpPr txBox="1">
                <a:spLocks noChangeArrowheads="1"/>
              </p:cNvSpPr>
              <p:nvPr/>
            </p:nvSpPr>
            <p:spPr bwMode="auto">
              <a:xfrm>
                <a:off x="594360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14</a:t>
                </a:r>
              </a:p>
            </p:txBody>
          </p:sp>
          <p:sp>
            <p:nvSpPr>
              <p:cNvPr id="22679" name="TextBox 94"/>
              <p:cNvSpPr txBox="1">
                <a:spLocks noChangeArrowheads="1"/>
              </p:cNvSpPr>
              <p:nvPr/>
            </p:nvSpPr>
            <p:spPr bwMode="auto">
              <a:xfrm>
                <a:off x="6323922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22680" name="TextBox 95"/>
              <p:cNvSpPr txBox="1">
                <a:spLocks noChangeArrowheads="1"/>
              </p:cNvSpPr>
              <p:nvPr/>
            </p:nvSpPr>
            <p:spPr bwMode="auto">
              <a:xfrm>
                <a:off x="6746522" y="308696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 dirty="0"/>
                  <a:t>16</a:t>
                </a:r>
              </a:p>
            </p:txBody>
          </p:sp>
          <p:sp>
            <p:nvSpPr>
              <p:cNvPr id="22681" name="TextBox 96"/>
              <p:cNvSpPr txBox="1">
                <a:spLocks noChangeArrowheads="1"/>
              </p:cNvSpPr>
              <p:nvPr/>
            </p:nvSpPr>
            <p:spPr bwMode="auto">
              <a:xfrm>
                <a:off x="707864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22682" name="TextBox 97"/>
              <p:cNvSpPr txBox="1">
                <a:spLocks noChangeArrowheads="1"/>
              </p:cNvSpPr>
              <p:nvPr/>
            </p:nvSpPr>
            <p:spPr bwMode="auto">
              <a:xfrm>
                <a:off x="7453930" y="307529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2683" name="TextBox 98"/>
              <p:cNvSpPr txBox="1">
                <a:spLocks noChangeArrowheads="1"/>
              </p:cNvSpPr>
              <p:nvPr/>
            </p:nvSpPr>
            <p:spPr bwMode="auto">
              <a:xfrm>
                <a:off x="4841522" y="3094924"/>
                <a:ext cx="393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11</a:t>
                </a:r>
              </a:p>
            </p:txBody>
          </p:sp>
          <p:sp>
            <p:nvSpPr>
              <p:cNvPr id="22684" name="TextBox 99"/>
              <p:cNvSpPr txBox="1">
                <a:spLocks noChangeArrowheads="1"/>
              </p:cNvSpPr>
              <p:nvPr/>
            </p:nvSpPr>
            <p:spPr bwMode="auto">
              <a:xfrm>
                <a:off x="7875874" y="308127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19</a:t>
                </a:r>
              </a:p>
            </p:txBody>
          </p:sp>
        </p:grpSp>
        <p:sp>
          <p:nvSpPr>
            <p:cNvPr id="22665" name="TextBox 122"/>
            <p:cNvSpPr txBox="1">
              <a:spLocks noChangeArrowheads="1"/>
            </p:cNvSpPr>
            <p:nvPr/>
          </p:nvSpPr>
          <p:spPr bwMode="auto">
            <a:xfrm>
              <a:off x="7875874" y="308127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20</a:t>
              </a:r>
            </a:p>
          </p:txBody>
        </p:sp>
      </p:grpSp>
      <p:sp>
        <p:nvSpPr>
          <p:cNvPr id="7" name="Down Arrow 6"/>
          <p:cNvSpPr/>
          <p:nvPr/>
        </p:nvSpPr>
        <p:spPr bwMode="auto">
          <a:xfrm rot="10800000">
            <a:off x="7543800" y="3581400"/>
            <a:ext cx="331737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428464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that, this is the last one chosen; but not necessarily the last one of the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7171" name="Text Box 51"/>
          <p:cNvSpPr txBox="1">
            <a:spLocks noChangeArrowheads="1"/>
          </p:cNvSpPr>
          <p:nvPr/>
        </p:nvSpPr>
        <p:spPr bwMode="auto">
          <a:xfrm>
            <a:off x="1981200" y="1412875"/>
            <a:ext cx="51768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will study how to define mappings to count.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There will be many examples shown.</a:t>
            </a:r>
          </a:p>
        </p:txBody>
      </p:sp>
      <p:sp>
        <p:nvSpPr>
          <p:cNvPr id="7172" name="Text Box 52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Bijection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Division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More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286000" y="762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193800" y="3352800"/>
          <a:ext cx="1865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507960" imgH="253800" progId="Equation.DSMT4">
                  <p:embed/>
                </p:oleObj>
              </mc:Choice>
              <mc:Fallback>
                <p:oleObj name="Equation" r:id="rId4" imgW="5079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352800"/>
                        <a:ext cx="1865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152400" y="21082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685800" y="2779713"/>
            <a:ext cx="535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15-bit binary strings with exactly six 1’s.</a:t>
            </a:r>
          </a:p>
        </p:txBody>
      </p:sp>
      <p:pic>
        <p:nvPicPr>
          <p:cNvPr id="94721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251200"/>
            <a:ext cx="17018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BFCA4EF3-2F94-463F-A46E-82665F8E612E}" type="slidenum">
              <a:rPr lang="en-US" altLang="zh-TW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379788" y="457200"/>
            <a:ext cx="233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Loops</a:t>
            </a:r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1857375" y="1247775"/>
            <a:ext cx="5381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=1 to n do</a:t>
            </a:r>
          </a:p>
          <a:p>
            <a:pPr eaLnBrk="1" hangingPunct="1"/>
            <a:r>
              <a:rPr lang="en-US" altLang="zh-TW" dirty="0"/>
              <a:t>	for j=1 to </a:t>
            </a:r>
            <a:r>
              <a:rPr lang="en-US" altLang="zh-TW" dirty="0" err="1"/>
              <a:t>i</a:t>
            </a:r>
            <a:r>
              <a:rPr lang="en-US" altLang="zh-TW" dirty="0"/>
              <a:t> do</a:t>
            </a:r>
          </a:p>
          <a:p>
            <a:pPr eaLnBrk="1" hangingPunct="1"/>
            <a:r>
              <a:rPr lang="en-US" altLang="zh-TW" dirty="0"/>
              <a:t>		for k=1 to j do</a:t>
            </a:r>
          </a:p>
          <a:p>
            <a:pPr eaLnBrk="1" hangingPunct="1"/>
            <a:r>
              <a:rPr lang="en-US" altLang="zh-TW" dirty="0"/>
              <a:t>			</a:t>
            </a:r>
            <a:r>
              <a:rPr lang="en-US" altLang="zh-TW" dirty="0" err="1"/>
              <a:t>printf</a:t>
            </a:r>
            <a:r>
              <a:rPr lang="en-US" altLang="zh-TW" dirty="0"/>
              <a:t>(“hello world\n”);</a:t>
            </a:r>
          </a:p>
        </p:txBody>
      </p:sp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1857375" y="2819400"/>
            <a:ext cx="52038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“hello world” will this program print?</a:t>
            </a:r>
          </a:p>
        </p:txBody>
      </p:sp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2209800" y="4281488"/>
            <a:ext cx="4716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strings with n-1 zeroes and 3 ones.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2286000" y="3671888"/>
            <a:ext cx="449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(i,j,k) triple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80" grpId="0"/>
      <p:bldP spid="9502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CEB82A06-E506-4CCE-9CE7-785E15CD5915}" type="slidenum">
              <a:rPr lang="en-US" altLang="zh-TW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857375" y="1295400"/>
            <a:ext cx="5381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i=1 to n do</a:t>
            </a:r>
          </a:p>
          <a:p>
            <a:pPr eaLnBrk="1" hangingPunct="1"/>
            <a:r>
              <a:rPr lang="en-US" altLang="zh-TW"/>
              <a:t>	for j=1 to i do</a:t>
            </a:r>
          </a:p>
          <a:p>
            <a:pPr eaLnBrk="1" hangingPunct="1"/>
            <a:r>
              <a:rPr lang="en-US" altLang="zh-TW"/>
              <a:t>		for k=1 to j do</a:t>
            </a:r>
          </a:p>
          <a:p>
            <a:pPr eaLnBrk="1" hangingPunct="1"/>
            <a:r>
              <a:rPr lang="en-US" altLang="zh-TW"/>
              <a:t>			printf(“hello world\n”);</a:t>
            </a:r>
          </a:p>
        </p:txBody>
      </p:sp>
      <p:sp>
        <p:nvSpPr>
          <p:cNvPr id="1062918" name="Text Box 6"/>
          <p:cNvSpPr txBox="1">
            <a:spLocks noChangeArrowheads="1"/>
          </p:cNvSpPr>
          <p:nvPr/>
        </p:nvSpPr>
        <p:spPr bwMode="auto">
          <a:xfrm>
            <a:off x="2362200" y="3505200"/>
            <a:ext cx="432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      2        3        4         5       …       n</a:t>
            </a:r>
          </a:p>
        </p:txBody>
      </p:sp>
      <p:sp>
        <p:nvSpPr>
          <p:cNvPr id="1062919" name="Line 7"/>
          <p:cNvSpPr>
            <a:spLocks noChangeShapeType="1"/>
          </p:cNvSpPr>
          <p:nvPr/>
        </p:nvSpPr>
        <p:spPr bwMode="auto">
          <a:xfrm>
            <a:off x="2819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0" name="Line 8"/>
          <p:cNvSpPr>
            <a:spLocks noChangeShapeType="1"/>
          </p:cNvSpPr>
          <p:nvPr/>
        </p:nvSpPr>
        <p:spPr bwMode="auto">
          <a:xfrm>
            <a:off x="3581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1" name="Line 9"/>
          <p:cNvSpPr>
            <a:spLocks noChangeShapeType="1"/>
          </p:cNvSpPr>
          <p:nvPr/>
        </p:nvSpPr>
        <p:spPr bwMode="auto">
          <a:xfrm>
            <a:off x="42672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2" name="Line 10"/>
          <p:cNvSpPr>
            <a:spLocks noChangeShapeType="1"/>
          </p:cNvSpPr>
          <p:nvPr/>
        </p:nvSpPr>
        <p:spPr bwMode="auto">
          <a:xfrm>
            <a:off x="49530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3" name="Line 11"/>
          <p:cNvSpPr>
            <a:spLocks noChangeShapeType="1"/>
          </p:cNvSpPr>
          <p:nvPr/>
        </p:nvSpPr>
        <p:spPr bwMode="auto">
          <a:xfrm>
            <a:off x="56388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4" name="Line 12"/>
          <p:cNvSpPr>
            <a:spLocks noChangeShapeType="1"/>
          </p:cNvSpPr>
          <p:nvPr/>
        </p:nvSpPr>
        <p:spPr bwMode="auto">
          <a:xfrm>
            <a:off x="63246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5" name="Text Box 13"/>
          <p:cNvSpPr txBox="1">
            <a:spLocks noChangeArrowheads="1"/>
          </p:cNvSpPr>
          <p:nvPr/>
        </p:nvSpPr>
        <p:spPr bwMode="auto">
          <a:xfrm>
            <a:off x="5775325" y="4232275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…</a:t>
            </a:r>
          </a:p>
        </p:txBody>
      </p:sp>
      <p:sp>
        <p:nvSpPr>
          <p:cNvPr id="1062926" name="Text Box 14"/>
          <p:cNvSpPr txBox="1">
            <a:spLocks noChangeArrowheads="1"/>
          </p:cNvSpPr>
          <p:nvPr/>
        </p:nvSpPr>
        <p:spPr bwMode="auto">
          <a:xfrm>
            <a:off x="2187575" y="2909888"/>
            <a:ext cx="4452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 are n possible values for the i,j,k.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8" name="Text Box 16"/>
          <p:cNvSpPr txBox="1">
            <a:spLocks noChangeArrowheads="1"/>
          </p:cNvSpPr>
          <p:nvPr/>
        </p:nvSpPr>
        <p:spPr bwMode="auto">
          <a:xfrm>
            <a:off x="1676400" y="5299075"/>
            <a:ext cx="553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Imagine there are n-1 separators for the n values.</a:t>
            </a:r>
          </a:p>
        </p:txBody>
      </p:sp>
      <p:sp>
        <p:nvSpPr>
          <p:cNvPr id="1062929" name="Text Box 17"/>
          <p:cNvSpPr txBox="1">
            <a:spLocks noChangeArrowheads="1"/>
          </p:cNvSpPr>
          <p:nvPr/>
        </p:nvSpPr>
        <p:spPr bwMode="auto">
          <a:xfrm>
            <a:off x="990600" y="5943600"/>
            <a:ext cx="7138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i=4, j=2, k=2, then there are two zeroes in 2 and one zero in 4.</a:t>
            </a:r>
          </a:p>
        </p:txBody>
      </p:sp>
      <p:sp>
        <p:nvSpPr>
          <p:cNvPr id="1062930" name="Oval 1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2931" name="Oval 19"/>
          <p:cNvSpPr>
            <a:spLocks noChangeArrowheads="1"/>
          </p:cNvSpPr>
          <p:nvPr/>
        </p:nvSpPr>
        <p:spPr bwMode="auto">
          <a:xfrm>
            <a:off x="3276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2932" name="Oval 20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3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8" grpId="0"/>
      <p:bldP spid="1062925" grpId="0"/>
      <p:bldP spid="1062926" grpId="0"/>
      <p:bldP spid="1062928" grpId="0"/>
      <p:bldP spid="1062929" grpId="0"/>
      <p:bldP spid="1062930" grpId="0" animBg="1"/>
      <p:bldP spid="1062931" grpId="0" animBg="1"/>
      <p:bldP spid="10629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9A982FD8-E10C-4D0A-907C-06B3C24E0DF0}" type="slidenum">
              <a:rPr lang="en-US" altLang="zh-TW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57375" y="1295400"/>
            <a:ext cx="5381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i=1 to n do</a:t>
            </a:r>
          </a:p>
          <a:p>
            <a:pPr eaLnBrk="1" hangingPunct="1"/>
            <a:r>
              <a:rPr lang="en-US" altLang="zh-TW"/>
              <a:t>	for j=1 to i do</a:t>
            </a:r>
          </a:p>
          <a:p>
            <a:pPr eaLnBrk="1" hangingPunct="1"/>
            <a:r>
              <a:rPr lang="en-US" altLang="zh-TW"/>
              <a:t>		for k=1 to j do</a:t>
            </a:r>
          </a:p>
          <a:p>
            <a:pPr eaLnBrk="1" hangingPunct="1"/>
            <a:r>
              <a:rPr lang="en-US" altLang="zh-TW"/>
              <a:t>			printf(“hello world\n”);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432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      2        3        4         5       …       n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819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581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2672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9530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56388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3246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775325" y="4232275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…</a:t>
            </a:r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Oval 16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7"/>
          <p:cNvSpPr>
            <a:spLocks noChangeArrowheads="1"/>
          </p:cNvSpPr>
          <p:nvPr/>
        </p:nvSpPr>
        <p:spPr bwMode="auto">
          <a:xfrm>
            <a:off x="3276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8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3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Loops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685800" y="5181600"/>
            <a:ext cx="77882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general, the position of the first zero corresponds to the value of k.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position of the second zero corresponds to the value of j.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position of the third zero corresponds to the value of i.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879725" y="4689475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3273425" y="4648200"/>
            <a:ext cx="27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j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495800" y="46624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</a:t>
            </a:r>
          </a:p>
        </p:txBody>
      </p:sp>
      <p:sp>
        <p:nvSpPr>
          <p:cNvPr id="25621" name="Text Box 14"/>
          <p:cNvSpPr txBox="1">
            <a:spLocks noChangeArrowheads="1"/>
          </p:cNvSpPr>
          <p:nvPr/>
        </p:nvSpPr>
        <p:spPr bwMode="auto">
          <a:xfrm>
            <a:off x="2187575" y="2909888"/>
            <a:ext cx="4452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 are n possible values for the i,j,k.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40297" y="3719767"/>
            <a:ext cx="1124966" cy="876515"/>
            <a:chOff x="7340297" y="3719767"/>
            <a:chExt cx="1124966" cy="876515"/>
          </a:xfrm>
        </p:grpSpPr>
        <p:sp>
          <p:nvSpPr>
            <p:cNvPr id="2" name="TextBox 1"/>
            <p:cNvSpPr txBox="1"/>
            <p:nvPr/>
          </p:nvSpPr>
          <p:spPr>
            <a:xfrm>
              <a:off x="7340297" y="3719767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n–1+3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00910" y="3791496"/>
              <a:ext cx="405477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aseline="-25000" dirty="0" smtClean="0"/>
                <a:t>C</a:t>
              </a:r>
              <a:endParaRPr lang="en-US" sz="40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9533" y="42269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26770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96" y="2209800"/>
            <a:ext cx="4448175" cy="15430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867400" y="4038600"/>
            <a:ext cx="1124966" cy="876515"/>
            <a:chOff x="7340297" y="3719767"/>
            <a:chExt cx="1124966" cy="876515"/>
          </a:xfrm>
        </p:grpSpPr>
        <p:sp>
          <p:nvSpPr>
            <p:cNvPr id="7" name="TextBox 6"/>
            <p:cNvSpPr txBox="1"/>
            <p:nvPr/>
          </p:nvSpPr>
          <p:spPr>
            <a:xfrm>
              <a:off x="7340297" y="3719767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10–1+3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00910" y="3791496"/>
              <a:ext cx="405477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aseline="-25000" dirty="0" smtClean="0"/>
                <a:t>C</a:t>
              </a:r>
              <a:endParaRPr lang="en-US" sz="4000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39533" y="42269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42818" y="4038600"/>
            <a:ext cx="1124966" cy="876515"/>
            <a:chOff x="7340297" y="3719767"/>
            <a:chExt cx="1124966" cy="876515"/>
          </a:xfrm>
        </p:grpSpPr>
        <p:sp>
          <p:nvSpPr>
            <p:cNvPr id="11" name="TextBox 10"/>
            <p:cNvSpPr txBox="1"/>
            <p:nvPr/>
          </p:nvSpPr>
          <p:spPr>
            <a:xfrm>
              <a:off x="7340297" y="3719767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10–1+3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00910" y="3791496"/>
              <a:ext cx="405477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aseline="-25000" dirty="0" smtClean="0"/>
                <a:t>C</a:t>
              </a:r>
              <a:endParaRPr lang="en-US" sz="4000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39533" y="42269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933471" y="4264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5277" y="5146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98310" y="514631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E69FFC3A-531C-446D-AED6-6982F6363092}" type="slidenum">
              <a:rPr lang="en-US" altLang="zh-TW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6627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67437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solutions are there to the equation 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=10,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where x</a:t>
            </a:r>
            <a:r>
              <a:rPr lang="en-US" altLang="zh-TW" baseline="-25000"/>
              <a:t>1</a:t>
            </a:r>
            <a:r>
              <a:rPr lang="en-US" altLang="zh-TW"/>
              <a:t>,x</a:t>
            </a:r>
            <a:r>
              <a:rPr lang="en-US" altLang="zh-TW" baseline="-25000"/>
              <a:t>2</a:t>
            </a:r>
            <a:r>
              <a:rPr lang="en-US" altLang="zh-TW"/>
              <a:t>,x</a:t>
            </a:r>
            <a:r>
              <a:rPr lang="en-US" altLang="zh-TW" baseline="-25000"/>
              <a:t>3</a:t>
            </a:r>
            <a:r>
              <a:rPr lang="en-US" altLang="zh-TW"/>
              <a:t>,x</a:t>
            </a:r>
            <a:r>
              <a:rPr lang="en-US" altLang="zh-TW" baseline="-25000"/>
              <a:t>4</a:t>
            </a:r>
            <a:r>
              <a:rPr lang="en-US" altLang="zh-TW"/>
              <a:t> are nonnegative integers?</a:t>
            </a:r>
          </a:p>
        </p:txBody>
      </p:sp>
      <p:sp>
        <p:nvSpPr>
          <p:cNvPr id="26628" name="Text Box 19"/>
          <p:cNvSpPr txBox="1">
            <a:spLocks noChangeArrowheads="1"/>
          </p:cNvSpPr>
          <p:nvPr/>
        </p:nvSpPr>
        <p:spPr bwMode="auto">
          <a:xfrm>
            <a:off x="1447800" y="457200"/>
            <a:ext cx="627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Non-Negative Integer Solutions</a:t>
            </a:r>
          </a:p>
        </p:txBody>
      </p:sp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1271588" y="3886200"/>
            <a:ext cx="564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13-bit binary strings with exactly three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1347788" y="3276600"/>
            <a:ext cx="6348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non-negative integer solutions </a:t>
            </a:r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=10</a:t>
            </a:r>
            <a:endParaRPr lang="en-US" altLang="en-US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1295400" y="2590800"/>
            <a:ext cx="532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just like buying 10 doughnuts from 4 types.</a:t>
            </a:r>
          </a:p>
        </p:txBody>
      </p:sp>
      <p:sp>
        <p:nvSpPr>
          <p:cNvPr id="1055756" name="Text Box 12"/>
          <p:cNvSpPr txBox="1">
            <a:spLocks noChangeArrowheads="1"/>
          </p:cNvSpPr>
          <p:nvPr/>
        </p:nvSpPr>
        <p:spPr bwMode="auto">
          <a:xfrm>
            <a:off x="1371600" y="4648200"/>
            <a:ext cx="686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Think of there are 10 points to be distributed into 4 variables.</a:t>
            </a:r>
          </a:p>
        </p:txBody>
      </p:sp>
      <p:sp>
        <p:nvSpPr>
          <p:cNvPr id="1055757" name="Text Box 13"/>
          <p:cNvSpPr txBox="1">
            <a:spLocks noChangeArrowheads="1"/>
          </p:cNvSpPr>
          <p:nvPr/>
        </p:nvSpPr>
        <p:spPr bwMode="auto">
          <a:xfrm>
            <a:off x="304800" y="5957888"/>
            <a:ext cx="403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0    0    0    0    0    0    0    0    0    0</a:t>
            </a:r>
          </a:p>
        </p:txBody>
      </p:sp>
      <p:sp>
        <p:nvSpPr>
          <p:cNvPr id="1055758" name="Rectangle 14"/>
          <p:cNvSpPr>
            <a:spLocks noChangeArrowheads="1"/>
          </p:cNvSpPr>
          <p:nvPr/>
        </p:nvSpPr>
        <p:spPr bwMode="auto">
          <a:xfrm>
            <a:off x="1452563" y="5272088"/>
            <a:ext cx="1824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   x</a:t>
            </a:r>
            <a:r>
              <a:rPr lang="en-US" altLang="zh-TW" baseline="-25000"/>
              <a:t>2</a:t>
            </a:r>
            <a:r>
              <a:rPr lang="en-US" altLang="zh-TW"/>
              <a:t>    x</a:t>
            </a:r>
            <a:r>
              <a:rPr lang="en-US" altLang="zh-TW" baseline="-25000"/>
              <a:t>3</a:t>
            </a:r>
            <a:r>
              <a:rPr lang="en-US" altLang="zh-TW"/>
              <a:t>    x</a:t>
            </a:r>
            <a:r>
              <a:rPr lang="en-US" altLang="zh-TW" baseline="-25000"/>
              <a:t>4</a:t>
            </a:r>
          </a:p>
        </p:txBody>
      </p:sp>
      <p:sp>
        <p:nvSpPr>
          <p:cNvPr id="1055760" name="Line 16"/>
          <p:cNvSpPr>
            <a:spLocks noChangeShapeType="1"/>
          </p:cNvSpPr>
          <p:nvPr/>
        </p:nvSpPr>
        <p:spPr bwMode="auto">
          <a:xfrm>
            <a:off x="1524000" y="5867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761" name="Line 17"/>
          <p:cNvSpPr>
            <a:spLocks noChangeShapeType="1"/>
          </p:cNvSpPr>
          <p:nvPr/>
        </p:nvSpPr>
        <p:spPr bwMode="auto">
          <a:xfrm>
            <a:off x="3581400" y="5867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762" name="Line 18"/>
          <p:cNvSpPr>
            <a:spLocks noChangeShapeType="1"/>
          </p:cNvSpPr>
          <p:nvPr/>
        </p:nvSpPr>
        <p:spPr bwMode="auto">
          <a:xfrm>
            <a:off x="4419600" y="5867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4800600" y="5410200"/>
            <a:ext cx="40465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Suppose x</a:t>
            </a:r>
            <a:r>
              <a:rPr lang="en-US" altLang="zh-TW" baseline="-25000"/>
              <a:t>1</a:t>
            </a:r>
            <a:r>
              <a:rPr lang="en-US" altLang="zh-TW"/>
              <a:t>=3, x</a:t>
            </a:r>
            <a:r>
              <a:rPr lang="en-US" altLang="zh-TW" baseline="-25000"/>
              <a:t>2</a:t>
            </a:r>
            <a:r>
              <a:rPr lang="en-US" altLang="zh-TW"/>
              <a:t>=5, x</a:t>
            </a:r>
            <a:r>
              <a:rPr lang="en-US" altLang="zh-TW" baseline="-25000"/>
              <a:t>3</a:t>
            </a:r>
            <a:r>
              <a:rPr lang="en-US" altLang="zh-TW"/>
              <a:t>=2, x</a:t>
            </a:r>
            <a:r>
              <a:rPr lang="en-US" altLang="zh-TW" baseline="-25000"/>
              <a:t>4</a:t>
            </a:r>
            <a:r>
              <a:rPr lang="en-US" altLang="zh-TW"/>
              <a:t>=0,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3 ones are used for separations.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80" grpId="0"/>
      <p:bldP spid="950281" grpId="0"/>
      <p:bldP spid="65550" grpId="0"/>
      <p:bldP spid="1055756" grpId="0"/>
      <p:bldP spid="1055757" grpId="0"/>
      <p:bldP spid="1055758" grpId="0"/>
      <p:bldP spid="10557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71E1D41B-F0C9-49F5-A9CA-BAE112202FBC}" type="slidenum">
              <a:rPr lang="en-US" altLang="zh-TW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7651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67437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solutions are there to the equation 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=10,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where x</a:t>
            </a:r>
            <a:r>
              <a:rPr lang="en-US" altLang="zh-TW" baseline="-25000"/>
              <a:t>1</a:t>
            </a:r>
            <a:r>
              <a:rPr lang="en-US" altLang="zh-TW"/>
              <a:t>,x</a:t>
            </a:r>
            <a:r>
              <a:rPr lang="en-US" altLang="zh-TW" baseline="-25000"/>
              <a:t>2</a:t>
            </a:r>
            <a:r>
              <a:rPr lang="en-US" altLang="zh-TW"/>
              <a:t>,x</a:t>
            </a:r>
            <a:r>
              <a:rPr lang="en-US" altLang="zh-TW" baseline="-25000"/>
              <a:t>3</a:t>
            </a:r>
            <a:r>
              <a:rPr lang="en-US" altLang="zh-TW"/>
              <a:t>,x</a:t>
            </a:r>
            <a:r>
              <a:rPr lang="en-US" altLang="zh-TW" baseline="-25000"/>
              <a:t>4</a:t>
            </a:r>
            <a:r>
              <a:rPr lang="en-US" altLang="zh-TW"/>
              <a:t> are nonnegative integers?</a:t>
            </a:r>
          </a:p>
        </p:txBody>
      </p:sp>
      <p:sp>
        <p:nvSpPr>
          <p:cNvPr id="27652" name="Text Box 19"/>
          <p:cNvSpPr txBox="1">
            <a:spLocks noChangeArrowheads="1"/>
          </p:cNvSpPr>
          <p:nvPr/>
        </p:nvSpPr>
        <p:spPr bwMode="auto">
          <a:xfrm>
            <a:off x="1447800" y="457200"/>
            <a:ext cx="627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Non-Negative Integer Solutions</a:t>
            </a:r>
          </a:p>
        </p:txBody>
      </p:sp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1271588" y="3886200"/>
            <a:ext cx="564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13-bit binary strings with exactly three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1347788" y="3276600"/>
            <a:ext cx="6348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non-negative integer solutions </a:t>
            </a:r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=10</a:t>
            </a:r>
            <a:endParaRPr lang="en-US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1308100" y="2590800"/>
            <a:ext cx="532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just like buying 10 doughnuts from 4 types.</a:t>
            </a:r>
          </a:p>
        </p:txBody>
      </p:sp>
      <p:sp>
        <p:nvSpPr>
          <p:cNvPr id="1067016" name="Text Box 8"/>
          <p:cNvSpPr txBox="1">
            <a:spLocks noChangeArrowheads="1"/>
          </p:cNvSpPr>
          <p:nvPr/>
        </p:nvSpPr>
        <p:spPr bwMode="auto">
          <a:xfrm>
            <a:off x="1295400" y="4648200"/>
            <a:ext cx="558482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not difficult to verify that this is a bijection,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by the same argument as in doughnut selections.</a:t>
            </a:r>
          </a:p>
        </p:txBody>
      </p:sp>
      <p:sp>
        <p:nvSpPr>
          <p:cNvPr id="1067020" name="Text Box 12"/>
          <p:cNvSpPr txBox="1">
            <a:spLocks noChangeArrowheads="1"/>
          </p:cNvSpPr>
          <p:nvPr/>
        </p:nvSpPr>
        <p:spPr bwMode="auto">
          <a:xfrm>
            <a:off x="1371600" y="5943600"/>
            <a:ext cx="522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the are exactly               integer solutions.  </a:t>
            </a:r>
          </a:p>
        </p:txBody>
      </p:sp>
      <p:pic>
        <p:nvPicPr>
          <p:cNvPr id="106702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791200"/>
            <a:ext cx="566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80" grpId="0"/>
      <p:bldP spid="950281" grpId="0"/>
      <p:bldP spid="1067016" grpId="0" animBg="1"/>
      <p:bldP spid="10670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F230ACB1-032E-421F-B0D2-C0B6E6BA77B9}" type="slidenum">
              <a:rPr lang="en-US" altLang="zh-TW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1295400" y="1452563"/>
            <a:ext cx="65135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integer solutions to 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=14 if each x</a:t>
            </a:r>
            <a:r>
              <a:rPr lang="en-US" altLang="zh-TW" baseline="-25000"/>
              <a:t>i</a:t>
            </a:r>
            <a:r>
              <a:rPr lang="en-US" altLang="zh-TW"/>
              <a:t>&gt;=1?</a:t>
            </a:r>
          </a:p>
        </p:txBody>
      </p:sp>
      <p:sp>
        <p:nvSpPr>
          <p:cNvPr id="106496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60579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Set x</a:t>
            </a:r>
            <a:r>
              <a:rPr lang="en-US" altLang="zh-TW" baseline="-25000"/>
              <a:t>i</a:t>
            </a:r>
            <a:r>
              <a:rPr lang="en-US" altLang="zh-TW"/>
              <a:t>=y</a:t>
            </a:r>
            <a:r>
              <a:rPr lang="en-US" altLang="zh-TW" baseline="-25000"/>
              <a:t>i</a:t>
            </a:r>
            <a:r>
              <a:rPr lang="en-US" altLang="zh-TW"/>
              <a:t>+1. So, y</a:t>
            </a:r>
            <a:r>
              <a:rPr lang="en-US" altLang="zh-TW" baseline="-25000"/>
              <a:t>1</a:t>
            </a:r>
            <a:r>
              <a:rPr lang="en-US" altLang="zh-TW"/>
              <a:t> = x</a:t>
            </a:r>
            <a:r>
              <a:rPr lang="en-US" altLang="zh-TW" baseline="-25000"/>
              <a:t>1</a:t>
            </a:r>
            <a:r>
              <a:rPr lang="en-US" altLang="zh-TW"/>
              <a:t>-1; y</a:t>
            </a:r>
            <a:r>
              <a:rPr lang="en-US" altLang="zh-TW" baseline="-25000"/>
              <a:t>2</a:t>
            </a:r>
            <a:r>
              <a:rPr lang="en-US" altLang="zh-TW"/>
              <a:t> = x</a:t>
            </a:r>
            <a:r>
              <a:rPr lang="en-US" altLang="zh-TW" baseline="-25000"/>
              <a:t>2</a:t>
            </a:r>
            <a:r>
              <a:rPr lang="en-US" altLang="zh-TW"/>
              <a:t>-1; y</a:t>
            </a:r>
            <a:r>
              <a:rPr lang="en-US" altLang="zh-TW" baseline="-25000"/>
              <a:t>3</a:t>
            </a:r>
            <a:r>
              <a:rPr lang="en-US" altLang="zh-TW"/>
              <a:t> = x</a:t>
            </a:r>
            <a:r>
              <a:rPr lang="en-US" altLang="zh-TW" baseline="-25000"/>
              <a:t>3</a:t>
            </a:r>
            <a:r>
              <a:rPr lang="en-US" altLang="zh-TW"/>
              <a:t>-1; y</a:t>
            </a:r>
            <a:r>
              <a:rPr lang="en-US" altLang="zh-TW" baseline="-25000"/>
              <a:t>4</a:t>
            </a:r>
            <a:r>
              <a:rPr lang="en-US" altLang="zh-TW"/>
              <a:t> = x</a:t>
            </a:r>
            <a:r>
              <a:rPr lang="en-US" altLang="zh-TW" baseline="-25000"/>
              <a:t>4</a:t>
            </a:r>
            <a:r>
              <a:rPr lang="en-US" altLang="zh-TW"/>
              <a:t>-1;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Consider the equation y</a:t>
            </a:r>
            <a:r>
              <a:rPr lang="en-US" altLang="zh-TW" baseline="-25000"/>
              <a:t>1</a:t>
            </a:r>
            <a:r>
              <a:rPr lang="en-US" altLang="zh-TW"/>
              <a:t>+y</a:t>
            </a:r>
            <a:r>
              <a:rPr lang="en-US" altLang="zh-TW" baseline="-25000"/>
              <a:t>2</a:t>
            </a:r>
            <a:r>
              <a:rPr lang="en-US" altLang="zh-TW"/>
              <a:t>+y</a:t>
            </a:r>
            <a:r>
              <a:rPr lang="en-US" altLang="zh-TW" baseline="-25000"/>
              <a:t>3</a:t>
            </a:r>
            <a:r>
              <a:rPr lang="en-US" altLang="zh-TW"/>
              <a:t>+y</a:t>
            </a:r>
            <a:r>
              <a:rPr lang="en-US" altLang="zh-TW" baseline="-25000"/>
              <a:t>4</a:t>
            </a:r>
            <a:r>
              <a:rPr lang="en-US" altLang="zh-TW"/>
              <a:t>=10 where each y</a:t>
            </a:r>
            <a:r>
              <a:rPr lang="en-US" altLang="zh-TW" baseline="-25000"/>
              <a:t>i</a:t>
            </a:r>
            <a:r>
              <a:rPr lang="en-US" altLang="zh-TW"/>
              <a:t> &gt;=0.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There is a bijection between the solutions for y and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the solutions for x.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Therefore we can apply the previous result,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and conclude that the answer is </a:t>
            </a:r>
          </a:p>
        </p:txBody>
      </p:sp>
      <p:pic>
        <p:nvPicPr>
          <p:cNvPr id="106497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566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19"/>
          <p:cNvSpPr txBox="1">
            <a:spLocks noChangeArrowheads="1"/>
          </p:cNvSpPr>
          <p:nvPr/>
        </p:nvSpPr>
        <p:spPr bwMode="auto">
          <a:xfrm>
            <a:off x="1905000" y="457200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Positive Integer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5760F64F-D84D-4954-98CC-64030561C1AD}" type="slidenum">
              <a:rPr lang="en-US" altLang="zh-TW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295400" y="1452563"/>
            <a:ext cx="66373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integer solutions to 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&lt;=10 if each x</a:t>
            </a:r>
            <a:r>
              <a:rPr lang="en-US" altLang="zh-TW" baseline="-25000"/>
              <a:t>i</a:t>
            </a:r>
            <a:r>
              <a:rPr lang="en-US" altLang="zh-TW"/>
              <a:t>&gt;=0?</a:t>
            </a:r>
          </a:p>
        </p:txBody>
      </p:sp>
      <p:sp>
        <p:nvSpPr>
          <p:cNvPr id="1064967" name="Text Box 7"/>
          <p:cNvSpPr txBox="1">
            <a:spLocks noChangeArrowheads="1"/>
          </p:cNvSpPr>
          <p:nvPr/>
        </p:nvSpPr>
        <p:spPr bwMode="auto">
          <a:xfrm>
            <a:off x="1590675" y="2362200"/>
            <a:ext cx="6311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TW"/>
              <a:t>Consider the equation y</a:t>
            </a:r>
            <a:r>
              <a:rPr lang="en-US" altLang="zh-TW" baseline="-25000"/>
              <a:t>1</a:t>
            </a:r>
            <a:r>
              <a:rPr lang="en-US" altLang="zh-TW"/>
              <a:t>+y</a:t>
            </a:r>
            <a:r>
              <a:rPr lang="en-US" altLang="zh-TW" baseline="-25000"/>
              <a:t>2</a:t>
            </a:r>
            <a:r>
              <a:rPr lang="en-US" altLang="zh-TW"/>
              <a:t>+y</a:t>
            </a:r>
            <a:r>
              <a:rPr lang="en-US" altLang="zh-TW" baseline="-25000"/>
              <a:t>3</a:t>
            </a:r>
            <a:r>
              <a:rPr lang="en-US" altLang="zh-TW"/>
              <a:t>+y</a:t>
            </a:r>
            <a:r>
              <a:rPr lang="en-US" altLang="zh-TW" baseline="-25000"/>
              <a:t>4</a:t>
            </a:r>
            <a:r>
              <a:rPr lang="en-US" altLang="zh-TW"/>
              <a:t>+y</a:t>
            </a:r>
            <a:r>
              <a:rPr lang="en-US" altLang="zh-TW" baseline="-25000"/>
              <a:t>5</a:t>
            </a:r>
            <a:r>
              <a:rPr lang="en-US" altLang="zh-TW"/>
              <a:t>=10 where each y</a:t>
            </a:r>
            <a:r>
              <a:rPr lang="en-US" altLang="zh-TW" baseline="-25000"/>
              <a:t>i</a:t>
            </a:r>
            <a:r>
              <a:rPr lang="en-US" altLang="zh-TW"/>
              <a:t>&gt;=0.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There is a bijection between the solutions for y and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the solutions for x.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Therefore we can apply the previous result,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and conclude that the answer is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because we need 4 ones and 10 zeroes.</a:t>
            </a:r>
          </a:p>
        </p:txBody>
      </p:sp>
      <p:sp>
        <p:nvSpPr>
          <p:cNvPr id="29701" name="Text Box 19"/>
          <p:cNvSpPr txBox="1">
            <a:spLocks noChangeArrowheads="1"/>
          </p:cNvSpPr>
          <p:nvPr/>
        </p:nvSpPr>
        <p:spPr bwMode="auto">
          <a:xfrm>
            <a:off x="1905000" y="457200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Positive Integer Solutions</a:t>
            </a:r>
          </a:p>
        </p:txBody>
      </p:sp>
      <p:pic>
        <p:nvPicPr>
          <p:cNvPr id="7271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24400"/>
            <a:ext cx="566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3CD64FC9-F9E8-43C7-BB02-D55294D6A14C}" type="slidenum">
              <a:rPr lang="en-US" altLang="zh-TW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371600" y="12954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1295400" y="1828800"/>
            <a:ext cx="63849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the set of integer solutions to </a:t>
            </a:r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+x</a:t>
            </a:r>
            <a:r>
              <a:rPr lang="en-US" altLang="zh-TW" baseline="-25000"/>
              <a:t>5</a:t>
            </a:r>
            <a:r>
              <a:rPr lang="en-US" altLang="zh-TW"/>
              <a:t>+x</a:t>
            </a:r>
            <a:r>
              <a:rPr lang="en-US" altLang="zh-TW" baseline="-25000"/>
              <a:t>6</a:t>
            </a:r>
            <a:r>
              <a:rPr lang="en-US" altLang="zh-TW"/>
              <a:t>&lt;=20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    where x</a:t>
            </a:r>
            <a:r>
              <a:rPr lang="en-US" altLang="zh-TW" baseline="-25000"/>
              <a:t>1</a:t>
            </a:r>
            <a:r>
              <a:rPr lang="en-US" altLang="zh-TW"/>
              <a:t>&gt;=1 and x</a:t>
            </a:r>
            <a:r>
              <a:rPr lang="en-US" altLang="zh-TW" baseline="-25000"/>
              <a:t>2</a:t>
            </a:r>
            <a:r>
              <a:rPr lang="en-US" altLang="zh-TW"/>
              <a:t>,x</a:t>
            </a:r>
            <a:r>
              <a:rPr lang="en-US" altLang="zh-TW" baseline="-25000"/>
              <a:t>3</a:t>
            </a:r>
            <a:r>
              <a:rPr lang="en-US" altLang="zh-TW"/>
              <a:t>,x</a:t>
            </a:r>
            <a:r>
              <a:rPr lang="en-US" altLang="zh-TW" baseline="-25000"/>
              <a:t>4</a:t>
            </a:r>
            <a:r>
              <a:rPr lang="en-US" altLang="zh-TW"/>
              <a:t>,x</a:t>
            </a:r>
            <a:r>
              <a:rPr lang="en-US" altLang="zh-TW" baseline="-25000"/>
              <a:t>5</a:t>
            </a:r>
            <a:r>
              <a:rPr lang="en-US" altLang="zh-TW"/>
              <a:t>,x</a:t>
            </a:r>
            <a:r>
              <a:rPr lang="en-US" altLang="zh-TW" baseline="-25000"/>
              <a:t>6</a:t>
            </a:r>
            <a:r>
              <a:rPr kumimoji="0" lang="en-US" altLang="en-US"/>
              <a:t>&gt;=2.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676400" y="457200"/>
            <a:ext cx="619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 Revisited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81000" y="2590800"/>
            <a:ext cx="873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Here, each x</a:t>
            </a:r>
            <a:r>
              <a:rPr lang="en-US" altLang="zh-TW" baseline="-25000"/>
              <a:t>i </a:t>
            </a:r>
            <a:r>
              <a:rPr lang="en-US" altLang="zh-TW"/>
              <a:t>represents to pick the x</a:t>
            </a:r>
            <a:r>
              <a:rPr lang="en-US" altLang="zh-TW" baseline="-25000"/>
              <a:t>i</a:t>
            </a:r>
            <a:r>
              <a:rPr lang="en-US" altLang="zh-TW"/>
              <a:t>th book after the previous chosen book.</a:t>
            </a:r>
          </a:p>
        </p:txBody>
      </p:sp>
      <p:pic>
        <p:nvPicPr>
          <p:cNvPr id="3175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924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685800" y="5181600"/>
            <a:ext cx="780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this configuration corresponds to x</a:t>
            </a:r>
            <a:r>
              <a:rPr lang="en-US" altLang="zh-TW" baseline="-25000"/>
              <a:t>1</a:t>
            </a:r>
            <a:r>
              <a:rPr lang="en-US" altLang="zh-TW"/>
              <a:t>=1, x</a:t>
            </a:r>
            <a:r>
              <a:rPr lang="en-US" altLang="zh-TW" baseline="-25000"/>
              <a:t>2</a:t>
            </a:r>
            <a:r>
              <a:rPr lang="en-US" altLang="zh-TW"/>
              <a:t>=4, x</a:t>
            </a:r>
            <a:r>
              <a:rPr lang="en-US" altLang="zh-TW" baseline="-25000"/>
              <a:t>3</a:t>
            </a:r>
            <a:r>
              <a:rPr lang="en-US" altLang="zh-TW"/>
              <a:t>=2, x</a:t>
            </a:r>
            <a:r>
              <a:rPr lang="en-US" altLang="zh-TW" baseline="-25000"/>
              <a:t>4</a:t>
            </a:r>
            <a:r>
              <a:rPr lang="en-US" altLang="zh-TW"/>
              <a:t>=5, x</a:t>
            </a:r>
            <a:r>
              <a:rPr lang="en-US" altLang="zh-TW" baseline="-25000"/>
              <a:t>5</a:t>
            </a:r>
            <a:r>
              <a:rPr lang="en-US" altLang="zh-TW"/>
              <a:t>=4, x</a:t>
            </a:r>
            <a:r>
              <a:rPr lang="en-US" altLang="zh-TW" baseline="-25000"/>
              <a:t>6</a:t>
            </a:r>
            <a:r>
              <a:rPr lang="en-US" altLang="zh-TW"/>
              <a:t>=4.</a:t>
            </a: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533400" y="2971800"/>
            <a:ext cx="822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708025" y="5957888"/>
            <a:ext cx="5540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not difficult to check that this is a bijection.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9788" y="2998788"/>
            <a:ext cx="7489825" cy="430212"/>
            <a:chOff x="854138" y="3075296"/>
            <a:chExt cx="7488530" cy="429904"/>
          </a:xfrm>
        </p:grpSpPr>
        <p:grpSp>
          <p:nvGrpSpPr>
            <p:cNvPr id="30738" name="Group 100"/>
            <p:cNvGrpSpPr>
              <a:grpSpLocks/>
            </p:cNvGrpSpPr>
            <p:nvPr/>
          </p:nvGrpSpPr>
          <p:grpSpPr bwMode="auto">
            <a:xfrm>
              <a:off x="854138" y="3075296"/>
              <a:ext cx="7057014" cy="429904"/>
              <a:chOff x="1248786" y="3075296"/>
              <a:chExt cx="7057014" cy="429904"/>
            </a:xfrm>
          </p:grpSpPr>
          <p:sp>
            <p:nvSpPr>
              <p:cNvPr id="30740" name="TextBox 13"/>
              <p:cNvSpPr txBox="1">
                <a:spLocks noChangeArrowheads="1"/>
              </p:cNvSpPr>
              <p:nvPr/>
            </p:nvSpPr>
            <p:spPr bwMode="auto">
              <a:xfrm>
                <a:off x="1248786" y="31242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30741" name="TextBox 14"/>
              <p:cNvSpPr txBox="1">
                <a:spLocks noChangeArrowheads="1"/>
              </p:cNvSpPr>
              <p:nvPr/>
            </p:nvSpPr>
            <p:spPr bwMode="auto">
              <a:xfrm>
                <a:off x="1565622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30742" name="TextBox 15"/>
              <p:cNvSpPr txBox="1">
                <a:spLocks noChangeArrowheads="1"/>
              </p:cNvSpPr>
              <p:nvPr/>
            </p:nvSpPr>
            <p:spPr bwMode="auto">
              <a:xfrm>
                <a:off x="1946622" y="311624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30743" name="TextBox 16"/>
              <p:cNvSpPr txBox="1">
                <a:spLocks noChangeArrowheads="1"/>
              </p:cNvSpPr>
              <p:nvPr/>
            </p:nvSpPr>
            <p:spPr bwMode="auto">
              <a:xfrm>
                <a:off x="2341270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30744" name="TextBox 17"/>
              <p:cNvSpPr txBox="1">
                <a:spLocks noChangeArrowheads="1"/>
              </p:cNvSpPr>
              <p:nvPr/>
            </p:nvSpPr>
            <p:spPr bwMode="auto">
              <a:xfrm>
                <a:off x="2699984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30745" name="TextBox 18"/>
              <p:cNvSpPr txBox="1">
                <a:spLocks noChangeArrowheads="1"/>
              </p:cNvSpPr>
              <p:nvPr/>
            </p:nvSpPr>
            <p:spPr bwMode="auto">
              <a:xfrm>
                <a:off x="3040718" y="312222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30746" name="TextBox 19"/>
              <p:cNvSpPr txBox="1">
                <a:spLocks noChangeArrowheads="1"/>
              </p:cNvSpPr>
              <p:nvPr/>
            </p:nvSpPr>
            <p:spPr bwMode="auto">
              <a:xfrm>
                <a:off x="3421718" y="31358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30747" name="TextBox 20"/>
              <p:cNvSpPr txBox="1">
                <a:spLocks noChangeArrowheads="1"/>
              </p:cNvSpPr>
              <p:nvPr/>
            </p:nvSpPr>
            <p:spPr bwMode="auto">
              <a:xfrm>
                <a:off x="3726518" y="3110552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8</a:t>
                </a:r>
              </a:p>
            </p:txBody>
          </p:sp>
          <p:sp>
            <p:nvSpPr>
              <p:cNvPr id="30748" name="TextBox 21"/>
              <p:cNvSpPr txBox="1">
                <a:spLocks noChangeArrowheads="1"/>
              </p:cNvSpPr>
              <p:nvPr/>
            </p:nvSpPr>
            <p:spPr bwMode="auto">
              <a:xfrm>
                <a:off x="4114800" y="3088944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30749" name="TextBox 22"/>
              <p:cNvSpPr txBox="1">
                <a:spLocks noChangeArrowheads="1"/>
              </p:cNvSpPr>
              <p:nvPr/>
            </p:nvSpPr>
            <p:spPr bwMode="auto">
              <a:xfrm>
                <a:off x="4435538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  <p:sp>
            <p:nvSpPr>
              <p:cNvPr id="30750" name="TextBox 23"/>
              <p:cNvSpPr txBox="1">
                <a:spLocks noChangeArrowheads="1"/>
              </p:cNvSpPr>
              <p:nvPr/>
            </p:nvSpPr>
            <p:spPr bwMode="auto">
              <a:xfrm>
                <a:off x="5271426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30751" name="TextBox 24"/>
              <p:cNvSpPr txBox="1">
                <a:spLocks noChangeArrowheads="1"/>
              </p:cNvSpPr>
              <p:nvPr/>
            </p:nvSpPr>
            <p:spPr bwMode="auto">
              <a:xfrm>
                <a:off x="5610826" y="308098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30752" name="TextBox 25"/>
              <p:cNvSpPr txBox="1">
                <a:spLocks noChangeArrowheads="1"/>
              </p:cNvSpPr>
              <p:nvPr/>
            </p:nvSpPr>
            <p:spPr bwMode="auto">
              <a:xfrm>
                <a:off x="594360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14</a:t>
                </a:r>
              </a:p>
            </p:txBody>
          </p:sp>
          <p:sp>
            <p:nvSpPr>
              <p:cNvPr id="30753" name="TextBox 26"/>
              <p:cNvSpPr txBox="1">
                <a:spLocks noChangeArrowheads="1"/>
              </p:cNvSpPr>
              <p:nvPr/>
            </p:nvSpPr>
            <p:spPr bwMode="auto">
              <a:xfrm>
                <a:off x="6323922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30754" name="TextBox 27"/>
              <p:cNvSpPr txBox="1">
                <a:spLocks noChangeArrowheads="1"/>
              </p:cNvSpPr>
              <p:nvPr/>
            </p:nvSpPr>
            <p:spPr bwMode="auto">
              <a:xfrm>
                <a:off x="6746522" y="308696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30755" name="TextBox 28"/>
              <p:cNvSpPr txBox="1">
                <a:spLocks noChangeArrowheads="1"/>
              </p:cNvSpPr>
              <p:nvPr/>
            </p:nvSpPr>
            <p:spPr bwMode="auto">
              <a:xfrm>
                <a:off x="707864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30756" name="TextBox 29"/>
              <p:cNvSpPr txBox="1">
                <a:spLocks noChangeArrowheads="1"/>
              </p:cNvSpPr>
              <p:nvPr/>
            </p:nvSpPr>
            <p:spPr bwMode="auto">
              <a:xfrm>
                <a:off x="7453930" y="307529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30757" name="TextBox 30"/>
              <p:cNvSpPr txBox="1">
                <a:spLocks noChangeArrowheads="1"/>
              </p:cNvSpPr>
              <p:nvPr/>
            </p:nvSpPr>
            <p:spPr bwMode="auto">
              <a:xfrm>
                <a:off x="4841522" y="3094924"/>
                <a:ext cx="393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11</a:t>
                </a:r>
              </a:p>
            </p:txBody>
          </p:sp>
          <p:sp>
            <p:nvSpPr>
              <p:cNvPr id="30758" name="TextBox 31"/>
              <p:cNvSpPr txBox="1">
                <a:spLocks noChangeArrowheads="1"/>
              </p:cNvSpPr>
              <p:nvPr/>
            </p:nvSpPr>
            <p:spPr bwMode="auto">
              <a:xfrm>
                <a:off x="7875874" y="308127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19</a:t>
                </a:r>
              </a:p>
            </p:txBody>
          </p:sp>
        </p:grpSp>
        <p:sp>
          <p:nvSpPr>
            <p:cNvPr id="30739" name="TextBox 12"/>
            <p:cNvSpPr txBox="1">
              <a:spLocks noChangeArrowheads="1"/>
            </p:cNvSpPr>
            <p:nvPr/>
          </p:nvSpPr>
          <p:spPr bwMode="auto">
            <a:xfrm>
              <a:off x="7875874" y="308127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20</a:t>
              </a:r>
            </a:p>
          </p:txBody>
        </p:sp>
      </p:grp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flipH="1" flipV="1">
            <a:off x="990600" y="4191000"/>
            <a:ext cx="4191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 flipV="1">
            <a:off x="2590800" y="4191000"/>
            <a:ext cx="3200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3200400" y="4191000"/>
            <a:ext cx="3200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H="1" flipV="1">
            <a:off x="5105400" y="4191000"/>
            <a:ext cx="1905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H="1" flipV="1">
            <a:off x="6553200" y="4114800"/>
            <a:ext cx="10668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H="1" flipV="1">
            <a:off x="8077200" y="4191000"/>
            <a:ext cx="152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/>
      <p:bldP spid="71688" grpId="0"/>
      <p:bldP spid="71690" grpId="0"/>
      <p:bldP spid="716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62250" y="457200"/>
            <a:ext cx="368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Rule: Bijection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3400" y="12954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If </a:t>
            </a:r>
            <a:r>
              <a:rPr lang="en-US" altLang="en-US" sz="2000" i="1">
                <a:solidFill>
                  <a:srgbClr val="000000"/>
                </a:solidFill>
              </a:rPr>
              <a:t>f</a:t>
            </a:r>
            <a:r>
              <a:rPr lang="en-US" altLang="en-US" sz="2000">
                <a:solidFill>
                  <a:srgbClr val="000000"/>
                </a:solidFill>
              </a:rPr>
              <a:t> is a </a:t>
            </a:r>
            <a:r>
              <a:rPr lang="en-US" altLang="en-US" sz="2000">
                <a:solidFill>
                  <a:srgbClr val="0033CC"/>
                </a:solidFill>
              </a:rPr>
              <a:t>bijection</a:t>
            </a:r>
            <a:r>
              <a:rPr lang="en-US" altLang="en-US" sz="2000">
                <a:solidFill>
                  <a:srgbClr val="000000"/>
                </a:solidFill>
              </a:rPr>
              <a:t> from </a:t>
            </a:r>
            <a:r>
              <a:rPr lang="en-US" altLang="en-US" sz="2000" i="1">
                <a:solidFill>
                  <a:srgbClr val="000000"/>
                </a:solidFill>
              </a:rPr>
              <a:t>A</a:t>
            </a:r>
            <a:r>
              <a:rPr lang="en-US" altLang="en-US" sz="2000">
                <a:solidFill>
                  <a:srgbClr val="000000"/>
                </a:solidFill>
              </a:rPr>
              <a:t> to 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  <a:r>
              <a:rPr lang="en-US" altLang="en-US" sz="2000">
                <a:solidFill>
                  <a:srgbClr val="000000"/>
                </a:solidFill>
              </a:rPr>
              <a:t>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then |</a:t>
            </a:r>
            <a:r>
              <a:rPr lang="en-US" altLang="en-US" sz="2000" i="1">
                <a:solidFill>
                  <a:srgbClr val="000000"/>
                </a:solidFill>
              </a:rPr>
              <a:t>A</a:t>
            </a:r>
            <a:r>
              <a:rPr lang="en-US" altLang="en-US" sz="2000">
                <a:solidFill>
                  <a:srgbClr val="000000"/>
                </a:solidFill>
              </a:rPr>
              <a:t>| = |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  <a:r>
              <a:rPr lang="en-US" altLang="en-US" sz="2000">
                <a:solidFill>
                  <a:srgbClr val="000000"/>
                </a:solidFill>
              </a:rPr>
              <a:t>|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644650" y="2514600"/>
            <a:ext cx="5780088" cy="2743200"/>
            <a:chOff x="1036" y="2064"/>
            <a:chExt cx="3641" cy="1728"/>
          </a:xfrm>
        </p:grpSpPr>
        <p:grpSp>
          <p:nvGrpSpPr>
            <p:cNvPr id="8205" name="Group 5"/>
            <p:cNvGrpSpPr>
              <a:grpSpLocks/>
            </p:cNvGrpSpPr>
            <p:nvPr/>
          </p:nvGrpSpPr>
          <p:grpSpPr bwMode="auto">
            <a:xfrm>
              <a:off x="1036" y="2064"/>
              <a:ext cx="3641" cy="1728"/>
              <a:chOff x="1036" y="2064"/>
              <a:chExt cx="3641" cy="1728"/>
            </a:xfrm>
          </p:grpSpPr>
          <p:sp>
            <p:nvSpPr>
              <p:cNvPr id="1068038" name="Oval 6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39" name="Oval 7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18" name="Text Box 8"/>
              <p:cNvSpPr txBox="1">
                <a:spLocks noChangeArrowheads="1"/>
              </p:cNvSpPr>
              <p:nvPr/>
            </p:nvSpPr>
            <p:spPr bwMode="auto">
              <a:xfrm>
                <a:off x="1036" y="269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 sz="2000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8219" name="Text Box 9"/>
              <p:cNvSpPr txBox="1">
                <a:spLocks noChangeArrowheads="1"/>
              </p:cNvSpPr>
              <p:nvPr/>
            </p:nvSpPr>
            <p:spPr bwMode="auto">
              <a:xfrm>
                <a:off x="4460" y="265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 sz="2000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8206" name="Oval 10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7" name="Oval 11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8" name="Oval 12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9" name="Oval 13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Text Box 14"/>
            <p:cNvSpPr txBox="1">
              <a:spLocks noChangeArrowheads="1"/>
            </p:cNvSpPr>
            <p:nvPr/>
          </p:nvSpPr>
          <p:spPr bwMode="auto">
            <a:xfrm>
              <a:off x="1819" y="3036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8211" name="Oval 15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Oval 16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3" name="Oval 17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4" name="Oval 18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3715" y="3036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</p:grpSp>
      <p:grpSp>
        <p:nvGrpSpPr>
          <p:cNvPr id="8197" name="Group 20"/>
          <p:cNvGrpSpPr>
            <a:grpSpLocks/>
          </p:cNvGrpSpPr>
          <p:nvPr/>
        </p:nvGrpSpPr>
        <p:grpSpPr bwMode="auto">
          <a:xfrm>
            <a:off x="3251200" y="2921000"/>
            <a:ext cx="2667000" cy="1816100"/>
            <a:chOff x="2048" y="2320"/>
            <a:chExt cx="1680" cy="1144"/>
          </a:xfrm>
        </p:grpSpPr>
        <p:sp>
          <p:nvSpPr>
            <p:cNvPr id="8201" name="Line 21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22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23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24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8" name="Text Box 25"/>
          <p:cNvSpPr txBox="1">
            <a:spLocks noChangeArrowheads="1"/>
          </p:cNvSpPr>
          <p:nvPr/>
        </p:nvSpPr>
        <p:spPr bwMode="auto">
          <a:xfrm>
            <a:off x="4416425" y="4081463"/>
            <a:ext cx="31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000" i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199" name="Rectangle 26"/>
          <p:cNvSpPr>
            <a:spLocks noChangeArrowheads="1"/>
          </p:cNvSpPr>
          <p:nvPr/>
        </p:nvSpPr>
        <p:spPr bwMode="auto">
          <a:xfrm>
            <a:off x="2438400" y="1143000"/>
            <a:ext cx="4267200" cy="11430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Text Box 27"/>
          <p:cNvSpPr txBox="1">
            <a:spLocks noChangeArrowheads="1"/>
          </p:cNvSpPr>
          <p:nvPr/>
        </p:nvSpPr>
        <p:spPr bwMode="auto">
          <a:xfrm>
            <a:off x="1074738" y="5697538"/>
            <a:ext cx="70786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compute |A|, one strategy is to define a bijection of A and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where B is easier to count and we can compute |B| 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973F3840-2626-4DDC-AAF9-3FE9138B35B3}" type="slidenum">
              <a:rPr lang="en-US" altLang="zh-TW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1295400" y="1055688"/>
            <a:ext cx="63849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the set of integer solutions to </a:t>
            </a:r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+x</a:t>
            </a:r>
            <a:r>
              <a:rPr lang="en-US" altLang="zh-TW" baseline="-25000"/>
              <a:t>5</a:t>
            </a:r>
            <a:r>
              <a:rPr lang="en-US" altLang="zh-TW"/>
              <a:t>+x</a:t>
            </a:r>
            <a:r>
              <a:rPr lang="en-US" altLang="zh-TW" baseline="-25000"/>
              <a:t>6</a:t>
            </a:r>
            <a:r>
              <a:rPr lang="en-US" altLang="zh-TW"/>
              <a:t>&lt;=20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    where x</a:t>
            </a:r>
            <a:r>
              <a:rPr lang="en-US" altLang="zh-TW" baseline="-25000"/>
              <a:t>1</a:t>
            </a:r>
            <a:r>
              <a:rPr lang="en-US" altLang="zh-TW"/>
              <a:t>&gt;=1 and x</a:t>
            </a:r>
            <a:r>
              <a:rPr lang="en-US" altLang="zh-TW" baseline="-25000"/>
              <a:t>2</a:t>
            </a:r>
            <a:r>
              <a:rPr lang="en-US" altLang="zh-TW"/>
              <a:t>,x</a:t>
            </a:r>
            <a:r>
              <a:rPr lang="en-US" altLang="zh-TW" baseline="-25000"/>
              <a:t>3</a:t>
            </a:r>
            <a:r>
              <a:rPr lang="en-US" altLang="zh-TW"/>
              <a:t>,x</a:t>
            </a:r>
            <a:r>
              <a:rPr lang="en-US" altLang="zh-TW" baseline="-25000"/>
              <a:t>4</a:t>
            </a:r>
            <a:r>
              <a:rPr lang="en-US" altLang="zh-TW"/>
              <a:t>,x</a:t>
            </a:r>
            <a:r>
              <a:rPr lang="en-US" altLang="zh-TW" baseline="-25000"/>
              <a:t>5</a:t>
            </a:r>
            <a:r>
              <a:rPr lang="en-US" altLang="zh-TW"/>
              <a:t>,x</a:t>
            </a:r>
            <a:r>
              <a:rPr lang="en-US" altLang="zh-TW" baseline="-25000"/>
              <a:t>6</a:t>
            </a:r>
            <a:r>
              <a:rPr kumimoji="0" lang="en-US" altLang="en-US"/>
              <a:t>&gt;=2.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752600" y="34925"/>
            <a:ext cx="6105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 Revisited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0" y="17526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Set, x</a:t>
            </a:r>
            <a:r>
              <a:rPr lang="en-US" altLang="zh-TW" baseline="-25000"/>
              <a:t>1 </a:t>
            </a:r>
            <a:r>
              <a:rPr lang="en-US" altLang="zh-TW"/>
              <a:t>=</a:t>
            </a:r>
            <a:r>
              <a:rPr lang="en-US" altLang="zh-TW" baseline="-25000"/>
              <a:t> </a:t>
            </a:r>
            <a:r>
              <a:rPr lang="en-US" altLang="zh-TW"/>
              <a:t>y</a:t>
            </a:r>
            <a:r>
              <a:rPr lang="en-US" altLang="zh-TW" baseline="-25000"/>
              <a:t>1</a:t>
            </a:r>
            <a:r>
              <a:rPr lang="en-US" altLang="zh-TW"/>
              <a:t>+1 =&gt; y</a:t>
            </a:r>
            <a:r>
              <a:rPr lang="en-US" altLang="zh-TW" baseline="-25000"/>
              <a:t>1</a:t>
            </a:r>
            <a:r>
              <a:rPr lang="en-US" altLang="zh-TW"/>
              <a:t>&gt;= 0 and for i </a:t>
            </a:r>
            <a:r>
              <a:rPr lang="en-US" altLang="zh-TW">
                <a:sym typeface="Symbol" panose="05050102010706020507" pitchFamily="18" charset="2"/>
              </a:rPr>
              <a:t> {2..6}, </a:t>
            </a:r>
            <a:r>
              <a:rPr lang="en-US" altLang="zh-TW"/>
              <a:t>x</a:t>
            </a:r>
            <a:r>
              <a:rPr lang="en-US" altLang="zh-TW" baseline="-25000"/>
              <a:t>i </a:t>
            </a:r>
            <a:r>
              <a:rPr lang="en-US" altLang="zh-TW"/>
              <a:t>=</a:t>
            </a:r>
            <a:r>
              <a:rPr lang="en-US" altLang="zh-TW" baseline="-25000"/>
              <a:t> </a:t>
            </a:r>
            <a:r>
              <a:rPr lang="en-US" altLang="zh-TW"/>
              <a:t>y</a:t>
            </a:r>
            <a:r>
              <a:rPr lang="en-US" altLang="zh-TW" baseline="-25000"/>
              <a:t>i</a:t>
            </a:r>
            <a:r>
              <a:rPr lang="en-US" altLang="zh-TW"/>
              <a:t>+2 =&gt; y</a:t>
            </a:r>
            <a:r>
              <a:rPr lang="en-US" altLang="zh-TW" baseline="-25000"/>
              <a:t>i</a:t>
            </a:r>
            <a:r>
              <a:rPr lang="en-US" altLang="zh-TW"/>
              <a:t>&gt;= 0, So, y</a:t>
            </a:r>
            <a:r>
              <a:rPr lang="en-US" altLang="zh-TW" baseline="-25000"/>
              <a:t>1</a:t>
            </a:r>
            <a:r>
              <a:rPr lang="en-US" altLang="zh-TW"/>
              <a:t>,y</a:t>
            </a:r>
            <a:r>
              <a:rPr lang="en-US" altLang="zh-TW" baseline="-25000"/>
              <a:t>2</a:t>
            </a:r>
            <a:r>
              <a:rPr lang="en-US" altLang="zh-TW"/>
              <a:t>,y</a:t>
            </a:r>
            <a:r>
              <a:rPr lang="en-US" altLang="zh-TW" baseline="-25000"/>
              <a:t>3</a:t>
            </a:r>
            <a:r>
              <a:rPr lang="en-US" altLang="zh-TW"/>
              <a:t>,y</a:t>
            </a:r>
            <a:r>
              <a:rPr lang="en-US" altLang="zh-TW" baseline="-25000"/>
              <a:t>4</a:t>
            </a:r>
            <a:r>
              <a:rPr lang="en-US" altLang="zh-TW"/>
              <a:t>,y</a:t>
            </a:r>
            <a:r>
              <a:rPr lang="en-US" altLang="zh-TW" baseline="-25000"/>
              <a:t>5</a:t>
            </a:r>
            <a:r>
              <a:rPr lang="en-US" altLang="zh-TW"/>
              <a:t>,y</a:t>
            </a:r>
            <a:r>
              <a:rPr lang="en-US" altLang="zh-TW" baseline="-25000"/>
              <a:t>6</a:t>
            </a:r>
            <a:r>
              <a:rPr kumimoji="0" lang="en-US" altLang="en-US"/>
              <a:t>&gt;=0</a:t>
            </a:r>
            <a:endParaRPr lang="en-US" altLang="zh-TW"/>
          </a:p>
          <a:p>
            <a:pPr algn="ctr" eaLnBrk="1" hangingPunct="1"/>
            <a:r>
              <a:rPr lang="en-US" altLang="zh-TW"/>
              <a:t>So, we can say: |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lang="en-US" altLang="zh-TW"/>
              <a:t>|=|</a:t>
            </a:r>
            <a:r>
              <a:rPr kumimoji="0" lang="en-US" altLang="en-US" i="1">
                <a:solidFill>
                  <a:srgbClr val="A50021"/>
                </a:solidFill>
              </a:rPr>
              <a:t>C</a:t>
            </a:r>
            <a:r>
              <a:rPr lang="en-US" altLang="zh-TW"/>
              <a:t>| for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73188" y="2438400"/>
            <a:ext cx="613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A50021"/>
                </a:solidFill>
              </a:rPr>
              <a:t>C</a:t>
            </a:r>
            <a:r>
              <a:rPr kumimoji="0" lang="en-US" altLang="en-US"/>
              <a:t>::= the set of integer solutions to </a:t>
            </a:r>
            <a:r>
              <a:rPr lang="en-US" altLang="zh-TW"/>
              <a:t>y</a:t>
            </a:r>
            <a:r>
              <a:rPr lang="en-US" altLang="zh-TW" baseline="-25000"/>
              <a:t>1</a:t>
            </a:r>
            <a:r>
              <a:rPr lang="en-US" altLang="zh-TW"/>
              <a:t>+y</a:t>
            </a:r>
            <a:r>
              <a:rPr lang="en-US" altLang="zh-TW" baseline="-25000"/>
              <a:t>2</a:t>
            </a:r>
            <a:r>
              <a:rPr lang="en-US" altLang="zh-TW"/>
              <a:t>+y</a:t>
            </a:r>
            <a:r>
              <a:rPr lang="en-US" altLang="zh-TW" baseline="-25000"/>
              <a:t>3</a:t>
            </a:r>
            <a:r>
              <a:rPr lang="en-US" altLang="zh-TW"/>
              <a:t>+y</a:t>
            </a:r>
            <a:r>
              <a:rPr lang="en-US" altLang="zh-TW" baseline="-25000"/>
              <a:t>4</a:t>
            </a:r>
            <a:r>
              <a:rPr lang="en-US" altLang="zh-TW"/>
              <a:t>+y</a:t>
            </a:r>
            <a:r>
              <a:rPr lang="en-US" altLang="zh-TW" baseline="-25000"/>
              <a:t>5</a:t>
            </a:r>
            <a:r>
              <a:rPr lang="en-US" altLang="zh-TW"/>
              <a:t>+y</a:t>
            </a:r>
            <a:r>
              <a:rPr lang="en-US" altLang="zh-TW" baseline="-25000"/>
              <a:t>6</a:t>
            </a:r>
            <a:r>
              <a:rPr lang="en-US" altLang="zh-TW"/>
              <a:t>&lt;=9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    where y</a:t>
            </a:r>
            <a:r>
              <a:rPr lang="en-US" altLang="zh-TW" baseline="-25000"/>
              <a:t>1</a:t>
            </a:r>
            <a:r>
              <a:rPr lang="en-US" altLang="zh-TW"/>
              <a:t>,y</a:t>
            </a:r>
            <a:r>
              <a:rPr lang="en-US" altLang="zh-TW" baseline="-25000"/>
              <a:t>2</a:t>
            </a:r>
            <a:r>
              <a:rPr lang="en-US" altLang="zh-TW"/>
              <a:t>,y</a:t>
            </a:r>
            <a:r>
              <a:rPr lang="en-US" altLang="zh-TW" baseline="-25000"/>
              <a:t>3</a:t>
            </a:r>
            <a:r>
              <a:rPr lang="en-US" altLang="zh-TW"/>
              <a:t>,y</a:t>
            </a:r>
            <a:r>
              <a:rPr lang="en-US" altLang="zh-TW" baseline="-25000"/>
              <a:t>4</a:t>
            </a:r>
            <a:r>
              <a:rPr lang="en-US" altLang="zh-TW"/>
              <a:t>,y</a:t>
            </a:r>
            <a:r>
              <a:rPr lang="en-US" altLang="zh-TW" baseline="-25000"/>
              <a:t>5</a:t>
            </a:r>
            <a:r>
              <a:rPr lang="en-US" altLang="zh-TW"/>
              <a:t>,y</a:t>
            </a:r>
            <a:r>
              <a:rPr lang="en-US" altLang="zh-TW" baseline="-25000"/>
              <a:t>6</a:t>
            </a:r>
            <a:r>
              <a:rPr kumimoji="0" lang="en-US" altLang="en-US"/>
              <a:t>&gt;=0.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398588" y="3200400"/>
            <a:ext cx="3344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Again, we can say |</a:t>
            </a:r>
            <a:r>
              <a:rPr kumimoji="0" lang="en-US" altLang="en-US" i="1">
                <a:solidFill>
                  <a:srgbClr val="A50021"/>
                </a:solidFill>
              </a:rPr>
              <a:t>C</a:t>
            </a:r>
            <a:r>
              <a:rPr lang="en-US" altLang="zh-TW"/>
              <a:t>|=|</a:t>
            </a:r>
            <a:r>
              <a:rPr kumimoji="0" lang="en-US" altLang="en-US" i="1">
                <a:solidFill>
                  <a:srgbClr val="FF9933"/>
                </a:solidFill>
              </a:rPr>
              <a:t>D</a:t>
            </a:r>
            <a:r>
              <a:rPr lang="en-US" altLang="zh-TW"/>
              <a:t>| for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00175" y="3810000"/>
            <a:ext cx="64484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 dirty="0">
                <a:solidFill>
                  <a:srgbClr val="FF9933"/>
                </a:solidFill>
              </a:rPr>
              <a:t>D</a:t>
            </a:r>
            <a:r>
              <a:rPr kumimoji="0" lang="en-US" altLang="en-US" dirty="0"/>
              <a:t>::= the set of integer solutions to 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+y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+y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+y</a:t>
            </a:r>
            <a:r>
              <a:rPr lang="en-US" altLang="zh-TW" baseline="-25000" dirty="0" smtClean="0"/>
              <a:t>5</a:t>
            </a:r>
            <a:r>
              <a:rPr lang="en-US" altLang="zh-TW" dirty="0" smtClean="0"/>
              <a:t>+y</a:t>
            </a:r>
            <a:r>
              <a:rPr lang="en-US" altLang="zh-TW" baseline="-25000" dirty="0" smtClean="0"/>
              <a:t>6</a:t>
            </a:r>
            <a:r>
              <a:rPr lang="en-US" altLang="zh-TW" dirty="0" smtClean="0"/>
              <a:t>+</a:t>
            </a:r>
            <a:r>
              <a:rPr lang="en-US" altLang="zh-TW" b="1" dirty="0" smtClean="0">
                <a:solidFill>
                  <a:srgbClr val="FF0000"/>
                </a:solidFill>
              </a:rPr>
              <a:t>y</a:t>
            </a:r>
            <a:r>
              <a:rPr lang="en-US" altLang="zh-TW" b="1" baseline="-25000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/>
              <a:t>=9</a:t>
            </a:r>
            <a:endParaRPr lang="en-US" altLang="zh-TW" dirty="0"/>
          </a:p>
          <a:p>
            <a:pPr eaLnBrk="1" hangingPunct="1">
              <a:spcBef>
                <a:spcPct val="20000"/>
              </a:spcBef>
            </a:pPr>
            <a:r>
              <a:rPr lang="en-US" altLang="zh-TW" dirty="0"/>
              <a:t>        where 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5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6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7</a:t>
            </a:r>
            <a:r>
              <a:rPr kumimoji="0" lang="en-US" altLang="en-US" dirty="0"/>
              <a:t>&gt;=0.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84188" y="49117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|</a:t>
            </a:r>
            <a:r>
              <a:rPr kumimoji="0" lang="en-US" altLang="en-US" i="1">
                <a:solidFill>
                  <a:srgbClr val="FF9933"/>
                </a:solidFill>
              </a:rPr>
              <a:t>D</a:t>
            </a:r>
            <a:r>
              <a:rPr lang="en-US" altLang="zh-TW"/>
              <a:t>|=</a:t>
            </a:r>
          </a:p>
        </p:txBody>
      </p:sp>
      <p:pic>
        <p:nvPicPr>
          <p:cNvPr id="73744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724400"/>
            <a:ext cx="5667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05200" y="9869488"/>
            <a:ext cx="434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the are exactly               integer solutions.  </a:t>
            </a:r>
          </a:p>
        </p:txBody>
      </p:sp>
      <p:pic>
        <p:nvPicPr>
          <p:cNvPr id="1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9717088"/>
            <a:ext cx="469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191000" y="4570413"/>
            <a:ext cx="4876800" cy="1754187"/>
            <a:chOff x="4191000" y="4570274"/>
            <a:chExt cx="4876800" cy="1754326"/>
          </a:xfrm>
        </p:grpSpPr>
        <p:sp>
          <p:nvSpPr>
            <p:cNvPr id="31764" name="Text Box 9"/>
            <p:cNvSpPr txBox="1">
              <a:spLocks noChangeArrowheads="1"/>
            </p:cNvSpPr>
            <p:nvPr/>
          </p:nvSpPr>
          <p:spPr bwMode="auto">
            <a:xfrm>
              <a:off x="4191000" y="4570274"/>
              <a:ext cx="4876800" cy="175432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exactly               integer solutions  are  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there to the equation x</a:t>
              </a:r>
              <a:r>
                <a:rPr lang="en-US" altLang="zh-TW" baseline="-25000"/>
                <a:t>1 </a:t>
              </a:r>
              <a:r>
                <a:rPr lang="en-US" altLang="zh-TW"/>
                <a:t>+ x</a:t>
              </a:r>
              <a:r>
                <a:rPr lang="en-US" altLang="zh-TW" baseline="-25000"/>
                <a:t>2 </a:t>
              </a:r>
              <a:r>
                <a:rPr lang="en-US" altLang="zh-TW"/>
                <a:t>+ x</a:t>
              </a:r>
              <a:r>
                <a:rPr lang="en-US" altLang="zh-TW" baseline="-25000"/>
                <a:t>3 </a:t>
              </a:r>
              <a:r>
                <a:rPr lang="en-US" altLang="zh-TW"/>
                <a:t>+ x</a:t>
              </a:r>
              <a:r>
                <a:rPr lang="en-US" altLang="zh-TW" baseline="-25000"/>
                <a:t>4</a:t>
              </a:r>
              <a:r>
                <a:rPr lang="en-US" altLang="zh-TW"/>
                <a:t>= 10, where x</a:t>
              </a:r>
              <a:r>
                <a:rPr lang="en-US" altLang="zh-TW" baseline="-25000"/>
                <a:t>1</a:t>
              </a:r>
              <a:r>
                <a:rPr lang="en-US" altLang="zh-TW"/>
                <a:t>,x</a:t>
              </a:r>
              <a:r>
                <a:rPr lang="en-US" altLang="zh-TW" baseline="-25000"/>
                <a:t>2</a:t>
              </a:r>
              <a:r>
                <a:rPr lang="en-US" altLang="zh-TW"/>
                <a:t>,x</a:t>
              </a:r>
              <a:r>
                <a:rPr lang="en-US" altLang="zh-TW" baseline="-25000"/>
                <a:t>3</a:t>
              </a:r>
              <a:r>
                <a:rPr lang="en-US" altLang="zh-TW"/>
                <a:t>,x</a:t>
              </a:r>
              <a:r>
                <a:rPr lang="en-US" altLang="zh-TW" baseline="-25000"/>
                <a:t>4</a:t>
              </a:r>
              <a:r>
                <a:rPr lang="en-US" altLang="zh-TW"/>
                <a:t> are nonnegative integers?</a:t>
              </a:r>
            </a:p>
            <a:p>
              <a:pPr eaLnBrk="1" hangingPunct="1"/>
              <a:endParaRPr lang="en-US" altLang="zh-TW"/>
            </a:p>
          </p:txBody>
        </p:sp>
        <p:pic>
          <p:nvPicPr>
            <p:cNvPr id="31765" name="Picture 14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862" y="4724400"/>
              <a:ext cx="5667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59" name="AutoShape 2" descr="Image result for Question mark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AutoShape 4" descr="Image result for Question mark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AutoShape 6" descr="Image result for Question mark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9159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13144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ight Arrow 23"/>
          <p:cNvSpPr>
            <a:spLocks noChangeArrowheads="1"/>
          </p:cNvSpPr>
          <p:nvPr/>
        </p:nvSpPr>
        <p:spPr bwMode="auto">
          <a:xfrm>
            <a:off x="2971800" y="5257800"/>
            <a:ext cx="990600" cy="457200"/>
          </a:xfrm>
          <a:prstGeom prst="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9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/>
      <p:bldP spid="73738" grpId="0"/>
      <p:bldP spid="2" grpId="0"/>
      <p:bldP spid="73740" grpId="0"/>
      <p:bldP spid="3" grpId="0"/>
      <p:bldP spid="73742" grpId="0"/>
      <p:bldP spid="13" grpId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Bijection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Division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More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ChangeArrowheads="1"/>
          </p:cNvSpPr>
          <p:nvPr/>
        </p:nvSpPr>
        <p:spPr bwMode="auto">
          <a:xfrm>
            <a:off x="2590800" y="1371600"/>
            <a:ext cx="3886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if function from </a:t>
            </a:r>
            <a:r>
              <a:rPr lang="en-US" altLang="en-US" i="1">
                <a:solidFill>
                  <a:srgbClr val="3333CC"/>
                </a:solidFill>
              </a:rPr>
              <a:t>A</a:t>
            </a:r>
            <a:r>
              <a:rPr lang="en-US" altLang="en-US"/>
              <a:t> to </a:t>
            </a:r>
            <a:r>
              <a:rPr lang="en-US" altLang="en-US" i="1">
                <a:solidFill>
                  <a:srgbClr val="3333CC"/>
                </a:solidFill>
              </a:rPr>
              <a:t>B</a:t>
            </a:r>
            <a:r>
              <a:rPr lang="en-US" altLang="en-US"/>
              <a:t> is </a:t>
            </a:r>
            <a:r>
              <a:rPr lang="en-US" altLang="en-US" i="1">
                <a:solidFill>
                  <a:srgbClr val="3333CC"/>
                </a:solidFill>
              </a:rPr>
              <a:t>k</a:t>
            </a:r>
            <a:r>
              <a:rPr lang="en-US" altLang="en-US">
                <a:solidFill>
                  <a:srgbClr val="3333CC"/>
                </a:solidFill>
              </a:rPr>
              <a:t>-to-1</a:t>
            </a:r>
            <a:r>
              <a:rPr lang="en-US" altLang="en-US"/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then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(generalizes the Bijection Rule)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2324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6180" name="Object 4"/>
          <p:cNvGraphicFramePr>
            <a:graphicFrameLocks noChangeAspect="1"/>
          </p:cNvGraphicFramePr>
          <p:nvPr/>
        </p:nvGraphicFramePr>
        <p:xfrm>
          <a:off x="3733800" y="1676400"/>
          <a:ext cx="13144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5" imgW="596880" imgH="253800" progId="Equation.DSMT4">
                  <p:embed/>
                </p:oleObj>
              </mc:Choice>
              <mc:Fallback>
                <p:oleObj name="Equation" r:id="rId5" imgW="5968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13144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544888" y="457200"/>
            <a:ext cx="201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Division Rule</a:t>
            </a:r>
          </a:p>
        </p:txBody>
      </p:sp>
      <p:pic>
        <p:nvPicPr>
          <p:cNvPr id="9461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3205163"/>
            <a:ext cx="3806825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33600" y="1371600"/>
            <a:ext cx="48768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In how many different ways can you place two identical rooks on a chessboard so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they do not share a row or column?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51188"/>
            <a:ext cx="708660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057400" y="1295400"/>
            <a:ext cx="51054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mapping between configurations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to sequences (r(1), c(1), r(2), c(2)),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where r(1) and r(2) are distinct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c(1) and c(2) are distinct columns.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sequences (r(1),c(1),r(2),c(2)) with r(1) ≠ r(2) and c(1) ≠ c(2)</a:t>
            </a:r>
          </a:p>
        </p:txBody>
      </p:sp>
      <p:sp>
        <p:nvSpPr>
          <p:cNvPr id="944133" name="Text Box 5"/>
          <p:cNvSpPr txBox="1">
            <a:spLocks noChangeArrowheads="1"/>
          </p:cNvSpPr>
          <p:nvPr/>
        </p:nvSpPr>
        <p:spPr bwMode="auto">
          <a:xfrm>
            <a:off x="2743200" y="3733800"/>
            <a:ext cx="365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valid rook configurations</a:t>
            </a:r>
          </a:p>
        </p:txBody>
      </p:sp>
      <p:pic>
        <p:nvPicPr>
          <p:cNvPr id="9441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2401888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4137" name="Text Box 9"/>
          <p:cNvSpPr txBox="1">
            <a:spLocks noChangeArrowheads="1"/>
          </p:cNvSpPr>
          <p:nvPr/>
        </p:nvSpPr>
        <p:spPr bwMode="auto">
          <a:xfrm>
            <a:off x="5167313" y="4408488"/>
            <a:ext cx="29860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(1,1,8,8) and (8,8,1,1) maps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to the same configuration.</a:t>
            </a:r>
          </a:p>
        </p:txBody>
      </p:sp>
      <p:sp>
        <p:nvSpPr>
          <p:cNvPr id="944138" name="AutoShape 10"/>
          <p:cNvSpPr>
            <a:spLocks noChangeArrowheads="1"/>
          </p:cNvSpPr>
          <p:nvPr/>
        </p:nvSpPr>
        <p:spPr bwMode="auto">
          <a:xfrm>
            <a:off x="3886200" y="4572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4139" name="Text Box 11"/>
          <p:cNvSpPr txBox="1">
            <a:spLocks noChangeArrowheads="1"/>
          </p:cNvSpPr>
          <p:nvPr/>
        </p:nvSpPr>
        <p:spPr bwMode="auto">
          <a:xfrm>
            <a:off x="4594225" y="5680075"/>
            <a:ext cx="36449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mapping is a 2-to-1 mapping.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  <p:bldP spid="944133" grpId="0"/>
      <p:bldP spid="944137" grpId="0"/>
      <p:bldP spid="944138" grpId="0" animBg="1"/>
      <p:bldP spid="9441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sequences (r(1),c(1),r(2),c(2)) with r(1) ≠ r(2) and c(1) ≠ c(2)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743200" y="1905000"/>
            <a:ext cx="365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valid rook configurations</a:t>
            </a:r>
          </a:p>
        </p:txBody>
      </p:sp>
      <p:sp>
        <p:nvSpPr>
          <p:cNvPr id="972809" name="Text Box 9"/>
          <p:cNvSpPr txBox="1">
            <a:spLocks noChangeArrowheads="1"/>
          </p:cNvSpPr>
          <p:nvPr/>
        </p:nvSpPr>
        <p:spPr bwMode="auto">
          <a:xfrm>
            <a:off x="838200" y="2671763"/>
            <a:ext cx="364490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mapping is a 2-to-1 mapping.</a:t>
            </a:r>
          </a:p>
        </p:txBody>
      </p:sp>
      <p:pic>
        <p:nvPicPr>
          <p:cNvPr id="9728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0813"/>
            <a:ext cx="19812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11" name="AutoShape 11"/>
          <p:cNvSpPr>
            <a:spLocks noChangeArrowheads="1"/>
          </p:cNvSpPr>
          <p:nvPr/>
        </p:nvSpPr>
        <p:spPr bwMode="auto">
          <a:xfrm>
            <a:off x="4800600" y="26384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12" name="Text Box 12"/>
          <p:cNvSpPr txBox="1">
            <a:spLocks noChangeArrowheads="1"/>
          </p:cNvSpPr>
          <p:nvPr/>
        </p:nvSpPr>
        <p:spPr bwMode="auto">
          <a:xfrm>
            <a:off x="1828800" y="3505200"/>
            <a:ext cx="5319713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Using the generalized product rule to count |A|,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8 choices of r(1) and c(1),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7 choices of r(2) and c(2),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so |A| = 8x8x7x7 = 3136.</a:t>
            </a:r>
          </a:p>
        </p:txBody>
      </p:sp>
      <p:sp>
        <p:nvSpPr>
          <p:cNvPr id="972813" name="Text Box 13"/>
          <p:cNvSpPr txBox="1">
            <a:spLocks noChangeArrowheads="1"/>
          </p:cNvSpPr>
          <p:nvPr/>
        </p:nvSpPr>
        <p:spPr bwMode="auto">
          <a:xfrm>
            <a:off x="2576513" y="5486400"/>
            <a:ext cx="411162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Thus, total number of configurations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|B| = |A|/2 = 3136/2 = 1568.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9" grpId="0" animBg="1"/>
      <p:bldP spid="972811" grpId="0" animBg="1"/>
      <p:bldP spid="9728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046163" y="1219200"/>
            <a:ext cx="7031037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many ways can we seat n different people at a round table?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1981200" y="1978025"/>
            <a:ext cx="51054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Two seatings are considered equivalent if one can be obtained from the other by rotation.</a:t>
            </a:r>
          </a:p>
        </p:txBody>
      </p:sp>
      <p:pic>
        <p:nvPicPr>
          <p:cNvPr id="943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3429000"/>
            <a:ext cx="4911725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3110" name="AutoShape 6"/>
          <p:cNvSpPr>
            <a:spLocks noChangeArrowheads="1"/>
          </p:cNvSpPr>
          <p:nvPr/>
        </p:nvSpPr>
        <p:spPr bwMode="auto">
          <a:xfrm>
            <a:off x="3962400" y="4086225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3111" name="Text Box 7"/>
          <p:cNvSpPr txBox="1">
            <a:spLocks noChangeArrowheads="1"/>
          </p:cNvSpPr>
          <p:nvPr/>
        </p:nvSpPr>
        <p:spPr bwMode="auto">
          <a:xfrm>
            <a:off x="3962400" y="3546475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8" grpId="0"/>
      <p:bldP spid="943110" grpId="0" animBg="1"/>
      <p:bldP spid="9431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Text Box 2"/>
          <p:cNvSpPr txBox="1">
            <a:spLocks noChangeArrowheads="1"/>
          </p:cNvSpPr>
          <p:nvPr/>
        </p:nvSpPr>
        <p:spPr bwMode="auto">
          <a:xfrm>
            <a:off x="2209800" y="13716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</a:t>
            </a:r>
            <a:r>
              <a:rPr kumimoji="0" lang="en-US" altLang="en-US"/>
              <a:t>all the permutations of the people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447800" y="2043113"/>
            <a:ext cx="625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possible seating arrangements at the round table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990600" y="4941888"/>
            <a:ext cx="71628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Map each permutation in set A to a circular seating arrangement in set B by following the natural order in the permutation.</a:t>
            </a:r>
          </a:p>
        </p:txBody>
      </p:sp>
      <p:pic>
        <p:nvPicPr>
          <p:cNvPr id="942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4704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2" grpId="0"/>
      <p:bldP spid="9420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pic>
        <p:nvPicPr>
          <p:cNvPr id="941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613275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209800" y="13716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</a:t>
            </a:r>
            <a:r>
              <a:rPr kumimoji="0" lang="en-US" altLang="en-US"/>
              <a:t>all the permutations of the people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447800" y="2043113"/>
            <a:ext cx="625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possible seating arrangements at the round table</a:t>
            </a:r>
          </a:p>
        </p:txBody>
      </p:sp>
      <p:sp>
        <p:nvSpPr>
          <p:cNvPr id="941062" name="Text Box 6"/>
          <p:cNvSpPr txBox="1">
            <a:spLocks noChangeArrowheads="1"/>
          </p:cNvSpPr>
          <p:nvPr/>
        </p:nvSpPr>
        <p:spPr bwMode="auto">
          <a:xfrm>
            <a:off x="685800" y="4689475"/>
            <a:ext cx="37925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mapping is an n-to-1 mapping.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4800600" y="46196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4106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2013"/>
            <a:ext cx="19812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2119313" y="5688013"/>
            <a:ext cx="4891087" cy="78898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Thus, total number of seating arrangements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|B| = |A|/n = n!/n = (n-1)!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12" y="1293346"/>
            <a:ext cx="4571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2" grpId="0" animBg="1"/>
      <p:bldP spid="941064" grpId="0" animBg="1"/>
      <p:bldP spid="941066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sp>
        <p:nvSpPr>
          <p:cNvPr id="940035" name="Text Box 3"/>
          <p:cNvSpPr txBox="1">
            <a:spLocks noChangeArrowheads="1"/>
          </p:cNvSpPr>
          <p:nvPr/>
        </p:nvSpPr>
        <p:spPr bwMode="auto">
          <a:xfrm>
            <a:off x="2438400" y="1700213"/>
            <a:ext cx="545782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How many size 4 subsets of {1,2,…,13} are there?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kumimoji="0" lang="en-US" altLang="en-US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Let </a:t>
            </a:r>
            <a:r>
              <a:rPr kumimoji="0" lang="en-US" altLang="en-US" i="1"/>
              <a:t>A</a:t>
            </a:r>
            <a:r>
              <a:rPr kumimoji="0" lang="en-US" altLang="en-US"/>
              <a:t>::= permutations of {1,2,…,13}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/>
              <a:t>      B</a:t>
            </a:r>
            <a:r>
              <a:rPr kumimoji="0" lang="en-US" altLang="en-US"/>
              <a:t>::= size 4 subsets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kumimoji="0" lang="en-US" altLang="en-US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map   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  <a:r>
              <a:rPr kumimoji="0" lang="en-US" altLang="en-US">
                <a:solidFill>
                  <a:srgbClr val="3333CC"/>
                </a:solidFill>
                <a:sym typeface="Euclid Extra" panose="02050502000505020303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/>
              <a:t>    </a:t>
            </a:r>
            <a:r>
              <a:rPr kumimoji="0" lang="en-US" altLang="en-US"/>
              <a:t>to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         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371600" y="5527675"/>
            <a:ext cx="6354763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many permutations are mapped to the same subset??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52600" y="1447800"/>
            <a:ext cx="4114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0" lang="en-US" altLang="en-US"/>
              <a:t>How many subsets of a set </a:t>
            </a:r>
            <a:r>
              <a:rPr kumimoji="0" lang="en-US" altLang="en-US" i="1"/>
              <a:t>S</a:t>
            </a:r>
            <a:r>
              <a:rPr kumimoji="0" lang="en-US" altLang="en-US"/>
              <a:t>?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/>
              <a:t>  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S</a:t>
            </a:r>
            <a:r>
              <a:rPr kumimoji="0" lang="en-US" altLang="en-US"/>
              <a:t>) = the </a:t>
            </a:r>
            <a:r>
              <a:rPr kumimoji="0" lang="en-US" altLang="en-US">
                <a:solidFill>
                  <a:srgbClr val="3333CC"/>
                </a:solidFill>
              </a:rPr>
              <a:t>power set</a:t>
            </a:r>
            <a:r>
              <a:rPr kumimoji="0" lang="en-US" altLang="en-US"/>
              <a:t> of </a:t>
            </a:r>
            <a:r>
              <a:rPr kumimoji="0" lang="en-US" altLang="en-US" i="1"/>
              <a:t>S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/>
              <a:t>           = the set of all subsets of </a:t>
            </a:r>
            <a:r>
              <a:rPr kumimoji="0" lang="en-US" altLang="en-US" i="1"/>
              <a:t>S</a:t>
            </a:r>
            <a:endParaRPr kumimoji="0" lang="en-US" altLang="en-US"/>
          </a:p>
        </p:txBody>
      </p:sp>
      <p:sp>
        <p:nvSpPr>
          <p:cNvPr id="956419" name="Text Box 3"/>
          <p:cNvSpPr txBox="1">
            <a:spLocks noChangeArrowheads="1"/>
          </p:cNvSpPr>
          <p:nvPr/>
        </p:nvSpPr>
        <p:spPr bwMode="auto">
          <a:xfrm>
            <a:off x="1752600" y="3563938"/>
            <a:ext cx="5334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0" lang="en-US" altLang="en-US"/>
              <a:t>for </a:t>
            </a:r>
            <a:r>
              <a:rPr kumimoji="0" lang="en-US" altLang="en-US" i="1"/>
              <a:t>S</a:t>
            </a:r>
            <a:r>
              <a:rPr kumimoji="0" lang="en-US" altLang="en-US"/>
              <a:t> = {a, b, c},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S</a:t>
            </a:r>
            <a:r>
              <a:rPr kumimoji="0" lang="en-US" altLang="en-US"/>
              <a:t>) = {</a:t>
            </a:r>
            <a:r>
              <a:rPr kumimoji="0" lang="en-US" altLang="en-US">
                <a:sym typeface="Symbol" panose="05050102010706020507" pitchFamily="18" charset="2"/>
              </a:rPr>
              <a:t>,</a:t>
            </a:r>
            <a:r>
              <a:rPr kumimoji="0" lang="en-US" altLang="en-US"/>
              <a:t> {a}, {b}, {c}, {a,b}, {a,c}, {b,c}, {a,b,c} 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24275" y="457200"/>
            <a:ext cx="168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Power Set</a:t>
            </a:r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1828800" y="4953000"/>
            <a:ext cx="3694113" cy="9255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S has n elements.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How large is the power set of 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9" grpId="0"/>
      <p:bldP spid="9564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743200" y="1447800"/>
            <a:ext cx="3657600" cy="9826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map   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  <a:r>
              <a:rPr kumimoji="0" lang="en-US" altLang="en-US">
                <a:solidFill>
                  <a:srgbClr val="3333CC"/>
                </a:solidFill>
                <a:sym typeface="Euclid Extra" panose="02050502000505020303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/>
              <a:t>    </a:t>
            </a:r>
            <a:r>
              <a:rPr kumimoji="0" lang="en-US" altLang="en-US"/>
              <a:t>to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         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</p:txBody>
      </p:sp>
      <p:sp>
        <p:nvSpPr>
          <p:cNvPr id="939015" name="Text Box 7"/>
          <p:cNvSpPr txBox="1">
            <a:spLocks noChangeArrowheads="1"/>
          </p:cNvSpPr>
          <p:nvPr/>
        </p:nvSpPr>
        <p:spPr bwMode="auto">
          <a:xfrm>
            <a:off x="2819400" y="2819400"/>
            <a:ext cx="4191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8000"/>
                </a:solidFill>
              </a:rPr>
              <a:t>   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 </a:t>
            </a:r>
            <a:r>
              <a:rPr kumimoji="0" lang="en-US" altLang="en-US">
                <a:solidFill>
                  <a:srgbClr val="3333CC"/>
                </a:solidFill>
                <a:sym typeface="Euclid Extra" panose="02050502000505020303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>
                <a:solidFill>
                  <a:srgbClr val="000000"/>
                </a:solidFill>
              </a:rPr>
              <a:t>  </a:t>
            </a:r>
            <a:r>
              <a:rPr kumimoji="0" lang="en-US" altLang="en-US">
                <a:solidFill>
                  <a:srgbClr val="000000"/>
                </a:solidFill>
              </a:rPr>
              <a:t>also maps</a:t>
            </a:r>
            <a:r>
              <a:rPr kumimoji="0" lang="en-US" altLang="en-US" baseline="-25000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to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 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as does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 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  <a:sym typeface="Euclid Extra" panose="02050502000505020303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en-US" baseline="-25000">
              <a:solidFill>
                <a:srgbClr val="3333CC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en-US" baseline="-25000">
              <a:solidFill>
                <a:srgbClr val="3333CC"/>
              </a:solidFill>
            </a:endParaRPr>
          </a:p>
        </p:txBody>
      </p:sp>
      <p:sp>
        <p:nvSpPr>
          <p:cNvPr id="939017" name="Text Box 9"/>
          <p:cNvSpPr txBox="1">
            <a:spLocks noChangeArrowheads="1"/>
          </p:cNvSpPr>
          <p:nvPr/>
        </p:nvSpPr>
        <p:spPr bwMode="auto">
          <a:xfrm>
            <a:off x="685800" y="5832475"/>
            <a:ext cx="216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this mapping is </a:t>
            </a:r>
          </a:p>
        </p:txBody>
      </p:sp>
      <p:sp>
        <p:nvSpPr>
          <p:cNvPr id="939019" name="Text Box 11"/>
          <p:cNvSpPr txBox="1">
            <a:spLocks noChangeArrowheads="1"/>
          </p:cNvSpPr>
          <p:nvPr/>
        </p:nvSpPr>
        <p:spPr bwMode="auto">
          <a:xfrm>
            <a:off x="2835275" y="5791200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FF00FF"/>
                </a:solidFill>
              </a:rPr>
              <a:t>4!</a:t>
            </a:r>
            <a:r>
              <a:rPr kumimoji="0" lang="en-US" altLang="en-US" sz="2400">
                <a:solidFill>
                  <a:srgbClr val="FF00FF"/>
                </a:solidFill>
                <a:sym typeface="Euclid Symbol" panose="05050102010706020507" pitchFamily="18" charset="2"/>
              </a:rPr>
              <a:t></a:t>
            </a:r>
            <a:r>
              <a:rPr kumimoji="0" lang="en-US" altLang="en-US" sz="2400">
                <a:solidFill>
                  <a:srgbClr val="FF00FF"/>
                </a:solidFill>
              </a:rPr>
              <a:t>9!</a:t>
            </a:r>
            <a:r>
              <a:rPr kumimoji="0" lang="en-US" altLang="en-US" sz="2400">
                <a:solidFill>
                  <a:srgbClr val="000000"/>
                </a:solidFill>
              </a:rPr>
              <a:t>-to-1</a:t>
            </a:r>
          </a:p>
        </p:txBody>
      </p:sp>
      <p:sp>
        <p:nvSpPr>
          <p:cNvPr id="40966" name="Text Box 12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sp>
        <p:nvSpPr>
          <p:cNvPr id="939021" name="AutoShape 13"/>
          <p:cNvSpPr>
            <a:spLocks noChangeArrowheads="1"/>
          </p:cNvSpPr>
          <p:nvPr/>
        </p:nvSpPr>
        <p:spPr bwMode="auto">
          <a:xfrm>
            <a:off x="4648200" y="5715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3902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5767388"/>
            <a:ext cx="25177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9024" name="AutoShape 16"/>
          <p:cNvSpPr>
            <a:spLocks/>
          </p:cNvSpPr>
          <p:nvPr/>
        </p:nvSpPr>
        <p:spPr bwMode="auto">
          <a:xfrm rot="-5400000">
            <a:off x="3505200" y="4343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9025" name="AutoShape 17"/>
          <p:cNvSpPr>
            <a:spLocks/>
          </p:cNvSpPr>
          <p:nvPr/>
        </p:nvSpPr>
        <p:spPr bwMode="auto">
          <a:xfrm rot="-5400000">
            <a:off x="4572000" y="4267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9026" name="Text Box 18"/>
          <p:cNvSpPr txBox="1">
            <a:spLocks noChangeArrowheads="1"/>
          </p:cNvSpPr>
          <p:nvPr/>
        </p:nvSpPr>
        <p:spPr bwMode="auto">
          <a:xfrm>
            <a:off x="3413125" y="4918075"/>
            <a:ext cx="377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4!</a:t>
            </a:r>
          </a:p>
        </p:txBody>
      </p:sp>
      <p:sp>
        <p:nvSpPr>
          <p:cNvPr id="939027" name="Text Box 19"/>
          <p:cNvSpPr txBox="1">
            <a:spLocks noChangeArrowheads="1"/>
          </p:cNvSpPr>
          <p:nvPr/>
        </p:nvSpPr>
        <p:spPr bwMode="auto">
          <a:xfrm>
            <a:off x="4495800" y="489108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9!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7" grpId="0"/>
      <p:bldP spid="939019" grpId="0"/>
      <p:bldP spid="939021" grpId="0" animBg="1"/>
      <p:bldP spid="939024" grpId="0" animBg="1"/>
      <p:bldP spid="939025" grpId="0" animBg="1"/>
      <p:bldP spid="939026" grpId="0"/>
      <p:bldP spid="9390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838200" y="1219200"/>
            <a:ext cx="4572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Let </a:t>
            </a:r>
            <a:r>
              <a:rPr kumimoji="0" lang="en-US" altLang="en-US" i="1"/>
              <a:t>A</a:t>
            </a:r>
            <a:r>
              <a:rPr kumimoji="0" lang="en-US" altLang="en-US"/>
              <a:t>::= permutations of {1,2,…,13}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/>
              <a:t>      B</a:t>
            </a:r>
            <a:r>
              <a:rPr kumimoji="0" lang="en-US" altLang="en-US"/>
              <a:t>::= size 4 subsets</a:t>
            </a:r>
          </a:p>
        </p:txBody>
      </p:sp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pic>
        <p:nvPicPr>
          <p:cNvPr id="9379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37990" name="Object 6"/>
          <p:cNvGraphicFramePr>
            <a:graphicFrameLocks noChangeAspect="1"/>
          </p:cNvGraphicFramePr>
          <p:nvPr/>
        </p:nvGraphicFramePr>
        <p:xfrm>
          <a:off x="3048000" y="2336800"/>
          <a:ext cx="30559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5" imgW="1091880" imgH="253800" progId="Equation.DSMT4">
                  <p:embed/>
                </p:oleObj>
              </mc:Choice>
              <mc:Fallback>
                <p:oleObj name="Equation" r:id="rId5" imgW="10918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36800"/>
                        <a:ext cx="30559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97" name="Text Box 13"/>
          <p:cNvSpPr txBox="1">
            <a:spLocks noChangeArrowheads="1"/>
          </p:cNvSpPr>
          <p:nvPr/>
        </p:nvSpPr>
        <p:spPr bwMode="auto">
          <a:xfrm>
            <a:off x="1000125" y="3519488"/>
            <a:ext cx="387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So number of 4 element subsets is</a:t>
            </a:r>
          </a:p>
        </p:txBody>
      </p:sp>
      <p:graphicFrame>
        <p:nvGraphicFramePr>
          <p:cNvPr id="937998" name="Object 14"/>
          <p:cNvGraphicFramePr>
            <a:graphicFrameLocks noChangeAspect="1"/>
          </p:cNvGraphicFramePr>
          <p:nvPr/>
        </p:nvGraphicFramePr>
        <p:xfrm>
          <a:off x="6334125" y="3346450"/>
          <a:ext cx="676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7" imgW="317160" imgH="393480" progId="Equation.DSMT4">
                  <p:embed/>
                </p:oleObj>
              </mc:Choice>
              <mc:Fallback>
                <p:oleObj name="Equation" r:id="rId7" imgW="31716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346450"/>
                        <a:ext cx="676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9" name="Object 15"/>
          <p:cNvGraphicFramePr>
            <a:graphicFrameLocks noChangeAspect="1"/>
          </p:cNvGraphicFramePr>
          <p:nvPr/>
        </p:nvGraphicFramePr>
        <p:xfrm>
          <a:off x="4962525" y="3270250"/>
          <a:ext cx="1219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9" imgW="558720" imgH="457200" progId="Equation.DSMT4">
                  <p:embed/>
                </p:oleObj>
              </mc:Choice>
              <mc:Fallback>
                <p:oleObj name="Equation" r:id="rId9" imgW="55872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3270250"/>
                        <a:ext cx="12192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0"/>
          <p:cNvGraphicFramePr>
            <a:graphicFrameLocks noChangeAspect="1"/>
          </p:cNvGraphicFramePr>
          <p:nvPr/>
        </p:nvGraphicFramePr>
        <p:xfrm>
          <a:off x="3784600" y="464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648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05" name="Text Box 21"/>
          <p:cNvSpPr txBox="1">
            <a:spLocks noChangeArrowheads="1"/>
          </p:cNvSpPr>
          <p:nvPr/>
        </p:nvSpPr>
        <p:spPr bwMode="auto">
          <a:xfrm>
            <a:off x="1600200" y="4941888"/>
            <a:ext cx="582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Number of </a:t>
            </a:r>
            <a:r>
              <a:rPr kumimoji="0" lang="en-US" altLang="en-US" i="1">
                <a:solidFill>
                  <a:srgbClr val="3333CC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 element subsets of an </a:t>
            </a:r>
            <a:r>
              <a:rPr kumimoji="0" lang="en-US" altLang="en-US" i="1">
                <a:solidFill>
                  <a:srgbClr val="3333CC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 element set is</a:t>
            </a:r>
          </a:p>
        </p:txBody>
      </p:sp>
      <p:graphicFrame>
        <p:nvGraphicFramePr>
          <p:cNvPr id="938006" name="Object 22"/>
          <p:cNvGraphicFramePr>
            <a:graphicFrameLocks noChangeAspect="1"/>
          </p:cNvGraphicFramePr>
          <p:nvPr/>
        </p:nvGraphicFramePr>
        <p:xfrm>
          <a:off x="3276600" y="5410200"/>
          <a:ext cx="259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13" imgW="1180800" imgH="457200" progId="Equation.DSMT4">
                  <p:embed/>
                </p:oleObj>
              </mc:Choice>
              <mc:Fallback>
                <p:oleObj name="Equation" r:id="rId13" imgW="118080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259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07" name="Rectangle 23"/>
          <p:cNvSpPr>
            <a:spLocks noChangeArrowheads="1"/>
          </p:cNvSpPr>
          <p:nvPr/>
        </p:nvSpPr>
        <p:spPr bwMode="auto">
          <a:xfrm>
            <a:off x="1447800" y="4648200"/>
            <a:ext cx="6324600" cy="19050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5" grpId="0"/>
      <p:bldP spid="9380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3425825" y="457200"/>
            <a:ext cx="228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MISSISSIPPI</a:t>
            </a:r>
          </a:p>
        </p:txBody>
      </p:sp>
      <p:sp>
        <p:nvSpPr>
          <p:cNvPr id="41987" name="Text Box 13"/>
          <p:cNvSpPr txBox="1">
            <a:spLocks noChangeArrowheads="1"/>
          </p:cNvSpPr>
          <p:nvPr/>
        </p:nvSpPr>
        <p:spPr bwMode="auto">
          <a:xfrm>
            <a:off x="685800" y="1371600"/>
            <a:ext cx="77120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How many ways to rearrange the letters in the word “MISSISSIPPI”?</a:t>
            </a:r>
          </a:p>
        </p:txBody>
      </p:sp>
      <p:sp>
        <p:nvSpPr>
          <p:cNvPr id="1056782" name="Text Box 14"/>
          <p:cNvSpPr txBox="1">
            <a:spLocks noChangeArrowheads="1"/>
          </p:cNvSpPr>
          <p:nvPr/>
        </p:nvSpPr>
        <p:spPr bwMode="auto">
          <a:xfrm>
            <a:off x="685800" y="2192338"/>
            <a:ext cx="78200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Let A be the set of all permutations of n letters.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      B be the set of all different words by rearranging “MISSISSIPPI”.</a:t>
            </a:r>
          </a:p>
        </p:txBody>
      </p:sp>
      <p:sp>
        <p:nvSpPr>
          <p:cNvPr id="1056783" name="Text Box 15"/>
          <p:cNvSpPr txBox="1">
            <a:spLocks noChangeArrowheads="1"/>
          </p:cNvSpPr>
          <p:nvPr/>
        </p:nvSpPr>
        <p:spPr bwMode="auto">
          <a:xfrm>
            <a:off x="762000" y="3276600"/>
            <a:ext cx="60483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permutations are mapped to the same word?</a:t>
            </a:r>
          </a:p>
        </p:txBody>
      </p:sp>
      <p:sp>
        <p:nvSpPr>
          <p:cNvPr id="1056784" name="Rectangle 16"/>
          <p:cNvSpPr>
            <a:spLocks noChangeArrowheads="1"/>
          </p:cNvSpPr>
          <p:nvPr/>
        </p:nvSpPr>
        <p:spPr bwMode="auto">
          <a:xfrm>
            <a:off x="304800" y="4524375"/>
            <a:ext cx="1760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MISSISSIPPI</a:t>
            </a:r>
          </a:p>
        </p:txBody>
      </p:sp>
      <p:sp>
        <p:nvSpPr>
          <p:cNvPr id="1056785" name="Text Box 17"/>
          <p:cNvSpPr txBox="1">
            <a:spLocks noChangeArrowheads="1"/>
          </p:cNvSpPr>
          <p:nvPr/>
        </p:nvSpPr>
        <p:spPr bwMode="auto">
          <a:xfrm>
            <a:off x="2514600" y="3976688"/>
            <a:ext cx="6240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4! possible ways to rearrange the S giving the same word</a:t>
            </a:r>
          </a:p>
        </p:txBody>
      </p:sp>
      <p:sp>
        <p:nvSpPr>
          <p:cNvPr id="1056786" name="Text Box 18"/>
          <p:cNvSpPr txBox="1">
            <a:spLocks noChangeArrowheads="1"/>
          </p:cNvSpPr>
          <p:nvPr/>
        </p:nvSpPr>
        <p:spPr bwMode="auto">
          <a:xfrm>
            <a:off x="2514600" y="4510088"/>
            <a:ext cx="6207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4! possible ways to rearrange the I giving the same word</a:t>
            </a:r>
          </a:p>
        </p:txBody>
      </p:sp>
      <p:sp>
        <p:nvSpPr>
          <p:cNvPr id="1056787" name="Text Box 19"/>
          <p:cNvSpPr txBox="1">
            <a:spLocks noChangeArrowheads="1"/>
          </p:cNvSpPr>
          <p:nvPr/>
        </p:nvSpPr>
        <p:spPr bwMode="auto">
          <a:xfrm>
            <a:off x="2514600" y="5043488"/>
            <a:ext cx="6200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2! possible ways to rearrange the P giving the same word</a:t>
            </a:r>
          </a:p>
        </p:txBody>
      </p:sp>
      <p:sp>
        <p:nvSpPr>
          <p:cNvPr id="1056788" name="Line 20"/>
          <p:cNvSpPr>
            <a:spLocks noChangeShapeType="1"/>
          </p:cNvSpPr>
          <p:nvPr/>
        </p:nvSpPr>
        <p:spPr bwMode="auto">
          <a:xfrm flipV="1">
            <a:off x="2057400" y="42052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89" name="Line 21"/>
          <p:cNvSpPr>
            <a:spLocks noChangeShapeType="1"/>
          </p:cNvSpPr>
          <p:nvPr/>
        </p:nvSpPr>
        <p:spPr bwMode="auto">
          <a:xfrm>
            <a:off x="2057400" y="4662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90" name="Line 22"/>
          <p:cNvSpPr>
            <a:spLocks noChangeShapeType="1"/>
          </p:cNvSpPr>
          <p:nvPr/>
        </p:nvSpPr>
        <p:spPr bwMode="auto">
          <a:xfrm>
            <a:off x="2057400" y="473868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91" name="Text Box 23"/>
          <p:cNvSpPr txBox="1">
            <a:spLocks noChangeArrowheads="1"/>
          </p:cNvSpPr>
          <p:nvPr/>
        </p:nvSpPr>
        <p:spPr bwMode="auto">
          <a:xfrm>
            <a:off x="762000" y="5867400"/>
            <a:ext cx="77327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The mapping is 4!4!2!-to-1, and so there are </a:t>
            </a:r>
            <a:r>
              <a:rPr lang="en-US" altLang="zh-TW" dirty="0" smtClean="0"/>
              <a:t>11!/</a:t>
            </a:r>
            <a:r>
              <a:rPr lang="en-US" altLang="zh-TW" dirty="0"/>
              <a:t>4!4!2! different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82" grpId="0"/>
      <p:bldP spid="1056783" grpId="0" animBg="1"/>
      <p:bldP spid="1056784" grpId="0"/>
      <p:bldP spid="1056785" grpId="0"/>
      <p:bldP spid="1056786" grpId="0"/>
      <p:bldP spid="1056787" grpId="0"/>
      <p:bldP spid="105679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/>
        </p:nvSpPr>
        <p:spPr bwMode="auto">
          <a:xfrm>
            <a:off x="457200" y="1195388"/>
            <a:ext cx="8153400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I’m planning a 20-mile walk, which should include 5 northward miles, 5 eastward miles, 5 southward miles, and 5 westward miles.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many different walks are possible?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is a bijection between such walks and sequences with 5 N’s, 5 E’s, 5 S’s, and 5 W’s.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number of such sequences is equal to the number of rearrangements: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20!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5!5!5!5!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62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20 Mile Walk</a:t>
            </a:r>
          </a:p>
        </p:txBody>
      </p:sp>
      <p:sp>
        <p:nvSpPr>
          <p:cNvPr id="1058820" name="Line 4"/>
          <p:cNvSpPr>
            <a:spLocks noChangeShapeType="1"/>
          </p:cNvSpPr>
          <p:nvPr/>
        </p:nvSpPr>
        <p:spPr bwMode="auto">
          <a:xfrm>
            <a:off x="39624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Bijection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Division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More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1071108" name="Text Box 4"/>
          <p:cNvSpPr txBox="1">
            <a:spLocks noChangeArrowheads="1"/>
          </p:cNvSpPr>
          <p:nvPr/>
        </p:nvSpPr>
        <p:spPr bwMode="auto">
          <a:xfrm>
            <a:off x="2608263" y="2819400"/>
            <a:ext cx="3868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((()))    (()())     (())()    ()(())    ()()()</a:t>
            </a:r>
          </a:p>
        </p:txBody>
      </p:sp>
      <p:sp>
        <p:nvSpPr>
          <p:cNvPr id="1071109" name="Text Box 5"/>
          <p:cNvSpPr txBox="1">
            <a:spLocks noChangeArrowheads="1"/>
          </p:cNvSpPr>
          <p:nvPr/>
        </p:nvSpPr>
        <p:spPr bwMode="auto">
          <a:xfrm>
            <a:off x="1447800" y="2133600"/>
            <a:ext cx="6326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There are 5 valid ways to add 3 pairs of parentheses.</a:t>
            </a:r>
          </a:p>
        </p:txBody>
      </p:sp>
      <p:sp>
        <p:nvSpPr>
          <p:cNvPr id="1071110" name="Text Box 6"/>
          <p:cNvSpPr txBox="1">
            <a:spLocks noChangeArrowheads="1"/>
          </p:cNvSpPr>
          <p:nvPr/>
        </p:nvSpPr>
        <p:spPr bwMode="auto">
          <a:xfrm>
            <a:off x="1295400" y="3554413"/>
            <a:ext cx="6562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parentheses.</a:t>
            </a:r>
          </a:p>
        </p:txBody>
      </p:sp>
      <p:sp>
        <p:nvSpPr>
          <p:cNvPr id="1071112" name="Text Box 8"/>
          <p:cNvSpPr txBox="1">
            <a:spLocks noChangeArrowheads="1"/>
          </p:cNvSpPr>
          <p:nvPr/>
        </p:nvSpPr>
        <p:spPr bwMode="auto">
          <a:xfrm>
            <a:off x="1431925" y="4384675"/>
            <a:ext cx="6242050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pairing is valid if and only if there are at least as many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open parentheses than close parentheses from the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8" grpId="0"/>
      <p:bldP spid="1071109" grpId="0"/>
      <p:bldP spid="1071110" grpId="0"/>
      <p:bldP spid="10711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3363913" y="457200"/>
            <a:ext cx="235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Monotone Path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914400" y="1143000"/>
            <a:ext cx="72390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A monotone path from (0,0) to (n,n) is a path consisting of “right" moves (x-coordinate increase by 1) and “up" moves (y-coordinate increase by 1), starting at (0,0) and ending at (n,n). </a:t>
            </a:r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914400" y="2667000"/>
            <a:ext cx="670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We say such a path “lower-right" monotone path if all of the points (x</a:t>
            </a:r>
            <a:r>
              <a:rPr lang="en-US" altLang="zh-TW" baseline="-25000"/>
              <a:t>i</a:t>
            </a:r>
            <a:r>
              <a:rPr lang="en-US" altLang="zh-TW"/>
              <a:t>,y</a:t>
            </a:r>
            <a:r>
              <a:rPr lang="en-US" altLang="zh-TW" baseline="-25000"/>
              <a:t>i</a:t>
            </a:r>
            <a:r>
              <a:rPr lang="en-US" altLang="zh-TW"/>
              <a:t>) on the path has x</a:t>
            </a:r>
            <a:r>
              <a:rPr lang="en-US" altLang="zh-TW" baseline="-25000"/>
              <a:t>i</a:t>
            </a:r>
            <a:r>
              <a:rPr lang="en-US" altLang="zh-TW"/>
              <a:t> &gt;= y</a:t>
            </a:r>
            <a:r>
              <a:rPr lang="en-US" altLang="zh-TW" baseline="-25000"/>
              <a:t>i</a:t>
            </a:r>
            <a:r>
              <a:rPr lang="en-US" altLang="zh-TW"/>
              <a:t>. </a:t>
            </a:r>
          </a:p>
        </p:txBody>
      </p:sp>
      <p:pic>
        <p:nvPicPr>
          <p:cNvPr id="10690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57912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9064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24765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lower-right monotone</a:t>
            </a:r>
          </a:p>
        </p:txBody>
      </p:sp>
      <p:sp>
        <p:nvSpPr>
          <p:cNvPr id="1069066" name="Text Box 10"/>
          <p:cNvSpPr txBox="1">
            <a:spLocks noChangeArrowheads="1"/>
          </p:cNvSpPr>
          <p:nvPr/>
        </p:nvSpPr>
        <p:spPr bwMode="auto">
          <a:xfrm>
            <a:off x="5410200" y="6019800"/>
            <a:ext cx="30654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NOT lower-right monotone</a:t>
            </a:r>
          </a:p>
        </p:txBody>
      </p:sp>
      <p:sp>
        <p:nvSpPr>
          <p:cNvPr id="1069067" name="Line 11"/>
          <p:cNvSpPr>
            <a:spLocks noChangeShapeType="1"/>
          </p:cNvSpPr>
          <p:nvPr/>
        </p:nvSpPr>
        <p:spPr bwMode="auto">
          <a:xfrm flipH="1" flipV="1">
            <a:off x="2971800" y="541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068" name="Line 12"/>
          <p:cNvSpPr>
            <a:spLocks noChangeShapeType="1"/>
          </p:cNvSpPr>
          <p:nvPr/>
        </p:nvSpPr>
        <p:spPr bwMode="auto">
          <a:xfrm flipV="1">
            <a:off x="3429000" y="5486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069" name="Line 13"/>
          <p:cNvSpPr>
            <a:spLocks noChangeShapeType="1"/>
          </p:cNvSpPr>
          <p:nvPr/>
        </p:nvSpPr>
        <p:spPr bwMode="auto">
          <a:xfrm flipH="1" flipV="1">
            <a:off x="6248400" y="47244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62" grpId="0"/>
      <p:bldP spid="1069064" grpId="0" animBg="1"/>
      <p:bldP spid="10690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62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Mountain Ranges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04900" y="1295400"/>
            <a:ext cx="69342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“mountain ranges” can you form with n upstrokes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n downstrokes that all stay above the original line?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52600" y="2513013"/>
            <a:ext cx="5638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                                                            /\ </a:t>
            </a:r>
          </a:p>
          <a:p>
            <a:pPr eaLnBrk="1" hangingPunct="1"/>
            <a:r>
              <a:rPr lang="en-US" altLang="zh-TW"/>
              <a:t>                    /\       /\           /\/\       /  \</a:t>
            </a:r>
          </a:p>
          <a:p>
            <a:pPr eaLnBrk="1" hangingPunct="1"/>
            <a:r>
              <a:rPr lang="en-US" altLang="zh-TW"/>
              <a:t>/\/\/\,    /\/  \,    /  \/\,    /       \,   /     \</a:t>
            </a:r>
          </a:p>
        </p:txBody>
      </p:sp>
      <p:sp>
        <p:nvSpPr>
          <p:cNvPr id="1073157" name="Text Box 5"/>
          <p:cNvSpPr txBox="1">
            <a:spLocks noChangeArrowheads="1"/>
          </p:cNvSpPr>
          <p:nvPr/>
        </p:nvSpPr>
        <p:spPr bwMode="auto">
          <a:xfrm>
            <a:off x="1143000" y="4079875"/>
            <a:ext cx="71501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do not know how to solve these three problems yet, but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can show that all these three problems have the same answer,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by showing that there are bijections between these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060575" y="457200"/>
            <a:ext cx="494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 and Monotone Paths</a:t>
            </a:r>
          </a:p>
        </p:txBody>
      </p:sp>
      <p:sp>
        <p:nvSpPr>
          <p:cNvPr id="1072143" name="Text Box 15"/>
          <p:cNvSpPr txBox="1">
            <a:spLocks noChangeArrowheads="1"/>
          </p:cNvSpPr>
          <p:nvPr/>
        </p:nvSpPr>
        <p:spPr bwMode="auto">
          <a:xfrm>
            <a:off x="1328738" y="3276600"/>
            <a:ext cx="282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(()()())                   ()()()()</a:t>
            </a:r>
          </a:p>
        </p:txBody>
      </p:sp>
      <p:pic>
        <p:nvPicPr>
          <p:cNvPr id="4813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27"/>
          <a:stretch>
            <a:fillRect/>
          </a:stretch>
        </p:blipFill>
        <p:spPr bwMode="auto">
          <a:xfrm>
            <a:off x="914400" y="3938588"/>
            <a:ext cx="37338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18"/>
          <p:cNvSpPr txBox="1">
            <a:spLocks noChangeArrowheads="1"/>
          </p:cNvSpPr>
          <p:nvPr/>
        </p:nvSpPr>
        <p:spPr bwMode="auto">
          <a:xfrm>
            <a:off x="1431925" y="1192213"/>
            <a:ext cx="6242050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pairing is valid if and only if there are at least as many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open parentheses than close parentheses from the left.</a:t>
            </a:r>
          </a:p>
        </p:txBody>
      </p:sp>
      <p:sp>
        <p:nvSpPr>
          <p:cNvPr id="1072147" name="Text Box 19"/>
          <p:cNvSpPr txBox="1">
            <a:spLocks noChangeArrowheads="1"/>
          </p:cNvSpPr>
          <p:nvPr/>
        </p:nvSpPr>
        <p:spPr bwMode="auto">
          <a:xfrm>
            <a:off x="990600" y="2209800"/>
            <a:ext cx="7110413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monotone path is “lower-right” if and only if there are 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least as many right moves than up moves from the starting point.</a:t>
            </a:r>
          </a:p>
        </p:txBody>
      </p:sp>
      <p:sp>
        <p:nvSpPr>
          <p:cNvPr id="1072149" name="AutoShape 21"/>
          <p:cNvSpPr>
            <a:spLocks noChangeArrowheads="1"/>
          </p:cNvSpPr>
          <p:nvPr/>
        </p:nvSpPr>
        <p:spPr bwMode="auto">
          <a:xfrm>
            <a:off x="1676400" y="3733800"/>
            <a:ext cx="228600" cy="223838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2150" name="AutoShape 22"/>
          <p:cNvSpPr>
            <a:spLocks noChangeArrowheads="1"/>
          </p:cNvSpPr>
          <p:nvPr/>
        </p:nvSpPr>
        <p:spPr bwMode="auto">
          <a:xfrm>
            <a:off x="3657600" y="3733800"/>
            <a:ext cx="228600" cy="223838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2151" name="Text Box 23"/>
          <p:cNvSpPr txBox="1">
            <a:spLocks noChangeArrowheads="1"/>
          </p:cNvSpPr>
          <p:nvPr/>
        </p:nvSpPr>
        <p:spPr bwMode="auto">
          <a:xfrm>
            <a:off x="838200" y="5791200"/>
            <a:ext cx="749776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is a bijection between these two sets by each open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parenthesis with a right move and a close parenthesis by an up move.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957638"/>
            <a:ext cx="1600200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8675" y="3364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(()()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410200" y="3544888"/>
            <a:ext cx="2263775" cy="2032000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508625" y="3544888"/>
            <a:ext cx="1882776" cy="2093912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43" grpId="0"/>
      <p:bldP spid="1072147" grpId="0" animBg="1"/>
      <p:bldP spid="1072149" grpId="0" animBg="1"/>
      <p:bldP spid="1072150" grpId="0" animBg="1"/>
      <p:bldP spid="107215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751013" y="457200"/>
            <a:ext cx="571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Monotone Paths and Mountain Ranges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27" b="1401"/>
          <a:stretch>
            <a:fillRect/>
          </a:stretch>
        </p:blipFill>
        <p:spPr bwMode="auto">
          <a:xfrm>
            <a:off x="2705100" y="1219200"/>
            <a:ext cx="3733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37" b="1401"/>
          <a:stretch>
            <a:fillRect/>
          </a:stretch>
        </p:blipFill>
        <p:spPr bwMode="auto">
          <a:xfrm rot="-8062885">
            <a:off x="2400300" y="3238500"/>
            <a:ext cx="1752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5" r="35527" b="5882"/>
          <a:stretch>
            <a:fillRect/>
          </a:stretch>
        </p:blipFill>
        <p:spPr bwMode="auto">
          <a:xfrm rot="-8094715">
            <a:off x="5067300" y="3390900"/>
            <a:ext cx="182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4183" name="Text Box 7"/>
          <p:cNvSpPr txBox="1">
            <a:spLocks noChangeArrowheads="1"/>
          </p:cNvSpPr>
          <p:nvPr/>
        </p:nvSpPr>
        <p:spPr bwMode="auto">
          <a:xfrm>
            <a:off x="768350" y="5334000"/>
            <a:ext cx="76073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“rotating” the images, we see that a path not crossing the diagonal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is just the same as a mountain not crossing the horizontal line.</a:t>
            </a:r>
          </a:p>
        </p:txBody>
      </p:sp>
      <p:sp>
        <p:nvSpPr>
          <p:cNvPr id="1074184" name="Text Box 8"/>
          <p:cNvSpPr txBox="1">
            <a:spLocks noChangeArrowheads="1"/>
          </p:cNvSpPr>
          <p:nvPr/>
        </p:nvSpPr>
        <p:spPr bwMode="auto">
          <a:xfrm>
            <a:off x="76200" y="6289675"/>
            <a:ext cx="895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is a bijection between them by mapping “</a:t>
            </a:r>
            <a:r>
              <a:rPr lang="en-US" altLang="zh-TW">
                <a:solidFill>
                  <a:srgbClr val="A50021"/>
                </a:solidFill>
              </a:rPr>
              <a:t>right</a:t>
            </a:r>
            <a:r>
              <a:rPr lang="en-US" altLang="zh-TW"/>
              <a:t>” to “</a:t>
            </a:r>
            <a:r>
              <a:rPr lang="en-US" altLang="zh-TW">
                <a:solidFill>
                  <a:srgbClr val="008000"/>
                </a:solidFill>
              </a:rPr>
              <a:t>up</a:t>
            </a:r>
            <a:r>
              <a:rPr lang="en-US" altLang="zh-TW"/>
              <a:t>” and “</a:t>
            </a:r>
            <a:r>
              <a:rPr lang="en-US" altLang="zh-TW">
                <a:solidFill>
                  <a:srgbClr val="A50021"/>
                </a:solidFill>
              </a:rPr>
              <a:t>up</a:t>
            </a:r>
            <a:r>
              <a:rPr lang="en-US" altLang="zh-TW"/>
              <a:t>” to “</a:t>
            </a:r>
            <a:r>
              <a:rPr lang="en-US" altLang="zh-TW">
                <a:solidFill>
                  <a:srgbClr val="008000"/>
                </a:solidFill>
              </a:rPr>
              <a:t>down</a:t>
            </a:r>
            <a:r>
              <a:rPr lang="en-US" altLang="zh-TW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3" grpId="0"/>
      <p:bldP spid="10741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0" y="457200"/>
            <a:ext cx="610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Bijection: Power Set and Binary Strings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743200" y="13970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000000"/>
                </a:solidFill>
              </a:rPr>
              <a:t>S</a:t>
            </a:r>
            <a:r>
              <a:rPr kumimoji="0" lang="en-US" altLang="en-US">
                <a:solidFill>
                  <a:srgbClr val="000000"/>
                </a:solidFill>
              </a:rPr>
              <a:t>	:        {s</a:t>
            </a:r>
            <a:r>
              <a:rPr kumimoji="0" lang="en-US" altLang="en-US" baseline="-25000">
                <a:solidFill>
                  <a:srgbClr val="000000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</a:rPr>
              <a:t>4</a:t>
            </a:r>
            <a:r>
              <a:rPr kumimoji="0" lang="en-US" altLang="en-US">
                <a:solidFill>
                  <a:srgbClr val="000000"/>
                </a:solidFill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</a:rPr>
              <a:t>5</a:t>
            </a:r>
            <a:r>
              <a:rPr kumimoji="0" lang="en-US" altLang="en-US">
                <a:solidFill>
                  <a:srgbClr val="000000"/>
                </a:solidFill>
              </a:rPr>
              <a:t>, …  , s</a:t>
            </a:r>
            <a:r>
              <a:rPr kumimoji="0" lang="en-US" altLang="en-US" i="1" baseline="-25000">
                <a:solidFill>
                  <a:srgbClr val="000000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53700" name="Text Box 4"/>
          <p:cNvSpPr txBox="1">
            <a:spLocks noChangeArrowheads="1"/>
          </p:cNvSpPr>
          <p:nvPr/>
        </p:nvSpPr>
        <p:spPr bwMode="auto">
          <a:xfrm>
            <a:off x="1524000" y="5957888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string:</a:t>
            </a:r>
            <a:r>
              <a:rPr kumimoji="0" lang="en-US" altLang="en-US">
                <a:solidFill>
                  <a:srgbClr val="0066FF"/>
                </a:solidFill>
              </a:rPr>
              <a:t>    1    0   1   1  0   …     1</a:t>
            </a:r>
          </a:p>
        </p:txBody>
      </p:sp>
      <p:sp>
        <p:nvSpPr>
          <p:cNvPr id="1053701" name="Text Box 5"/>
          <p:cNvSpPr txBox="1">
            <a:spLocks noChangeArrowheads="1"/>
          </p:cNvSpPr>
          <p:nvPr/>
        </p:nvSpPr>
        <p:spPr bwMode="auto">
          <a:xfrm>
            <a:off x="1524000" y="5348288"/>
            <a:ext cx="358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	subset: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66FF"/>
                </a:solidFill>
              </a:rPr>
              <a:t>{s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66FF"/>
                </a:solidFill>
              </a:rPr>
              <a:t>,      s</a:t>
            </a:r>
            <a:r>
              <a:rPr kumimoji="0" lang="en-US" altLang="en-US" baseline="-25000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66FF"/>
                </a:solidFill>
              </a:rPr>
              <a:t>, s</a:t>
            </a:r>
            <a:r>
              <a:rPr kumimoji="0" lang="en-US" altLang="en-US" baseline="-25000">
                <a:solidFill>
                  <a:srgbClr val="0066FF"/>
                </a:solidFill>
              </a:rPr>
              <a:t>4</a:t>
            </a:r>
            <a:r>
              <a:rPr kumimoji="0" lang="en-US" altLang="en-US">
                <a:solidFill>
                  <a:srgbClr val="0066FF"/>
                </a:solidFill>
              </a:rPr>
              <a:t>,      …  , s</a:t>
            </a:r>
            <a:r>
              <a:rPr kumimoji="0" lang="en-US" altLang="en-US" i="1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1053702" name="Text Box 6"/>
          <p:cNvSpPr txBox="1">
            <a:spLocks noChangeArrowheads="1"/>
          </p:cNvSpPr>
          <p:nvPr/>
        </p:nvSpPr>
        <p:spPr bwMode="auto">
          <a:xfrm>
            <a:off x="1371600" y="2138363"/>
            <a:ext cx="63436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bijection between subsets and binary strings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90600" y="2895600"/>
            <a:ext cx="2754313" cy="1371600"/>
            <a:chOff x="3504" y="1680"/>
            <a:chExt cx="1735" cy="864"/>
          </a:xfrm>
        </p:grpSpPr>
        <p:sp>
          <p:nvSpPr>
            <p:cNvPr id="1053710" name="Oval 14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3711" name="Oval 15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2" name="Text Box 16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253" name="Text Box 17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254" name="Oval 18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5" name="Oval 19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6" name="Oval 20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7" name="Oval 21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8" name="Text Box 22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259" name="Oval 23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0" name="Oval 24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1" name="Oval 25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2" name="Oval 26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Text Box 27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264" name="Line 29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30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31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32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Text Box 33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1053731" name="Text Box 35"/>
          <p:cNvSpPr txBox="1">
            <a:spLocks noChangeArrowheads="1"/>
          </p:cNvSpPr>
          <p:nvPr/>
        </p:nvSpPr>
        <p:spPr bwMode="auto">
          <a:xfrm>
            <a:off x="3983038" y="3124200"/>
            <a:ext cx="4637087" cy="9255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A: the set of all subsets of S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B: the set of all binary strings of length n</a:t>
            </a:r>
          </a:p>
        </p:txBody>
      </p:sp>
      <p:sp>
        <p:nvSpPr>
          <p:cNvPr id="1053732" name="Text Box 36"/>
          <p:cNvSpPr txBox="1">
            <a:spLocks noChangeArrowheads="1"/>
          </p:cNvSpPr>
          <p:nvPr/>
        </p:nvSpPr>
        <p:spPr bwMode="auto">
          <a:xfrm>
            <a:off x="1447800" y="4724400"/>
            <a:ext cx="4862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mapping is defined in the following way: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1084970"/>
            <a:ext cx="5408277" cy="5586584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0" grpId="0"/>
      <p:bldP spid="1053701" grpId="0"/>
      <p:bldP spid="1053702" grpId="0" animBg="1"/>
      <p:bldP spid="1053731" grpId="0" animBg="1"/>
      <p:bldP spid="10537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23900" y="457200"/>
            <a:ext cx="765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Parenthesis, Monotone Paths and Mountain Ranges</a:t>
            </a:r>
          </a:p>
        </p:txBody>
      </p:sp>
      <p:sp>
        <p:nvSpPr>
          <p:cNvPr id="1075208" name="Text Box 8"/>
          <p:cNvSpPr txBox="1">
            <a:spLocks noChangeArrowheads="1"/>
          </p:cNvSpPr>
          <p:nvPr/>
        </p:nvSpPr>
        <p:spPr bwMode="auto">
          <a:xfrm>
            <a:off x="1508125" y="1641475"/>
            <a:ext cx="63404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Now we know that these three sets are of equal size,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although we don’t know the size.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turns out that the answer is exactly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is called the nth Catalan number,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has applications in many other places as well.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We will not compute it in the lecture. This is FYI for now.</a:t>
            </a:r>
          </a:p>
          <a:p>
            <a:pPr eaLnBrk="1" hangingPunct="1"/>
            <a:endParaRPr lang="en-US" altLang="zh-TW"/>
          </a:p>
        </p:txBody>
      </p:sp>
      <p:pic>
        <p:nvPicPr>
          <p:cNvPr id="10752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60638"/>
            <a:ext cx="15240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457200" y="1565275"/>
            <a:ext cx="83693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Counting by mapping is a very useful technique.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is also a powerful technique to solve more complicated problems.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basic examples usually map a set into a properly defined binary strings.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we see how to generalize this approach by considering k-to-1 functions.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Finally we see the mapping between more complicated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0" y="457200"/>
            <a:ext cx="610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Bijection: Power Set and Binary Strings</a:t>
            </a:r>
          </a:p>
        </p:txBody>
      </p:sp>
      <p:sp>
        <p:nvSpPr>
          <p:cNvPr id="1060871" name="Text Box 7"/>
          <p:cNvSpPr txBox="1">
            <a:spLocks noChangeArrowheads="1"/>
          </p:cNvSpPr>
          <p:nvPr/>
        </p:nvSpPr>
        <p:spPr bwMode="auto">
          <a:xfrm>
            <a:off x="615950" y="3303588"/>
            <a:ext cx="791845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mapping is a bijection, because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two different subsets are mapped to two different strings (injection)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each binary string represents some subset (surjection).</a:t>
            </a:r>
          </a:p>
        </p:txBody>
      </p:sp>
      <p:sp>
        <p:nvSpPr>
          <p:cNvPr id="1060872" name="Text Box 8"/>
          <p:cNvSpPr txBox="1">
            <a:spLocks noChangeArrowheads="1"/>
          </p:cNvSpPr>
          <p:nvPr/>
        </p:nvSpPr>
        <p:spPr bwMode="auto">
          <a:xfrm>
            <a:off x="1143000" y="5562600"/>
            <a:ext cx="38862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chemeClr val="tx2"/>
                </a:solidFill>
              </a:rPr>
              <a:t>So, </a:t>
            </a:r>
            <a:r>
              <a:rPr kumimoji="0" lang="en-US" altLang="en-US"/>
              <a:t>|</a:t>
            </a:r>
            <a:r>
              <a:rPr kumimoji="0" lang="en-US" altLang="en-US" i="1">
                <a:solidFill>
                  <a:srgbClr val="0033CC"/>
                </a:solidFill>
              </a:rPr>
              <a:t>n</a:t>
            </a:r>
            <a:r>
              <a:rPr kumimoji="0" lang="en-US" altLang="en-US"/>
              <a:t>-bit binary strings| =</a:t>
            </a:r>
            <a:r>
              <a:rPr kumimoji="0" lang="en-US" altLang="en-US" i="1"/>
              <a:t> </a:t>
            </a:r>
            <a:r>
              <a:rPr kumimoji="0" lang="en-US" altLang="en-US"/>
              <a:t>|P(</a:t>
            </a:r>
            <a:r>
              <a:rPr kumimoji="0" lang="en-US" altLang="en-US" i="1"/>
              <a:t>S</a:t>
            </a:r>
            <a:r>
              <a:rPr kumimoji="0" lang="en-US" altLang="en-US"/>
              <a:t>)|</a:t>
            </a:r>
          </a:p>
        </p:txBody>
      </p:sp>
      <p:sp>
        <p:nvSpPr>
          <p:cNvPr id="1060873" name="AutoShape 9"/>
          <p:cNvSpPr>
            <a:spLocks/>
          </p:cNvSpPr>
          <p:nvPr/>
        </p:nvSpPr>
        <p:spPr bwMode="auto">
          <a:xfrm rot="-5400000">
            <a:off x="2705100" y="49911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6087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248400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34"/>
          <p:cNvSpPr txBox="1">
            <a:spLocks noChangeArrowheads="1"/>
          </p:cNvSpPr>
          <p:nvPr/>
        </p:nvSpPr>
        <p:spPr bwMode="auto">
          <a:xfrm>
            <a:off x="990600" y="25146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string:</a:t>
            </a:r>
            <a:r>
              <a:rPr kumimoji="0" lang="en-US" altLang="en-US">
                <a:solidFill>
                  <a:srgbClr val="0066FF"/>
                </a:solidFill>
              </a:rPr>
              <a:t>    1    0   1   1  0   …     1</a:t>
            </a:r>
          </a:p>
        </p:txBody>
      </p:sp>
      <p:sp>
        <p:nvSpPr>
          <p:cNvPr id="11272" name="Text Box 35"/>
          <p:cNvSpPr txBox="1">
            <a:spLocks noChangeArrowheads="1"/>
          </p:cNvSpPr>
          <p:nvPr/>
        </p:nvSpPr>
        <p:spPr bwMode="auto">
          <a:xfrm>
            <a:off x="990600" y="19812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	subset: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66FF"/>
                </a:solidFill>
              </a:rPr>
              <a:t>{s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66FF"/>
                </a:solidFill>
              </a:rPr>
              <a:t>,      s</a:t>
            </a:r>
            <a:r>
              <a:rPr kumimoji="0" lang="en-US" altLang="en-US" baseline="-25000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66FF"/>
                </a:solidFill>
              </a:rPr>
              <a:t>, s</a:t>
            </a:r>
            <a:r>
              <a:rPr kumimoji="0" lang="en-US" altLang="en-US" baseline="-25000">
                <a:solidFill>
                  <a:srgbClr val="0066FF"/>
                </a:solidFill>
              </a:rPr>
              <a:t>4</a:t>
            </a:r>
            <a:r>
              <a:rPr kumimoji="0" lang="en-US" altLang="en-US">
                <a:solidFill>
                  <a:srgbClr val="0066FF"/>
                </a:solidFill>
              </a:rPr>
              <a:t>,      …  , s</a:t>
            </a:r>
            <a:r>
              <a:rPr kumimoji="0" lang="en-US" altLang="en-US" i="1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11273" name="Text Box 36"/>
          <p:cNvSpPr txBox="1">
            <a:spLocks noChangeArrowheads="1"/>
          </p:cNvSpPr>
          <p:nvPr/>
        </p:nvSpPr>
        <p:spPr bwMode="auto">
          <a:xfrm>
            <a:off x="914400" y="1447800"/>
            <a:ext cx="4862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mapping is defined in the following way:</a:t>
            </a:r>
          </a:p>
        </p:txBody>
      </p:sp>
      <p:grpSp>
        <p:nvGrpSpPr>
          <p:cNvPr id="11274" name="Group 37"/>
          <p:cNvGrpSpPr>
            <a:grpSpLocks/>
          </p:cNvGrpSpPr>
          <p:nvPr/>
        </p:nvGrpSpPr>
        <p:grpSpPr bwMode="auto">
          <a:xfrm>
            <a:off x="5943600" y="1600200"/>
            <a:ext cx="2754313" cy="1371600"/>
            <a:chOff x="3504" y="1680"/>
            <a:chExt cx="1735" cy="864"/>
          </a:xfrm>
        </p:grpSpPr>
        <p:sp>
          <p:nvSpPr>
            <p:cNvPr id="1060902" name="Oval 38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0903" name="Oval 39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8" name="Text Box 40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1279" name="Text Box 41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1280" name="Oval 42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1" name="Oval 43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2" name="Oval 44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3" name="Oval 45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4" name="Text Box 46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1285" name="Oval 47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6" name="Oval 48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7" name="Oval 49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8" name="Oval 50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9" name="Text Box 51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1290" name="Line 52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53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54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55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Text Box 56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1060921" name="Text Box 57"/>
          <p:cNvSpPr txBox="1">
            <a:spLocks noChangeArrowheads="1"/>
          </p:cNvSpPr>
          <p:nvPr/>
        </p:nvSpPr>
        <p:spPr bwMode="auto">
          <a:xfrm>
            <a:off x="990600" y="4800600"/>
            <a:ext cx="610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|A| = |B|, and |B| can be computed directly.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71" grpId="0"/>
      <p:bldP spid="1060872" grpId="0" animBg="1"/>
      <p:bldP spid="1060873" grpId="0" animBg="1"/>
      <p:bldP spid="1060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676400" y="1447800"/>
            <a:ext cx="5867400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how many different ways can we place a pawn (p),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 knight (k), and a bishop (b) on a chessboard so that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no two pieces share a row or a column?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08325"/>
            <a:ext cx="71628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Text Box 2"/>
          <p:cNvSpPr txBox="1">
            <a:spLocks noChangeArrowheads="1"/>
          </p:cNvSpPr>
          <p:nvPr/>
        </p:nvSpPr>
        <p:spPr bwMode="auto">
          <a:xfrm>
            <a:off x="18288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mapping between configurations to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57200" y="3733800"/>
            <a:ext cx="2754313" cy="1371600"/>
            <a:chOff x="3504" y="1680"/>
            <a:chExt cx="1735" cy="864"/>
          </a:xfrm>
        </p:grpSpPr>
        <p:sp>
          <p:nvSpPr>
            <p:cNvPr id="954380" name="Oval 12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381" name="Oval 13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21" name="Text Box 14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3322" name="Text Box 15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3323" name="Oval 16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4" name="Oval 17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5" name="Oval 18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Oval 19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7" name="Text Box 20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3328" name="Oval 21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9" name="Oval 22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0" name="Oval 23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1" name="Oval 24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Text Box 25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3333" name="Line 26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7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8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9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Text Box 30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954399" name="Text Box 31"/>
          <p:cNvSpPr txBox="1">
            <a:spLocks noChangeArrowheads="1"/>
          </p:cNvSpPr>
          <p:nvPr/>
        </p:nvSpPr>
        <p:spPr bwMode="auto">
          <a:xfrm>
            <a:off x="3581400" y="3960813"/>
            <a:ext cx="5276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A: the set of the configurations of the 3 pieces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B: the set of the such sequences of 6 numbers</a:t>
            </a:r>
          </a:p>
        </p:txBody>
      </p:sp>
      <p:sp>
        <p:nvSpPr>
          <p:cNvPr id="954400" name="Text Box 32"/>
          <p:cNvSpPr txBox="1">
            <a:spLocks noChangeArrowheads="1"/>
          </p:cNvSpPr>
          <p:nvPr/>
        </p:nvSpPr>
        <p:spPr bwMode="auto">
          <a:xfrm>
            <a:off x="1827213" y="5638800"/>
            <a:ext cx="549751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can define a bijection between A and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also calculate |B|, then we can determine |A|.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99" grpId="0"/>
      <p:bldP spid="9544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mapping between configurations to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pic>
        <p:nvPicPr>
          <p:cNvPr id="1061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63925"/>
            <a:ext cx="30480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1893" name="AutoShape 5"/>
          <p:cNvSpPr>
            <a:spLocks noChangeArrowheads="1"/>
          </p:cNvSpPr>
          <p:nvPr/>
        </p:nvSpPr>
        <p:spPr bwMode="auto">
          <a:xfrm>
            <a:off x="3433763" y="362902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5197475" y="3657600"/>
            <a:ext cx="1508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(</a:t>
            </a:r>
            <a:r>
              <a:rPr lang="en-US" altLang="en-US">
                <a:solidFill>
                  <a:schemeClr val="accent2"/>
                </a:solidFill>
              </a:rPr>
              <a:t>7,6</a:t>
            </a:r>
            <a:r>
              <a:rPr lang="en-US" altLang="en-US"/>
              <a:t>,</a:t>
            </a:r>
            <a:r>
              <a:rPr lang="en-US" altLang="en-US">
                <a:solidFill>
                  <a:srgbClr val="008000"/>
                </a:solidFill>
              </a:rPr>
              <a:t>2,5</a:t>
            </a:r>
            <a:r>
              <a:rPr lang="en-US" altLang="en-US"/>
              <a:t>,</a:t>
            </a:r>
            <a:r>
              <a:rPr lang="en-US" altLang="en-US">
                <a:solidFill>
                  <a:srgbClr val="A50021"/>
                </a:solidFill>
              </a:rPr>
              <a:t>5,2</a:t>
            </a:r>
            <a:r>
              <a:rPr lang="en-US" altLang="en-US"/>
              <a:t>)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1819275" y="6034088"/>
            <a:ext cx="70485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(7,6)</a:t>
            </a:r>
          </a:p>
        </p:txBody>
      </p:sp>
      <p:sp>
        <p:nvSpPr>
          <p:cNvPr id="1061896" name="Text Box 8"/>
          <p:cNvSpPr txBox="1">
            <a:spLocks noChangeArrowheads="1"/>
          </p:cNvSpPr>
          <p:nvPr/>
        </p:nvSpPr>
        <p:spPr bwMode="auto">
          <a:xfrm>
            <a:off x="1447800" y="4419600"/>
            <a:ext cx="7048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(2,5)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590550" y="5334000"/>
            <a:ext cx="7048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(5,2)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3200400" y="4446588"/>
            <a:ext cx="313848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is a bijection, because: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it is an injection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it is a surjection</a:t>
            </a:r>
          </a:p>
        </p:txBody>
      </p:sp>
      <p:sp>
        <p:nvSpPr>
          <p:cNvPr id="1061919" name="Text Box 31"/>
          <p:cNvSpPr txBox="1">
            <a:spLocks noChangeArrowheads="1"/>
          </p:cNvSpPr>
          <p:nvPr/>
        </p:nvSpPr>
        <p:spPr bwMode="auto">
          <a:xfrm>
            <a:off x="3048000" y="5867400"/>
            <a:ext cx="6034088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to count the number of chess configurations,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it is equivalent to count the number of such sequences.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3" grpId="0" animBg="1"/>
      <p:bldP spid="1061894" grpId="0"/>
      <p:bldP spid="1061895" grpId="0" animBg="1"/>
      <p:bldP spid="1061896" grpId="0" animBg="1"/>
      <p:bldP spid="1061897" grpId="0" animBg="1"/>
      <p:bldP spid="1061898" grpId="0"/>
      <p:bldP spid="10619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2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67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n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5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4!9!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46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4!9!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46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frac{1}{n+1}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65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\binom{16}{4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2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\binom{15}{6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4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4}{4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2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5}{6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8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1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18357</TotalTime>
  <Words>3274</Words>
  <Application>Microsoft Office PowerPoint</Application>
  <PresentationFormat>On-screen Show (4:3)</PresentationFormat>
  <Paragraphs>636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Comic Sans MS</vt:lpstr>
      <vt:lpstr>Euclid Extra</vt:lpstr>
      <vt:lpstr>Euclid Symbol</vt:lpstr>
      <vt:lpstr>新細明體</vt:lpstr>
      <vt:lpstr>Symbol</vt:lpstr>
      <vt:lpstr>Wingdings</vt:lpstr>
      <vt:lpstr>Default Design</vt:lpstr>
      <vt:lpstr>Equation</vt:lpstr>
      <vt:lpstr>Counting by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user</cp:lastModifiedBy>
  <cp:revision>386</cp:revision>
  <dcterms:created xsi:type="dcterms:W3CDTF">2007-08-29T04:27:34Z</dcterms:created>
  <dcterms:modified xsi:type="dcterms:W3CDTF">2022-08-05T14:40:41Z</dcterms:modified>
</cp:coreProperties>
</file>