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590" r:id="rId3"/>
    <p:sldId id="642" r:id="rId4"/>
    <p:sldId id="591" r:id="rId5"/>
    <p:sldId id="592" r:id="rId6"/>
    <p:sldId id="630" r:id="rId7"/>
    <p:sldId id="593" r:id="rId8"/>
    <p:sldId id="643" r:id="rId9"/>
    <p:sldId id="594" r:id="rId10"/>
    <p:sldId id="595" r:id="rId11"/>
    <p:sldId id="596" r:id="rId12"/>
    <p:sldId id="597" r:id="rId13"/>
    <p:sldId id="598" r:id="rId14"/>
    <p:sldId id="599" r:id="rId15"/>
    <p:sldId id="600" r:id="rId16"/>
    <p:sldId id="601" r:id="rId17"/>
    <p:sldId id="644" r:id="rId18"/>
    <p:sldId id="602" r:id="rId19"/>
    <p:sldId id="603" r:id="rId20"/>
    <p:sldId id="604" r:id="rId21"/>
    <p:sldId id="605" r:id="rId22"/>
    <p:sldId id="606" r:id="rId23"/>
    <p:sldId id="607" r:id="rId24"/>
    <p:sldId id="608" r:id="rId25"/>
    <p:sldId id="609" r:id="rId26"/>
    <p:sldId id="662" r:id="rId27"/>
    <p:sldId id="610" r:id="rId28"/>
    <p:sldId id="611" r:id="rId29"/>
    <p:sldId id="612" r:id="rId30"/>
    <p:sldId id="645" r:id="rId31"/>
    <p:sldId id="613" r:id="rId32"/>
    <p:sldId id="614" r:id="rId33"/>
    <p:sldId id="615" r:id="rId34"/>
    <p:sldId id="616" r:id="rId35"/>
    <p:sldId id="617" r:id="rId36"/>
    <p:sldId id="618" r:id="rId37"/>
    <p:sldId id="650" r:id="rId38"/>
    <p:sldId id="651" r:id="rId39"/>
    <p:sldId id="621" r:id="rId40"/>
    <p:sldId id="622" r:id="rId41"/>
    <p:sldId id="623" r:id="rId42"/>
    <p:sldId id="624" r:id="rId43"/>
    <p:sldId id="652" r:id="rId44"/>
    <p:sldId id="653" r:id="rId45"/>
    <p:sldId id="654" r:id="rId46"/>
    <p:sldId id="657" r:id="rId47"/>
    <p:sldId id="655" r:id="rId48"/>
    <p:sldId id="656" r:id="rId49"/>
    <p:sldId id="658" r:id="rId50"/>
    <p:sldId id="661" r:id="rId51"/>
    <p:sldId id="659" r:id="rId52"/>
    <p:sldId id="660" r:id="rId53"/>
  </p:sldIdLst>
  <p:sldSz cx="9144000" cy="6858000" type="screen4x3"/>
  <p:notesSz cx="6858000" cy="9144000"/>
  <p:custDataLst>
    <p:tags r:id="rId55"/>
  </p:custDataLst>
  <p:defaultTex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8000"/>
    <a:srgbClr val="CCCCFF"/>
    <a:srgbClr val="FFFF66"/>
    <a:srgbClr val="6600FF"/>
    <a:srgbClr val="CCECFF"/>
    <a:srgbClr val="FF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p:cViewPr varScale="1">
        <p:scale>
          <a:sx n="46" d="100"/>
          <a:sy n="46" d="100"/>
        </p:scale>
        <p:origin x="85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6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67CEF93-FC62-4DFC-9725-875FF6BC1C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025BDA2-956F-4531-854A-8B838D631252}"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81DA57F-F76B-4646-B1BD-030DE3A38D1B}"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8CF763B-D24C-439D-8F59-B20562F858C6}"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C1E35EF-7C07-49B2-9441-2877269D2626}"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E27971C-8D4A-4F2B-8361-F0F94D560E2E}"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1D4C1DF-D0A6-4544-B8FC-09636EAA0F42}"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D0691A9-638E-4DDA-8025-76E3D89D4228}"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E16640F1-EDD2-4BBC-80C1-1DD967E0EB3C}"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A7D47AE9-2848-4901-AE18-7C2616F47834}"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2167902-BB6C-4FAD-9C7E-CE1CF098073A}"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CFBBD7D-93D2-42E4-AC48-E4A4F99FC836}"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4C55211-AFF5-46AD-93DA-ECA8E1D382D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23.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1.png"/><Relationship Id="rId5" Type="http://schemas.openxmlformats.org/officeDocument/2006/relationships/tags" Target="../tags/tag18.xml"/><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tags" Target="../tags/tag17.xml"/><Relationship Id="rId9" Type="http://schemas.openxmlformats.org/officeDocument/2006/relationships/image" Target="../media/image19.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3.xml"/><Relationship Id="rId7" Type="http://schemas.openxmlformats.org/officeDocument/2006/relationships/image" Target="../media/image2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slideLayout" Target="../slideLayouts/slideLayout7.xml"/><Relationship Id="rId4" Type="http://schemas.openxmlformats.org/officeDocument/2006/relationships/tags" Target="../tags/tag24.xml"/><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7.xml"/><Relationship Id="rId7" Type="http://schemas.openxmlformats.org/officeDocument/2006/relationships/slideLayout" Target="../slideLayouts/slideLayout7.xml"/><Relationship Id="rId12" Type="http://schemas.openxmlformats.org/officeDocument/2006/relationships/image" Target="../media/image3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33.png"/><Relationship Id="rId5" Type="http://schemas.openxmlformats.org/officeDocument/2006/relationships/tags" Target="../tags/tag29.xml"/><Relationship Id="rId10" Type="http://schemas.openxmlformats.org/officeDocument/2006/relationships/image" Target="../media/image32.png"/><Relationship Id="rId4" Type="http://schemas.openxmlformats.org/officeDocument/2006/relationships/tags" Target="../tags/tag28.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37.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30.png"/><Relationship Id="rId18" Type="http://schemas.openxmlformats.org/officeDocument/2006/relationships/image" Target="../media/image43.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39.png"/><Relationship Id="rId17" Type="http://schemas.openxmlformats.org/officeDocument/2006/relationships/image" Target="../media/image42.png"/><Relationship Id="rId2" Type="http://schemas.openxmlformats.org/officeDocument/2006/relationships/tags" Target="../tags/tag35.xml"/><Relationship Id="rId16" Type="http://schemas.openxmlformats.org/officeDocument/2006/relationships/image" Target="../media/image41.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38.png"/><Relationship Id="rId5" Type="http://schemas.openxmlformats.org/officeDocument/2006/relationships/tags" Target="../tags/tag38.xml"/><Relationship Id="rId15" Type="http://schemas.openxmlformats.org/officeDocument/2006/relationships/image" Target="../media/image40.png"/><Relationship Id="rId10" Type="http://schemas.openxmlformats.org/officeDocument/2006/relationships/slideLayout" Target="../slideLayouts/slideLayout7.xml"/><Relationship Id="rId19" Type="http://schemas.openxmlformats.org/officeDocument/2006/relationships/image" Target="../media/image44.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tags" Target="../tags/tag45.xml"/><Relationship Id="rId7" Type="http://schemas.openxmlformats.org/officeDocument/2006/relationships/slideLayout" Target="../slideLayouts/slideLayout7.xml"/><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tags" Target="../tags/tag44.xml"/><Relationship Id="rId16" Type="http://schemas.openxmlformats.org/officeDocument/2006/relationships/image" Target="../media/image53.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48.png"/><Relationship Id="rId5" Type="http://schemas.openxmlformats.org/officeDocument/2006/relationships/tags" Target="../tags/tag47.xml"/><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tags" Target="../tags/tag46.xml"/><Relationship Id="rId9" Type="http://schemas.openxmlformats.org/officeDocument/2006/relationships/image" Target="../media/image46.png"/><Relationship Id="rId1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53.xml"/><Relationship Id="rId7" Type="http://schemas.openxmlformats.org/officeDocument/2006/relationships/image" Target="../media/image4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7.png"/><Relationship Id="rId5" Type="http://schemas.openxmlformats.org/officeDocument/2006/relationships/slideLayout" Target="../slideLayouts/slideLayout7.xml"/><Relationship Id="rId4" Type="http://schemas.openxmlformats.org/officeDocument/2006/relationships/tags" Target="../tags/tag54.xml"/><Relationship Id="rId9"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62.png"/><Relationship Id="rId5" Type="http://schemas.openxmlformats.org/officeDocument/2006/relationships/image" Target="../media/image9.png"/><Relationship Id="rId4" Type="http://schemas.openxmlformats.org/officeDocument/2006/relationships/image" Target="../media/image6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68.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67.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66.png"/><Relationship Id="rId5" Type="http://schemas.openxmlformats.org/officeDocument/2006/relationships/tags" Target="../tags/tag63.xml"/><Relationship Id="rId15" Type="http://schemas.openxmlformats.org/officeDocument/2006/relationships/image" Target="../media/image63.png"/><Relationship Id="rId10" Type="http://schemas.openxmlformats.org/officeDocument/2006/relationships/image" Target="../media/image65.png"/><Relationship Id="rId4" Type="http://schemas.openxmlformats.org/officeDocument/2006/relationships/tags" Target="../tags/tag62.xml"/><Relationship Id="rId9" Type="http://schemas.openxmlformats.org/officeDocument/2006/relationships/image" Target="../media/image64.png"/><Relationship Id="rId14"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73.png"/><Relationship Id="rId3" Type="http://schemas.openxmlformats.org/officeDocument/2006/relationships/tags" Target="../tags/tag68.xml"/><Relationship Id="rId7" Type="http://schemas.openxmlformats.org/officeDocument/2006/relationships/slideLayout" Target="../slideLayouts/slideLayout7.xml"/><Relationship Id="rId12" Type="http://schemas.openxmlformats.org/officeDocument/2006/relationships/image" Target="../media/image72.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71.png"/><Relationship Id="rId5" Type="http://schemas.openxmlformats.org/officeDocument/2006/relationships/tags" Target="../tags/tag70.xml"/><Relationship Id="rId10" Type="http://schemas.openxmlformats.org/officeDocument/2006/relationships/image" Target="../media/image70.png"/><Relationship Id="rId4" Type="http://schemas.openxmlformats.org/officeDocument/2006/relationships/tags" Target="../tags/tag69.xml"/><Relationship Id="rId9"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74.xml"/><Relationship Id="rId7" Type="http://schemas.openxmlformats.org/officeDocument/2006/relationships/image" Target="../media/image7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7.xml"/><Relationship Id="rId11" Type="http://schemas.openxmlformats.org/officeDocument/2006/relationships/image" Target="../media/image75.png"/><Relationship Id="rId5" Type="http://schemas.openxmlformats.org/officeDocument/2006/relationships/tags" Target="../tags/tag76.xml"/><Relationship Id="rId10" Type="http://schemas.openxmlformats.org/officeDocument/2006/relationships/image" Target="../media/image74.png"/><Relationship Id="rId4" Type="http://schemas.openxmlformats.org/officeDocument/2006/relationships/tags" Target="../tags/tag75.xml"/><Relationship Id="rId9" Type="http://schemas.openxmlformats.org/officeDocument/2006/relationships/image" Target="../media/image63.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79.xml"/><Relationship Id="rId7" Type="http://schemas.openxmlformats.org/officeDocument/2006/relationships/image" Target="../media/image72.png"/><Relationship Id="rId12" Type="http://schemas.openxmlformats.org/officeDocument/2006/relationships/image" Target="../media/image76.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7.xml"/><Relationship Id="rId11" Type="http://schemas.openxmlformats.org/officeDocument/2006/relationships/image" Target="../media/image75.png"/><Relationship Id="rId5" Type="http://schemas.openxmlformats.org/officeDocument/2006/relationships/tags" Target="../tags/tag81.xml"/><Relationship Id="rId10" Type="http://schemas.openxmlformats.org/officeDocument/2006/relationships/image" Target="../media/image74.png"/><Relationship Id="rId4" Type="http://schemas.openxmlformats.org/officeDocument/2006/relationships/tags" Target="../tags/tag80.xml"/><Relationship Id="rId9" Type="http://schemas.openxmlformats.org/officeDocument/2006/relationships/image" Target="../media/image63.png"/></Relationships>
</file>

<file path=ppt/slides/_rels/slide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tags" Target="../tags/tag84.xml"/><Relationship Id="rId7" Type="http://schemas.openxmlformats.org/officeDocument/2006/relationships/slideLayout" Target="../slideLayouts/slideLayout7.xml"/><Relationship Id="rId12" Type="http://schemas.openxmlformats.org/officeDocument/2006/relationships/image" Target="../media/image82.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81.png"/><Relationship Id="rId5" Type="http://schemas.openxmlformats.org/officeDocument/2006/relationships/tags" Target="../tags/tag86.xml"/><Relationship Id="rId10" Type="http://schemas.openxmlformats.org/officeDocument/2006/relationships/image" Target="../media/image80.png"/><Relationship Id="rId4" Type="http://schemas.openxmlformats.org/officeDocument/2006/relationships/tags" Target="../tags/tag85.xml"/><Relationship Id="rId9"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30.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34.png"/><Relationship Id="rId5" Type="http://schemas.openxmlformats.org/officeDocument/2006/relationships/image" Target="../media/image83.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93.xml"/><Relationship Id="rId7" Type="http://schemas.openxmlformats.org/officeDocument/2006/relationships/image" Target="../media/image86.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85.png"/><Relationship Id="rId5" Type="http://schemas.openxmlformats.org/officeDocument/2006/relationships/slideLayout" Target="../slideLayouts/slideLayout7.xml"/><Relationship Id="rId4" Type="http://schemas.openxmlformats.org/officeDocument/2006/relationships/tags" Target="../tags/tag94.xml"/><Relationship Id="rId9"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38.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4.png"/><Relationship Id="rId3" Type="http://schemas.openxmlformats.org/officeDocument/2006/relationships/image" Target="../media/image89.png"/><Relationship Id="rId7" Type="http://schemas.openxmlformats.org/officeDocument/2006/relationships/image" Target="../media/image100.png"/><Relationship Id="rId12" Type="http://schemas.openxmlformats.org/officeDocument/2006/relationships/image" Target="../media/image103.png"/><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image" Target="../media/image92.png"/><Relationship Id="rId11" Type="http://schemas.openxmlformats.org/officeDocument/2006/relationships/image" Target="../media/image102.png"/><Relationship Id="rId5" Type="http://schemas.openxmlformats.org/officeDocument/2006/relationships/image" Target="../media/image91.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0.png"/><Relationship Id="rId9" Type="http://schemas.openxmlformats.org/officeDocument/2006/relationships/image" Target="../media/image99.png"/><Relationship Id="rId14" Type="http://schemas.openxmlformats.org/officeDocument/2006/relationships/image" Target="../media/image105.png"/></Relationships>
</file>

<file path=ppt/slides/_rels/slide39.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09.png"/><Relationship Id="rId4" Type="http://schemas.openxmlformats.org/officeDocument/2006/relationships/image" Target="../media/image108.png"/></Relationships>
</file>

<file path=ppt/slides/_rels/slide41.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2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7.png"/><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6.png"/><Relationship Id="rId3" Type="http://schemas.openxmlformats.org/officeDocument/2006/relationships/tags" Target="../tags/tag105.xml"/><Relationship Id="rId7" Type="http://schemas.openxmlformats.org/officeDocument/2006/relationships/image" Target="../media/image110.png"/><Relationship Id="rId12" Type="http://schemas.openxmlformats.org/officeDocument/2006/relationships/image" Target="../media/image115.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7.xml"/><Relationship Id="rId11" Type="http://schemas.openxmlformats.org/officeDocument/2006/relationships/image" Target="../media/image114.png"/><Relationship Id="rId5" Type="http://schemas.openxmlformats.org/officeDocument/2006/relationships/tags" Target="../tags/tag107.xml"/><Relationship Id="rId10" Type="http://schemas.openxmlformats.org/officeDocument/2006/relationships/image" Target="../media/image113.png"/><Relationship Id="rId4" Type="http://schemas.openxmlformats.org/officeDocument/2006/relationships/tags" Target="../tags/tag106.xml"/><Relationship Id="rId9" Type="http://schemas.openxmlformats.org/officeDocument/2006/relationships/image" Target="../media/image112.png"/><Relationship Id="rId14" Type="http://schemas.openxmlformats.org/officeDocument/2006/relationships/image" Target="../media/image117.png"/></Relationships>
</file>

<file path=ppt/slides/_rels/slide4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19.png"/><Relationship Id="rId7" Type="http://schemas.openxmlformats.org/officeDocument/2006/relationships/image" Target="../media/image124.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9" Type="http://schemas.openxmlformats.org/officeDocument/2006/relationships/image" Target="../media/image126.png"/></Relationships>
</file>

<file path=ppt/slides/_rels/slide4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19.png"/><Relationship Id="rId7" Type="http://schemas.openxmlformats.org/officeDocument/2006/relationships/image" Target="../media/image128.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1.png"/></Relationships>
</file>

<file path=ppt/slides/_rels/slide4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4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png"/><Relationship Id="rId4" Type="http://schemas.openxmlformats.org/officeDocument/2006/relationships/image" Target="../media/image138.png"/><Relationship Id="rId9" Type="http://schemas.openxmlformats.org/officeDocument/2006/relationships/image" Target="../media/image143.png"/></Relationships>
</file>

<file path=ppt/slides/_rels/slide4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 Id="rId9" Type="http://schemas.openxmlformats.org/officeDocument/2006/relationships/image" Target="../media/image155.png"/></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157.png"/><Relationship Id="rId7" Type="http://schemas.openxmlformats.org/officeDocument/2006/relationships/image" Target="../media/image161.png"/><Relationship Id="rId2" Type="http://schemas.openxmlformats.org/officeDocument/2006/relationships/image" Target="../media/image156.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 Id="rId9" Type="http://schemas.openxmlformats.org/officeDocument/2006/relationships/image" Target="../media/image163.png"/></Relationships>
</file>

<file path=ppt/slides/_rels/slide5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4" Type="http://schemas.openxmlformats.org/officeDocument/2006/relationships/image" Target="../media/image166.png"/></Relationships>
</file>

<file path=ppt/slides/_rels/slide5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33.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6.wmf"/><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tags" Target="../tags/tag9.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slideLayout" Target="../slideLayouts/slideLayout7.xml"/><Relationship Id="rId10" Type="http://schemas.openxmlformats.org/officeDocument/2006/relationships/image" Target="../media/image13.png"/><Relationship Id="rId4" Type="http://schemas.openxmlformats.org/officeDocument/2006/relationships/tags" Target="../tags/tag10.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304800"/>
            <a:ext cx="8534400" cy="1676400"/>
          </a:xfrm>
        </p:spPr>
        <p:txBody>
          <a:bodyPr/>
          <a:lstStyle/>
          <a:p>
            <a:pPr eaLnBrk="1" hangingPunct="1"/>
            <a:r>
              <a:rPr lang="en-US" altLang="zh-TW" dirty="0" smtClean="0">
                <a:latin typeface="Comic Sans MS" pitchFamily="66" charset="0"/>
              </a:rPr>
              <a:t>Generating 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967163" y="457200"/>
            <a:ext cx="1214437" cy="457200"/>
          </a:xfrm>
          <a:prstGeom prst="rect">
            <a:avLst/>
          </a:prstGeom>
          <a:noFill/>
          <a:ln w="9525">
            <a:noFill/>
            <a:miter lim="800000"/>
            <a:headEnd/>
            <a:tailEnd/>
          </a:ln>
        </p:spPr>
        <p:txBody>
          <a:bodyPr wrap="none">
            <a:spAutoFit/>
          </a:bodyPr>
          <a:lstStyle/>
          <a:p>
            <a:r>
              <a:rPr lang="en-US" altLang="zh-TW" sz="2400" b="1">
                <a:solidFill>
                  <a:srgbClr val="003366"/>
                </a:solidFill>
              </a:rPr>
              <a:t>Scaling</a:t>
            </a:r>
          </a:p>
        </p:txBody>
      </p:sp>
      <p:sp>
        <p:nvSpPr>
          <p:cNvPr id="1309699" name="Rectangle 3"/>
          <p:cNvSpPr>
            <a:spLocks noChangeArrowheads="1"/>
          </p:cNvSpPr>
          <p:nvPr/>
        </p:nvSpPr>
        <p:spPr bwMode="auto">
          <a:xfrm>
            <a:off x="685800" y="1371600"/>
            <a:ext cx="7696200" cy="788988"/>
          </a:xfrm>
          <a:prstGeom prst="rect">
            <a:avLst/>
          </a:prstGeom>
          <a:solidFill>
            <a:srgbClr val="CCECFF"/>
          </a:solidFill>
          <a:ln w="9525">
            <a:solidFill>
              <a:schemeClr val="bg2"/>
            </a:solidFill>
            <a:miter lim="800000"/>
            <a:headEnd/>
            <a:tailEnd/>
          </a:ln>
        </p:spPr>
        <p:txBody>
          <a:bodyPr>
            <a:spAutoFit/>
          </a:bodyPr>
          <a:lstStyle/>
          <a:p>
            <a:r>
              <a:rPr lang="en-US"/>
              <a:t>Multiplying a generating function by a constant </a:t>
            </a:r>
          </a:p>
          <a:p>
            <a:pPr>
              <a:lnSpc>
                <a:spcPct val="150000"/>
              </a:lnSpc>
            </a:pPr>
            <a:r>
              <a:rPr lang="en-US"/>
              <a:t>=&gt; scales every term in the associated sequence by the same constant.</a:t>
            </a:r>
          </a:p>
        </p:txBody>
      </p:sp>
      <p:pic>
        <p:nvPicPr>
          <p:cNvPr id="1309700" name="Picture 4" descr="txp_fig"/>
          <p:cNvPicPr>
            <a:picLocks noChangeAspect="1" noChangeArrowheads="1"/>
          </p:cNvPicPr>
          <p:nvPr>
            <p:custDataLst>
              <p:tags r:id="rId1"/>
            </p:custDataLst>
          </p:nvPr>
        </p:nvPicPr>
        <p:blipFill>
          <a:blip r:embed="rId5" cstate="print"/>
          <a:srcRect/>
          <a:stretch>
            <a:fillRect/>
          </a:stretch>
        </p:blipFill>
        <p:spPr bwMode="auto">
          <a:xfrm>
            <a:off x="330200" y="2590800"/>
            <a:ext cx="8458200" cy="685800"/>
          </a:xfrm>
          <a:prstGeom prst="rect">
            <a:avLst/>
          </a:prstGeom>
          <a:noFill/>
          <a:ln w="9525">
            <a:noFill/>
            <a:miter lim="800000"/>
            <a:headEnd/>
            <a:tailEnd/>
          </a:ln>
        </p:spPr>
      </p:pic>
      <p:sp>
        <p:nvSpPr>
          <p:cNvPr id="1309701" name="Text Box 5"/>
          <p:cNvSpPr txBox="1">
            <a:spLocks noChangeArrowheads="1"/>
          </p:cNvSpPr>
          <p:nvPr/>
        </p:nvSpPr>
        <p:spPr bwMode="auto">
          <a:xfrm>
            <a:off x="2209800" y="3586163"/>
            <a:ext cx="4762500" cy="376237"/>
          </a:xfrm>
          <a:prstGeom prst="rect">
            <a:avLst/>
          </a:prstGeom>
          <a:solidFill>
            <a:srgbClr val="FFCCFF"/>
          </a:solidFill>
          <a:ln w="9525">
            <a:solidFill>
              <a:schemeClr val="bg2"/>
            </a:solidFill>
            <a:miter lim="800000"/>
            <a:headEnd/>
            <a:tailEnd/>
          </a:ln>
        </p:spPr>
        <p:txBody>
          <a:bodyPr wrap="none">
            <a:spAutoFit/>
          </a:bodyPr>
          <a:lstStyle/>
          <a:p>
            <a:r>
              <a:rPr lang="en-US"/>
              <a:t>Multiply the generating function by 2 gives</a:t>
            </a:r>
          </a:p>
        </p:txBody>
      </p:sp>
      <p:pic>
        <p:nvPicPr>
          <p:cNvPr id="1309704" name="Picture 8" descr="txp_fig"/>
          <p:cNvPicPr>
            <a:picLocks noChangeAspect="1" noChangeArrowheads="1"/>
          </p:cNvPicPr>
          <p:nvPr>
            <p:custDataLst>
              <p:tags r:id="rId2"/>
            </p:custDataLst>
          </p:nvPr>
        </p:nvPicPr>
        <p:blipFill>
          <a:blip r:embed="rId6" cstate="print"/>
          <a:srcRect/>
          <a:stretch>
            <a:fillRect/>
          </a:stretch>
        </p:blipFill>
        <p:spPr bwMode="auto">
          <a:xfrm>
            <a:off x="1600200" y="4343400"/>
            <a:ext cx="5949950" cy="685800"/>
          </a:xfrm>
          <a:prstGeom prst="rect">
            <a:avLst/>
          </a:prstGeom>
          <a:noFill/>
          <a:ln w="9525">
            <a:noFill/>
            <a:miter lim="800000"/>
            <a:headEnd/>
            <a:tailEnd/>
          </a:ln>
        </p:spPr>
      </p:pic>
      <p:sp>
        <p:nvSpPr>
          <p:cNvPr id="1309705" name="Text Box 9"/>
          <p:cNvSpPr txBox="1">
            <a:spLocks noChangeArrowheads="1"/>
          </p:cNvSpPr>
          <p:nvPr/>
        </p:nvSpPr>
        <p:spPr bwMode="auto">
          <a:xfrm>
            <a:off x="2819400" y="5410200"/>
            <a:ext cx="3457575" cy="376238"/>
          </a:xfrm>
          <a:prstGeom prst="rect">
            <a:avLst/>
          </a:prstGeom>
          <a:noFill/>
          <a:ln w="9525">
            <a:solidFill>
              <a:schemeClr val="bg2"/>
            </a:solidFill>
            <a:miter lim="800000"/>
            <a:headEnd/>
            <a:tailEnd/>
          </a:ln>
        </p:spPr>
        <p:txBody>
          <a:bodyPr wrap="none">
            <a:spAutoFit/>
          </a:bodyPr>
          <a:lstStyle/>
          <a:p>
            <a:r>
              <a:rPr lang="en-US"/>
              <a:t>which generates the sequence:</a:t>
            </a:r>
          </a:p>
        </p:txBody>
      </p:sp>
      <p:pic>
        <p:nvPicPr>
          <p:cNvPr id="1309707" name="Picture 11" descr="txp_fig"/>
          <p:cNvPicPr>
            <a:picLocks noChangeAspect="1" noChangeArrowheads="1"/>
          </p:cNvPicPr>
          <p:nvPr>
            <p:custDataLst>
              <p:tags r:id="rId3"/>
            </p:custDataLst>
          </p:nvPr>
        </p:nvPicPr>
        <p:blipFill>
          <a:blip r:embed="rId7" cstate="print"/>
          <a:srcRect/>
          <a:stretch>
            <a:fillRect/>
          </a:stretch>
        </p:blipFill>
        <p:spPr bwMode="auto">
          <a:xfrm>
            <a:off x="3429000" y="6119813"/>
            <a:ext cx="2398713" cy="2809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97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97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9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01" grpId="0" animBg="1"/>
      <p:bldP spid="13097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86200" y="457200"/>
            <a:ext cx="1400175" cy="457200"/>
          </a:xfrm>
          <a:prstGeom prst="rect">
            <a:avLst/>
          </a:prstGeom>
          <a:noFill/>
          <a:ln w="9525">
            <a:noFill/>
            <a:miter lim="800000"/>
            <a:headEnd/>
            <a:tailEnd/>
          </a:ln>
        </p:spPr>
        <p:txBody>
          <a:bodyPr wrap="none">
            <a:spAutoFit/>
          </a:bodyPr>
          <a:lstStyle/>
          <a:p>
            <a:r>
              <a:rPr lang="en-US" altLang="zh-TW" sz="2400" b="1">
                <a:solidFill>
                  <a:srgbClr val="003366"/>
                </a:solidFill>
              </a:rPr>
              <a:t>Addition</a:t>
            </a:r>
          </a:p>
        </p:txBody>
      </p:sp>
      <p:sp>
        <p:nvSpPr>
          <p:cNvPr id="13315" name="Rectangle 3"/>
          <p:cNvSpPr>
            <a:spLocks noChangeArrowheads="1"/>
          </p:cNvSpPr>
          <p:nvPr/>
        </p:nvSpPr>
        <p:spPr bwMode="auto">
          <a:xfrm>
            <a:off x="381000" y="1300163"/>
            <a:ext cx="8316913" cy="376237"/>
          </a:xfrm>
          <a:prstGeom prst="rect">
            <a:avLst/>
          </a:prstGeom>
          <a:solidFill>
            <a:srgbClr val="FFFF66"/>
          </a:solidFill>
          <a:ln w="9525">
            <a:solidFill>
              <a:schemeClr val="bg2"/>
            </a:solidFill>
            <a:miter lim="800000"/>
            <a:headEnd/>
            <a:tailEnd/>
          </a:ln>
        </p:spPr>
        <p:txBody>
          <a:bodyPr wrap="none">
            <a:spAutoFit/>
          </a:bodyPr>
          <a:lstStyle/>
          <a:p>
            <a:r>
              <a:rPr lang="en-US"/>
              <a:t>Adding generating functions corresponds to adding sequences term by term.</a:t>
            </a:r>
          </a:p>
        </p:txBody>
      </p:sp>
      <p:pic>
        <p:nvPicPr>
          <p:cNvPr id="1308677" name="Picture 5" descr="txp_fig"/>
          <p:cNvPicPr>
            <a:picLocks noChangeAspect="1" noChangeArrowheads="1"/>
          </p:cNvPicPr>
          <p:nvPr>
            <p:custDataLst>
              <p:tags r:id="rId1"/>
            </p:custDataLst>
          </p:nvPr>
        </p:nvPicPr>
        <p:blipFill>
          <a:blip r:embed="rId9" cstate="print"/>
          <a:srcRect/>
          <a:stretch>
            <a:fillRect/>
          </a:stretch>
        </p:blipFill>
        <p:spPr bwMode="auto">
          <a:xfrm>
            <a:off x="1219200" y="4672013"/>
            <a:ext cx="3084513" cy="280987"/>
          </a:xfrm>
          <a:prstGeom prst="rect">
            <a:avLst/>
          </a:prstGeom>
          <a:noFill/>
          <a:ln w="9525">
            <a:noFill/>
            <a:miter lim="800000"/>
            <a:headEnd/>
            <a:tailEnd/>
          </a:ln>
        </p:spPr>
      </p:pic>
      <p:pic>
        <p:nvPicPr>
          <p:cNvPr id="1308680" name="Picture 8" descr="txp_fig"/>
          <p:cNvPicPr>
            <a:picLocks noChangeAspect="1" noChangeArrowheads="1"/>
          </p:cNvPicPr>
          <p:nvPr>
            <p:custDataLst>
              <p:tags r:id="rId2"/>
            </p:custDataLst>
          </p:nvPr>
        </p:nvPicPr>
        <p:blipFill>
          <a:blip r:embed="rId10" cstate="print"/>
          <a:srcRect/>
          <a:stretch>
            <a:fillRect/>
          </a:stretch>
        </p:blipFill>
        <p:spPr bwMode="auto">
          <a:xfrm>
            <a:off x="1214438" y="2590800"/>
            <a:ext cx="3084512" cy="280988"/>
          </a:xfrm>
          <a:prstGeom prst="rect">
            <a:avLst/>
          </a:prstGeom>
          <a:noFill/>
          <a:ln w="9525">
            <a:noFill/>
            <a:miter lim="800000"/>
            <a:headEnd/>
            <a:tailEnd/>
          </a:ln>
        </p:spPr>
      </p:pic>
      <p:pic>
        <p:nvPicPr>
          <p:cNvPr id="1308681" name="Picture 9" descr="txp_fig"/>
          <p:cNvPicPr>
            <a:picLocks noChangeAspect="1" noChangeArrowheads="1"/>
          </p:cNvPicPr>
          <p:nvPr>
            <p:custDataLst>
              <p:tags r:id="rId3"/>
            </p:custDataLst>
          </p:nvPr>
        </p:nvPicPr>
        <p:blipFill>
          <a:blip r:embed="rId11" cstate="print"/>
          <a:srcRect/>
          <a:stretch>
            <a:fillRect/>
          </a:stretch>
        </p:blipFill>
        <p:spPr bwMode="auto">
          <a:xfrm>
            <a:off x="839788" y="3605213"/>
            <a:ext cx="3832225" cy="280987"/>
          </a:xfrm>
          <a:prstGeom prst="rect">
            <a:avLst/>
          </a:prstGeom>
          <a:noFill/>
          <a:ln w="9525">
            <a:noFill/>
            <a:miter lim="800000"/>
            <a:headEnd/>
            <a:tailEnd/>
          </a:ln>
        </p:spPr>
      </p:pic>
      <p:pic>
        <p:nvPicPr>
          <p:cNvPr id="1308683" name="Picture 11" descr="txp_fig"/>
          <p:cNvPicPr>
            <a:picLocks noChangeAspect="1" noChangeArrowheads="1"/>
          </p:cNvPicPr>
          <p:nvPr>
            <p:custDataLst>
              <p:tags r:id="rId4"/>
            </p:custDataLst>
          </p:nvPr>
        </p:nvPicPr>
        <p:blipFill>
          <a:blip r:embed="rId12" cstate="print"/>
          <a:srcRect/>
          <a:stretch>
            <a:fillRect/>
          </a:stretch>
        </p:blipFill>
        <p:spPr bwMode="auto">
          <a:xfrm>
            <a:off x="5257800" y="2362200"/>
            <a:ext cx="1463675" cy="685800"/>
          </a:xfrm>
          <a:prstGeom prst="rect">
            <a:avLst/>
          </a:prstGeom>
          <a:noFill/>
          <a:ln w="9525">
            <a:noFill/>
            <a:miter lim="800000"/>
            <a:headEnd/>
            <a:tailEnd/>
          </a:ln>
        </p:spPr>
      </p:pic>
      <p:pic>
        <p:nvPicPr>
          <p:cNvPr id="1308685" name="Picture 13" descr="txp_fig"/>
          <p:cNvPicPr>
            <a:picLocks noChangeAspect="1" noChangeArrowheads="1"/>
          </p:cNvPicPr>
          <p:nvPr>
            <p:custDataLst>
              <p:tags r:id="rId5"/>
            </p:custDataLst>
          </p:nvPr>
        </p:nvPicPr>
        <p:blipFill>
          <a:blip r:embed="rId13" cstate="print"/>
          <a:srcRect/>
          <a:stretch>
            <a:fillRect/>
          </a:stretch>
        </p:blipFill>
        <p:spPr bwMode="auto">
          <a:xfrm>
            <a:off x="5257800" y="3338513"/>
            <a:ext cx="1525588" cy="715962"/>
          </a:xfrm>
          <a:prstGeom prst="rect">
            <a:avLst/>
          </a:prstGeom>
          <a:noFill/>
          <a:ln w="9525">
            <a:noFill/>
            <a:miter lim="800000"/>
            <a:headEnd/>
            <a:tailEnd/>
          </a:ln>
        </p:spPr>
      </p:pic>
      <p:sp>
        <p:nvSpPr>
          <p:cNvPr id="1308686" name="Line 14"/>
          <p:cNvSpPr>
            <a:spLocks noChangeShapeType="1"/>
          </p:cNvSpPr>
          <p:nvPr/>
        </p:nvSpPr>
        <p:spPr bwMode="auto">
          <a:xfrm>
            <a:off x="457200" y="4343400"/>
            <a:ext cx="8229600" cy="0"/>
          </a:xfrm>
          <a:prstGeom prst="line">
            <a:avLst/>
          </a:prstGeom>
          <a:noFill/>
          <a:ln w="9525">
            <a:solidFill>
              <a:schemeClr val="tx1"/>
            </a:solidFill>
            <a:round/>
            <a:headEnd/>
            <a:tailEnd/>
          </a:ln>
        </p:spPr>
        <p:txBody>
          <a:bodyPr/>
          <a:lstStyle/>
          <a:p>
            <a:endParaRPr lang="en-US"/>
          </a:p>
        </p:txBody>
      </p:sp>
      <p:pic>
        <p:nvPicPr>
          <p:cNvPr id="1308688" name="Picture 16" descr="txp_fig"/>
          <p:cNvPicPr>
            <a:picLocks noChangeAspect="1" noChangeArrowheads="1"/>
          </p:cNvPicPr>
          <p:nvPr>
            <p:custDataLst>
              <p:tags r:id="rId6"/>
            </p:custDataLst>
          </p:nvPr>
        </p:nvPicPr>
        <p:blipFill>
          <a:blip r:embed="rId14" cstate="print"/>
          <a:srcRect/>
          <a:stretch>
            <a:fillRect/>
          </a:stretch>
        </p:blipFill>
        <p:spPr bwMode="auto">
          <a:xfrm>
            <a:off x="5257800" y="4464050"/>
            <a:ext cx="2770188" cy="715963"/>
          </a:xfrm>
          <a:prstGeom prst="rect">
            <a:avLst/>
          </a:prstGeom>
          <a:noFill/>
          <a:ln w="9525">
            <a:noFill/>
            <a:miter lim="800000"/>
            <a:headEnd/>
            <a:tailEnd/>
          </a:ln>
        </p:spPr>
      </p:pic>
      <p:pic>
        <p:nvPicPr>
          <p:cNvPr id="1308690" name="Picture 18" descr="txp_fig"/>
          <p:cNvPicPr>
            <a:picLocks noChangeAspect="1" noChangeArrowheads="1"/>
          </p:cNvPicPr>
          <p:nvPr>
            <p:custDataLst>
              <p:tags r:id="rId7"/>
            </p:custDataLst>
          </p:nvPr>
        </p:nvPicPr>
        <p:blipFill>
          <a:blip r:embed="rId15" cstate="print"/>
          <a:srcRect/>
          <a:stretch>
            <a:fillRect/>
          </a:stretch>
        </p:blipFill>
        <p:spPr bwMode="auto">
          <a:xfrm>
            <a:off x="5341938" y="5546725"/>
            <a:ext cx="1354137" cy="684213"/>
          </a:xfrm>
          <a:prstGeom prst="rect">
            <a:avLst/>
          </a:prstGeom>
          <a:noFill/>
          <a:ln w="9525">
            <a:noFill/>
            <a:miter lim="800000"/>
            <a:headEnd/>
            <a:tailEnd/>
          </a:ln>
        </p:spPr>
      </p:pic>
      <p:sp>
        <p:nvSpPr>
          <p:cNvPr id="1308691" name="Text Box 19"/>
          <p:cNvSpPr txBox="1">
            <a:spLocks noChangeArrowheads="1"/>
          </p:cNvSpPr>
          <p:nvPr/>
        </p:nvSpPr>
        <p:spPr bwMode="auto">
          <a:xfrm>
            <a:off x="488950" y="5729288"/>
            <a:ext cx="4464050" cy="376237"/>
          </a:xfrm>
          <a:prstGeom prst="rect">
            <a:avLst/>
          </a:prstGeom>
          <a:noFill/>
          <a:ln w="9525">
            <a:solidFill>
              <a:schemeClr val="bg2"/>
            </a:solidFill>
            <a:miter lim="800000"/>
            <a:headEnd/>
            <a:tailEnd/>
          </a:ln>
        </p:spPr>
        <p:txBody>
          <a:bodyPr wrap="none">
            <a:spAutoFit/>
          </a:bodyPr>
          <a:lstStyle/>
          <a:p>
            <a:r>
              <a:rPr lang="en-US"/>
              <a:t>The same result as in the previous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8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8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86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86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86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86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86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086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0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86" grpId="0" animBg="1"/>
      <p:bldP spid="13086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636963" y="457200"/>
            <a:ext cx="1849437" cy="457200"/>
          </a:xfrm>
          <a:prstGeom prst="rect">
            <a:avLst/>
          </a:prstGeom>
          <a:noFill/>
          <a:ln w="9525">
            <a:noFill/>
            <a:miter lim="800000"/>
            <a:headEnd/>
            <a:tailEnd/>
          </a:ln>
        </p:spPr>
        <p:txBody>
          <a:bodyPr wrap="none">
            <a:spAutoFit/>
          </a:bodyPr>
          <a:lstStyle/>
          <a:p>
            <a:r>
              <a:rPr lang="en-US" altLang="zh-TW" sz="2400" b="1">
                <a:solidFill>
                  <a:srgbClr val="003366"/>
                </a:solidFill>
              </a:rPr>
              <a:t>Right Shift</a:t>
            </a:r>
          </a:p>
        </p:txBody>
      </p:sp>
      <p:pic>
        <p:nvPicPr>
          <p:cNvPr id="14339" name="Picture 4" descr="txp_fig"/>
          <p:cNvPicPr>
            <a:picLocks noChangeAspect="1" noChangeArrowheads="1"/>
          </p:cNvPicPr>
          <p:nvPr>
            <p:custDataLst>
              <p:tags r:id="rId1"/>
            </p:custDataLst>
          </p:nvPr>
        </p:nvPicPr>
        <p:blipFill>
          <a:blip r:embed="rId6" cstate="print"/>
          <a:srcRect/>
          <a:stretch>
            <a:fillRect/>
          </a:stretch>
        </p:blipFill>
        <p:spPr bwMode="auto">
          <a:xfrm>
            <a:off x="2374900" y="1066800"/>
            <a:ext cx="4330700" cy="685800"/>
          </a:xfrm>
          <a:prstGeom prst="rect">
            <a:avLst/>
          </a:prstGeom>
          <a:noFill/>
          <a:ln w="9525">
            <a:noFill/>
            <a:miter lim="800000"/>
            <a:headEnd/>
            <a:tailEnd/>
          </a:ln>
        </p:spPr>
      </p:pic>
      <p:sp>
        <p:nvSpPr>
          <p:cNvPr id="1307653" name="Text Box 5"/>
          <p:cNvSpPr txBox="1">
            <a:spLocks noChangeArrowheads="1"/>
          </p:cNvSpPr>
          <p:nvPr/>
        </p:nvSpPr>
        <p:spPr bwMode="auto">
          <a:xfrm>
            <a:off x="1447800" y="2157413"/>
            <a:ext cx="6213475" cy="366712"/>
          </a:xfrm>
          <a:prstGeom prst="rect">
            <a:avLst/>
          </a:prstGeom>
          <a:noFill/>
          <a:ln w="9525">
            <a:noFill/>
            <a:miter lim="800000"/>
            <a:headEnd/>
            <a:tailEnd/>
          </a:ln>
        </p:spPr>
        <p:txBody>
          <a:bodyPr wrap="none">
            <a:spAutoFit/>
          </a:bodyPr>
          <a:lstStyle/>
          <a:p>
            <a:r>
              <a:rPr lang="en-US"/>
              <a:t>How to generate the sequence   &lt;0, 0, …, 0, 1, 1, 1, 1, 1…&gt;?</a:t>
            </a:r>
          </a:p>
        </p:txBody>
      </p:sp>
      <p:sp>
        <p:nvSpPr>
          <p:cNvPr id="1307654" name="AutoShape 6"/>
          <p:cNvSpPr>
            <a:spLocks/>
          </p:cNvSpPr>
          <p:nvPr/>
        </p:nvSpPr>
        <p:spPr bwMode="auto">
          <a:xfrm rot="-5400000">
            <a:off x="5416550" y="2078038"/>
            <a:ext cx="228600" cy="1066800"/>
          </a:xfrm>
          <a:prstGeom prst="leftBrace">
            <a:avLst>
              <a:gd name="adj1" fmla="val 38889"/>
              <a:gd name="adj2" fmla="val 50000"/>
            </a:avLst>
          </a:prstGeom>
          <a:noFill/>
          <a:ln w="9525">
            <a:solidFill>
              <a:schemeClr val="tx1"/>
            </a:solidFill>
            <a:round/>
            <a:headEnd/>
            <a:tailEnd/>
          </a:ln>
        </p:spPr>
        <p:txBody>
          <a:bodyPr wrap="none" anchor="ctr"/>
          <a:lstStyle/>
          <a:p>
            <a:endParaRPr lang="en-US"/>
          </a:p>
        </p:txBody>
      </p:sp>
      <p:sp>
        <p:nvSpPr>
          <p:cNvPr id="1307655" name="Text Box 7"/>
          <p:cNvSpPr txBox="1">
            <a:spLocks noChangeArrowheads="1"/>
          </p:cNvSpPr>
          <p:nvPr/>
        </p:nvSpPr>
        <p:spPr bwMode="auto">
          <a:xfrm>
            <a:off x="5099050" y="2767013"/>
            <a:ext cx="965200" cy="366712"/>
          </a:xfrm>
          <a:prstGeom prst="rect">
            <a:avLst/>
          </a:prstGeom>
          <a:noFill/>
          <a:ln w="9525">
            <a:noFill/>
            <a:miter lim="800000"/>
            <a:headEnd/>
            <a:tailEnd/>
          </a:ln>
        </p:spPr>
        <p:txBody>
          <a:bodyPr wrap="none">
            <a:spAutoFit/>
          </a:bodyPr>
          <a:lstStyle/>
          <a:p>
            <a:r>
              <a:rPr lang="en-US"/>
              <a:t>k zeros</a:t>
            </a:r>
          </a:p>
        </p:txBody>
      </p:sp>
      <p:pic>
        <p:nvPicPr>
          <p:cNvPr id="1307657" name="Picture 9" descr="txp_fig"/>
          <p:cNvPicPr>
            <a:picLocks noChangeAspect="1" noChangeArrowheads="1"/>
          </p:cNvPicPr>
          <p:nvPr>
            <p:custDataLst>
              <p:tags r:id="rId2"/>
            </p:custDataLst>
          </p:nvPr>
        </p:nvPicPr>
        <p:blipFill>
          <a:blip r:embed="rId7" cstate="print"/>
          <a:srcRect/>
          <a:stretch>
            <a:fillRect/>
          </a:stretch>
        </p:blipFill>
        <p:spPr bwMode="auto">
          <a:xfrm>
            <a:off x="487363" y="3578225"/>
            <a:ext cx="8069262" cy="388938"/>
          </a:xfrm>
          <a:prstGeom prst="rect">
            <a:avLst/>
          </a:prstGeom>
          <a:noFill/>
          <a:ln w="9525">
            <a:noFill/>
            <a:miter lim="800000"/>
            <a:headEnd/>
            <a:tailEnd/>
          </a:ln>
        </p:spPr>
      </p:pic>
      <p:sp>
        <p:nvSpPr>
          <p:cNvPr id="1307658" name="AutoShape 10"/>
          <p:cNvSpPr>
            <a:spLocks/>
          </p:cNvSpPr>
          <p:nvPr/>
        </p:nvSpPr>
        <p:spPr bwMode="auto">
          <a:xfrm rot="-5400000">
            <a:off x="1409700" y="3543300"/>
            <a:ext cx="228600" cy="1219200"/>
          </a:xfrm>
          <a:prstGeom prst="leftBrace">
            <a:avLst>
              <a:gd name="adj1" fmla="val 44444"/>
              <a:gd name="adj2" fmla="val 50000"/>
            </a:avLst>
          </a:prstGeom>
          <a:noFill/>
          <a:ln w="9525">
            <a:solidFill>
              <a:schemeClr val="tx1"/>
            </a:solidFill>
            <a:round/>
            <a:headEnd/>
            <a:tailEnd/>
          </a:ln>
        </p:spPr>
        <p:txBody>
          <a:bodyPr wrap="none" anchor="ctr"/>
          <a:lstStyle/>
          <a:p>
            <a:endParaRPr lang="en-US"/>
          </a:p>
        </p:txBody>
      </p:sp>
      <p:sp>
        <p:nvSpPr>
          <p:cNvPr id="1307659" name="Text Box 11"/>
          <p:cNvSpPr txBox="1">
            <a:spLocks noChangeArrowheads="1"/>
          </p:cNvSpPr>
          <p:nvPr/>
        </p:nvSpPr>
        <p:spPr bwMode="auto">
          <a:xfrm>
            <a:off x="1016000" y="4308475"/>
            <a:ext cx="965200" cy="366713"/>
          </a:xfrm>
          <a:prstGeom prst="rect">
            <a:avLst/>
          </a:prstGeom>
          <a:noFill/>
          <a:ln w="9525">
            <a:noFill/>
            <a:miter lim="800000"/>
            <a:headEnd/>
            <a:tailEnd/>
          </a:ln>
        </p:spPr>
        <p:txBody>
          <a:bodyPr wrap="none">
            <a:spAutoFit/>
          </a:bodyPr>
          <a:lstStyle/>
          <a:p>
            <a:r>
              <a:rPr lang="en-US"/>
              <a:t>k zeros</a:t>
            </a:r>
          </a:p>
        </p:txBody>
      </p:sp>
      <p:pic>
        <p:nvPicPr>
          <p:cNvPr id="1307661" name="Picture 13" descr="txp_fig"/>
          <p:cNvPicPr>
            <a:picLocks noChangeAspect="1" noChangeArrowheads="1"/>
          </p:cNvPicPr>
          <p:nvPr>
            <p:custDataLst>
              <p:tags r:id="rId3"/>
            </p:custDataLst>
          </p:nvPr>
        </p:nvPicPr>
        <p:blipFill>
          <a:blip r:embed="rId8" cstate="print"/>
          <a:srcRect/>
          <a:stretch>
            <a:fillRect/>
          </a:stretch>
        </p:blipFill>
        <p:spPr bwMode="auto">
          <a:xfrm>
            <a:off x="4865688" y="4429125"/>
            <a:ext cx="3440112" cy="388938"/>
          </a:xfrm>
          <a:prstGeom prst="rect">
            <a:avLst/>
          </a:prstGeom>
          <a:noFill/>
          <a:ln w="9525">
            <a:noFill/>
            <a:miter lim="800000"/>
            <a:headEnd/>
            <a:tailEnd/>
          </a:ln>
        </p:spPr>
      </p:pic>
      <p:pic>
        <p:nvPicPr>
          <p:cNvPr id="1307663" name="Picture 15" descr="txp_fig"/>
          <p:cNvPicPr>
            <a:picLocks noChangeAspect="1" noChangeArrowheads="1"/>
          </p:cNvPicPr>
          <p:nvPr>
            <p:custDataLst>
              <p:tags r:id="rId4"/>
            </p:custDataLst>
          </p:nvPr>
        </p:nvPicPr>
        <p:blipFill>
          <a:blip r:embed="rId9" cstate="print"/>
          <a:srcRect/>
          <a:stretch>
            <a:fillRect/>
          </a:stretch>
        </p:blipFill>
        <p:spPr bwMode="auto">
          <a:xfrm>
            <a:off x="4876800" y="5067300"/>
            <a:ext cx="1182688" cy="747713"/>
          </a:xfrm>
          <a:prstGeom prst="rect">
            <a:avLst/>
          </a:prstGeom>
          <a:noFill/>
          <a:ln w="9525">
            <a:noFill/>
            <a:miter lim="800000"/>
            <a:headEnd/>
            <a:tailEnd/>
          </a:ln>
        </p:spPr>
      </p:pic>
      <p:cxnSp>
        <p:nvCxnSpPr>
          <p:cNvPr id="1307664" name="AutoShape 16"/>
          <p:cNvCxnSpPr>
            <a:cxnSpLocks noChangeShapeType="1"/>
          </p:cNvCxnSpPr>
          <p:nvPr/>
        </p:nvCxnSpPr>
        <p:spPr bwMode="auto">
          <a:xfrm flipV="1">
            <a:off x="6059488" y="1409700"/>
            <a:ext cx="646112" cy="4032250"/>
          </a:xfrm>
          <a:prstGeom prst="bentConnector3">
            <a:avLst>
              <a:gd name="adj1" fmla="val 436606"/>
            </a:avLst>
          </a:prstGeom>
          <a:noFill/>
          <a:ln w="57150">
            <a:solidFill>
              <a:srgbClr val="008000"/>
            </a:solidFill>
            <a:miter lim="800000"/>
            <a:headEnd type="triangle" w="med" len="med"/>
            <a:tailEnd type="triangle" w="med" len="med"/>
          </a:ln>
        </p:spPr>
      </p:cxnSp>
      <p:sp>
        <p:nvSpPr>
          <p:cNvPr id="1307666" name="Text Box 18"/>
          <p:cNvSpPr txBox="1">
            <a:spLocks noChangeArrowheads="1"/>
          </p:cNvSpPr>
          <p:nvPr/>
        </p:nvSpPr>
        <p:spPr bwMode="auto">
          <a:xfrm>
            <a:off x="1131638" y="5943600"/>
            <a:ext cx="6651180" cy="830997"/>
          </a:xfrm>
          <a:prstGeom prst="rect">
            <a:avLst/>
          </a:prstGeom>
          <a:solidFill>
            <a:srgbClr val="FFFF66"/>
          </a:solidFill>
          <a:ln w="9525">
            <a:solidFill>
              <a:schemeClr val="bg2"/>
            </a:solidFill>
            <a:miter lim="800000"/>
            <a:headEnd/>
            <a:tailEnd/>
          </a:ln>
        </p:spPr>
        <p:txBody>
          <a:bodyPr wrap="none">
            <a:spAutoFit/>
          </a:bodyPr>
          <a:lstStyle/>
          <a:p>
            <a:r>
              <a:rPr lang="en-US" sz="2400" dirty="0" smtClean="0"/>
              <a:t>Putting </a:t>
            </a:r>
            <a:r>
              <a:rPr lang="en-US" sz="2400" dirty="0">
                <a:solidFill>
                  <a:srgbClr val="CC0000"/>
                </a:solidFill>
              </a:rPr>
              <a:t>k</a:t>
            </a:r>
            <a:r>
              <a:rPr lang="en-US" sz="2400" dirty="0"/>
              <a:t> zeros </a:t>
            </a:r>
            <a:r>
              <a:rPr lang="en-US" sz="2400" dirty="0" smtClean="0"/>
              <a:t>in front through k right shift</a:t>
            </a:r>
          </a:p>
          <a:p>
            <a:r>
              <a:rPr lang="en-US" sz="2400" dirty="0" smtClean="0">
                <a:sym typeface="Wingdings" pitchFamily="2" charset="2"/>
              </a:rPr>
              <a:t> multiplying </a:t>
            </a:r>
            <a:r>
              <a:rPr lang="en-US" sz="2400" dirty="0" err="1" smtClean="0">
                <a:sym typeface="Wingdings" pitchFamily="2" charset="2"/>
              </a:rPr>
              <a:t>x</a:t>
            </a:r>
            <a:r>
              <a:rPr lang="en-US" sz="2400" baseline="30000" dirty="0" err="1" smtClean="0">
                <a:solidFill>
                  <a:srgbClr val="CC0000"/>
                </a:solidFill>
                <a:sym typeface="Wingdings" pitchFamily="2" charset="2"/>
              </a:rPr>
              <a:t>k</a:t>
            </a:r>
            <a:r>
              <a:rPr lang="en-US" sz="2400" dirty="0" smtClean="0">
                <a:sym typeface="Wingdings" pitchFamily="2" charset="2"/>
              </a:rPr>
              <a:t> on the generating function.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76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76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76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76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76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076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076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07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3" grpId="0"/>
      <p:bldP spid="1307654" grpId="0" animBg="1"/>
      <p:bldP spid="1307655" grpId="0"/>
      <p:bldP spid="1307658" grpId="0" animBg="1"/>
      <p:bldP spid="1307659" grpId="0"/>
      <p:bldP spid="13076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352800" y="457200"/>
            <a:ext cx="2395538" cy="457200"/>
          </a:xfrm>
          <a:prstGeom prst="rect">
            <a:avLst/>
          </a:prstGeom>
          <a:noFill/>
          <a:ln w="9525">
            <a:noFill/>
            <a:miter lim="800000"/>
            <a:headEnd/>
            <a:tailEnd/>
          </a:ln>
        </p:spPr>
        <p:txBody>
          <a:bodyPr wrap="none">
            <a:spAutoFit/>
          </a:bodyPr>
          <a:lstStyle/>
          <a:p>
            <a:r>
              <a:rPr lang="en-US" altLang="zh-TW" sz="2400" b="1">
                <a:solidFill>
                  <a:srgbClr val="003366"/>
                </a:solidFill>
              </a:rPr>
              <a:t>Differentiation</a:t>
            </a:r>
          </a:p>
        </p:txBody>
      </p:sp>
      <p:sp>
        <p:nvSpPr>
          <p:cNvPr id="15363" name="Text Box 3"/>
          <p:cNvSpPr txBox="1">
            <a:spLocks noChangeArrowheads="1"/>
          </p:cNvSpPr>
          <p:nvPr/>
        </p:nvSpPr>
        <p:spPr bwMode="auto">
          <a:xfrm>
            <a:off x="1847850" y="1295400"/>
            <a:ext cx="5400675" cy="376238"/>
          </a:xfrm>
          <a:prstGeom prst="rect">
            <a:avLst/>
          </a:prstGeom>
          <a:noFill/>
          <a:ln w="9525">
            <a:solidFill>
              <a:schemeClr val="bg2"/>
            </a:solidFill>
            <a:miter lim="800000"/>
            <a:headEnd/>
            <a:tailEnd/>
          </a:ln>
        </p:spPr>
        <p:txBody>
          <a:bodyPr wrap="none">
            <a:spAutoFit/>
          </a:bodyPr>
          <a:lstStyle/>
          <a:p>
            <a:r>
              <a:rPr lang="en-US"/>
              <a:t>How to generate the sequence   &lt;1, 2, 3, 4, 5, …&gt;?</a:t>
            </a:r>
          </a:p>
        </p:txBody>
      </p:sp>
      <p:sp>
        <p:nvSpPr>
          <p:cNvPr id="15364" name="Text Box 4"/>
          <p:cNvSpPr txBox="1">
            <a:spLocks noChangeArrowheads="1"/>
          </p:cNvSpPr>
          <p:nvPr/>
        </p:nvSpPr>
        <p:spPr bwMode="auto">
          <a:xfrm>
            <a:off x="1219200" y="1981200"/>
            <a:ext cx="2987675" cy="366713"/>
          </a:xfrm>
          <a:prstGeom prst="rect">
            <a:avLst/>
          </a:prstGeom>
          <a:noFill/>
          <a:ln w="9525">
            <a:noFill/>
            <a:miter lim="800000"/>
            <a:headEnd/>
            <a:tailEnd/>
          </a:ln>
        </p:spPr>
        <p:txBody>
          <a:bodyPr wrap="none">
            <a:spAutoFit/>
          </a:bodyPr>
          <a:lstStyle/>
          <a:p>
            <a:r>
              <a:rPr lang="en-US"/>
              <a:t>The generating function is</a:t>
            </a:r>
          </a:p>
        </p:txBody>
      </p:sp>
      <p:pic>
        <p:nvPicPr>
          <p:cNvPr id="1306631" name="Picture 7" descr="txp_fig"/>
          <p:cNvPicPr>
            <a:picLocks noChangeAspect="1" noChangeArrowheads="1"/>
          </p:cNvPicPr>
          <p:nvPr>
            <p:custDataLst>
              <p:tags r:id="rId1"/>
            </p:custDataLst>
          </p:nvPr>
        </p:nvPicPr>
        <p:blipFill>
          <a:blip r:embed="rId8" cstate="print"/>
          <a:srcRect/>
          <a:stretch>
            <a:fillRect/>
          </a:stretch>
        </p:blipFill>
        <p:spPr bwMode="auto">
          <a:xfrm>
            <a:off x="4446588" y="1927225"/>
            <a:ext cx="3783012" cy="358775"/>
          </a:xfrm>
          <a:prstGeom prst="rect">
            <a:avLst/>
          </a:prstGeom>
          <a:noFill/>
          <a:ln w="9525">
            <a:noFill/>
            <a:miter lim="800000"/>
            <a:headEnd/>
            <a:tailEnd/>
          </a:ln>
        </p:spPr>
      </p:pic>
      <p:sp>
        <p:nvSpPr>
          <p:cNvPr id="1306632" name="Text Box 8"/>
          <p:cNvSpPr txBox="1">
            <a:spLocks noChangeArrowheads="1"/>
          </p:cNvSpPr>
          <p:nvPr/>
        </p:nvSpPr>
        <p:spPr bwMode="auto">
          <a:xfrm>
            <a:off x="2057400" y="2667000"/>
            <a:ext cx="5051425" cy="376238"/>
          </a:xfrm>
          <a:prstGeom prst="rect">
            <a:avLst/>
          </a:prstGeom>
          <a:solidFill>
            <a:srgbClr val="FFCCFF"/>
          </a:solidFill>
          <a:ln w="9525">
            <a:solidFill>
              <a:schemeClr val="bg2"/>
            </a:solidFill>
            <a:miter lim="800000"/>
            <a:headEnd/>
            <a:tailEnd/>
          </a:ln>
        </p:spPr>
        <p:txBody>
          <a:bodyPr wrap="none">
            <a:spAutoFit/>
          </a:bodyPr>
          <a:lstStyle/>
          <a:p>
            <a:r>
              <a:rPr lang="en-US"/>
              <a:t>How to obtain a closed form of this function?</a:t>
            </a:r>
          </a:p>
        </p:txBody>
      </p:sp>
      <p:pic>
        <p:nvPicPr>
          <p:cNvPr id="1306633" name="Picture 9" descr="txp_fig"/>
          <p:cNvPicPr>
            <a:picLocks noChangeAspect="1" noChangeArrowheads="1"/>
          </p:cNvPicPr>
          <p:nvPr>
            <p:custDataLst>
              <p:tags r:id="rId2"/>
            </p:custDataLst>
          </p:nvPr>
        </p:nvPicPr>
        <p:blipFill>
          <a:blip r:embed="rId8" cstate="print"/>
          <a:srcRect/>
          <a:stretch>
            <a:fillRect/>
          </a:stretch>
        </p:blipFill>
        <p:spPr bwMode="auto">
          <a:xfrm>
            <a:off x="1246188" y="4518025"/>
            <a:ext cx="3783012" cy="358775"/>
          </a:xfrm>
          <a:prstGeom prst="rect">
            <a:avLst/>
          </a:prstGeom>
          <a:noFill/>
          <a:ln w="9525">
            <a:noFill/>
            <a:miter lim="800000"/>
            <a:headEnd/>
            <a:tailEnd/>
          </a:ln>
        </p:spPr>
      </p:pic>
      <p:pic>
        <p:nvPicPr>
          <p:cNvPr id="1306637" name="Picture 13" descr="txp_fig"/>
          <p:cNvPicPr>
            <a:picLocks noChangeAspect="1" noChangeArrowheads="1"/>
          </p:cNvPicPr>
          <p:nvPr>
            <p:custDataLst>
              <p:tags r:id="rId3"/>
            </p:custDataLst>
          </p:nvPr>
        </p:nvPicPr>
        <p:blipFill>
          <a:blip r:embed="rId9" cstate="print"/>
          <a:srcRect/>
          <a:stretch>
            <a:fillRect/>
          </a:stretch>
        </p:blipFill>
        <p:spPr bwMode="auto">
          <a:xfrm>
            <a:off x="1198563" y="3429000"/>
            <a:ext cx="3906837" cy="684213"/>
          </a:xfrm>
          <a:prstGeom prst="rect">
            <a:avLst/>
          </a:prstGeom>
          <a:noFill/>
          <a:ln w="9525">
            <a:noFill/>
            <a:miter lim="800000"/>
            <a:headEnd/>
            <a:tailEnd/>
          </a:ln>
        </p:spPr>
      </p:pic>
      <p:pic>
        <p:nvPicPr>
          <p:cNvPr id="1306640" name="Picture 16" descr="txp_fig"/>
          <p:cNvPicPr>
            <a:picLocks noChangeAspect="1" noChangeArrowheads="1"/>
          </p:cNvPicPr>
          <p:nvPr>
            <p:custDataLst>
              <p:tags r:id="rId4"/>
            </p:custDataLst>
          </p:nvPr>
        </p:nvPicPr>
        <p:blipFill>
          <a:blip r:embed="rId10" cstate="print"/>
          <a:srcRect/>
          <a:stretch>
            <a:fillRect/>
          </a:stretch>
        </p:blipFill>
        <p:spPr bwMode="auto">
          <a:xfrm>
            <a:off x="5765800" y="3430588"/>
            <a:ext cx="2287588" cy="684212"/>
          </a:xfrm>
          <a:prstGeom prst="rect">
            <a:avLst/>
          </a:prstGeom>
          <a:noFill/>
          <a:ln w="9525">
            <a:noFill/>
            <a:miter lim="800000"/>
            <a:headEnd/>
            <a:tailEnd/>
          </a:ln>
        </p:spPr>
      </p:pic>
      <p:pic>
        <p:nvPicPr>
          <p:cNvPr id="1306642" name="Picture 18" descr="txp_fig"/>
          <p:cNvPicPr>
            <a:picLocks noChangeAspect="1" noChangeArrowheads="1"/>
          </p:cNvPicPr>
          <p:nvPr>
            <p:custDataLst>
              <p:tags r:id="rId5"/>
            </p:custDataLst>
          </p:nvPr>
        </p:nvPicPr>
        <p:blipFill>
          <a:blip r:embed="rId11" cstate="print"/>
          <a:srcRect/>
          <a:stretch>
            <a:fillRect/>
          </a:stretch>
        </p:blipFill>
        <p:spPr bwMode="auto">
          <a:xfrm>
            <a:off x="5791200" y="4398963"/>
            <a:ext cx="2054225" cy="731837"/>
          </a:xfrm>
          <a:prstGeom prst="rect">
            <a:avLst/>
          </a:prstGeom>
          <a:noFill/>
          <a:ln w="9525">
            <a:noFill/>
            <a:miter lim="800000"/>
            <a:headEnd/>
            <a:tailEnd/>
          </a:ln>
        </p:spPr>
      </p:pic>
      <p:pic>
        <p:nvPicPr>
          <p:cNvPr id="1306644" name="Picture 20" descr="txp_fig"/>
          <p:cNvPicPr>
            <a:picLocks noChangeAspect="1" noChangeArrowheads="1"/>
          </p:cNvPicPr>
          <p:nvPr>
            <p:custDataLst>
              <p:tags r:id="rId6"/>
            </p:custDataLst>
          </p:nvPr>
        </p:nvPicPr>
        <p:blipFill>
          <a:blip r:embed="rId12" cstate="print"/>
          <a:srcRect/>
          <a:stretch>
            <a:fillRect/>
          </a:stretch>
        </p:blipFill>
        <p:spPr bwMode="auto">
          <a:xfrm>
            <a:off x="2895600" y="5257800"/>
            <a:ext cx="4813300" cy="731838"/>
          </a:xfrm>
          <a:prstGeom prst="rect">
            <a:avLst/>
          </a:prstGeom>
          <a:noFill/>
          <a:ln w="9525">
            <a:noFill/>
            <a:miter lim="800000"/>
            <a:headEnd/>
            <a:tailEnd/>
          </a:ln>
        </p:spPr>
      </p:pic>
      <p:sp>
        <p:nvSpPr>
          <p:cNvPr id="1306646" name="Rectangle 22"/>
          <p:cNvSpPr>
            <a:spLocks noChangeArrowheads="1"/>
          </p:cNvSpPr>
          <p:nvPr/>
        </p:nvSpPr>
        <p:spPr bwMode="auto">
          <a:xfrm>
            <a:off x="219075" y="6262688"/>
            <a:ext cx="8620125" cy="376237"/>
          </a:xfrm>
          <a:prstGeom prst="rect">
            <a:avLst/>
          </a:prstGeom>
          <a:solidFill>
            <a:srgbClr val="CCECFF"/>
          </a:solidFill>
          <a:ln w="9525">
            <a:solidFill>
              <a:schemeClr val="bg2"/>
            </a:solidFill>
            <a:miter lim="800000"/>
            <a:headEnd/>
            <a:tailEnd/>
          </a:ln>
        </p:spPr>
        <p:txBody>
          <a:bodyPr wrap="none">
            <a:spAutoFit/>
          </a:bodyPr>
          <a:lstStyle/>
          <a:p>
            <a:r>
              <a:rPr lang="en-US"/>
              <a:t>We found a generating function for the sequence &lt;1,2,3,…&gt; of positive integers!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6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66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66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66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66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66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6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32" grpId="0" animBg="1"/>
      <p:bldP spid="13066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971800" y="457200"/>
            <a:ext cx="3273425" cy="457200"/>
          </a:xfrm>
          <a:prstGeom prst="rect">
            <a:avLst/>
          </a:prstGeom>
          <a:noFill/>
          <a:ln w="9525">
            <a:noFill/>
            <a:miter lim="800000"/>
            <a:headEnd/>
            <a:tailEnd/>
          </a:ln>
        </p:spPr>
        <p:txBody>
          <a:bodyPr wrap="none">
            <a:spAutoFit/>
          </a:bodyPr>
          <a:lstStyle/>
          <a:p>
            <a:r>
              <a:rPr lang="en-US" altLang="zh-TW" sz="2400" b="1">
                <a:solidFill>
                  <a:srgbClr val="003366"/>
                </a:solidFill>
              </a:rPr>
              <a:t>More Differentiation</a:t>
            </a:r>
          </a:p>
        </p:txBody>
      </p:sp>
      <p:sp>
        <p:nvSpPr>
          <p:cNvPr id="16387" name="Text Box 3"/>
          <p:cNvSpPr txBox="1">
            <a:spLocks noChangeArrowheads="1"/>
          </p:cNvSpPr>
          <p:nvPr/>
        </p:nvSpPr>
        <p:spPr bwMode="auto">
          <a:xfrm>
            <a:off x="1752600" y="1528763"/>
            <a:ext cx="5643563" cy="376237"/>
          </a:xfrm>
          <a:prstGeom prst="rect">
            <a:avLst/>
          </a:prstGeom>
          <a:noFill/>
          <a:ln w="9525">
            <a:solidFill>
              <a:schemeClr val="bg2"/>
            </a:solidFill>
            <a:miter lim="800000"/>
            <a:headEnd/>
            <a:tailEnd/>
          </a:ln>
        </p:spPr>
        <p:txBody>
          <a:bodyPr wrap="none">
            <a:spAutoFit/>
          </a:bodyPr>
          <a:lstStyle/>
          <a:p>
            <a:r>
              <a:rPr lang="en-US"/>
              <a:t>How to generate the sequence   &lt;1, 4, 9, 16, 25, …&gt;?</a:t>
            </a:r>
          </a:p>
        </p:txBody>
      </p:sp>
      <p:pic>
        <p:nvPicPr>
          <p:cNvPr id="1305605" name="Picture 5" descr="txp_fig"/>
          <p:cNvPicPr>
            <a:picLocks noChangeAspect="1" noChangeArrowheads="1"/>
          </p:cNvPicPr>
          <p:nvPr>
            <p:custDataLst>
              <p:tags r:id="rId1"/>
            </p:custDataLst>
          </p:nvPr>
        </p:nvPicPr>
        <p:blipFill>
          <a:blip r:embed="rId5" cstate="print"/>
          <a:srcRect/>
          <a:stretch>
            <a:fillRect/>
          </a:stretch>
        </p:blipFill>
        <p:spPr bwMode="auto">
          <a:xfrm>
            <a:off x="2282825" y="2439988"/>
            <a:ext cx="4498975" cy="684212"/>
          </a:xfrm>
          <a:prstGeom prst="rect">
            <a:avLst/>
          </a:prstGeom>
          <a:noFill/>
          <a:ln w="9525">
            <a:noFill/>
            <a:miter lim="800000"/>
            <a:headEnd/>
            <a:tailEnd/>
          </a:ln>
        </p:spPr>
      </p:pic>
      <p:pic>
        <p:nvPicPr>
          <p:cNvPr id="1305607" name="Picture 7" descr="txp_fig"/>
          <p:cNvPicPr>
            <a:picLocks noChangeAspect="1" noChangeArrowheads="1"/>
          </p:cNvPicPr>
          <p:nvPr>
            <p:custDataLst>
              <p:tags r:id="rId2"/>
            </p:custDataLst>
          </p:nvPr>
        </p:nvPicPr>
        <p:blipFill>
          <a:blip r:embed="rId6" cstate="print"/>
          <a:srcRect/>
          <a:stretch>
            <a:fillRect/>
          </a:stretch>
        </p:blipFill>
        <p:spPr bwMode="auto">
          <a:xfrm>
            <a:off x="2286000" y="3505200"/>
            <a:ext cx="4576763" cy="358775"/>
          </a:xfrm>
          <a:prstGeom prst="rect">
            <a:avLst/>
          </a:prstGeom>
          <a:noFill/>
          <a:ln w="9525">
            <a:noFill/>
            <a:miter lim="800000"/>
            <a:headEnd/>
            <a:tailEnd/>
          </a:ln>
        </p:spPr>
      </p:pic>
      <p:pic>
        <p:nvPicPr>
          <p:cNvPr id="1305611" name="Picture 11" descr="txp_fig"/>
          <p:cNvPicPr>
            <a:picLocks noChangeAspect="1" noChangeArrowheads="1"/>
          </p:cNvPicPr>
          <p:nvPr>
            <p:custDataLst>
              <p:tags r:id="rId3"/>
            </p:custDataLst>
          </p:nvPr>
        </p:nvPicPr>
        <p:blipFill>
          <a:blip r:embed="rId7" cstate="print"/>
          <a:srcRect/>
          <a:stretch>
            <a:fillRect/>
          </a:stretch>
        </p:blipFill>
        <p:spPr bwMode="auto">
          <a:xfrm>
            <a:off x="2286000" y="4470400"/>
            <a:ext cx="3424238" cy="279400"/>
          </a:xfrm>
          <a:prstGeom prst="rect">
            <a:avLst/>
          </a:prstGeom>
          <a:noFill/>
          <a:ln w="9525">
            <a:noFill/>
            <a:miter lim="800000"/>
            <a:headEnd/>
            <a:tailEnd/>
          </a:ln>
        </p:spPr>
      </p:pic>
      <p:sp>
        <p:nvSpPr>
          <p:cNvPr id="1305612" name="Text Box 12"/>
          <p:cNvSpPr txBox="1">
            <a:spLocks noChangeArrowheads="1"/>
          </p:cNvSpPr>
          <p:nvPr/>
        </p:nvSpPr>
        <p:spPr bwMode="auto">
          <a:xfrm>
            <a:off x="2676525" y="5451475"/>
            <a:ext cx="3733800" cy="376238"/>
          </a:xfrm>
          <a:prstGeom prst="rect">
            <a:avLst/>
          </a:prstGeom>
          <a:solidFill>
            <a:srgbClr val="CCFF99"/>
          </a:solidFill>
          <a:ln w="9525">
            <a:solidFill>
              <a:schemeClr val="bg2"/>
            </a:solidFill>
            <a:miter lim="800000"/>
            <a:headEnd/>
            <a:tailEnd/>
          </a:ln>
        </p:spPr>
        <p:txBody>
          <a:bodyPr wrap="none">
            <a:spAutoFit/>
          </a:bodyPr>
          <a:lstStyle/>
          <a:p>
            <a:r>
              <a:rPr lang="en-US"/>
              <a:t>Nice idea.  But not what we want.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5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56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6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971800" y="457200"/>
            <a:ext cx="3273425" cy="457200"/>
          </a:xfrm>
          <a:prstGeom prst="rect">
            <a:avLst/>
          </a:prstGeom>
          <a:noFill/>
          <a:ln w="9525">
            <a:noFill/>
            <a:miter lim="800000"/>
            <a:headEnd/>
            <a:tailEnd/>
          </a:ln>
        </p:spPr>
        <p:txBody>
          <a:bodyPr wrap="none">
            <a:spAutoFit/>
          </a:bodyPr>
          <a:lstStyle/>
          <a:p>
            <a:r>
              <a:rPr lang="en-US" altLang="zh-TW" sz="2400" b="1">
                <a:solidFill>
                  <a:srgbClr val="003366"/>
                </a:solidFill>
              </a:rPr>
              <a:t>More Differentiation</a:t>
            </a:r>
          </a:p>
        </p:txBody>
      </p:sp>
      <p:sp>
        <p:nvSpPr>
          <p:cNvPr id="17411" name="Text Box 3"/>
          <p:cNvSpPr txBox="1">
            <a:spLocks noChangeArrowheads="1"/>
          </p:cNvSpPr>
          <p:nvPr/>
        </p:nvSpPr>
        <p:spPr bwMode="auto">
          <a:xfrm>
            <a:off x="1752600" y="990600"/>
            <a:ext cx="5643563" cy="376237"/>
          </a:xfrm>
          <a:prstGeom prst="rect">
            <a:avLst/>
          </a:prstGeom>
          <a:noFill/>
          <a:ln w="9525">
            <a:solidFill>
              <a:schemeClr val="bg2"/>
            </a:solidFill>
            <a:miter lim="800000"/>
            <a:headEnd/>
            <a:tailEnd/>
          </a:ln>
        </p:spPr>
        <p:txBody>
          <a:bodyPr wrap="none">
            <a:spAutoFit/>
          </a:bodyPr>
          <a:lstStyle/>
          <a:p>
            <a:r>
              <a:rPr lang="en-US"/>
              <a:t>How to generate the sequence   &lt;1, 4, 9, 16, 25, …&gt;?</a:t>
            </a:r>
          </a:p>
        </p:txBody>
      </p:sp>
      <p:pic>
        <p:nvPicPr>
          <p:cNvPr id="1304583" name="Picture 7" descr="txp_fig"/>
          <p:cNvPicPr>
            <a:picLocks noChangeAspect="1" noChangeArrowheads="1"/>
          </p:cNvPicPr>
          <p:nvPr>
            <p:custDataLst>
              <p:tags r:id="rId1"/>
            </p:custDataLst>
          </p:nvPr>
        </p:nvPicPr>
        <p:blipFill>
          <a:blip r:embed="rId11" cstate="print"/>
          <a:srcRect/>
          <a:stretch>
            <a:fillRect/>
          </a:stretch>
        </p:blipFill>
        <p:spPr bwMode="auto">
          <a:xfrm>
            <a:off x="762000" y="3860800"/>
            <a:ext cx="5276850" cy="684213"/>
          </a:xfrm>
          <a:prstGeom prst="rect">
            <a:avLst/>
          </a:prstGeom>
          <a:noFill/>
          <a:ln w="9525">
            <a:noFill/>
            <a:miter lim="800000"/>
            <a:headEnd/>
            <a:tailEnd/>
          </a:ln>
        </p:spPr>
      </p:pic>
      <p:pic>
        <p:nvPicPr>
          <p:cNvPr id="1304584" name="Picture 8" descr="txp_fig"/>
          <p:cNvPicPr>
            <a:picLocks noChangeAspect="1" noChangeArrowheads="1"/>
          </p:cNvPicPr>
          <p:nvPr>
            <p:custDataLst>
              <p:tags r:id="rId2"/>
            </p:custDataLst>
          </p:nvPr>
        </p:nvPicPr>
        <p:blipFill>
          <a:blip r:embed="rId12" cstate="print"/>
          <a:srcRect/>
          <a:stretch>
            <a:fillRect/>
          </a:stretch>
        </p:blipFill>
        <p:spPr bwMode="auto">
          <a:xfrm>
            <a:off x="381000" y="4873625"/>
            <a:ext cx="5573713" cy="358775"/>
          </a:xfrm>
          <a:prstGeom prst="rect">
            <a:avLst/>
          </a:prstGeom>
          <a:noFill/>
          <a:ln w="9525">
            <a:noFill/>
            <a:miter lim="800000"/>
            <a:headEnd/>
            <a:tailEnd/>
          </a:ln>
        </p:spPr>
      </p:pic>
      <p:pic>
        <p:nvPicPr>
          <p:cNvPr id="1304586" name="Picture 10" descr="txp_fig"/>
          <p:cNvPicPr>
            <a:picLocks noChangeAspect="1" noChangeArrowheads="1"/>
          </p:cNvPicPr>
          <p:nvPr>
            <p:custDataLst>
              <p:tags r:id="rId3"/>
            </p:custDataLst>
          </p:nvPr>
        </p:nvPicPr>
        <p:blipFill>
          <a:blip r:embed="rId13" cstate="print"/>
          <a:srcRect/>
          <a:stretch>
            <a:fillRect/>
          </a:stretch>
        </p:blipFill>
        <p:spPr bwMode="auto">
          <a:xfrm>
            <a:off x="1371600" y="1617662"/>
            <a:ext cx="3783012" cy="358775"/>
          </a:xfrm>
          <a:prstGeom prst="rect">
            <a:avLst/>
          </a:prstGeom>
          <a:noFill/>
          <a:ln w="9525">
            <a:noFill/>
            <a:miter lim="800000"/>
            <a:headEnd/>
            <a:tailEnd/>
          </a:ln>
        </p:spPr>
      </p:pic>
      <p:pic>
        <p:nvPicPr>
          <p:cNvPr id="1304587" name="Picture 11" descr="txp_fig"/>
          <p:cNvPicPr>
            <a:picLocks noChangeAspect="1" noChangeArrowheads="1"/>
          </p:cNvPicPr>
          <p:nvPr>
            <p:custDataLst>
              <p:tags r:id="rId4"/>
            </p:custDataLst>
          </p:nvPr>
        </p:nvPicPr>
        <p:blipFill>
          <a:blip r:embed="rId14" cstate="print"/>
          <a:srcRect/>
          <a:stretch>
            <a:fillRect/>
          </a:stretch>
        </p:blipFill>
        <p:spPr bwMode="auto">
          <a:xfrm>
            <a:off x="5867400" y="1443037"/>
            <a:ext cx="2054225" cy="731838"/>
          </a:xfrm>
          <a:prstGeom prst="rect">
            <a:avLst/>
          </a:prstGeom>
          <a:noFill/>
          <a:ln w="9525">
            <a:noFill/>
            <a:miter lim="800000"/>
            <a:headEnd/>
            <a:tailEnd/>
          </a:ln>
        </p:spPr>
      </p:pic>
      <p:pic>
        <p:nvPicPr>
          <p:cNvPr id="1304591" name="Picture 15" descr="txp_fig"/>
          <p:cNvPicPr>
            <a:picLocks noChangeAspect="1" noChangeArrowheads="1"/>
          </p:cNvPicPr>
          <p:nvPr>
            <p:custDataLst>
              <p:tags r:id="rId5"/>
            </p:custDataLst>
          </p:nvPr>
        </p:nvPicPr>
        <p:blipFill>
          <a:blip r:embed="rId15" cstate="print"/>
          <a:srcRect/>
          <a:stretch>
            <a:fillRect/>
          </a:stretch>
        </p:blipFill>
        <p:spPr bwMode="auto">
          <a:xfrm>
            <a:off x="1274763" y="3259137"/>
            <a:ext cx="4592637" cy="358775"/>
          </a:xfrm>
          <a:prstGeom prst="rect">
            <a:avLst/>
          </a:prstGeom>
          <a:noFill/>
          <a:ln w="9525">
            <a:noFill/>
            <a:miter lim="800000"/>
            <a:headEnd/>
            <a:tailEnd/>
          </a:ln>
        </p:spPr>
      </p:pic>
      <p:pic>
        <p:nvPicPr>
          <p:cNvPr id="1304592" name="Picture 16" descr="txp_fig"/>
          <p:cNvPicPr>
            <a:picLocks noChangeAspect="1" noChangeArrowheads="1"/>
          </p:cNvPicPr>
          <p:nvPr>
            <p:custDataLst>
              <p:tags r:id="rId6"/>
            </p:custDataLst>
          </p:nvPr>
        </p:nvPicPr>
        <p:blipFill>
          <a:blip r:embed="rId16" cstate="print"/>
          <a:srcRect/>
          <a:stretch>
            <a:fillRect/>
          </a:stretch>
        </p:blipFill>
        <p:spPr bwMode="auto">
          <a:xfrm>
            <a:off x="6299200" y="3232150"/>
            <a:ext cx="2054225" cy="654050"/>
          </a:xfrm>
          <a:prstGeom prst="rect">
            <a:avLst/>
          </a:prstGeom>
          <a:noFill/>
          <a:ln w="9525">
            <a:noFill/>
            <a:miter lim="800000"/>
            <a:headEnd/>
            <a:tailEnd/>
          </a:ln>
        </p:spPr>
      </p:pic>
      <p:pic>
        <p:nvPicPr>
          <p:cNvPr id="1304595" name="Picture 19" descr="txp_fig"/>
          <p:cNvPicPr>
            <a:picLocks noChangeAspect="1" noChangeArrowheads="1"/>
          </p:cNvPicPr>
          <p:nvPr>
            <p:custDataLst>
              <p:tags r:id="rId7"/>
            </p:custDataLst>
          </p:nvPr>
        </p:nvPicPr>
        <p:blipFill>
          <a:blip r:embed="rId17" cstate="print"/>
          <a:srcRect/>
          <a:stretch>
            <a:fillRect/>
          </a:stretch>
        </p:blipFill>
        <p:spPr bwMode="auto">
          <a:xfrm>
            <a:off x="6324600" y="3886200"/>
            <a:ext cx="2335213" cy="731838"/>
          </a:xfrm>
          <a:prstGeom prst="rect">
            <a:avLst/>
          </a:prstGeom>
          <a:noFill/>
          <a:ln w="9525">
            <a:noFill/>
            <a:miter lim="800000"/>
            <a:headEnd/>
            <a:tailEnd/>
          </a:ln>
        </p:spPr>
      </p:pic>
      <p:pic>
        <p:nvPicPr>
          <p:cNvPr id="1304598" name="Picture 22" descr="txp_fig"/>
          <p:cNvPicPr>
            <a:picLocks noChangeAspect="1" noChangeArrowheads="1"/>
          </p:cNvPicPr>
          <p:nvPr>
            <p:custDataLst>
              <p:tags r:id="rId8"/>
            </p:custDataLst>
          </p:nvPr>
        </p:nvPicPr>
        <p:blipFill>
          <a:blip r:embed="rId18" cstate="print"/>
          <a:srcRect/>
          <a:stretch>
            <a:fillRect/>
          </a:stretch>
        </p:blipFill>
        <p:spPr bwMode="auto">
          <a:xfrm>
            <a:off x="6324600" y="4800600"/>
            <a:ext cx="1930400" cy="731838"/>
          </a:xfrm>
          <a:prstGeom prst="rect">
            <a:avLst/>
          </a:prstGeom>
          <a:noFill/>
          <a:ln w="9525">
            <a:noFill/>
            <a:miter lim="800000"/>
            <a:headEnd/>
            <a:tailEnd/>
          </a:ln>
        </p:spPr>
      </p:pic>
      <p:pic>
        <p:nvPicPr>
          <p:cNvPr id="1304599" name="Picture 23" descr="txp_fig"/>
          <p:cNvPicPr>
            <a:picLocks noChangeAspect="1" noChangeArrowheads="1"/>
          </p:cNvPicPr>
          <p:nvPr>
            <p:custDataLst>
              <p:tags r:id="rId9"/>
            </p:custDataLst>
          </p:nvPr>
        </p:nvPicPr>
        <p:blipFill>
          <a:blip r:embed="rId19" cstate="print"/>
          <a:srcRect/>
          <a:stretch>
            <a:fillRect/>
          </a:stretch>
        </p:blipFill>
        <p:spPr bwMode="auto">
          <a:xfrm>
            <a:off x="1962150" y="5821363"/>
            <a:ext cx="5276850" cy="731837"/>
          </a:xfrm>
          <a:prstGeom prst="rect">
            <a:avLst/>
          </a:prstGeom>
          <a:noFill/>
          <a:ln w="9525">
            <a:solidFill>
              <a:srgbClr val="CC0000"/>
            </a:solidFill>
            <a:miter lim="800000"/>
            <a:headEnd/>
            <a:tailEnd/>
          </a:ln>
        </p:spPr>
      </p:pic>
      <p:sp>
        <p:nvSpPr>
          <p:cNvPr id="14" name="TextBox 13"/>
          <p:cNvSpPr txBox="1"/>
          <p:nvPr/>
        </p:nvSpPr>
        <p:spPr>
          <a:xfrm>
            <a:off x="1143000" y="2133600"/>
            <a:ext cx="4414361" cy="400110"/>
          </a:xfrm>
          <a:prstGeom prst="rect">
            <a:avLst/>
          </a:prstGeom>
          <a:noFill/>
        </p:spPr>
        <p:txBody>
          <a:bodyPr wrap="square" rtlCol="0">
            <a:spAutoFit/>
          </a:bodyPr>
          <a:lstStyle/>
          <a:p>
            <a:r>
              <a:rPr lang="en-US" sz="2000" dirty="0" smtClean="0"/>
              <a:t>&lt; 1,      2,        3,         4, …  ,        &gt; </a:t>
            </a:r>
            <a:endParaRPr lang="en-US" sz="2000" dirty="0"/>
          </a:p>
        </p:txBody>
      </p:sp>
      <p:sp>
        <p:nvSpPr>
          <p:cNvPr id="16" name="TextBox 15"/>
          <p:cNvSpPr txBox="1"/>
          <p:nvPr/>
        </p:nvSpPr>
        <p:spPr>
          <a:xfrm>
            <a:off x="1143000" y="2571690"/>
            <a:ext cx="4456039" cy="400110"/>
          </a:xfrm>
          <a:prstGeom prst="rect">
            <a:avLst/>
          </a:prstGeom>
          <a:noFill/>
        </p:spPr>
        <p:txBody>
          <a:bodyPr wrap="square" rtlCol="0">
            <a:spAutoFit/>
          </a:bodyPr>
          <a:lstStyle/>
          <a:p>
            <a:r>
              <a:rPr lang="en-US" sz="2000" dirty="0" smtClean="0"/>
              <a:t>&lt;0,      1,        2,          3, …  ,        &gt; </a:t>
            </a:r>
            <a:endParaRPr lang="en-US" sz="2000" dirty="0"/>
          </a:p>
        </p:txBody>
      </p:sp>
      <p:grpSp>
        <p:nvGrpSpPr>
          <p:cNvPr id="33" name="Group 32"/>
          <p:cNvGrpSpPr/>
          <p:nvPr/>
        </p:nvGrpSpPr>
        <p:grpSpPr>
          <a:xfrm>
            <a:off x="1891145" y="2147455"/>
            <a:ext cx="2885925" cy="397042"/>
            <a:chOff x="1891145" y="2147455"/>
            <a:chExt cx="2885925" cy="397042"/>
          </a:xfrm>
        </p:grpSpPr>
        <p:sp>
          <p:nvSpPr>
            <p:cNvPr id="21" name="TextBox 20"/>
            <p:cNvSpPr txBox="1"/>
            <p:nvPr/>
          </p:nvSpPr>
          <p:spPr>
            <a:xfrm>
              <a:off x="1891145" y="2147455"/>
              <a:ext cx="526106" cy="369332"/>
            </a:xfrm>
            <a:prstGeom prst="rect">
              <a:avLst/>
            </a:prstGeom>
            <a:solidFill>
              <a:schemeClr val="bg1"/>
            </a:solidFill>
          </p:spPr>
          <p:txBody>
            <a:bodyPr wrap="none" rtlCol="0">
              <a:spAutoFit/>
            </a:bodyPr>
            <a:lstStyle/>
            <a:p>
              <a:r>
                <a:rPr lang="en-US" dirty="0" smtClean="0"/>
                <a:t>2x,</a:t>
              </a:r>
              <a:endParaRPr lang="en-US" dirty="0"/>
            </a:p>
          </p:txBody>
        </p:sp>
        <p:sp>
          <p:nvSpPr>
            <p:cNvPr id="22" name="TextBox 21"/>
            <p:cNvSpPr txBox="1"/>
            <p:nvPr/>
          </p:nvSpPr>
          <p:spPr>
            <a:xfrm>
              <a:off x="2694710" y="2166048"/>
              <a:ext cx="736099" cy="369332"/>
            </a:xfrm>
            <a:prstGeom prst="rect">
              <a:avLst/>
            </a:prstGeom>
            <a:solidFill>
              <a:schemeClr val="bg1"/>
            </a:solidFill>
          </p:spPr>
          <p:txBody>
            <a:bodyPr wrap="none" rtlCol="0">
              <a:spAutoFit/>
            </a:bodyPr>
            <a:lstStyle/>
            <a:p>
              <a:r>
                <a:rPr lang="en-US" dirty="0" smtClean="0"/>
                <a:t>3x</a:t>
              </a:r>
              <a:r>
                <a:rPr lang="en-US" baseline="30000" dirty="0" smtClean="0"/>
                <a:t>2</a:t>
              </a:r>
              <a:r>
                <a:rPr lang="en-US" dirty="0" smtClean="0"/>
                <a:t> ,</a:t>
              </a:r>
              <a:r>
                <a:rPr lang="en-US" baseline="30000" dirty="0" smtClean="0"/>
                <a:t> </a:t>
              </a:r>
              <a:endParaRPr lang="en-US" baseline="30000" dirty="0"/>
            </a:p>
          </p:txBody>
        </p:sp>
        <p:sp>
          <p:nvSpPr>
            <p:cNvPr id="23" name="TextBox 22"/>
            <p:cNvSpPr txBox="1"/>
            <p:nvPr/>
          </p:nvSpPr>
          <p:spPr>
            <a:xfrm>
              <a:off x="3729988" y="2175165"/>
              <a:ext cx="1047082" cy="369332"/>
            </a:xfrm>
            <a:prstGeom prst="rect">
              <a:avLst/>
            </a:prstGeom>
            <a:solidFill>
              <a:schemeClr val="bg1"/>
            </a:solidFill>
          </p:spPr>
          <p:txBody>
            <a:bodyPr wrap="none" rtlCol="0">
              <a:spAutoFit/>
            </a:bodyPr>
            <a:lstStyle/>
            <a:p>
              <a:r>
                <a:rPr lang="en-US" dirty="0" smtClean="0"/>
                <a:t>4x</a:t>
              </a:r>
              <a:r>
                <a:rPr lang="en-US" baseline="30000" dirty="0" smtClean="0"/>
                <a:t>3</a:t>
              </a:r>
              <a:r>
                <a:rPr lang="en-US" dirty="0" smtClean="0"/>
                <a:t> , …, </a:t>
              </a:r>
              <a:endParaRPr lang="en-US" baseline="30000" dirty="0"/>
            </a:p>
          </p:txBody>
        </p:sp>
      </p:grpSp>
      <p:grpSp>
        <p:nvGrpSpPr>
          <p:cNvPr id="34" name="Group 33"/>
          <p:cNvGrpSpPr/>
          <p:nvPr/>
        </p:nvGrpSpPr>
        <p:grpSpPr>
          <a:xfrm>
            <a:off x="1905000" y="2590800"/>
            <a:ext cx="2875882" cy="369332"/>
            <a:chOff x="1905000" y="2590800"/>
            <a:chExt cx="2875882" cy="369332"/>
          </a:xfrm>
        </p:grpSpPr>
        <p:sp>
          <p:nvSpPr>
            <p:cNvPr id="30" name="TextBox 29"/>
            <p:cNvSpPr txBox="1"/>
            <p:nvPr/>
          </p:nvSpPr>
          <p:spPr>
            <a:xfrm>
              <a:off x="1905000" y="2590800"/>
              <a:ext cx="489236" cy="369332"/>
            </a:xfrm>
            <a:prstGeom prst="rect">
              <a:avLst/>
            </a:prstGeom>
            <a:solidFill>
              <a:schemeClr val="bg1"/>
            </a:solidFill>
          </p:spPr>
          <p:txBody>
            <a:bodyPr wrap="none" rtlCol="0">
              <a:spAutoFit/>
            </a:bodyPr>
            <a:lstStyle/>
            <a:p>
              <a:r>
                <a:rPr lang="en-US" dirty="0" smtClean="0"/>
                <a:t>1x,</a:t>
              </a:r>
              <a:endParaRPr lang="en-US" dirty="0"/>
            </a:p>
          </p:txBody>
        </p:sp>
        <p:sp>
          <p:nvSpPr>
            <p:cNvPr id="31" name="TextBox 30"/>
            <p:cNvSpPr txBox="1"/>
            <p:nvPr/>
          </p:nvSpPr>
          <p:spPr>
            <a:xfrm>
              <a:off x="2694710" y="2590800"/>
              <a:ext cx="736099" cy="369332"/>
            </a:xfrm>
            <a:prstGeom prst="rect">
              <a:avLst/>
            </a:prstGeom>
            <a:solidFill>
              <a:schemeClr val="bg1"/>
            </a:solidFill>
          </p:spPr>
          <p:txBody>
            <a:bodyPr wrap="none" rtlCol="0">
              <a:spAutoFit/>
            </a:bodyPr>
            <a:lstStyle/>
            <a:p>
              <a:r>
                <a:rPr lang="en-US" dirty="0" smtClean="0"/>
                <a:t>2x</a:t>
              </a:r>
              <a:r>
                <a:rPr lang="en-US" baseline="30000" dirty="0" smtClean="0"/>
                <a:t>2</a:t>
              </a:r>
              <a:r>
                <a:rPr lang="en-US" dirty="0" smtClean="0"/>
                <a:t> ,</a:t>
              </a:r>
              <a:r>
                <a:rPr lang="en-US" baseline="30000" dirty="0" smtClean="0"/>
                <a:t> </a:t>
              </a:r>
              <a:endParaRPr lang="en-US" baseline="30000" dirty="0"/>
            </a:p>
          </p:txBody>
        </p:sp>
        <p:sp>
          <p:nvSpPr>
            <p:cNvPr id="32" name="TextBox 31"/>
            <p:cNvSpPr txBox="1"/>
            <p:nvPr/>
          </p:nvSpPr>
          <p:spPr>
            <a:xfrm>
              <a:off x="3733800" y="2590800"/>
              <a:ext cx="1047082" cy="369332"/>
            </a:xfrm>
            <a:prstGeom prst="rect">
              <a:avLst/>
            </a:prstGeom>
            <a:solidFill>
              <a:schemeClr val="bg1"/>
            </a:solidFill>
          </p:spPr>
          <p:txBody>
            <a:bodyPr wrap="none" rtlCol="0">
              <a:spAutoFit/>
            </a:bodyPr>
            <a:lstStyle/>
            <a:p>
              <a:r>
                <a:rPr lang="en-US" dirty="0" smtClean="0"/>
                <a:t>3x</a:t>
              </a:r>
              <a:r>
                <a:rPr lang="en-US" baseline="30000" dirty="0" smtClean="0"/>
                <a:t>3</a:t>
              </a:r>
              <a:r>
                <a:rPr lang="en-US" dirty="0" smtClean="0"/>
                <a:t> , …, </a:t>
              </a:r>
              <a:endParaRPr lang="en-US" baseline="30000" dirty="0"/>
            </a:p>
          </p:txBody>
        </p:sp>
      </p:grpSp>
      <p:sp>
        <p:nvSpPr>
          <p:cNvPr id="35" name="Down Arrow 34"/>
          <p:cNvSpPr/>
          <p:nvPr/>
        </p:nvSpPr>
        <p:spPr bwMode="auto">
          <a:xfrm>
            <a:off x="304800" y="2133600"/>
            <a:ext cx="381000" cy="6096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5" name="Text Box 18"/>
          <p:cNvSpPr txBox="1">
            <a:spLocks noChangeArrowheads="1"/>
          </p:cNvSpPr>
          <p:nvPr/>
        </p:nvSpPr>
        <p:spPr bwMode="auto">
          <a:xfrm>
            <a:off x="3276600" y="2286000"/>
            <a:ext cx="5867400" cy="707886"/>
          </a:xfrm>
          <a:prstGeom prst="rect">
            <a:avLst/>
          </a:prstGeom>
          <a:solidFill>
            <a:srgbClr val="FFFF66"/>
          </a:solidFill>
          <a:ln w="9525">
            <a:solidFill>
              <a:schemeClr val="bg2"/>
            </a:solidFill>
            <a:miter lim="800000"/>
            <a:headEnd/>
            <a:tailEnd/>
          </a:ln>
        </p:spPr>
        <p:txBody>
          <a:bodyPr wrap="square">
            <a:spAutoFit/>
          </a:bodyPr>
          <a:lstStyle/>
          <a:p>
            <a:r>
              <a:rPr lang="en-US" sz="2000" dirty="0" smtClean="0"/>
              <a:t>Putting </a:t>
            </a:r>
            <a:r>
              <a:rPr lang="en-US" sz="2000" dirty="0">
                <a:solidFill>
                  <a:srgbClr val="CC0000"/>
                </a:solidFill>
              </a:rPr>
              <a:t>k</a:t>
            </a:r>
            <a:r>
              <a:rPr lang="en-US" sz="2000" dirty="0"/>
              <a:t> </a:t>
            </a:r>
            <a:r>
              <a:rPr lang="en-US" sz="2000" dirty="0" smtClean="0"/>
              <a:t>zeros in front through k right shift</a:t>
            </a:r>
          </a:p>
          <a:p>
            <a:r>
              <a:rPr lang="en-US" sz="2000" dirty="0" smtClean="0">
                <a:sym typeface="Wingdings" pitchFamily="2" charset="2"/>
              </a:rPr>
              <a:t> </a:t>
            </a:r>
            <a:r>
              <a:rPr lang="en-US" sz="2000" dirty="0">
                <a:sym typeface="Wingdings" pitchFamily="2" charset="2"/>
              </a:rPr>
              <a:t>multiplying </a:t>
            </a:r>
            <a:r>
              <a:rPr lang="en-US" sz="2000" dirty="0" err="1">
                <a:sym typeface="Wingdings" pitchFamily="2" charset="2"/>
              </a:rPr>
              <a:t>x</a:t>
            </a:r>
            <a:r>
              <a:rPr lang="en-US" sz="2000" baseline="30000" dirty="0" err="1">
                <a:solidFill>
                  <a:srgbClr val="CC0000"/>
                </a:solidFill>
                <a:sym typeface="Wingdings" pitchFamily="2" charset="2"/>
              </a:rPr>
              <a:t>k</a:t>
            </a:r>
            <a:r>
              <a:rPr lang="en-US" sz="2000" dirty="0">
                <a:sym typeface="Wingdings" pitchFamily="2" charset="2"/>
              </a:rPr>
              <a:t> on the generating function.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4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4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45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45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checkerboard(across)">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heckerboard(across)">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0458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0459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1"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0" nodeType="clickEffect">
                                  <p:stCondLst>
                                    <p:cond delay="0"/>
                                  </p:stCondLst>
                                  <p:childTnLst>
                                    <p:animEffect transition="out" filter="checkerboard(across)">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045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0459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04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35" grpId="0"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90963" y="87313"/>
            <a:ext cx="1290637" cy="457200"/>
          </a:xfrm>
          <a:prstGeom prst="rect">
            <a:avLst/>
          </a:prstGeom>
          <a:noFill/>
          <a:ln w="9525">
            <a:noFill/>
            <a:miter lim="800000"/>
            <a:headEnd/>
            <a:tailEnd/>
          </a:ln>
        </p:spPr>
        <p:txBody>
          <a:bodyPr wrap="none">
            <a:spAutoFit/>
          </a:bodyPr>
          <a:lstStyle/>
          <a:p>
            <a:r>
              <a:rPr lang="en-US" altLang="zh-TW" sz="2400" b="1">
                <a:solidFill>
                  <a:srgbClr val="003366"/>
                </a:solidFill>
              </a:rPr>
              <a:t>Product</a:t>
            </a:r>
          </a:p>
        </p:txBody>
      </p:sp>
      <p:pic>
        <p:nvPicPr>
          <p:cNvPr id="18435" name="Picture 5" descr="txp_fig"/>
          <p:cNvPicPr>
            <a:picLocks noChangeAspect="1" noChangeArrowheads="1"/>
          </p:cNvPicPr>
          <p:nvPr>
            <p:custDataLst>
              <p:tags r:id="rId1"/>
            </p:custDataLst>
          </p:nvPr>
        </p:nvPicPr>
        <p:blipFill>
          <a:blip r:embed="rId8" cstate="print"/>
          <a:srcRect/>
          <a:stretch>
            <a:fillRect/>
          </a:stretch>
        </p:blipFill>
        <p:spPr bwMode="auto">
          <a:xfrm>
            <a:off x="2144713" y="609600"/>
            <a:ext cx="4829175" cy="327025"/>
          </a:xfrm>
          <a:prstGeom prst="rect">
            <a:avLst/>
          </a:prstGeom>
          <a:noFill/>
          <a:ln w="9525">
            <a:noFill/>
            <a:miter lim="800000"/>
            <a:headEnd/>
            <a:tailEnd/>
          </a:ln>
        </p:spPr>
      </p:pic>
      <p:pic>
        <p:nvPicPr>
          <p:cNvPr id="1303559" name="Picture 7" descr="txp_fig"/>
          <p:cNvPicPr>
            <a:picLocks noChangeAspect="1" noChangeArrowheads="1"/>
          </p:cNvPicPr>
          <p:nvPr>
            <p:custDataLst>
              <p:tags r:id="rId2"/>
            </p:custDataLst>
          </p:nvPr>
        </p:nvPicPr>
        <p:blipFill>
          <a:blip r:embed="rId9" cstate="print"/>
          <a:srcRect/>
          <a:stretch>
            <a:fillRect/>
          </a:stretch>
        </p:blipFill>
        <p:spPr bwMode="auto">
          <a:xfrm>
            <a:off x="2235200" y="1250950"/>
            <a:ext cx="4719638" cy="327025"/>
          </a:xfrm>
          <a:prstGeom prst="rect">
            <a:avLst/>
          </a:prstGeom>
          <a:noFill/>
          <a:ln w="9525">
            <a:noFill/>
            <a:miter lim="800000"/>
            <a:headEnd/>
            <a:tailEnd/>
          </a:ln>
        </p:spPr>
      </p:pic>
      <p:sp>
        <p:nvSpPr>
          <p:cNvPr id="1303560" name="Text Box 8"/>
          <p:cNvSpPr txBox="1">
            <a:spLocks noChangeArrowheads="1"/>
          </p:cNvSpPr>
          <p:nvPr/>
        </p:nvSpPr>
        <p:spPr bwMode="auto">
          <a:xfrm>
            <a:off x="838200" y="1936750"/>
            <a:ext cx="7804150" cy="369888"/>
          </a:xfrm>
          <a:prstGeom prst="rect">
            <a:avLst/>
          </a:prstGeom>
          <a:solidFill>
            <a:srgbClr val="CCFF99"/>
          </a:solidFill>
          <a:ln w="9525">
            <a:solidFill>
              <a:schemeClr val="bg2"/>
            </a:solidFill>
            <a:miter lim="800000"/>
            <a:headEnd/>
            <a:tailEnd/>
          </a:ln>
        </p:spPr>
        <p:txBody>
          <a:bodyPr wrap="none">
            <a:spAutoFit/>
          </a:bodyPr>
          <a:lstStyle/>
          <a:p>
            <a:r>
              <a:rPr lang="en-US"/>
              <a:t>What is the sequence corresponding to the polynomial C(x) = A(x)B(x)?</a:t>
            </a:r>
          </a:p>
        </p:txBody>
      </p:sp>
      <p:pic>
        <p:nvPicPr>
          <p:cNvPr id="1303566" name="Picture 14" descr="txp_fig"/>
          <p:cNvPicPr>
            <a:picLocks noChangeAspect="1" noChangeArrowheads="1"/>
          </p:cNvPicPr>
          <p:nvPr>
            <p:custDataLst>
              <p:tags r:id="rId3"/>
            </p:custDataLst>
          </p:nvPr>
        </p:nvPicPr>
        <p:blipFill>
          <a:blip r:embed="rId10" cstate="print"/>
          <a:srcRect/>
          <a:stretch>
            <a:fillRect/>
          </a:stretch>
        </p:blipFill>
        <p:spPr bwMode="auto">
          <a:xfrm>
            <a:off x="1735138" y="2622550"/>
            <a:ext cx="5622925" cy="388938"/>
          </a:xfrm>
          <a:prstGeom prst="rect">
            <a:avLst/>
          </a:prstGeom>
          <a:noFill/>
          <a:ln w="9525">
            <a:noFill/>
            <a:miter lim="800000"/>
            <a:headEnd/>
            <a:tailEnd/>
          </a:ln>
        </p:spPr>
      </p:pic>
      <p:pic>
        <p:nvPicPr>
          <p:cNvPr id="1303568" name="Picture 16" descr="txp_fig"/>
          <p:cNvPicPr>
            <a:picLocks noChangeAspect="1" noChangeArrowheads="1"/>
          </p:cNvPicPr>
          <p:nvPr>
            <p:custDataLst>
              <p:tags r:id="rId4"/>
            </p:custDataLst>
          </p:nvPr>
        </p:nvPicPr>
        <p:blipFill>
          <a:blip r:embed="rId11" cstate="print"/>
          <a:srcRect/>
          <a:stretch>
            <a:fillRect/>
          </a:stretch>
        </p:blipFill>
        <p:spPr bwMode="auto">
          <a:xfrm>
            <a:off x="1752600" y="3271838"/>
            <a:ext cx="5499100" cy="388937"/>
          </a:xfrm>
          <a:prstGeom prst="rect">
            <a:avLst/>
          </a:prstGeom>
          <a:noFill/>
          <a:ln w="9525">
            <a:noFill/>
            <a:miter lim="800000"/>
            <a:headEnd/>
            <a:tailEnd/>
          </a:ln>
        </p:spPr>
      </p:pic>
      <p:pic>
        <p:nvPicPr>
          <p:cNvPr id="1303571" name="Picture 19" descr="txp_fig"/>
          <p:cNvPicPr>
            <a:picLocks noChangeAspect="1" noChangeArrowheads="1"/>
          </p:cNvPicPr>
          <p:nvPr>
            <p:custDataLst>
              <p:tags r:id="rId5"/>
            </p:custDataLst>
          </p:nvPr>
        </p:nvPicPr>
        <p:blipFill>
          <a:blip r:embed="rId12" cstate="print"/>
          <a:srcRect/>
          <a:stretch>
            <a:fillRect/>
          </a:stretch>
        </p:blipFill>
        <p:spPr bwMode="auto">
          <a:xfrm>
            <a:off x="838200" y="4070350"/>
            <a:ext cx="7477125" cy="327025"/>
          </a:xfrm>
          <a:prstGeom prst="rect">
            <a:avLst/>
          </a:prstGeom>
          <a:noFill/>
          <a:ln w="9525">
            <a:noFill/>
            <a:miter lim="800000"/>
            <a:headEnd/>
            <a:tailEnd/>
          </a:ln>
        </p:spPr>
      </p:pic>
      <p:pic>
        <p:nvPicPr>
          <p:cNvPr id="1303572" name="Picture 20" descr="txp_fig"/>
          <p:cNvPicPr>
            <a:picLocks noChangeAspect="1" noChangeArrowheads="1"/>
          </p:cNvPicPr>
          <p:nvPr>
            <p:custDataLst>
              <p:tags r:id="rId6"/>
            </p:custDataLst>
          </p:nvPr>
        </p:nvPicPr>
        <p:blipFill>
          <a:blip r:embed="rId13" cstate="print"/>
          <a:srcRect/>
          <a:stretch>
            <a:fillRect/>
          </a:stretch>
        </p:blipFill>
        <p:spPr bwMode="auto">
          <a:xfrm>
            <a:off x="173038" y="4679950"/>
            <a:ext cx="8893175" cy="903288"/>
          </a:xfrm>
          <a:prstGeom prst="rect">
            <a:avLst/>
          </a:prstGeom>
          <a:noFill/>
          <a:ln w="9525">
            <a:noFill/>
            <a:miter lim="800000"/>
            <a:headEnd/>
            <a:tailEnd/>
          </a:ln>
        </p:spPr>
      </p:pic>
      <p:sp>
        <p:nvSpPr>
          <p:cNvPr id="1844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149225" y="5753100"/>
            <a:ext cx="841375" cy="495300"/>
          </a:xfrm>
          <a:prstGeom prst="rect">
            <a:avLst/>
          </a:prstGeom>
          <a:noFill/>
          <a:ln w="9525">
            <a:noFill/>
            <a:miter lim="800000"/>
            <a:headEnd/>
            <a:tailEnd/>
          </a:ln>
        </p:spPr>
      </p:pic>
      <p:sp>
        <p:nvSpPr>
          <p:cNvPr id="1844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 name="Picture 1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46050" y="5753100"/>
            <a:ext cx="768350" cy="495300"/>
          </a:xfrm>
          <a:prstGeom prst="rect">
            <a:avLst/>
          </a:prstGeom>
          <a:noFill/>
          <a:ln w="9525">
            <a:noFill/>
            <a:miter lim="800000"/>
            <a:headEnd/>
            <a:tailEnd/>
          </a:ln>
        </p:spPr>
      </p:pic>
      <p:sp>
        <p:nvSpPr>
          <p:cNvPr id="16" name="TextBox 15"/>
          <p:cNvSpPr txBox="1">
            <a:spLocks noChangeArrowheads="1"/>
          </p:cNvSpPr>
          <p:nvPr/>
        </p:nvSpPr>
        <p:spPr bwMode="auto">
          <a:xfrm>
            <a:off x="1219200" y="6411913"/>
            <a:ext cx="2063750" cy="369887"/>
          </a:xfrm>
          <a:prstGeom prst="rect">
            <a:avLst/>
          </a:prstGeom>
          <a:noFill/>
          <a:ln w="9525">
            <a:noFill/>
            <a:miter lim="800000"/>
            <a:headEnd/>
            <a:tailEnd/>
          </a:ln>
        </p:spPr>
        <p:txBody>
          <a:bodyPr wrap="none">
            <a:spAutoFit/>
          </a:bodyPr>
          <a:lstStyle/>
          <a:p>
            <a:r>
              <a:rPr lang="en-US"/>
              <a:t>Coefficient of x</a:t>
            </a:r>
            <a:r>
              <a:rPr lang="en-US" baseline="30000"/>
              <a:t>3</a:t>
            </a:r>
          </a:p>
        </p:txBody>
      </p:sp>
      <p:sp>
        <p:nvSpPr>
          <p:cNvPr id="18447"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8446" name="Picture 14"/>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1068388" y="5724525"/>
            <a:ext cx="760412" cy="523875"/>
          </a:xfrm>
          <a:prstGeom prst="rect">
            <a:avLst/>
          </a:prstGeom>
          <a:noFill/>
          <a:ln w="9525">
            <a:noFill/>
            <a:miter lim="800000"/>
            <a:headEnd/>
            <a:tailEnd/>
          </a:ln>
        </p:spPr>
      </p:pic>
      <p:cxnSp>
        <p:nvCxnSpPr>
          <p:cNvPr id="20" name="Straight Arrow Connector 19"/>
          <p:cNvCxnSpPr>
            <a:cxnSpLocks noChangeShapeType="1"/>
          </p:cNvCxnSpPr>
          <p:nvPr/>
        </p:nvCxnSpPr>
        <p:spPr bwMode="auto">
          <a:xfrm>
            <a:off x="3276600" y="2971800"/>
            <a:ext cx="2514600" cy="381000"/>
          </a:xfrm>
          <a:prstGeom prst="straightConnector1">
            <a:avLst/>
          </a:prstGeom>
          <a:noFill/>
          <a:ln w="9525" algn="ctr">
            <a:solidFill>
              <a:schemeClr val="tx1"/>
            </a:solidFill>
            <a:round/>
            <a:headEnd/>
            <a:tailEnd type="arrow" w="med" len="med"/>
          </a:ln>
        </p:spPr>
      </p:cxnSp>
      <p:cxnSp>
        <p:nvCxnSpPr>
          <p:cNvPr id="23" name="Straight Arrow Connector 22"/>
          <p:cNvCxnSpPr>
            <a:cxnSpLocks noChangeShapeType="1"/>
          </p:cNvCxnSpPr>
          <p:nvPr/>
        </p:nvCxnSpPr>
        <p:spPr bwMode="auto">
          <a:xfrm>
            <a:off x="3886200" y="2971800"/>
            <a:ext cx="838200" cy="381000"/>
          </a:xfrm>
          <a:prstGeom prst="straightConnector1">
            <a:avLst/>
          </a:prstGeom>
          <a:noFill/>
          <a:ln w="9525" algn="ctr">
            <a:solidFill>
              <a:schemeClr val="tx1"/>
            </a:solidFill>
            <a:round/>
            <a:headEnd/>
            <a:tailEnd type="arrow" w="med" len="med"/>
          </a:ln>
        </p:spPr>
      </p:cxnSp>
      <p:sp>
        <p:nvSpPr>
          <p:cNvPr id="18451"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8448" name="Picture 16"/>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1993900" y="5715000"/>
            <a:ext cx="1073150" cy="498475"/>
          </a:xfrm>
          <a:prstGeom prst="rect">
            <a:avLst/>
          </a:prstGeom>
          <a:noFill/>
          <a:ln w="9525">
            <a:noFill/>
            <a:miter lim="800000"/>
            <a:headEnd/>
            <a:tailEnd/>
          </a:ln>
        </p:spPr>
      </p:pic>
      <p:sp>
        <p:nvSpPr>
          <p:cNvPr id="18453"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8450" name="Picture 18"/>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3048000" y="5715000"/>
            <a:ext cx="1146175" cy="533400"/>
          </a:xfrm>
          <a:prstGeom prst="rect">
            <a:avLst/>
          </a:prstGeom>
          <a:noFill/>
          <a:ln w="9525">
            <a:noFill/>
            <a:miter lim="800000"/>
            <a:headEnd/>
            <a:tailEnd/>
          </a:ln>
        </p:spPr>
      </p:pic>
      <p:cxnSp>
        <p:nvCxnSpPr>
          <p:cNvPr id="29" name="Straight Arrow Connector 28"/>
          <p:cNvCxnSpPr>
            <a:cxnSpLocks noChangeShapeType="1"/>
          </p:cNvCxnSpPr>
          <p:nvPr/>
        </p:nvCxnSpPr>
        <p:spPr bwMode="auto">
          <a:xfrm flipH="1">
            <a:off x="3886200" y="2971800"/>
            <a:ext cx="838200" cy="381000"/>
          </a:xfrm>
          <a:prstGeom prst="straightConnector1">
            <a:avLst/>
          </a:prstGeom>
          <a:noFill/>
          <a:ln w="9525" algn="ctr">
            <a:solidFill>
              <a:schemeClr val="tx1"/>
            </a:solidFill>
            <a:round/>
            <a:headEnd/>
            <a:tailEnd type="arrow" w="med" len="med"/>
          </a:ln>
        </p:spPr>
      </p:cxnSp>
      <p:sp>
        <p:nvSpPr>
          <p:cNvPr id="18456" name="Rectangle 2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8457"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8454" name="Picture 22"/>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4281488" y="5770563"/>
            <a:ext cx="1146175" cy="533400"/>
          </a:xfrm>
          <a:prstGeom prst="rect">
            <a:avLst/>
          </a:prstGeom>
          <a:noFill/>
          <a:ln w="9525">
            <a:noFill/>
            <a:miter lim="800000"/>
            <a:headEnd/>
            <a:tailEnd/>
          </a:ln>
        </p:spPr>
      </p:pic>
      <p:cxnSp>
        <p:nvCxnSpPr>
          <p:cNvPr id="35" name="Straight Arrow Connector 34"/>
          <p:cNvCxnSpPr>
            <a:cxnSpLocks noChangeShapeType="1"/>
          </p:cNvCxnSpPr>
          <p:nvPr/>
        </p:nvCxnSpPr>
        <p:spPr bwMode="auto">
          <a:xfrm flipH="1">
            <a:off x="3200400" y="2971800"/>
            <a:ext cx="2667000" cy="381000"/>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03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35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035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035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035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035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5" presetClass="entr" presetSubtype="1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heckerboard(across)">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8446"/>
                                        </p:tgtEl>
                                        <p:attrNameLst>
                                          <p:attrName>style.visibility</p:attrName>
                                        </p:attrNameLst>
                                      </p:cBhvr>
                                      <p:to>
                                        <p:strVal val="visible"/>
                                      </p:to>
                                    </p:set>
                                    <p:anim calcmode="lin" valueType="num">
                                      <p:cBhvr additive="base">
                                        <p:cTn id="54" dur="500" fill="hold"/>
                                        <p:tgtEl>
                                          <p:spTgt spid="18446"/>
                                        </p:tgtEl>
                                        <p:attrNameLst>
                                          <p:attrName>ppt_x</p:attrName>
                                        </p:attrNameLst>
                                      </p:cBhvr>
                                      <p:tavLst>
                                        <p:tav tm="0">
                                          <p:val>
                                            <p:strVal val="#ppt_x"/>
                                          </p:val>
                                        </p:tav>
                                        <p:tav tm="100000">
                                          <p:val>
                                            <p:strVal val="#ppt_x"/>
                                          </p:val>
                                        </p:tav>
                                      </p:tavLst>
                                    </p:anim>
                                    <p:anim calcmode="lin" valueType="num">
                                      <p:cBhvr additive="base">
                                        <p:cTn id="55" dur="500" fill="hold"/>
                                        <p:tgtEl>
                                          <p:spTgt spid="1844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20"/>
                                        </p:tgtEl>
                                        <p:attrNameLst>
                                          <p:attrName>ppt_x</p:attrName>
                                        </p:attrNameLst>
                                      </p:cBhvr>
                                      <p:tavLst>
                                        <p:tav tm="0">
                                          <p:val>
                                            <p:strVal val="ppt_x"/>
                                          </p:val>
                                        </p:tav>
                                        <p:tav tm="100000">
                                          <p:val>
                                            <p:strVal val="ppt_x"/>
                                          </p:val>
                                        </p:tav>
                                      </p:tavLst>
                                    </p:anim>
                                    <p:anim calcmode="lin" valueType="num">
                                      <p:cBhvr additive="base">
                                        <p:cTn id="60" dur="500"/>
                                        <p:tgtEl>
                                          <p:spTgt spid="20"/>
                                        </p:tgtEl>
                                        <p:attrNameLst>
                                          <p:attrName>ppt_y</p:attrName>
                                        </p:attrNameLst>
                                      </p:cBhvr>
                                      <p:tavLst>
                                        <p:tav tm="0">
                                          <p:val>
                                            <p:strVal val="ppt_y"/>
                                          </p:val>
                                        </p:tav>
                                        <p:tav tm="100000">
                                          <p:val>
                                            <p:strVal val="1+ppt_h/2"/>
                                          </p:val>
                                        </p:tav>
                                      </p:tavLst>
                                    </p:anim>
                                    <p:set>
                                      <p:cBhvr>
                                        <p:cTn id="61" dur="1" fill="hold">
                                          <p:stCondLst>
                                            <p:cond delay="499"/>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8448"/>
                                        </p:tgtEl>
                                        <p:attrNameLst>
                                          <p:attrName>style.visibility</p:attrName>
                                        </p:attrNameLst>
                                      </p:cBhvr>
                                      <p:to>
                                        <p:strVal val="visible"/>
                                      </p:to>
                                    </p:set>
                                    <p:anim calcmode="lin" valueType="num">
                                      <p:cBhvr additive="base">
                                        <p:cTn id="66" dur="500" fill="hold"/>
                                        <p:tgtEl>
                                          <p:spTgt spid="18448"/>
                                        </p:tgtEl>
                                        <p:attrNameLst>
                                          <p:attrName>ppt_x</p:attrName>
                                        </p:attrNameLst>
                                      </p:cBhvr>
                                      <p:tavLst>
                                        <p:tav tm="0">
                                          <p:val>
                                            <p:strVal val="#ppt_x"/>
                                          </p:val>
                                        </p:tav>
                                        <p:tav tm="100000">
                                          <p:val>
                                            <p:strVal val="#ppt_x"/>
                                          </p:val>
                                        </p:tav>
                                      </p:tavLst>
                                    </p:anim>
                                    <p:anim calcmode="lin" valueType="num">
                                      <p:cBhvr additive="base">
                                        <p:cTn id="67" dur="500" fill="hold"/>
                                        <p:tgtEl>
                                          <p:spTgt spid="18448"/>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xit" presetSubtype="4" fill="hold" nodeType="clickEffect">
                                  <p:stCondLst>
                                    <p:cond delay="0"/>
                                  </p:stCondLst>
                                  <p:childTnLst>
                                    <p:anim calcmode="lin" valueType="num">
                                      <p:cBhvr additive="base">
                                        <p:cTn id="75" dur="500"/>
                                        <p:tgtEl>
                                          <p:spTgt spid="23"/>
                                        </p:tgtEl>
                                        <p:attrNameLst>
                                          <p:attrName>ppt_x</p:attrName>
                                        </p:attrNameLst>
                                      </p:cBhvr>
                                      <p:tavLst>
                                        <p:tav tm="0">
                                          <p:val>
                                            <p:strVal val="ppt_x"/>
                                          </p:val>
                                        </p:tav>
                                        <p:tav tm="100000">
                                          <p:val>
                                            <p:strVal val="ppt_x"/>
                                          </p:val>
                                        </p:tav>
                                      </p:tavLst>
                                    </p:anim>
                                    <p:anim calcmode="lin" valueType="num">
                                      <p:cBhvr additive="base">
                                        <p:cTn id="76" dur="500"/>
                                        <p:tgtEl>
                                          <p:spTgt spid="23"/>
                                        </p:tgtEl>
                                        <p:attrNameLst>
                                          <p:attrName>ppt_y</p:attrName>
                                        </p:attrNameLst>
                                      </p:cBhvr>
                                      <p:tavLst>
                                        <p:tav tm="0">
                                          <p:val>
                                            <p:strVal val="ppt_y"/>
                                          </p:val>
                                        </p:tav>
                                        <p:tav tm="100000">
                                          <p:val>
                                            <p:strVal val="1+ppt_h/2"/>
                                          </p:val>
                                        </p:tav>
                                      </p:tavLst>
                                    </p:anim>
                                    <p:set>
                                      <p:cBhvr>
                                        <p:cTn id="77" dur="1" fill="hold">
                                          <p:stCondLst>
                                            <p:cond delay="499"/>
                                          </p:stCondLst>
                                        </p:cTn>
                                        <p:tgtEl>
                                          <p:spTgt spid="2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ppt_x"/>
                                          </p:val>
                                        </p:tav>
                                        <p:tav tm="100000">
                                          <p:val>
                                            <p:strVal val="#ppt_x"/>
                                          </p:val>
                                        </p:tav>
                                      </p:tavLst>
                                    </p:anim>
                                    <p:anim calcmode="lin" valueType="num">
                                      <p:cBhvr additive="base">
                                        <p:cTn id="83" dur="500" fill="hold"/>
                                        <p:tgtEl>
                                          <p:spTgt spid="29"/>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8450"/>
                                        </p:tgtEl>
                                        <p:attrNameLst>
                                          <p:attrName>style.visibility</p:attrName>
                                        </p:attrNameLst>
                                      </p:cBhvr>
                                      <p:to>
                                        <p:strVal val="visible"/>
                                      </p:to>
                                    </p:set>
                                    <p:anim calcmode="lin" valueType="num">
                                      <p:cBhvr additive="base">
                                        <p:cTn id="86" dur="500" fill="hold"/>
                                        <p:tgtEl>
                                          <p:spTgt spid="18450"/>
                                        </p:tgtEl>
                                        <p:attrNameLst>
                                          <p:attrName>ppt_x</p:attrName>
                                        </p:attrNameLst>
                                      </p:cBhvr>
                                      <p:tavLst>
                                        <p:tav tm="0">
                                          <p:val>
                                            <p:strVal val="#ppt_x"/>
                                          </p:val>
                                        </p:tav>
                                        <p:tav tm="100000">
                                          <p:val>
                                            <p:strVal val="#ppt_x"/>
                                          </p:val>
                                        </p:tav>
                                      </p:tavLst>
                                    </p:anim>
                                    <p:anim calcmode="lin" valueType="num">
                                      <p:cBhvr additive="base">
                                        <p:cTn id="87" dur="500" fill="hold"/>
                                        <p:tgtEl>
                                          <p:spTgt spid="18450"/>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xit" presetSubtype="4" fill="hold" nodeType="clickEffect">
                                  <p:stCondLst>
                                    <p:cond delay="0"/>
                                  </p:stCondLst>
                                  <p:childTnLst>
                                    <p:anim calcmode="lin" valueType="num">
                                      <p:cBhvr additive="base">
                                        <p:cTn id="91" dur="500"/>
                                        <p:tgtEl>
                                          <p:spTgt spid="29"/>
                                        </p:tgtEl>
                                        <p:attrNameLst>
                                          <p:attrName>ppt_x</p:attrName>
                                        </p:attrNameLst>
                                      </p:cBhvr>
                                      <p:tavLst>
                                        <p:tav tm="0">
                                          <p:val>
                                            <p:strVal val="ppt_x"/>
                                          </p:val>
                                        </p:tav>
                                        <p:tav tm="100000">
                                          <p:val>
                                            <p:strVal val="ppt_x"/>
                                          </p:val>
                                        </p:tav>
                                      </p:tavLst>
                                    </p:anim>
                                    <p:anim calcmode="lin" valueType="num">
                                      <p:cBhvr additive="base">
                                        <p:cTn id="92" dur="500"/>
                                        <p:tgtEl>
                                          <p:spTgt spid="29"/>
                                        </p:tgtEl>
                                        <p:attrNameLst>
                                          <p:attrName>ppt_y</p:attrName>
                                        </p:attrNameLst>
                                      </p:cBhvr>
                                      <p:tavLst>
                                        <p:tav tm="0">
                                          <p:val>
                                            <p:strVal val="ppt_y"/>
                                          </p:val>
                                        </p:tav>
                                        <p:tav tm="100000">
                                          <p:val>
                                            <p:strVal val="1+ppt_h/2"/>
                                          </p:val>
                                        </p:tav>
                                      </p:tavLst>
                                    </p:anim>
                                    <p:set>
                                      <p:cBhvr>
                                        <p:cTn id="93" dur="1" fill="hold">
                                          <p:stCondLst>
                                            <p:cond delay="499"/>
                                          </p:stCondLst>
                                        </p:cTn>
                                        <p:tgtEl>
                                          <p:spTgt spid="2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ppt_x"/>
                                          </p:val>
                                        </p:tav>
                                        <p:tav tm="100000">
                                          <p:val>
                                            <p:strVal val="#ppt_x"/>
                                          </p:val>
                                        </p:tav>
                                      </p:tavLst>
                                    </p:anim>
                                    <p:anim calcmode="lin" valueType="num">
                                      <p:cBhvr additive="base">
                                        <p:cTn id="99" dur="500" fill="hold"/>
                                        <p:tgtEl>
                                          <p:spTgt spid="3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8454"/>
                                        </p:tgtEl>
                                        <p:attrNameLst>
                                          <p:attrName>style.visibility</p:attrName>
                                        </p:attrNameLst>
                                      </p:cBhvr>
                                      <p:to>
                                        <p:strVal val="visible"/>
                                      </p:to>
                                    </p:set>
                                    <p:anim calcmode="lin" valueType="num">
                                      <p:cBhvr additive="base">
                                        <p:cTn id="102" dur="500" fill="hold"/>
                                        <p:tgtEl>
                                          <p:spTgt spid="18454"/>
                                        </p:tgtEl>
                                        <p:attrNameLst>
                                          <p:attrName>ppt_x</p:attrName>
                                        </p:attrNameLst>
                                      </p:cBhvr>
                                      <p:tavLst>
                                        <p:tav tm="0">
                                          <p:val>
                                            <p:strVal val="#ppt_x"/>
                                          </p:val>
                                        </p:tav>
                                        <p:tav tm="100000">
                                          <p:val>
                                            <p:strVal val="#ppt_x"/>
                                          </p:val>
                                        </p:tav>
                                      </p:tavLst>
                                    </p:anim>
                                    <p:anim calcmode="lin" valueType="num">
                                      <p:cBhvr additive="base">
                                        <p:cTn id="103" dur="500" fill="hold"/>
                                        <p:tgtEl>
                                          <p:spTgt spid="18454"/>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xit" presetSubtype="4" fill="hold" nodeType="clickEffect">
                                  <p:stCondLst>
                                    <p:cond delay="0"/>
                                  </p:stCondLst>
                                  <p:childTnLst>
                                    <p:anim calcmode="lin" valueType="num">
                                      <p:cBhvr additive="base">
                                        <p:cTn id="107" dur="500"/>
                                        <p:tgtEl>
                                          <p:spTgt spid="35"/>
                                        </p:tgtEl>
                                        <p:attrNameLst>
                                          <p:attrName>ppt_x</p:attrName>
                                        </p:attrNameLst>
                                      </p:cBhvr>
                                      <p:tavLst>
                                        <p:tav tm="0">
                                          <p:val>
                                            <p:strVal val="ppt_x"/>
                                          </p:val>
                                        </p:tav>
                                        <p:tav tm="100000">
                                          <p:val>
                                            <p:strVal val="ppt_x"/>
                                          </p:val>
                                        </p:tav>
                                      </p:tavLst>
                                    </p:anim>
                                    <p:anim calcmode="lin" valueType="num">
                                      <p:cBhvr additive="base">
                                        <p:cTn id="108" dur="500"/>
                                        <p:tgtEl>
                                          <p:spTgt spid="35"/>
                                        </p:tgtEl>
                                        <p:attrNameLst>
                                          <p:attrName>ppt_y</p:attrName>
                                        </p:attrNameLst>
                                      </p:cBhvr>
                                      <p:tavLst>
                                        <p:tav tm="0">
                                          <p:val>
                                            <p:strVal val="ppt_y"/>
                                          </p:val>
                                        </p:tav>
                                        <p:tav tm="100000">
                                          <p:val>
                                            <p:strVal val="1+ppt_h/2"/>
                                          </p:val>
                                        </p:tav>
                                      </p:tavLst>
                                    </p:anim>
                                    <p:set>
                                      <p:cBhvr>
                                        <p:cTn id="109"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560" grpId="0" animBg="1" autoUpdateAnimBg="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563938" y="457200"/>
            <a:ext cx="1998662" cy="457200"/>
          </a:xfrm>
          <a:prstGeom prst="rect">
            <a:avLst/>
          </a:prstGeom>
          <a:noFill/>
          <a:ln w="9525">
            <a:noFill/>
            <a:miter lim="800000"/>
            <a:headEnd/>
            <a:tailEnd/>
          </a:ln>
        </p:spPr>
        <p:txBody>
          <a:bodyPr wrap="none">
            <a:spAutoFit/>
          </a:bodyPr>
          <a:lstStyle/>
          <a:p>
            <a:r>
              <a:rPr lang="en-US" altLang="zh-TW" sz="2400" b="1">
                <a:solidFill>
                  <a:srgbClr val="003366"/>
                </a:solidFill>
              </a:rPr>
              <a:t>Today’s Plan</a:t>
            </a:r>
          </a:p>
        </p:txBody>
      </p:sp>
      <p:sp>
        <p:nvSpPr>
          <p:cNvPr id="19459" name="Text Box 3"/>
          <p:cNvSpPr txBox="1">
            <a:spLocks noChangeArrowheads="1"/>
          </p:cNvSpPr>
          <p:nvPr/>
        </p:nvSpPr>
        <p:spPr bwMode="auto">
          <a:xfrm>
            <a:off x="2133600" y="1774825"/>
            <a:ext cx="4968027" cy="1708353"/>
          </a:xfrm>
          <a:prstGeom prst="rect">
            <a:avLst/>
          </a:prstGeom>
          <a:noFill/>
          <a:ln w="9525">
            <a:noFill/>
            <a:miter lim="800000"/>
            <a:headEnd/>
            <a:tailEnd/>
          </a:ln>
        </p:spPr>
        <p:txBody>
          <a:bodyPr wrap="none">
            <a:spAutoFit/>
          </a:bodyPr>
          <a:lstStyle/>
          <a:p>
            <a:pPr marL="342900" indent="-342900">
              <a:lnSpc>
                <a:spcPct val="150000"/>
              </a:lnSpc>
              <a:buClr>
                <a:srgbClr val="CC0000"/>
              </a:buClr>
              <a:buFontTx/>
              <a:buAutoNum type="arabicPeriod"/>
            </a:pPr>
            <a:r>
              <a:rPr lang="en-US" dirty="0">
                <a:solidFill>
                  <a:schemeClr val="bg2"/>
                </a:solidFill>
              </a:rPr>
              <a:t>Generating functions for basic sequences</a:t>
            </a:r>
          </a:p>
          <a:p>
            <a:pPr marL="342900" indent="-342900">
              <a:lnSpc>
                <a:spcPct val="150000"/>
              </a:lnSpc>
              <a:buClr>
                <a:srgbClr val="CC0000"/>
              </a:buClr>
              <a:buFontTx/>
              <a:buAutoNum type="arabicPeriod"/>
            </a:pPr>
            <a:r>
              <a:rPr lang="en-US" dirty="0">
                <a:solidFill>
                  <a:schemeClr val="bg2"/>
                </a:solidFill>
              </a:rPr>
              <a:t>Operations on generating functions</a:t>
            </a:r>
          </a:p>
          <a:p>
            <a:pPr marL="342900" indent="-342900">
              <a:lnSpc>
                <a:spcPct val="150000"/>
              </a:lnSpc>
              <a:buClr>
                <a:srgbClr val="CC0000"/>
              </a:buClr>
              <a:buFontTx/>
              <a:buAutoNum type="arabicPeriod"/>
            </a:pPr>
            <a:r>
              <a:rPr lang="en-US" dirty="0"/>
              <a:t>Counting</a:t>
            </a:r>
          </a:p>
          <a:p>
            <a:pPr marL="342900" indent="-342900">
              <a:lnSpc>
                <a:spcPct val="150000"/>
              </a:lnSpc>
              <a:buClr>
                <a:srgbClr val="CC0000"/>
              </a:buClr>
              <a:buFontTx/>
              <a:buAutoNum type="arabicPeriod"/>
            </a:pPr>
            <a:r>
              <a:rPr lang="en-US" dirty="0">
                <a:solidFill>
                  <a:schemeClr val="bg2"/>
                </a:solidFill>
              </a:rPr>
              <a:t>Solve </a:t>
            </a:r>
            <a:r>
              <a:rPr lang="en-US" dirty="0" smtClean="0">
                <a:solidFill>
                  <a:schemeClr val="bg2"/>
                </a:solidFill>
              </a:rPr>
              <a:t>recurrences</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5000" y="457200"/>
            <a:ext cx="5345113" cy="457200"/>
          </a:xfrm>
          <a:prstGeom prst="rect">
            <a:avLst/>
          </a:prstGeom>
          <a:noFill/>
          <a:ln w="9525">
            <a:noFill/>
            <a:miter lim="800000"/>
            <a:headEnd/>
            <a:tailEnd/>
          </a:ln>
        </p:spPr>
        <p:txBody>
          <a:bodyPr wrap="none">
            <a:spAutoFit/>
          </a:bodyPr>
          <a:lstStyle/>
          <a:p>
            <a:r>
              <a:rPr lang="en-US" altLang="zh-TW" sz="2400" b="1">
                <a:solidFill>
                  <a:srgbClr val="003366"/>
                </a:solidFill>
              </a:rPr>
              <a:t>Counting with Generating Functions</a:t>
            </a:r>
          </a:p>
        </p:txBody>
      </p:sp>
      <p:sp>
        <p:nvSpPr>
          <p:cNvPr id="20483" name="Text Box 3"/>
          <p:cNvSpPr txBox="1">
            <a:spLocks noChangeArrowheads="1"/>
          </p:cNvSpPr>
          <p:nvPr/>
        </p:nvSpPr>
        <p:spPr bwMode="auto">
          <a:xfrm>
            <a:off x="1600200" y="1447800"/>
            <a:ext cx="5880100" cy="925513"/>
          </a:xfrm>
          <a:prstGeom prst="rect">
            <a:avLst/>
          </a:prstGeom>
          <a:solidFill>
            <a:srgbClr val="CCFF99"/>
          </a:solidFill>
          <a:ln w="9525">
            <a:solidFill>
              <a:schemeClr val="bg2"/>
            </a:solidFill>
            <a:miter lim="800000"/>
            <a:headEnd/>
            <a:tailEnd/>
          </a:ln>
        </p:spPr>
        <p:txBody>
          <a:bodyPr wrap="none">
            <a:spAutoFit/>
          </a:bodyPr>
          <a:lstStyle/>
          <a:p>
            <a:r>
              <a:rPr lang="en-US" b="1"/>
              <a:t>General strategy:</a:t>
            </a:r>
          </a:p>
          <a:p>
            <a:endParaRPr lang="en-US" b="1"/>
          </a:p>
          <a:p>
            <a:r>
              <a:rPr lang="en-US"/>
              <a:t>coefficient of x</a:t>
            </a:r>
            <a:r>
              <a:rPr lang="en-US" baseline="30000"/>
              <a:t>n</a:t>
            </a:r>
            <a:r>
              <a:rPr lang="en-US"/>
              <a:t> = number of ways to choose n items.</a:t>
            </a:r>
          </a:p>
        </p:txBody>
      </p:sp>
      <p:sp>
        <p:nvSpPr>
          <p:cNvPr id="1302532" name="Text Box 4"/>
          <p:cNvSpPr txBox="1">
            <a:spLocks noChangeArrowheads="1"/>
          </p:cNvSpPr>
          <p:nvPr/>
        </p:nvSpPr>
        <p:spPr bwMode="auto">
          <a:xfrm>
            <a:off x="3505200" y="2681288"/>
            <a:ext cx="2082800" cy="366712"/>
          </a:xfrm>
          <a:prstGeom prst="rect">
            <a:avLst/>
          </a:prstGeom>
          <a:noFill/>
          <a:ln w="9525">
            <a:noFill/>
            <a:miter lim="800000"/>
            <a:headEnd/>
            <a:tailEnd/>
          </a:ln>
        </p:spPr>
        <p:txBody>
          <a:bodyPr wrap="none">
            <a:spAutoFit/>
          </a:bodyPr>
          <a:lstStyle/>
          <a:p>
            <a:r>
              <a:rPr lang="en-US"/>
              <a:t>A simple example:</a:t>
            </a:r>
          </a:p>
        </p:txBody>
      </p:sp>
      <p:pic>
        <p:nvPicPr>
          <p:cNvPr id="1302535" name="Picture 7" descr="txp_fig"/>
          <p:cNvPicPr>
            <a:picLocks noChangeAspect="1" noChangeArrowheads="1"/>
          </p:cNvPicPr>
          <p:nvPr>
            <p:custDataLst>
              <p:tags r:id="rId1"/>
            </p:custDataLst>
          </p:nvPr>
        </p:nvPicPr>
        <p:blipFill>
          <a:blip r:embed="rId4" cstate="print"/>
          <a:srcRect/>
          <a:stretch>
            <a:fillRect/>
          </a:stretch>
        </p:blipFill>
        <p:spPr bwMode="auto">
          <a:xfrm>
            <a:off x="282575" y="3429000"/>
            <a:ext cx="8551863" cy="685800"/>
          </a:xfrm>
          <a:prstGeom prst="rect">
            <a:avLst/>
          </a:prstGeom>
          <a:noFill/>
          <a:ln w="9525">
            <a:noFill/>
            <a:miter lim="800000"/>
            <a:headEnd/>
            <a:tailEnd/>
          </a:ln>
        </p:spPr>
      </p:pic>
      <p:pic>
        <p:nvPicPr>
          <p:cNvPr id="1302537" name="Picture 9" descr="txp_fig"/>
          <p:cNvPicPr>
            <a:picLocks noChangeAspect="1" noChangeArrowheads="1"/>
          </p:cNvPicPr>
          <p:nvPr>
            <p:custDataLst>
              <p:tags r:id="rId2"/>
            </p:custDataLst>
          </p:nvPr>
        </p:nvPicPr>
        <p:blipFill>
          <a:blip r:embed="rId5" cstate="print"/>
          <a:srcRect/>
          <a:stretch>
            <a:fillRect/>
          </a:stretch>
        </p:blipFill>
        <p:spPr bwMode="auto">
          <a:xfrm>
            <a:off x="4953000" y="4419600"/>
            <a:ext cx="1649413" cy="388938"/>
          </a:xfrm>
          <a:prstGeom prst="rect">
            <a:avLst/>
          </a:prstGeom>
          <a:noFill/>
          <a:ln w="9525">
            <a:noFill/>
            <a:miter lim="800000"/>
            <a:headEnd/>
            <a:tailEnd/>
          </a:ln>
        </p:spPr>
      </p:pic>
      <p:sp>
        <p:nvSpPr>
          <p:cNvPr id="1302538" name="Rectangle 10"/>
          <p:cNvSpPr>
            <a:spLocks noChangeArrowheads="1"/>
          </p:cNvSpPr>
          <p:nvPr/>
        </p:nvSpPr>
        <p:spPr bwMode="auto">
          <a:xfrm>
            <a:off x="1600200" y="5181600"/>
            <a:ext cx="5943600" cy="788987"/>
          </a:xfrm>
          <a:prstGeom prst="rect">
            <a:avLst/>
          </a:prstGeom>
          <a:solidFill>
            <a:srgbClr val="FFCCFF"/>
          </a:solidFill>
          <a:ln w="9525">
            <a:solidFill>
              <a:schemeClr val="bg2"/>
            </a:solidFill>
            <a:miter lim="800000"/>
            <a:headEnd/>
            <a:tailEnd/>
          </a:ln>
        </p:spPr>
        <p:txBody>
          <a:bodyPr>
            <a:spAutoFit/>
          </a:bodyPr>
          <a:lstStyle/>
          <a:p>
            <a:r>
              <a:rPr lang="en-US"/>
              <a:t>the coefficient of x</a:t>
            </a:r>
            <a:r>
              <a:rPr lang="en-US" baseline="30000"/>
              <a:t>n</a:t>
            </a:r>
            <a:r>
              <a:rPr lang="en-US"/>
              <a:t> in (1 + x)</a:t>
            </a:r>
            <a:r>
              <a:rPr lang="en-US" baseline="30000"/>
              <a:t>k</a:t>
            </a:r>
            <a:r>
              <a:rPr lang="en-US"/>
              <a:t> is the number of ways </a:t>
            </a:r>
          </a:p>
          <a:p>
            <a:pPr>
              <a:lnSpc>
                <a:spcPct val="150000"/>
              </a:lnSpc>
            </a:pPr>
            <a:r>
              <a:rPr lang="en-US"/>
              <a:t>to choose n distinct items from a set of size 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2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2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532" grpId="0"/>
      <p:bldP spid="13025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57550" y="457200"/>
            <a:ext cx="2533650" cy="457200"/>
          </a:xfrm>
          <a:prstGeom prst="rect">
            <a:avLst/>
          </a:prstGeom>
          <a:noFill/>
          <a:ln w="9525">
            <a:noFill/>
            <a:miter lim="800000"/>
            <a:headEnd/>
            <a:tailEnd/>
          </a:ln>
        </p:spPr>
        <p:txBody>
          <a:bodyPr wrap="none">
            <a:spAutoFit/>
          </a:bodyPr>
          <a:lstStyle/>
          <a:p>
            <a:r>
              <a:rPr lang="en-US" altLang="zh-TW" sz="2400" b="1">
                <a:solidFill>
                  <a:srgbClr val="003366"/>
                </a:solidFill>
              </a:rPr>
              <a:t>Convolution Rule</a:t>
            </a:r>
          </a:p>
        </p:txBody>
      </p:sp>
      <p:sp>
        <p:nvSpPr>
          <p:cNvPr id="1301507" name="Rectangle 3"/>
          <p:cNvSpPr>
            <a:spLocks noChangeArrowheads="1"/>
          </p:cNvSpPr>
          <p:nvPr/>
        </p:nvSpPr>
        <p:spPr bwMode="auto">
          <a:xfrm>
            <a:off x="609600" y="1325563"/>
            <a:ext cx="7848600" cy="2027237"/>
          </a:xfrm>
          <a:prstGeom prst="rect">
            <a:avLst/>
          </a:prstGeom>
          <a:solidFill>
            <a:srgbClr val="CCFF99"/>
          </a:solidFill>
          <a:ln w="9525">
            <a:solidFill>
              <a:schemeClr val="bg2"/>
            </a:solidFill>
            <a:miter lim="800000"/>
            <a:headEnd/>
            <a:tailEnd/>
          </a:ln>
        </p:spPr>
        <p:txBody>
          <a:bodyPr>
            <a:spAutoFit/>
          </a:bodyPr>
          <a:lstStyle/>
          <a:p>
            <a:pPr algn="ctr"/>
            <a:r>
              <a:rPr lang="en-US"/>
              <a:t>Let A(x) be the generating function for selecting items from set A.</a:t>
            </a:r>
          </a:p>
          <a:p>
            <a:pPr algn="ctr">
              <a:lnSpc>
                <a:spcPct val="150000"/>
              </a:lnSpc>
            </a:pPr>
            <a:r>
              <a:rPr lang="en-US"/>
              <a:t> Let B(x) be the generating function for selecting items from set B. </a:t>
            </a:r>
          </a:p>
          <a:p>
            <a:pPr algn="ctr">
              <a:lnSpc>
                <a:spcPct val="150000"/>
              </a:lnSpc>
            </a:pPr>
            <a:r>
              <a:rPr lang="en-US"/>
              <a:t>If A and B are disjoint, </a:t>
            </a:r>
          </a:p>
          <a:p>
            <a:pPr algn="ctr">
              <a:lnSpc>
                <a:spcPct val="150000"/>
              </a:lnSpc>
            </a:pPr>
            <a:r>
              <a:rPr lang="en-US"/>
              <a:t>then the generating function for selecting items from the union A U B </a:t>
            </a:r>
          </a:p>
          <a:p>
            <a:pPr algn="ctr">
              <a:lnSpc>
                <a:spcPct val="150000"/>
              </a:lnSpc>
            </a:pPr>
            <a:r>
              <a:rPr lang="en-US"/>
              <a:t>is the product A(x) · B(x).</a:t>
            </a:r>
          </a:p>
        </p:txBody>
      </p:sp>
      <p:pic>
        <p:nvPicPr>
          <p:cNvPr id="1301508" name="Picture 4" descr="txp_fig"/>
          <p:cNvPicPr>
            <a:picLocks noChangeAspect="1" noChangeArrowheads="1"/>
          </p:cNvPicPr>
          <p:nvPr>
            <p:custDataLst>
              <p:tags r:id="rId1"/>
            </p:custDataLst>
          </p:nvPr>
        </p:nvPicPr>
        <p:blipFill>
          <a:blip r:embed="rId6" cstate="print"/>
          <a:srcRect/>
          <a:stretch>
            <a:fillRect/>
          </a:stretch>
        </p:blipFill>
        <p:spPr bwMode="auto">
          <a:xfrm>
            <a:off x="1692275" y="3725863"/>
            <a:ext cx="5622925" cy="388937"/>
          </a:xfrm>
          <a:prstGeom prst="rect">
            <a:avLst/>
          </a:prstGeom>
          <a:noFill/>
          <a:ln w="9525">
            <a:noFill/>
            <a:miter lim="800000"/>
            <a:headEnd/>
            <a:tailEnd/>
          </a:ln>
        </p:spPr>
      </p:pic>
      <p:pic>
        <p:nvPicPr>
          <p:cNvPr id="1301509" name="Picture 5" descr="txp_fig"/>
          <p:cNvPicPr>
            <a:picLocks noChangeAspect="1" noChangeArrowheads="1"/>
          </p:cNvPicPr>
          <p:nvPr>
            <p:custDataLst>
              <p:tags r:id="rId2"/>
            </p:custDataLst>
          </p:nvPr>
        </p:nvPicPr>
        <p:blipFill>
          <a:blip r:embed="rId7" cstate="print"/>
          <a:srcRect/>
          <a:stretch>
            <a:fillRect/>
          </a:stretch>
        </p:blipFill>
        <p:spPr bwMode="auto">
          <a:xfrm>
            <a:off x="1752600" y="4343400"/>
            <a:ext cx="5499100" cy="388938"/>
          </a:xfrm>
          <a:prstGeom prst="rect">
            <a:avLst/>
          </a:prstGeom>
          <a:noFill/>
          <a:ln w="9525">
            <a:noFill/>
            <a:miter lim="800000"/>
            <a:headEnd/>
            <a:tailEnd/>
          </a:ln>
        </p:spPr>
      </p:pic>
      <p:pic>
        <p:nvPicPr>
          <p:cNvPr id="1301510" name="Picture 6" descr="txp_fig"/>
          <p:cNvPicPr>
            <a:picLocks noChangeAspect="1" noChangeArrowheads="1"/>
          </p:cNvPicPr>
          <p:nvPr>
            <p:custDataLst>
              <p:tags r:id="rId3"/>
            </p:custDataLst>
          </p:nvPr>
        </p:nvPicPr>
        <p:blipFill>
          <a:blip r:embed="rId8" cstate="print"/>
          <a:srcRect/>
          <a:stretch>
            <a:fillRect/>
          </a:stretch>
        </p:blipFill>
        <p:spPr bwMode="auto">
          <a:xfrm>
            <a:off x="838200" y="6096000"/>
            <a:ext cx="7477125" cy="327025"/>
          </a:xfrm>
          <a:prstGeom prst="rect">
            <a:avLst/>
          </a:prstGeom>
          <a:noFill/>
          <a:ln w="9525">
            <a:noFill/>
            <a:miter lim="800000"/>
            <a:headEnd/>
            <a:tailEnd/>
          </a:ln>
        </p:spPr>
      </p:pic>
      <p:pic>
        <p:nvPicPr>
          <p:cNvPr id="1301512" name="Picture 8" descr="txp_fig"/>
          <p:cNvPicPr>
            <a:picLocks noChangeAspect="1" noChangeArrowheads="1"/>
          </p:cNvPicPr>
          <p:nvPr>
            <p:custDataLst>
              <p:tags r:id="rId4"/>
            </p:custDataLst>
          </p:nvPr>
        </p:nvPicPr>
        <p:blipFill>
          <a:blip r:embed="rId9" cstate="print"/>
          <a:srcRect/>
          <a:stretch>
            <a:fillRect/>
          </a:stretch>
        </p:blipFill>
        <p:spPr bwMode="auto">
          <a:xfrm>
            <a:off x="989013" y="5260975"/>
            <a:ext cx="7258050" cy="295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1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150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15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0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7"/>
          <p:cNvSpPr txBox="1">
            <a:spLocks noChangeArrowheads="1"/>
          </p:cNvSpPr>
          <p:nvPr/>
        </p:nvSpPr>
        <p:spPr bwMode="auto">
          <a:xfrm>
            <a:off x="3563938" y="457200"/>
            <a:ext cx="1998662" cy="457200"/>
          </a:xfrm>
          <a:prstGeom prst="rect">
            <a:avLst/>
          </a:prstGeom>
          <a:noFill/>
          <a:ln w="9525">
            <a:noFill/>
            <a:miter lim="800000"/>
            <a:headEnd/>
            <a:tailEnd/>
          </a:ln>
        </p:spPr>
        <p:txBody>
          <a:bodyPr wrap="none">
            <a:spAutoFit/>
          </a:bodyPr>
          <a:lstStyle/>
          <a:p>
            <a:r>
              <a:rPr lang="en-US" altLang="zh-TW" sz="2400" b="1">
                <a:solidFill>
                  <a:srgbClr val="003366"/>
                </a:solidFill>
              </a:rPr>
              <a:t>Today’s Plan</a:t>
            </a:r>
          </a:p>
        </p:txBody>
      </p:sp>
      <p:sp>
        <p:nvSpPr>
          <p:cNvPr id="5123" name="Text Box 14"/>
          <p:cNvSpPr txBox="1">
            <a:spLocks noChangeArrowheads="1"/>
          </p:cNvSpPr>
          <p:nvPr/>
        </p:nvSpPr>
        <p:spPr bwMode="auto">
          <a:xfrm>
            <a:off x="2133600" y="1774825"/>
            <a:ext cx="4968027" cy="1708353"/>
          </a:xfrm>
          <a:prstGeom prst="rect">
            <a:avLst/>
          </a:prstGeom>
          <a:noFill/>
          <a:ln w="9525">
            <a:noFill/>
            <a:miter lim="800000"/>
            <a:headEnd/>
            <a:tailEnd/>
          </a:ln>
        </p:spPr>
        <p:txBody>
          <a:bodyPr wrap="none">
            <a:spAutoFit/>
          </a:bodyPr>
          <a:lstStyle/>
          <a:p>
            <a:pPr marL="342900" indent="-342900">
              <a:lnSpc>
                <a:spcPct val="150000"/>
              </a:lnSpc>
              <a:buClr>
                <a:srgbClr val="CC0000"/>
              </a:buClr>
              <a:buFontTx/>
              <a:buAutoNum type="arabicPeriod"/>
            </a:pPr>
            <a:r>
              <a:rPr lang="en-US" dirty="0"/>
              <a:t>Generating functions for basic sequences</a:t>
            </a:r>
          </a:p>
          <a:p>
            <a:pPr marL="342900" indent="-342900">
              <a:lnSpc>
                <a:spcPct val="150000"/>
              </a:lnSpc>
              <a:buClr>
                <a:srgbClr val="CC0000"/>
              </a:buClr>
              <a:buFontTx/>
              <a:buAutoNum type="arabicPeriod"/>
            </a:pPr>
            <a:r>
              <a:rPr lang="en-US" dirty="0"/>
              <a:t>Operations on generating functions</a:t>
            </a:r>
          </a:p>
          <a:p>
            <a:pPr marL="342900" indent="-342900">
              <a:lnSpc>
                <a:spcPct val="150000"/>
              </a:lnSpc>
              <a:buClr>
                <a:srgbClr val="CC0000"/>
              </a:buClr>
              <a:buFontTx/>
              <a:buAutoNum type="arabicPeriod"/>
            </a:pPr>
            <a:r>
              <a:rPr lang="en-US" dirty="0"/>
              <a:t>Counting</a:t>
            </a:r>
          </a:p>
          <a:p>
            <a:pPr marL="342900" indent="-342900">
              <a:lnSpc>
                <a:spcPct val="150000"/>
              </a:lnSpc>
              <a:buClr>
                <a:srgbClr val="CC0000"/>
              </a:buClr>
              <a:buFontTx/>
              <a:buAutoNum type="arabicPeriod"/>
            </a:pPr>
            <a:r>
              <a:rPr lang="en-US" dirty="0"/>
              <a:t>Solve </a:t>
            </a:r>
            <a:r>
              <a:rPr lang="en-US" dirty="0" smtClean="0"/>
              <a:t>recurrences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200400" y="457200"/>
            <a:ext cx="2716213" cy="457200"/>
          </a:xfrm>
          <a:prstGeom prst="rect">
            <a:avLst/>
          </a:prstGeom>
          <a:noFill/>
          <a:ln w="9525">
            <a:noFill/>
            <a:miter lim="800000"/>
            <a:headEnd/>
            <a:tailEnd/>
          </a:ln>
        </p:spPr>
        <p:txBody>
          <a:bodyPr wrap="none">
            <a:spAutoFit/>
          </a:bodyPr>
          <a:lstStyle/>
          <a:p>
            <a:r>
              <a:rPr lang="en-US" altLang="zh-TW" sz="2400" b="1">
                <a:solidFill>
                  <a:srgbClr val="003366"/>
                </a:solidFill>
              </a:rPr>
              <a:t>Choosing Subsets</a:t>
            </a:r>
          </a:p>
        </p:txBody>
      </p:sp>
      <p:sp>
        <p:nvSpPr>
          <p:cNvPr id="22531" name="Text Box 3"/>
          <p:cNvSpPr txBox="1">
            <a:spLocks noChangeArrowheads="1"/>
          </p:cNvSpPr>
          <p:nvPr/>
        </p:nvSpPr>
        <p:spPr bwMode="auto">
          <a:xfrm>
            <a:off x="1565275" y="1223963"/>
            <a:ext cx="5988050" cy="376237"/>
          </a:xfrm>
          <a:prstGeom prst="rect">
            <a:avLst/>
          </a:prstGeom>
          <a:solidFill>
            <a:srgbClr val="FFCCFF"/>
          </a:solidFill>
          <a:ln w="9525">
            <a:solidFill>
              <a:schemeClr val="bg2"/>
            </a:solidFill>
            <a:miter lim="800000"/>
            <a:headEnd/>
            <a:tailEnd/>
          </a:ln>
        </p:spPr>
        <p:txBody>
          <a:bodyPr wrap="none">
            <a:spAutoFit/>
          </a:bodyPr>
          <a:lstStyle/>
          <a:p>
            <a:r>
              <a:rPr lang="en-US"/>
              <a:t>Choose n items from k distinct elements {a1, a2, …, ak}</a:t>
            </a:r>
          </a:p>
        </p:txBody>
      </p:sp>
      <p:sp>
        <p:nvSpPr>
          <p:cNvPr id="1300484" name="Text Box 4"/>
          <p:cNvSpPr txBox="1">
            <a:spLocks noChangeArrowheads="1"/>
          </p:cNvSpPr>
          <p:nvPr/>
        </p:nvSpPr>
        <p:spPr bwMode="auto">
          <a:xfrm>
            <a:off x="1552575" y="1833563"/>
            <a:ext cx="6076950" cy="376237"/>
          </a:xfrm>
          <a:prstGeom prst="rect">
            <a:avLst/>
          </a:prstGeom>
          <a:noFill/>
          <a:ln w="9525">
            <a:solidFill>
              <a:schemeClr val="bg2"/>
            </a:solidFill>
            <a:miter lim="800000"/>
            <a:headEnd/>
            <a:tailEnd/>
          </a:ln>
        </p:spPr>
        <p:txBody>
          <a:bodyPr wrap="none">
            <a:spAutoFit/>
          </a:bodyPr>
          <a:lstStyle/>
          <a:p>
            <a:r>
              <a:rPr lang="en-US"/>
              <a:t>How many ways to choose from single element set {a1}?</a:t>
            </a:r>
          </a:p>
        </p:txBody>
      </p:sp>
      <p:sp>
        <p:nvSpPr>
          <p:cNvPr id="1300485" name="Text Box 5"/>
          <p:cNvSpPr txBox="1">
            <a:spLocks noChangeArrowheads="1"/>
          </p:cNvSpPr>
          <p:nvPr/>
        </p:nvSpPr>
        <p:spPr bwMode="auto">
          <a:xfrm>
            <a:off x="1066800" y="2590800"/>
            <a:ext cx="7004050" cy="366713"/>
          </a:xfrm>
          <a:prstGeom prst="rect">
            <a:avLst/>
          </a:prstGeom>
          <a:noFill/>
          <a:ln w="9525">
            <a:noFill/>
            <a:miter lim="800000"/>
            <a:headEnd/>
            <a:tailEnd/>
          </a:ln>
        </p:spPr>
        <p:txBody>
          <a:bodyPr wrap="none">
            <a:spAutoFit/>
          </a:bodyPr>
          <a:lstStyle/>
          <a:p>
            <a:r>
              <a:rPr lang="en-US"/>
              <a:t>There is one way to choose 0 item, one way to choose 1 element.</a:t>
            </a:r>
          </a:p>
        </p:txBody>
      </p:sp>
      <p:sp>
        <p:nvSpPr>
          <p:cNvPr id="1300486" name="Text Box 6"/>
          <p:cNvSpPr txBox="1">
            <a:spLocks noChangeArrowheads="1"/>
          </p:cNvSpPr>
          <p:nvPr/>
        </p:nvSpPr>
        <p:spPr bwMode="auto">
          <a:xfrm>
            <a:off x="2133600" y="3200400"/>
            <a:ext cx="5859296" cy="369332"/>
          </a:xfrm>
          <a:prstGeom prst="rect">
            <a:avLst/>
          </a:prstGeom>
          <a:noFill/>
          <a:ln w="9525">
            <a:noFill/>
            <a:miter lim="800000"/>
            <a:headEnd/>
            <a:tailEnd/>
          </a:ln>
        </p:spPr>
        <p:txBody>
          <a:bodyPr wrap="none">
            <a:spAutoFit/>
          </a:bodyPr>
          <a:lstStyle/>
          <a:p>
            <a:r>
              <a:rPr lang="en-US" dirty="0"/>
              <a:t>So the generating function for {a1} is </a:t>
            </a:r>
            <a:r>
              <a:rPr lang="en-US" dirty="0" smtClean="0"/>
              <a:t>&lt;1, 1&gt;  </a:t>
            </a:r>
            <a:r>
              <a:rPr lang="en-US" dirty="0" smtClean="0">
                <a:sym typeface="Symbol"/>
              </a:rPr>
              <a:t></a:t>
            </a:r>
            <a:r>
              <a:rPr lang="en-US" dirty="0" smtClean="0"/>
              <a:t> (</a:t>
            </a:r>
            <a:r>
              <a:rPr lang="en-US" dirty="0"/>
              <a:t>1+x) </a:t>
            </a:r>
          </a:p>
        </p:txBody>
      </p:sp>
      <p:sp>
        <p:nvSpPr>
          <p:cNvPr id="1300487" name="Text Box 7"/>
          <p:cNvSpPr txBox="1">
            <a:spLocks noChangeArrowheads="1"/>
          </p:cNvSpPr>
          <p:nvPr/>
        </p:nvSpPr>
        <p:spPr bwMode="auto">
          <a:xfrm>
            <a:off x="2133600" y="3671888"/>
            <a:ext cx="5827236" cy="369332"/>
          </a:xfrm>
          <a:prstGeom prst="rect">
            <a:avLst/>
          </a:prstGeom>
          <a:noFill/>
          <a:ln w="9525">
            <a:noFill/>
            <a:miter lim="800000"/>
            <a:headEnd/>
            <a:tailEnd/>
          </a:ln>
        </p:spPr>
        <p:txBody>
          <a:bodyPr wrap="none">
            <a:spAutoFit/>
          </a:bodyPr>
          <a:lstStyle/>
          <a:p>
            <a:r>
              <a:rPr lang="en-US" dirty="0"/>
              <a:t>So the generating function for {a2} is </a:t>
            </a:r>
            <a:r>
              <a:rPr lang="en-US" dirty="0" smtClean="0"/>
              <a:t>&lt;1, 1&gt; </a:t>
            </a:r>
            <a:r>
              <a:rPr lang="en-US" dirty="0" smtClean="0">
                <a:sym typeface="Symbol"/>
              </a:rPr>
              <a:t></a:t>
            </a:r>
            <a:r>
              <a:rPr lang="en-US" dirty="0" smtClean="0"/>
              <a:t> (</a:t>
            </a:r>
            <a:r>
              <a:rPr lang="en-US" dirty="0"/>
              <a:t>1+x) </a:t>
            </a:r>
          </a:p>
        </p:txBody>
      </p:sp>
      <p:sp>
        <p:nvSpPr>
          <p:cNvPr id="1300488" name="Text Box 8"/>
          <p:cNvSpPr txBox="1">
            <a:spLocks noChangeArrowheads="1"/>
          </p:cNvSpPr>
          <p:nvPr/>
        </p:nvSpPr>
        <p:spPr bwMode="auto">
          <a:xfrm>
            <a:off x="4075113" y="4038600"/>
            <a:ext cx="954087" cy="366713"/>
          </a:xfrm>
          <a:prstGeom prst="rect">
            <a:avLst/>
          </a:prstGeom>
          <a:noFill/>
          <a:ln w="9525">
            <a:noFill/>
            <a:miter lim="800000"/>
            <a:headEnd/>
            <a:tailEnd/>
          </a:ln>
        </p:spPr>
        <p:txBody>
          <a:bodyPr wrap="none">
            <a:spAutoFit/>
          </a:bodyPr>
          <a:lstStyle/>
          <a:p>
            <a:r>
              <a:rPr lang="en-US"/>
              <a:t>……………</a:t>
            </a:r>
          </a:p>
        </p:txBody>
      </p:sp>
      <p:sp>
        <p:nvSpPr>
          <p:cNvPr id="1300489" name="Text Box 9"/>
          <p:cNvSpPr txBox="1">
            <a:spLocks noChangeArrowheads="1"/>
          </p:cNvSpPr>
          <p:nvPr/>
        </p:nvSpPr>
        <p:spPr bwMode="auto">
          <a:xfrm>
            <a:off x="1828800" y="4572000"/>
            <a:ext cx="5334000" cy="779463"/>
          </a:xfrm>
          <a:prstGeom prst="rect">
            <a:avLst/>
          </a:prstGeom>
          <a:noFill/>
          <a:ln w="9525">
            <a:noFill/>
            <a:miter lim="800000"/>
            <a:headEnd/>
            <a:tailEnd/>
          </a:ln>
        </p:spPr>
        <p:txBody>
          <a:bodyPr wrap="none">
            <a:spAutoFit/>
          </a:bodyPr>
          <a:lstStyle/>
          <a:p>
            <a:r>
              <a:rPr lang="en-US"/>
              <a:t>By convolution rule, the generating function for </a:t>
            </a:r>
          </a:p>
          <a:p>
            <a:pPr>
              <a:lnSpc>
                <a:spcPct val="150000"/>
              </a:lnSpc>
            </a:pPr>
            <a:r>
              <a:rPr lang="en-US"/>
              <a:t>choosing items in a k-element set {a1,a2,…,ak} is:</a:t>
            </a:r>
          </a:p>
        </p:txBody>
      </p:sp>
      <p:pic>
        <p:nvPicPr>
          <p:cNvPr id="1300490" name="Picture 10"/>
          <p:cNvPicPr>
            <a:picLocks noChangeAspect="1" noChangeArrowheads="1"/>
          </p:cNvPicPr>
          <p:nvPr/>
        </p:nvPicPr>
        <p:blipFill>
          <a:blip r:embed="rId2" cstate="print"/>
          <a:srcRect/>
          <a:stretch>
            <a:fillRect/>
          </a:stretch>
        </p:blipFill>
        <p:spPr bwMode="auto">
          <a:xfrm>
            <a:off x="1905000" y="5416550"/>
            <a:ext cx="5562600" cy="1268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4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4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484" grpId="0" animBg="1"/>
      <p:bldP spid="1300485" grpId="0"/>
      <p:bldP spid="1300486" grpId="0"/>
      <p:bldP spid="1300487" grpId="0"/>
      <p:bldP spid="1300488" grpId="0"/>
      <p:bldP spid="13004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48000" y="457200"/>
            <a:ext cx="3044825" cy="457200"/>
          </a:xfrm>
          <a:prstGeom prst="rect">
            <a:avLst/>
          </a:prstGeom>
          <a:noFill/>
          <a:ln w="9525">
            <a:noFill/>
            <a:miter lim="800000"/>
            <a:headEnd/>
            <a:tailEnd/>
          </a:ln>
        </p:spPr>
        <p:txBody>
          <a:bodyPr wrap="none">
            <a:spAutoFit/>
          </a:bodyPr>
          <a:lstStyle/>
          <a:p>
            <a:r>
              <a:rPr lang="en-US" altLang="zh-TW" sz="2400" b="1">
                <a:solidFill>
                  <a:srgbClr val="003366"/>
                </a:solidFill>
              </a:rPr>
              <a:t>Choosing Doughnuts</a:t>
            </a:r>
          </a:p>
        </p:txBody>
      </p:sp>
      <p:sp>
        <p:nvSpPr>
          <p:cNvPr id="23555" name="Text Box 3"/>
          <p:cNvSpPr txBox="1">
            <a:spLocks noChangeArrowheads="1"/>
          </p:cNvSpPr>
          <p:nvPr/>
        </p:nvSpPr>
        <p:spPr bwMode="auto">
          <a:xfrm>
            <a:off x="1295400" y="1295400"/>
            <a:ext cx="6496050" cy="376238"/>
          </a:xfrm>
          <a:prstGeom prst="rect">
            <a:avLst/>
          </a:prstGeom>
          <a:solidFill>
            <a:srgbClr val="CCFF99"/>
          </a:solidFill>
          <a:ln w="9525">
            <a:solidFill>
              <a:schemeClr val="bg2"/>
            </a:solidFill>
            <a:miter lim="800000"/>
            <a:headEnd/>
            <a:tailEnd/>
          </a:ln>
        </p:spPr>
        <p:txBody>
          <a:bodyPr wrap="none">
            <a:spAutoFit/>
          </a:bodyPr>
          <a:lstStyle/>
          <a:p>
            <a:r>
              <a:rPr lang="en-US"/>
              <a:t>How many ways can we select n doughnuts with k varieties?</a:t>
            </a:r>
          </a:p>
        </p:txBody>
      </p:sp>
      <p:sp>
        <p:nvSpPr>
          <p:cNvPr id="1299460" name="Text Box 4"/>
          <p:cNvSpPr txBox="1">
            <a:spLocks noChangeArrowheads="1"/>
          </p:cNvSpPr>
          <p:nvPr/>
        </p:nvSpPr>
        <p:spPr bwMode="auto">
          <a:xfrm>
            <a:off x="1257300" y="2116138"/>
            <a:ext cx="4772025" cy="788987"/>
          </a:xfrm>
          <a:prstGeom prst="rect">
            <a:avLst/>
          </a:prstGeom>
          <a:noFill/>
          <a:ln w="9525">
            <a:solidFill>
              <a:schemeClr val="bg2"/>
            </a:solidFill>
            <a:miter lim="800000"/>
            <a:headEnd/>
            <a:tailEnd/>
          </a:ln>
        </p:spPr>
        <p:txBody>
          <a:bodyPr wrap="none">
            <a:spAutoFit/>
          </a:bodyPr>
          <a:lstStyle/>
          <a:p>
            <a:r>
              <a:rPr lang="en-US"/>
              <a:t>Suppose there is only chocolate doughnuts.</a:t>
            </a:r>
          </a:p>
          <a:p>
            <a:pPr>
              <a:lnSpc>
                <a:spcPct val="150000"/>
              </a:lnSpc>
            </a:pPr>
            <a:r>
              <a:rPr lang="en-US"/>
              <a:t>How many ways can we select n doughnuts?</a:t>
            </a:r>
          </a:p>
        </p:txBody>
      </p:sp>
      <p:pic>
        <p:nvPicPr>
          <p:cNvPr id="1299461" name="Picture 5" descr="ist2_3418351_chocolate_doughnut"/>
          <p:cNvPicPr>
            <a:picLocks noChangeAspect="1" noChangeArrowheads="1"/>
          </p:cNvPicPr>
          <p:nvPr/>
        </p:nvPicPr>
        <p:blipFill>
          <a:blip r:embed="rId4" cstate="print"/>
          <a:srcRect/>
          <a:stretch>
            <a:fillRect/>
          </a:stretch>
        </p:blipFill>
        <p:spPr bwMode="auto">
          <a:xfrm>
            <a:off x="6248400" y="1752600"/>
            <a:ext cx="1447800" cy="1447800"/>
          </a:xfrm>
          <a:prstGeom prst="rect">
            <a:avLst/>
          </a:prstGeom>
          <a:noFill/>
          <a:ln w="9525">
            <a:noFill/>
            <a:miter lim="800000"/>
            <a:headEnd/>
            <a:tailEnd/>
          </a:ln>
        </p:spPr>
      </p:pic>
      <p:sp>
        <p:nvSpPr>
          <p:cNvPr id="1299462" name="Text Box 6"/>
          <p:cNvSpPr txBox="1">
            <a:spLocks noChangeArrowheads="1"/>
          </p:cNvSpPr>
          <p:nvPr/>
        </p:nvSpPr>
        <p:spPr bwMode="auto">
          <a:xfrm>
            <a:off x="0" y="3214688"/>
            <a:ext cx="9153525" cy="366712"/>
          </a:xfrm>
          <a:prstGeom prst="rect">
            <a:avLst/>
          </a:prstGeom>
          <a:noFill/>
          <a:ln w="9525">
            <a:noFill/>
            <a:miter lim="800000"/>
            <a:headEnd/>
            <a:tailEnd/>
          </a:ln>
        </p:spPr>
        <p:txBody>
          <a:bodyPr wrap="none">
            <a:spAutoFit/>
          </a:bodyPr>
          <a:lstStyle/>
          <a:p>
            <a:r>
              <a:rPr lang="en-US"/>
              <a:t>Well there is only one way to choose zero, one, two, three, ……, chocolate doughnuts.</a:t>
            </a:r>
          </a:p>
        </p:txBody>
      </p:sp>
      <p:pic>
        <p:nvPicPr>
          <p:cNvPr id="1299463" name="Picture 7" descr="txp_fig"/>
          <p:cNvPicPr>
            <a:picLocks noChangeAspect="1" noChangeArrowheads="1"/>
          </p:cNvPicPr>
          <p:nvPr>
            <p:custDataLst>
              <p:tags r:id="rId1"/>
            </p:custDataLst>
          </p:nvPr>
        </p:nvPicPr>
        <p:blipFill>
          <a:blip r:embed="rId5" cstate="print"/>
          <a:srcRect/>
          <a:stretch>
            <a:fillRect/>
          </a:stretch>
        </p:blipFill>
        <p:spPr bwMode="auto">
          <a:xfrm>
            <a:off x="396875" y="4495800"/>
            <a:ext cx="8288338" cy="685800"/>
          </a:xfrm>
          <a:prstGeom prst="rect">
            <a:avLst/>
          </a:prstGeom>
          <a:noFill/>
          <a:ln w="9525">
            <a:noFill/>
            <a:miter lim="800000"/>
            <a:headEnd/>
            <a:tailEnd/>
          </a:ln>
        </p:spPr>
      </p:pic>
      <p:sp>
        <p:nvSpPr>
          <p:cNvPr id="1299464" name="Text Box 8"/>
          <p:cNvSpPr txBox="1">
            <a:spLocks noChangeArrowheads="1"/>
          </p:cNvSpPr>
          <p:nvPr/>
        </p:nvSpPr>
        <p:spPr bwMode="auto">
          <a:xfrm>
            <a:off x="1066800" y="3886200"/>
            <a:ext cx="6994525" cy="376238"/>
          </a:xfrm>
          <a:prstGeom prst="rect">
            <a:avLst/>
          </a:prstGeom>
          <a:noFill/>
          <a:ln w="9525">
            <a:solidFill>
              <a:schemeClr val="bg2"/>
            </a:solidFill>
            <a:miter lim="800000"/>
            <a:headEnd/>
            <a:tailEnd/>
          </a:ln>
        </p:spPr>
        <p:txBody>
          <a:bodyPr wrap="none">
            <a:spAutoFit/>
          </a:bodyPr>
          <a:lstStyle/>
          <a:p>
            <a:r>
              <a:rPr lang="en-US"/>
              <a:t>So the generating function for choosing chocolate doughnuts is:</a:t>
            </a:r>
          </a:p>
        </p:txBody>
      </p:sp>
      <p:sp>
        <p:nvSpPr>
          <p:cNvPr id="1299465" name="Text Box 9"/>
          <p:cNvSpPr txBox="1">
            <a:spLocks noChangeArrowheads="1"/>
          </p:cNvSpPr>
          <p:nvPr/>
        </p:nvSpPr>
        <p:spPr bwMode="auto">
          <a:xfrm>
            <a:off x="1855788" y="6100763"/>
            <a:ext cx="2259012" cy="376237"/>
          </a:xfrm>
          <a:prstGeom prst="rect">
            <a:avLst/>
          </a:prstGeom>
          <a:solidFill>
            <a:srgbClr val="CCCCFF"/>
          </a:solidFill>
          <a:ln w="9525">
            <a:solidFill>
              <a:schemeClr val="bg2"/>
            </a:solidFill>
            <a:miter lim="800000"/>
            <a:headEnd/>
            <a:tailEnd/>
          </a:ln>
        </p:spPr>
        <p:txBody>
          <a:bodyPr wrap="none">
            <a:spAutoFit/>
          </a:bodyPr>
          <a:lstStyle/>
          <a:p>
            <a:r>
              <a:rPr lang="en-US"/>
              <a:t>By convolution rule:</a:t>
            </a:r>
          </a:p>
        </p:txBody>
      </p:sp>
      <p:sp>
        <p:nvSpPr>
          <p:cNvPr id="1299466" name="Text Box 10"/>
          <p:cNvSpPr txBox="1">
            <a:spLocks noChangeArrowheads="1"/>
          </p:cNvSpPr>
          <p:nvPr/>
        </p:nvSpPr>
        <p:spPr bwMode="auto">
          <a:xfrm>
            <a:off x="685800" y="5334000"/>
            <a:ext cx="7329488" cy="376238"/>
          </a:xfrm>
          <a:prstGeom prst="rect">
            <a:avLst/>
          </a:prstGeom>
          <a:noFill/>
          <a:ln w="9525">
            <a:solidFill>
              <a:schemeClr val="bg2"/>
            </a:solidFill>
            <a:miter lim="800000"/>
            <a:headEnd/>
            <a:tailEnd/>
          </a:ln>
        </p:spPr>
        <p:txBody>
          <a:bodyPr wrap="none">
            <a:spAutoFit/>
          </a:bodyPr>
          <a:lstStyle/>
          <a:p>
            <a:r>
              <a:rPr lang="en-US"/>
              <a:t>The generating function for choosing doughnuts with k varieties is:</a:t>
            </a:r>
          </a:p>
        </p:txBody>
      </p:sp>
      <p:pic>
        <p:nvPicPr>
          <p:cNvPr id="1299468" name="Picture 12" descr="txp_fig"/>
          <p:cNvPicPr>
            <a:picLocks noChangeAspect="1" noChangeArrowheads="1"/>
          </p:cNvPicPr>
          <p:nvPr>
            <p:custDataLst>
              <p:tags r:id="rId2"/>
            </p:custDataLst>
          </p:nvPr>
        </p:nvPicPr>
        <p:blipFill>
          <a:blip r:embed="rId6" cstate="print"/>
          <a:srcRect/>
          <a:stretch>
            <a:fillRect/>
          </a:stretch>
        </p:blipFill>
        <p:spPr bwMode="auto">
          <a:xfrm>
            <a:off x="4468813" y="5897563"/>
            <a:ext cx="1246187" cy="731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9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9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94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94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94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94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9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460" grpId="0" animBg="1"/>
      <p:bldP spid="1299462" grpId="0"/>
      <p:bldP spid="1299464" grpId="0" animBg="1"/>
      <p:bldP spid="1299465" grpId="0" animBg="1"/>
      <p:bldP spid="12994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070100" y="1985963"/>
            <a:ext cx="2259013" cy="376237"/>
          </a:xfrm>
          <a:prstGeom prst="rect">
            <a:avLst/>
          </a:prstGeom>
          <a:solidFill>
            <a:srgbClr val="CCCCFF"/>
          </a:solidFill>
          <a:ln w="9525">
            <a:solidFill>
              <a:schemeClr val="bg2"/>
            </a:solidFill>
            <a:miter lim="800000"/>
            <a:headEnd/>
            <a:tailEnd/>
          </a:ln>
        </p:spPr>
        <p:txBody>
          <a:bodyPr wrap="none">
            <a:spAutoFit/>
          </a:bodyPr>
          <a:lstStyle/>
          <a:p>
            <a:r>
              <a:rPr lang="en-US"/>
              <a:t>By convolution rule:</a:t>
            </a:r>
          </a:p>
        </p:txBody>
      </p:sp>
      <p:sp>
        <p:nvSpPr>
          <p:cNvPr id="24579" name="Text Box 3"/>
          <p:cNvSpPr txBox="1">
            <a:spLocks noChangeArrowheads="1"/>
          </p:cNvSpPr>
          <p:nvPr/>
        </p:nvSpPr>
        <p:spPr bwMode="auto">
          <a:xfrm>
            <a:off x="900113" y="1219200"/>
            <a:ext cx="7329487" cy="376238"/>
          </a:xfrm>
          <a:prstGeom prst="rect">
            <a:avLst/>
          </a:prstGeom>
          <a:noFill/>
          <a:ln w="9525">
            <a:solidFill>
              <a:schemeClr val="bg2"/>
            </a:solidFill>
            <a:miter lim="800000"/>
            <a:headEnd/>
            <a:tailEnd/>
          </a:ln>
        </p:spPr>
        <p:txBody>
          <a:bodyPr wrap="none">
            <a:spAutoFit/>
          </a:bodyPr>
          <a:lstStyle/>
          <a:p>
            <a:r>
              <a:rPr lang="en-US"/>
              <a:t>The generating function for choosing doughnuts with k varieties is:</a:t>
            </a:r>
          </a:p>
        </p:txBody>
      </p:sp>
      <p:pic>
        <p:nvPicPr>
          <p:cNvPr id="24580" name="Picture 4" descr="txp_fig"/>
          <p:cNvPicPr>
            <a:picLocks noChangeAspect="1" noChangeArrowheads="1"/>
          </p:cNvPicPr>
          <p:nvPr>
            <p:custDataLst>
              <p:tags r:id="rId1"/>
            </p:custDataLst>
          </p:nvPr>
        </p:nvPicPr>
        <p:blipFill>
          <a:blip r:embed="rId4" cstate="print"/>
          <a:srcRect/>
          <a:stretch>
            <a:fillRect/>
          </a:stretch>
        </p:blipFill>
        <p:spPr bwMode="auto">
          <a:xfrm>
            <a:off x="4683125" y="1782763"/>
            <a:ext cx="1246188" cy="731837"/>
          </a:xfrm>
          <a:prstGeom prst="rect">
            <a:avLst/>
          </a:prstGeom>
          <a:noFill/>
          <a:ln w="9525">
            <a:noFill/>
            <a:miter lim="800000"/>
            <a:headEnd/>
            <a:tailEnd/>
          </a:ln>
        </p:spPr>
      </p:pic>
      <p:sp>
        <p:nvSpPr>
          <p:cNvPr id="24581" name="Text Box 5"/>
          <p:cNvSpPr txBox="1">
            <a:spLocks noChangeArrowheads="1"/>
          </p:cNvSpPr>
          <p:nvPr/>
        </p:nvSpPr>
        <p:spPr bwMode="auto">
          <a:xfrm>
            <a:off x="3048000" y="457200"/>
            <a:ext cx="3044825" cy="457200"/>
          </a:xfrm>
          <a:prstGeom prst="rect">
            <a:avLst/>
          </a:prstGeom>
          <a:noFill/>
          <a:ln w="9525">
            <a:noFill/>
            <a:miter lim="800000"/>
            <a:headEnd/>
            <a:tailEnd/>
          </a:ln>
        </p:spPr>
        <p:txBody>
          <a:bodyPr wrap="none">
            <a:spAutoFit/>
          </a:bodyPr>
          <a:lstStyle/>
          <a:p>
            <a:r>
              <a:rPr lang="en-US" altLang="zh-TW" sz="2400" b="1">
                <a:solidFill>
                  <a:srgbClr val="003366"/>
                </a:solidFill>
              </a:rPr>
              <a:t>Choosing Doughnuts</a:t>
            </a:r>
          </a:p>
        </p:txBody>
      </p:sp>
      <p:sp>
        <p:nvSpPr>
          <p:cNvPr id="1298438" name="Text Box 6"/>
          <p:cNvSpPr txBox="1">
            <a:spLocks noChangeArrowheads="1"/>
          </p:cNvSpPr>
          <p:nvPr/>
        </p:nvSpPr>
        <p:spPr bwMode="auto">
          <a:xfrm>
            <a:off x="2209800" y="2819400"/>
            <a:ext cx="4713288" cy="376238"/>
          </a:xfrm>
          <a:prstGeom prst="rect">
            <a:avLst/>
          </a:prstGeom>
          <a:solidFill>
            <a:srgbClr val="FFFF66"/>
          </a:solidFill>
          <a:ln w="9525">
            <a:solidFill>
              <a:schemeClr val="bg2"/>
            </a:solidFill>
            <a:miter lim="800000"/>
            <a:headEnd/>
            <a:tailEnd/>
          </a:ln>
        </p:spPr>
        <p:txBody>
          <a:bodyPr wrap="none">
            <a:spAutoFit/>
          </a:bodyPr>
          <a:lstStyle/>
          <a:p>
            <a:r>
              <a:rPr lang="en-US"/>
              <a:t>Now what?  How do we obtain the answer?</a:t>
            </a:r>
          </a:p>
        </p:txBody>
      </p:sp>
      <p:sp>
        <p:nvSpPr>
          <p:cNvPr id="1298439" name="Text Box 7"/>
          <p:cNvSpPr txBox="1">
            <a:spLocks noChangeArrowheads="1"/>
          </p:cNvSpPr>
          <p:nvPr/>
        </p:nvSpPr>
        <p:spPr bwMode="auto">
          <a:xfrm>
            <a:off x="3494088" y="3657600"/>
            <a:ext cx="2144712" cy="404813"/>
          </a:xfrm>
          <a:prstGeom prst="rect">
            <a:avLst/>
          </a:prstGeom>
          <a:solidFill>
            <a:srgbClr val="FFCCFF"/>
          </a:solidFill>
          <a:ln w="38100">
            <a:solidFill>
              <a:srgbClr val="CC0000"/>
            </a:solidFill>
            <a:miter lim="800000"/>
            <a:headEnd/>
            <a:tailEnd/>
          </a:ln>
        </p:spPr>
        <p:txBody>
          <a:bodyPr wrap="none">
            <a:spAutoFit/>
          </a:bodyPr>
          <a:lstStyle/>
          <a:p>
            <a:r>
              <a:rPr lang="en-US" b="1"/>
              <a:t>Taylor’s Theorem</a:t>
            </a:r>
          </a:p>
        </p:txBody>
      </p:sp>
      <p:pic>
        <p:nvPicPr>
          <p:cNvPr id="1298442" name="Picture 10" descr="txp_fig"/>
          <p:cNvPicPr>
            <a:picLocks noChangeAspect="1" noChangeArrowheads="1"/>
          </p:cNvPicPr>
          <p:nvPr>
            <p:custDataLst>
              <p:tags r:id="rId2"/>
            </p:custDataLst>
          </p:nvPr>
        </p:nvPicPr>
        <p:blipFill>
          <a:blip r:embed="rId5" cstate="print"/>
          <a:srcRect/>
          <a:stretch>
            <a:fillRect/>
          </a:stretch>
        </p:blipFill>
        <p:spPr bwMode="auto">
          <a:xfrm>
            <a:off x="647700" y="4554538"/>
            <a:ext cx="7773988" cy="779462"/>
          </a:xfrm>
          <a:prstGeom prst="rect">
            <a:avLst/>
          </a:prstGeom>
          <a:noFill/>
          <a:ln w="9525">
            <a:noFill/>
            <a:miter lim="800000"/>
            <a:headEnd/>
            <a:tailEnd/>
          </a:ln>
        </p:spPr>
      </p:pic>
      <p:sp>
        <p:nvSpPr>
          <p:cNvPr id="1298443" name="Text Box 11"/>
          <p:cNvSpPr txBox="1">
            <a:spLocks noChangeArrowheads="1"/>
          </p:cNvSpPr>
          <p:nvPr/>
        </p:nvSpPr>
        <p:spPr bwMode="auto">
          <a:xfrm>
            <a:off x="2209800" y="5908675"/>
            <a:ext cx="4706938" cy="376238"/>
          </a:xfrm>
          <a:prstGeom prst="rect">
            <a:avLst/>
          </a:prstGeom>
          <a:noFill/>
          <a:ln w="9525">
            <a:solidFill>
              <a:schemeClr val="tx2"/>
            </a:solidFill>
            <a:miter lim="800000"/>
            <a:headEnd/>
            <a:tailEnd/>
          </a:ln>
        </p:spPr>
        <p:txBody>
          <a:bodyPr wrap="none">
            <a:spAutoFit/>
          </a:bodyPr>
          <a:lstStyle/>
          <a:p>
            <a:r>
              <a:rPr lang="en-US"/>
              <a:t>where f</a:t>
            </a:r>
            <a:r>
              <a:rPr lang="en-US" baseline="30000"/>
              <a:t>(n)</a:t>
            </a:r>
            <a:r>
              <a:rPr lang="en-US"/>
              <a:t>(x) is the n-th derivative of f(x).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8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84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8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438" grpId="0" animBg="1"/>
      <p:bldP spid="1298439" grpId="0" animBg="1"/>
      <p:bldP spid="12984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198813" y="457200"/>
            <a:ext cx="2744787" cy="457200"/>
          </a:xfrm>
          <a:prstGeom prst="rect">
            <a:avLst/>
          </a:prstGeom>
          <a:noFill/>
          <a:ln w="9525">
            <a:noFill/>
            <a:miter lim="800000"/>
            <a:headEnd/>
            <a:tailEnd/>
          </a:ln>
        </p:spPr>
        <p:txBody>
          <a:bodyPr wrap="none">
            <a:spAutoFit/>
          </a:bodyPr>
          <a:lstStyle/>
          <a:p>
            <a:r>
              <a:rPr lang="en-US" altLang="zh-TW" sz="2400" b="1">
                <a:solidFill>
                  <a:srgbClr val="003366"/>
                </a:solidFill>
              </a:rPr>
              <a:t>Taylor’s Theorem</a:t>
            </a:r>
          </a:p>
        </p:txBody>
      </p:sp>
      <p:pic>
        <p:nvPicPr>
          <p:cNvPr id="1297412" name="Picture 4" descr="txp_fig"/>
          <p:cNvPicPr>
            <a:picLocks noChangeAspect="1" noChangeArrowheads="1"/>
          </p:cNvPicPr>
          <p:nvPr>
            <p:custDataLst>
              <p:tags r:id="rId1"/>
            </p:custDataLst>
          </p:nvPr>
        </p:nvPicPr>
        <p:blipFill>
          <a:blip r:embed="rId9" cstate="print"/>
          <a:srcRect/>
          <a:stretch>
            <a:fillRect/>
          </a:stretch>
        </p:blipFill>
        <p:spPr bwMode="auto">
          <a:xfrm>
            <a:off x="1395413" y="1295400"/>
            <a:ext cx="6278562" cy="388938"/>
          </a:xfrm>
          <a:prstGeom prst="rect">
            <a:avLst/>
          </a:prstGeom>
          <a:noFill/>
          <a:ln w="9525">
            <a:noFill/>
            <a:miter lim="800000"/>
            <a:headEnd/>
            <a:tailEnd/>
          </a:ln>
        </p:spPr>
      </p:pic>
      <p:pic>
        <p:nvPicPr>
          <p:cNvPr id="1297414" name="Picture 6" descr="txp_fig"/>
          <p:cNvPicPr>
            <a:picLocks noChangeAspect="1" noChangeArrowheads="1"/>
          </p:cNvPicPr>
          <p:nvPr>
            <p:custDataLst>
              <p:tags r:id="rId2"/>
            </p:custDataLst>
          </p:nvPr>
        </p:nvPicPr>
        <p:blipFill>
          <a:blip r:embed="rId10" cstate="print"/>
          <a:srcRect/>
          <a:stretch>
            <a:fillRect/>
          </a:stretch>
        </p:blipFill>
        <p:spPr bwMode="auto">
          <a:xfrm>
            <a:off x="3884613" y="1882775"/>
            <a:ext cx="1449387" cy="327025"/>
          </a:xfrm>
          <a:prstGeom prst="rect">
            <a:avLst/>
          </a:prstGeom>
          <a:noFill/>
          <a:ln w="9525">
            <a:noFill/>
            <a:miter lim="800000"/>
            <a:headEnd/>
            <a:tailEnd/>
          </a:ln>
        </p:spPr>
      </p:pic>
      <p:pic>
        <p:nvPicPr>
          <p:cNvPr id="1297416" name="Picture 8" descr="txp_fig"/>
          <p:cNvPicPr>
            <a:picLocks noChangeAspect="1" noChangeArrowheads="1"/>
          </p:cNvPicPr>
          <p:nvPr>
            <p:custDataLst>
              <p:tags r:id="rId3"/>
            </p:custDataLst>
          </p:nvPr>
        </p:nvPicPr>
        <p:blipFill>
          <a:blip r:embed="rId11" cstate="print"/>
          <a:srcRect/>
          <a:stretch>
            <a:fillRect/>
          </a:stretch>
        </p:blipFill>
        <p:spPr bwMode="auto">
          <a:xfrm>
            <a:off x="1133475" y="2590800"/>
            <a:ext cx="6902450" cy="374650"/>
          </a:xfrm>
          <a:prstGeom prst="rect">
            <a:avLst/>
          </a:prstGeom>
          <a:noFill/>
          <a:ln w="9525">
            <a:noFill/>
            <a:miter lim="800000"/>
            <a:headEnd/>
            <a:tailEnd/>
          </a:ln>
        </p:spPr>
      </p:pic>
      <p:pic>
        <p:nvPicPr>
          <p:cNvPr id="1297418" name="Picture 10" descr="txp_fig"/>
          <p:cNvPicPr>
            <a:picLocks noChangeAspect="1" noChangeArrowheads="1"/>
          </p:cNvPicPr>
          <p:nvPr>
            <p:custDataLst>
              <p:tags r:id="rId4"/>
            </p:custDataLst>
          </p:nvPr>
        </p:nvPicPr>
        <p:blipFill>
          <a:blip r:embed="rId12" cstate="print"/>
          <a:srcRect/>
          <a:stretch>
            <a:fillRect/>
          </a:stretch>
        </p:blipFill>
        <p:spPr bwMode="auto">
          <a:xfrm>
            <a:off x="3846513" y="3162300"/>
            <a:ext cx="1527175" cy="342900"/>
          </a:xfrm>
          <a:prstGeom prst="rect">
            <a:avLst/>
          </a:prstGeom>
          <a:noFill/>
          <a:ln w="9525">
            <a:noFill/>
            <a:miter lim="800000"/>
            <a:headEnd/>
            <a:tailEnd/>
          </a:ln>
        </p:spPr>
      </p:pic>
      <p:pic>
        <p:nvPicPr>
          <p:cNvPr id="1297420" name="Picture 12" descr="txp_fig"/>
          <p:cNvPicPr>
            <a:picLocks noChangeAspect="1" noChangeArrowheads="1"/>
          </p:cNvPicPr>
          <p:nvPr>
            <p:custDataLst>
              <p:tags r:id="rId5"/>
            </p:custDataLst>
          </p:nvPr>
        </p:nvPicPr>
        <p:blipFill>
          <a:blip r:embed="rId13" cstate="print"/>
          <a:srcRect/>
          <a:stretch>
            <a:fillRect/>
          </a:stretch>
        </p:blipFill>
        <p:spPr bwMode="auto">
          <a:xfrm>
            <a:off x="1030288" y="3886200"/>
            <a:ext cx="7135812" cy="374650"/>
          </a:xfrm>
          <a:prstGeom prst="rect">
            <a:avLst/>
          </a:prstGeom>
          <a:noFill/>
          <a:ln w="9525">
            <a:noFill/>
            <a:miter lim="800000"/>
            <a:headEnd/>
            <a:tailEnd/>
          </a:ln>
        </p:spPr>
      </p:pic>
      <p:pic>
        <p:nvPicPr>
          <p:cNvPr id="1297422" name="Picture 14" descr="txp_fig"/>
          <p:cNvPicPr>
            <a:picLocks noChangeAspect="1" noChangeArrowheads="1"/>
          </p:cNvPicPr>
          <p:nvPr>
            <p:custDataLst>
              <p:tags r:id="rId6"/>
            </p:custDataLst>
          </p:nvPr>
        </p:nvPicPr>
        <p:blipFill>
          <a:blip r:embed="rId14" cstate="print"/>
          <a:srcRect/>
          <a:stretch>
            <a:fillRect/>
          </a:stretch>
        </p:blipFill>
        <p:spPr bwMode="auto">
          <a:xfrm>
            <a:off x="3668713" y="4495800"/>
            <a:ext cx="1808162" cy="342900"/>
          </a:xfrm>
          <a:prstGeom prst="rect">
            <a:avLst/>
          </a:prstGeom>
          <a:noFill/>
          <a:ln w="9525">
            <a:noFill/>
            <a:miter lim="800000"/>
            <a:headEnd/>
            <a:tailEnd/>
          </a:ln>
        </p:spPr>
      </p:pic>
      <p:pic>
        <p:nvPicPr>
          <p:cNvPr id="1297423" name="Picture 15" descr="txp_fig"/>
          <p:cNvPicPr>
            <a:picLocks noChangeAspect="1" noChangeArrowheads="1"/>
          </p:cNvPicPr>
          <p:nvPr>
            <p:custDataLst>
              <p:tags r:id="rId7"/>
            </p:custDataLst>
          </p:nvPr>
        </p:nvPicPr>
        <p:blipFill>
          <a:blip r:embed="rId15" cstate="print"/>
          <a:srcRect/>
          <a:stretch>
            <a:fillRect/>
          </a:stretch>
        </p:blipFill>
        <p:spPr bwMode="auto">
          <a:xfrm>
            <a:off x="647700" y="5392738"/>
            <a:ext cx="7773988" cy="779462"/>
          </a:xfrm>
          <a:prstGeom prst="rect">
            <a:avLst/>
          </a:prstGeom>
          <a:noFill/>
          <a:ln w="9525">
            <a:solidFill>
              <a:srgbClr val="CC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7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74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74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74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74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74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048000" y="457200"/>
            <a:ext cx="3044825" cy="457200"/>
          </a:xfrm>
          <a:prstGeom prst="rect">
            <a:avLst/>
          </a:prstGeom>
          <a:noFill/>
          <a:ln w="9525">
            <a:noFill/>
            <a:miter lim="800000"/>
            <a:headEnd/>
            <a:tailEnd/>
          </a:ln>
        </p:spPr>
        <p:txBody>
          <a:bodyPr wrap="none">
            <a:spAutoFit/>
          </a:bodyPr>
          <a:lstStyle/>
          <a:p>
            <a:r>
              <a:rPr lang="en-US" altLang="zh-TW" sz="2400" b="1">
                <a:solidFill>
                  <a:srgbClr val="003366"/>
                </a:solidFill>
              </a:rPr>
              <a:t>Choosing Doughnuts</a:t>
            </a:r>
          </a:p>
        </p:txBody>
      </p:sp>
      <p:sp>
        <p:nvSpPr>
          <p:cNvPr id="26627" name="Text Box 3"/>
          <p:cNvSpPr txBox="1">
            <a:spLocks noChangeArrowheads="1"/>
          </p:cNvSpPr>
          <p:nvPr/>
        </p:nvSpPr>
        <p:spPr bwMode="auto">
          <a:xfrm>
            <a:off x="152400" y="1371600"/>
            <a:ext cx="7329488" cy="376238"/>
          </a:xfrm>
          <a:prstGeom prst="rect">
            <a:avLst/>
          </a:prstGeom>
          <a:noFill/>
          <a:ln w="9525">
            <a:solidFill>
              <a:schemeClr val="bg2"/>
            </a:solidFill>
            <a:miter lim="800000"/>
            <a:headEnd/>
            <a:tailEnd/>
          </a:ln>
        </p:spPr>
        <p:txBody>
          <a:bodyPr wrap="none">
            <a:spAutoFit/>
          </a:bodyPr>
          <a:lstStyle/>
          <a:p>
            <a:r>
              <a:rPr lang="en-US"/>
              <a:t>The generating function for choosing doughnuts with k varieties is:</a:t>
            </a:r>
          </a:p>
        </p:txBody>
      </p:sp>
      <p:pic>
        <p:nvPicPr>
          <p:cNvPr id="26628" name="Picture 4" descr="txp_fig"/>
          <p:cNvPicPr>
            <a:picLocks noChangeAspect="1" noChangeArrowheads="1"/>
          </p:cNvPicPr>
          <p:nvPr>
            <p:custDataLst>
              <p:tags r:id="rId1"/>
            </p:custDataLst>
          </p:nvPr>
        </p:nvPicPr>
        <p:blipFill>
          <a:blip r:embed="rId8" cstate="print"/>
          <a:srcRect/>
          <a:stretch>
            <a:fillRect/>
          </a:stretch>
        </p:blipFill>
        <p:spPr bwMode="auto">
          <a:xfrm>
            <a:off x="7696200" y="1219200"/>
            <a:ext cx="1246188" cy="731838"/>
          </a:xfrm>
          <a:prstGeom prst="rect">
            <a:avLst/>
          </a:prstGeom>
          <a:noFill/>
          <a:ln w="9525">
            <a:noFill/>
            <a:miter lim="800000"/>
            <a:headEnd/>
            <a:tailEnd/>
          </a:ln>
        </p:spPr>
      </p:pic>
      <p:pic>
        <p:nvPicPr>
          <p:cNvPr id="26629" name="Picture 5" descr="txp_fig"/>
          <p:cNvPicPr>
            <a:picLocks noChangeAspect="1" noChangeArrowheads="1"/>
          </p:cNvPicPr>
          <p:nvPr>
            <p:custDataLst>
              <p:tags r:id="rId2"/>
            </p:custDataLst>
          </p:nvPr>
        </p:nvPicPr>
        <p:blipFill>
          <a:blip r:embed="rId9" cstate="print"/>
          <a:srcRect/>
          <a:stretch>
            <a:fillRect/>
          </a:stretch>
        </p:blipFill>
        <p:spPr bwMode="auto">
          <a:xfrm>
            <a:off x="647700" y="2209800"/>
            <a:ext cx="7773988" cy="779463"/>
          </a:xfrm>
          <a:prstGeom prst="rect">
            <a:avLst/>
          </a:prstGeom>
          <a:noFill/>
          <a:ln w="9525">
            <a:solidFill>
              <a:srgbClr val="CC0000"/>
            </a:solidFill>
            <a:miter lim="800000"/>
            <a:headEnd/>
            <a:tailEnd/>
          </a:ln>
        </p:spPr>
      </p:pic>
      <p:pic>
        <p:nvPicPr>
          <p:cNvPr id="1296394" name="Picture 10" descr="txp_fig"/>
          <p:cNvPicPr>
            <a:picLocks noChangeAspect="1" noChangeArrowheads="1"/>
          </p:cNvPicPr>
          <p:nvPr>
            <p:custDataLst>
              <p:tags r:id="rId3"/>
            </p:custDataLst>
          </p:nvPr>
        </p:nvPicPr>
        <p:blipFill>
          <a:blip r:embed="rId10" cstate="print"/>
          <a:srcRect/>
          <a:stretch>
            <a:fillRect/>
          </a:stretch>
        </p:blipFill>
        <p:spPr bwMode="auto">
          <a:xfrm>
            <a:off x="1082675" y="3344863"/>
            <a:ext cx="2586038" cy="388937"/>
          </a:xfrm>
          <a:prstGeom prst="rect">
            <a:avLst/>
          </a:prstGeom>
          <a:noFill/>
          <a:ln w="9525">
            <a:noFill/>
            <a:miter lim="800000"/>
            <a:headEnd/>
            <a:tailEnd/>
          </a:ln>
        </p:spPr>
      </p:pic>
      <p:pic>
        <p:nvPicPr>
          <p:cNvPr id="1296396" name="Picture 12" descr="txp_fig"/>
          <p:cNvPicPr>
            <a:picLocks noChangeAspect="1" noChangeArrowheads="1"/>
          </p:cNvPicPr>
          <p:nvPr>
            <p:custDataLst>
              <p:tags r:id="rId4"/>
            </p:custDataLst>
          </p:nvPr>
        </p:nvPicPr>
        <p:blipFill>
          <a:blip r:embed="rId11" cstate="print"/>
          <a:srcRect/>
          <a:stretch>
            <a:fillRect/>
          </a:stretch>
        </p:blipFill>
        <p:spPr bwMode="auto">
          <a:xfrm>
            <a:off x="990600" y="3867150"/>
            <a:ext cx="3505200" cy="404813"/>
          </a:xfrm>
          <a:prstGeom prst="rect">
            <a:avLst/>
          </a:prstGeom>
          <a:noFill/>
          <a:ln w="9525">
            <a:noFill/>
            <a:miter lim="800000"/>
            <a:headEnd/>
            <a:tailEnd/>
          </a:ln>
        </p:spPr>
      </p:pic>
      <p:pic>
        <p:nvPicPr>
          <p:cNvPr id="1296400" name="Picture 16" descr="txp_fig"/>
          <p:cNvPicPr>
            <a:picLocks noChangeAspect="1" noChangeArrowheads="1"/>
          </p:cNvPicPr>
          <p:nvPr>
            <p:custDataLst>
              <p:tags r:id="rId5"/>
            </p:custDataLst>
          </p:nvPr>
        </p:nvPicPr>
        <p:blipFill>
          <a:blip r:embed="rId12" cstate="print"/>
          <a:srcRect/>
          <a:stretch>
            <a:fillRect/>
          </a:stretch>
        </p:blipFill>
        <p:spPr bwMode="auto">
          <a:xfrm>
            <a:off x="762000" y="5614988"/>
            <a:ext cx="7183438" cy="404812"/>
          </a:xfrm>
          <a:prstGeom prst="rect">
            <a:avLst/>
          </a:prstGeom>
          <a:noFill/>
          <a:ln w="9525">
            <a:noFill/>
            <a:miter lim="800000"/>
            <a:headEnd/>
            <a:tailEnd/>
          </a:ln>
        </p:spPr>
      </p:pic>
      <p:pic>
        <p:nvPicPr>
          <p:cNvPr id="1296401" name="Picture 17" descr="txp_fig"/>
          <p:cNvPicPr>
            <a:picLocks noChangeAspect="1" noChangeArrowheads="1"/>
          </p:cNvPicPr>
          <p:nvPr>
            <p:custDataLst>
              <p:tags r:id="rId6"/>
            </p:custDataLst>
          </p:nvPr>
        </p:nvPicPr>
        <p:blipFill>
          <a:blip r:embed="rId13" cstate="print"/>
          <a:srcRect/>
          <a:stretch>
            <a:fillRect/>
          </a:stretch>
        </p:blipFill>
        <p:spPr bwMode="auto">
          <a:xfrm>
            <a:off x="977900" y="4422775"/>
            <a:ext cx="4689475" cy="404813"/>
          </a:xfrm>
          <a:prstGeom prst="rect">
            <a:avLst/>
          </a:prstGeom>
          <a:noFill/>
          <a:ln w="9525">
            <a:noFill/>
            <a:miter lim="800000"/>
            <a:headEnd/>
            <a:tailEnd/>
          </a:ln>
        </p:spPr>
      </p:pic>
      <p:sp>
        <p:nvSpPr>
          <p:cNvPr id="1296402" name="Text Box 18"/>
          <p:cNvSpPr txBox="1">
            <a:spLocks noChangeArrowheads="1"/>
          </p:cNvSpPr>
          <p:nvPr/>
        </p:nvSpPr>
        <p:spPr bwMode="auto">
          <a:xfrm>
            <a:off x="1828800" y="5043488"/>
            <a:ext cx="492125" cy="366712"/>
          </a:xfrm>
          <a:prstGeom prst="rect">
            <a:avLst/>
          </a:prstGeom>
          <a:noFill/>
          <a:ln w="9525">
            <a:noFill/>
            <a:miter lim="800000"/>
            <a:headEnd/>
            <a:tailEnd/>
          </a:ln>
        </p:spPr>
        <p:txBody>
          <a:bodyPr wrap="none">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6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6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64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64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6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4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0" y="457200"/>
            <a:ext cx="3044825" cy="457200"/>
          </a:xfrm>
          <a:prstGeom prst="rect">
            <a:avLst/>
          </a:prstGeom>
          <a:noFill/>
          <a:ln w="9525">
            <a:noFill/>
            <a:miter lim="800000"/>
            <a:headEnd/>
            <a:tailEnd/>
          </a:ln>
        </p:spPr>
        <p:txBody>
          <a:bodyPr wrap="none">
            <a:spAutoFit/>
          </a:bodyPr>
          <a:lstStyle/>
          <a:p>
            <a:r>
              <a:rPr lang="en-US" altLang="zh-TW" sz="2400" b="1">
                <a:solidFill>
                  <a:srgbClr val="003366"/>
                </a:solidFill>
              </a:rPr>
              <a:t>Choosing Doughnuts</a:t>
            </a:r>
          </a:p>
        </p:txBody>
      </p:sp>
      <p:pic>
        <p:nvPicPr>
          <p:cNvPr id="1295363" name="Picture 3" descr="txp_fig"/>
          <p:cNvPicPr>
            <a:picLocks noChangeAspect="1" noChangeArrowheads="1"/>
          </p:cNvPicPr>
          <p:nvPr>
            <p:custDataLst>
              <p:tags r:id="rId1"/>
            </p:custDataLst>
          </p:nvPr>
        </p:nvPicPr>
        <p:blipFill>
          <a:blip r:embed="rId7" cstate="print"/>
          <a:srcRect/>
          <a:stretch>
            <a:fillRect/>
          </a:stretch>
        </p:blipFill>
        <p:spPr bwMode="auto">
          <a:xfrm>
            <a:off x="969963" y="4114800"/>
            <a:ext cx="7183437" cy="404813"/>
          </a:xfrm>
          <a:prstGeom prst="rect">
            <a:avLst/>
          </a:prstGeom>
          <a:noFill/>
          <a:ln w="9525">
            <a:noFill/>
            <a:miter lim="800000"/>
            <a:headEnd/>
            <a:tailEnd/>
          </a:ln>
        </p:spPr>
      </p:pic>
      <p:sp>
        <p:nvSpPr>
          <p:cNvPr id="27652" name="Text Box 7"/>
          <p:cNvSpPr txBox="1">
            <a:spLocks noChangeArrowheads="1"/>
          </p:cNvSpPr>
          <p:nvPr/>
        </p:nvSpPr>
        <p:spPr bwMode="auto">
          <a:xfrm>
            <a:off x="152400" y="1354138"/>
            <a:ext cx="7329488" cy="376237"/>
          </a:xfrm>
          <a:prstGeom prst="rect">
            <a:avLst/>
          </a:prstGeom>
          <a:noFill/>
          <a:ln w="9525">
            <a:solidFill>
              <a:schemeClr val="bg2"/>
            </a:solidFill>
            <a:miter lim="800000"/>
            <a:headEnd/>
            <a:tailEnd/>
          </a:ln>
        </p:spPr>
        <p:txBody>
          <a:bodyPr wrap="none">
            <a:spAutoFit/>
          </a:bodyPr>
          <a:lstStyle/>
          <a:p>
            <a:r>
              <a:rPr lang="en-US"/>
              <a:t>The generating function for choosing doughnuts with k varieties is:</a:t>
            </a:r>
          </a:p>
        </p:txBody>
      </p:sp>
      <p:pic>
        <p:nvPicPr>
          <p:cNvPr id="27653" name="Picture 8" descr="txp_fig"/>
          <p:cNvPicPr>
            <a:picLocks noChangeAspect="1" noChangeArrowheads="1"/>
          </p:cNvPicPr>
          <p:nvPr>
            <p:custDataLst>
              <p:tags r:id="rId2"/>
            </p:custDataLst>
          </p:nvPr>
        </p:nvPicPr>
        <p:blipFill>
          <a:blip r:embed="rId8" cstate="print"/>
          <a:srcRect/>
          <a:stretch>
            <a:fillRect/>
          </a:stretch>
        </p:blipFill>
        <p:spPr bwMode="auto">
          <a:xfrm>
            <a:off x="7696200" y="1201738"/>
            <a:ext cx="1246188" cy="731837"/>
          </a:xfrm>
          <a:prstGeom prst="rect">
            <a:avLst/>
          </a:prstGeom>
          <a:noFill/>
          <a:ln w="9525">
            <a:noFill/>
            <a:miter lim="800000"/>
            <a:headEnd/>
            <a:tailEnd/>
          </a:ln>
        </p:spPr>
      </p:pic>
      <p:pic>
        <p:nvPicPr>
          <p:cNvPr id="27654" name="Picture 9" descr="txp_fig"/>
          <p:cNvPicPr>
            <a:picLocks noChangeAspect="1" noChangeArrowheads="1"/>
          </p:cNvPicPr>
          <p:nvPr>
            <p:custDataLst>
              <p:tags r:id="rId3"/>
            </p:custDataLst>
          </p:nvPr>
        </p:nvPicPr>
        <p:blipFill>
          <a:blip r:embed="rId9" cstate="print"/>
          <a:srcRect/>
          <a:stretch>
            <a:fillRect/>
          </a:stretch>
        </p:blipFill>
        <p:spPr bwMode="auto">
          <a:xfrm>
            <a:off x="647700" y="2192338"/>
            <a:ext cx="7773988" cy="779462"/>
          </a:xfrm>
          <a:prstGeom prst="rect">
            <a:avLst/>
          </a:prstGeom>
          <a:noFill/>
          <a:ln w="9525">
            <a:solidFill>
              <a:srgbClr val="CC0000"/>
            </a:solidFill>
            <a:miter lim="800000"/>
            <a:headEnd/>
            <a:tailEnd/>
          </a:ln>
        </p:spPr>
      </p:pic>
      <p:sp>
        <p:nvSpPr>
          <p:cNvPr id="1295370" name="Oval 10"/>
          <p:cNvSpPr>
            <a:spLocks noChangeArrowheads="1"/>
          </p:cNvSpPr>
          <p:nvPr/>
        </p:nvSpPr>
        <p:spPr bwMode="auto">
          <a:xfrm>
            <a:off x="6172200" y="1828800"/>
            <a:ext cx="1295400" cy="1447800"/>
          </a:xfrm>
          <a:prstGeom prst="ellipse">
            <a:avLst/>
          </a:prstGeom>
          <a:noFill/>
          <a:ln w="38100">
            <a:solidFill>
              <a:srgbClr val="008000"/>
            </a:solidFill>
            <a:round/>
            <a:headEnd/>
            <a:tailEnd/>
          </a:ln>
        </p:spPr>
        <p:txBody>
          <a:bodyPr wrap="none" anchor="ctr"/>
          <a:lstStyle/>
          <a:p>
            <a:endParaRPr lang="en-US"/>
          </a:p>
        </p:txBody>
      </p:sp>
      <p:sp>
        <p:nvSpPr>
          <p:cNvPr id="1295371" name="Text Box 11"/>
          <p:cNvSpPr txBox="1">
            <a:spLocks noChangeArrowheads="1"/>
          </p:cNvSpPr>
          <p:nvPr/>
        </p:nvSpPr>
        <p:spPr bwMode="auto">
          <a:xfrm>
            <a:off x="1050925" y="3443288"/>
            <a:ext cx="6805613" cy="376237"/>
          </a:xfrm>
          <a:prstGeom prst="rect">
            <a:avLst/>
          </a:prstGeom>
          <a:solidFill>
            <a:srgbClr val="CCFF99"/>
          </a:solidFill>
          <a:ln w="9525">
            <a:solidFill>
              <a:srgbClr val="008000"/>
            </a:solidFill>
            <a:miter lim="800000"/>
            <a:headEnd/>
            <a:tailEnd/>
          </a:ln>
        </p:spPr>
        <p:txBody>
          <a:bodyPr wrap="none">
            <a:spAutoFit/>
          </a:bodyPr>
          <a:lstStyle/>
          <a:p>
            <a:r>
              <a:rPr lang="en-US"/>
              <a:t>The number of ways to choose n doughnuts with k varieties is:</a:t>
            </a:r>
          </a:p>
        </p:txBody>
      </p:sp>
      <p:sp>
        <p:nvSpPr>
          <p:cNvPr id="1295372" name="Line 12"/>
          <p:cNvSpPr>
            <a:spLocks noChangeShapeType="1"/>
          </p:cNvSpPr>
          <p:nvPr/>
        </p:nvSpPr>
        <p:spPr bwMode="auto">
          <a:xfrm flipV="1">
            <a:off x="5410200" y="3124200"/>
            <a:ext cx="838200" cy="304800"/>
          </a:xfrm>
          <a:prstGeom prst="line">
            <a:avLst/>
          </a:prstGeom>
          <a:noFill/>
          <a:ln w="9525">
            <a:solidFill>
              <a:schemeClr val="tx1"/>
            </a:solidFill>
            <a:round/>
            <a:headEnd/>
            <a:tailEnd type="triangle" w="med" len="med"/>
          </a:ln>
        </p:spPr>
        <p:txBody>
          <a:bodyPr/>
          <a:lstStyle/>
          <a:p>
            <a:endParaRPr lang="en-US"/>
          </a:p>
        </p:txBody>
      </p:sp>
      <p:pic>
        <p:nvPicPr>
          <p:cNvPr id="1295374" name="Picture 14" descr="txp_fig"/>
          <p:cNvPicPr>
            <a:picLocks noChangeAspect="1" noChangeArrowheads="1"/>
          </p:cNvPicPr>
          <p:nvPr>
            <p:custDataLst>
              <p:tags r:id="rId4"/>
            </p:custDataLst>
          </p:nvPr>
        </p:nvPicPr>
        <p:blipFill>
          <a:blip r:embed="rId10" cstate="print"/>
          <a:srcRect/>
          <a:stretch>
            <a:fillRect/>
          </a:stretch>
        </p:blipFill>
        <p:spPr bwMode="auto">
          <a:xfrm>
            <a:off x="954088" y="4876800"/>
            <a:ext cx="5141912" cy="779463"/>
          </a:xfrm>
          <a:prstGeom prst="rect">
            <a:avLst/>
          </a:prstGeom>
          <a:noFill/>
          <a:ln w="9525">
            <a:noFill/>
            <a:miter lim="800000"/>
            <a:headEnd/>
            <a:tailEnd/>
          </a:ln>
        </p:spPr>
      </p:pic>
      <p:pic>
        <p:nvPicPr>
          <p:cNvPr id="27659" name="Picture 16" descr="txp_fig"/>
          <p:cNvPicPr>
            <a:picLocks noChangeAspect="1" noChangeArrowheads="1"/>
          </p:cNvPicPr>
          <p:nvPr>
            <p:custDataLst>
              <p:tags r:id="rId5"/>
            </p:custDataLst>
          </p:nvPr>
        </p:nvPicPr>
        <p:blipFill>
          <a:blip r:embed="rId11" cstate="print"/>
          <a:srcRect/>
          <a:stretch>
            <a:fillRect/>
          </a:stretch>
        </p:blipFill>
        <p:spPr bwMode="auto">
          <a:xfrm>
            <a:off x="6248400" y="4953000"/>
            <a:ext cx="2087563" cy="669925"/>
          </a:xfrm>
          <a:prstGeom prst="rect">
            <a:avLst/>
          </a:prstGeom>
          <a:noFill/>
          <a:ln w="9525">
            <a:noFill/>
            <a:miter lim="800000"/>
            <a:headEnd/>
            <a:tailEnd/>
          </a:ln>
        </p:spPr>
      </p:pic>
      <p:sp>
        <p:nvSpPr>
          <p:cNvPr id="1295377" name="Oval 17"/>
          <p:cNvSpPr>
            <a:spLocks noChangeArrowheads="1"/>
          </p:cNvSpPr>
          <p:nvPr/>
        </p:nvSpPr>
        <p:spPr bwMode="auto">
          <a:xfrm>
            <a:off x="6629400" y="4572000"/>
            <a:ext cx="1828800" cy="1447800"/>
          </a:xfrm>
          <a:prstGeom prst="ellipse">
            <a:avLst/>
          </a:prstGeom>
          <a:noFill/>
          <a:ln w="38100">
            <a:solidFill>
              <a:srgbClr val="6600FF"/>
            </a:solidFill>
            <a:round/>
            <a:headEnd/>
            <a:tailEnd/>
          </a:ln>
        </p:spPr>
        <p:txBody>
          <a:bodyPr wrap="none" anchor="ctr"/>
          <a:lstStyle/>
          <a:p>
            <a:endParaRPr lang="en-US"/>
          </a:p>
        </p:txBody>
      </p:sp>
      <p:sp>
        <p:nvSpPr>
          <p:cNvPr id="1295378" name="Text Box 18"/>
          <p:cNvSpPr txBox="1">
            <a:spLocks noChangeArrowheads="1"/>
          </p:cNvSpPr>
          <p:nvPr/>
        </p:nvSpPr>
        <p:spPr bwMode="auto">
          <a:xfrm>
            <a:off x="615950" y="6186488"/>
            <a:ext cx="7851775" cy="376237"/>
          </a:xfrm>
          <a:prstGeom prst="rect">
            <a:avLst/>
          </a:prstGeom>
          <a:solidFill>
            <a:srgbClr val="CCCCFF"/>
          </a:solidFill>
          <a:ln w="9525">
            <a:solidFill>
              <a:srgbClr val="6600FF"/>
            </a:solidFill>
            <a:miter lim="800000"/>
            <a:headEnd/>
            <a:tailEnd/>
          </a:ln>
        </p:spPr>
        <p:txBody>
          <a:bodyPr wrap="none">
            <a:spAutoFit/>
          </a:bodyPr>
          <a:lstStyle/>
          <a:p>
            <a:r>
              <a:rPr lang="en-US"/>
              <a:t>This is what we get before.  Now there is a general method to derive it.</a:t>
            </a:r>
          </a:p>
        </p:txBody>
      </p:sp>
      <p:sp>
        <p:nvSpPr>
          <p:cNvPr id="1295379" name="Line 19"/>
          <p:cNvSpPr>
            <a:spLocks noChangeShapeType="1"/>
          </p:cNvSpPr>
          <p:nvPr/>
        </p:nvSpPr>
        <p:spPr bwMode="auto">
          <a:xfrm flipV="1">
            <a:off x="5791200" y="5715000"/>
            <a:ext cx="8382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5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53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53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53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53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659"/>
                                        </p:tgtEl>
                                        <p:attrNameLst>
                                          <p:attrName>style.visibility</p:attrName>
                                        </p:attrNameLst>
                                      </p:cBhvr>
                                      <p:to>
                                        <p:strVal val="visible"/>
                                      </p:to>
                                    </p:set>
                                    <p:animEffect transition="in" filter="fade">
                                      <p:cBhvr>
                                        <p:cTn id="25" dur="1000"/>
                                        <p:tgtEl>
                                          <p:spTgt spid="27659"/>
                                        </p:tgtEl>
                                      </p:cBhvr>
                                    </p:animEffect>
                                    <p:anim calcmode="lin" valueType="num">
                                      <p:cBhvr>
                                        <p:cTn id="26" dur="1000" fill="hold"/>
                                        <p:tgtEl>
                                          <p:spTgt spid="27659"/>
                                        </p:tgtEl>
                                        <p:attrNameLst>
                                          <p:attrName>ppt_x</p:attrName>
                                        </p:attrNameLst>
                                      </p:cBhvr>
                                      <p:tavLst>
                                        <p:tav tm="0">
                                          <p:val>
                                            <p:strVal val="#ppt_x"/>
                                          </p:val>
                                        </p:tav>
                                        <p:tav tm="100000">
                                          <p:val>
                                            <p:strVal val="#ppt_x"/>
                                          </p:val>
                                        </p:tav>
                                      </p:tavLst>
                                    </p:anim>
                                    <p:anim calcmode="lin" valueType="num">
                                      <p:cBhvr>
                                        <p:cTn id="27" dur="1000" fill="hold"/>
                                        <p:tgtEl>
                                          <p:spTgt spid="2765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953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9537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95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70" grpId="0" animBg="1"/>
      <p:bldP spid="1295371" grpId="0" animBg="1"/>
      <p:bldP spid="1295372" grpId="0" animBg="1"/>
      <p:bldP spid="1295377" grpId="0" animBg="1"/>
      <p:bldP spid="1295378" grpId="0" animBg="1"/>
      <p:bldP spid="129537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0" y="457200"/>
            <a:ext cx="3044825" cy="457200"/>
          </a:xfrm>
          <a:prstGeom prst="rect">
            <a:avLst/>
          </a:prstGeom>
          <a:noFill/>
          <a:ln w="9525">
            <a:noFill/>
            <a:miter lim="800000"/>
            <a:headEnd/>
            <a:tailEnd/>
          </a:ln>
        </p:spPr>
        <p:txBody>
          <a:bodyPr wrap="none">
            <a:spAutoFit/>
          </a:bodyPr>
          <a:lstStyle/>
          <a:p>
            <a:r>
              <a:rPr lang="en-US" altLang="zh-TW" sz="2400" b="1">
                <a:solidFill>
                  <a:srgbClr val="003366"/>
                </a:solidFill>
              </a:rPr>
              <a:t>Choosing Doughnuts</a:t>
            </a:r>
          </a:p>
        </p:txBody>
      </p:sp>
      <p:pic>
        <p:nvPicPr>
          <p:cNvPr id="1295363" name="Picture 3" descr="txp_fig"/>
          <p:cNvPicPr>
            <a:picLocks noChangeAspect="1" noChangeArrowheads="1"/>
          </p:cNvPicPr>
          <p:nvPr>
            <p:custDataLst>
              <p:tags r:id="rId1"/>
            </p:custDataLst>
          </p:nvPr>
        </p:nvPicPr>
        <p:blipFill>
          <a:blip r:embed="rId7" cstate="print"/>
          <a:srcRect/>
          <a:stretch>
            <a:fillRect/>
          </a:stretch>
        </p:blipFill>
        <p:spPr bwMode="auto">
          <a:xfrm>
            <a:off x="969963" y="4114800"/>
            <a:ext cx="7183437" cy="404813"/>
          </a:xfrm>
          <a:prstGeom prst="rect">
            <a:avLst/>
          </a:prstGeom>
          <a:noFill/>
          <a:ln w="9525">
            <a:noFill/>
            <a:miter lim="800000"/>
            <a:headEnd/>
            <a:tailEnd/>
          </a:ln>
        </p:spPr>
      </p:pic>
      <p:sp>
        <p:nvSpPr>
          <p:cNvPr id="27652" name="Text Box 7"/>
          <p:cNvSpPr txBox="1">
            <a:spLocks noChangeArrowheads="1"/>
          </p:cNvSpPr>
          <p:nvPr/>
        </p:nvSpPr>
        <p:spPr bwMode="auto">
          <a:xfrm>
            <a:off x="152400" y="1354138"/>
            <a:ext cx="7329488" cy="376237"/>
          </a:xfrm>
          <a:prstGeom prst="rect">
            <a:avLst/>
          </a:prstGeom>
          <a:noFill/>
          <a:ln w="9525">
            <a:solidFill>
              <a:schemeClr val="bg2"/>
            </a:solidFill>
            <a:miter lim="800000"/>
            <a:headEnd/>
            <a:tailEnd/>
          </a:ln>
        </p:spPr>
        <p:txBody>
          <a:bodyPr wrap="none">
            <a:spAutoFit/>
          </a:bodyPr>
          <a:lstStyle/>
          <a:p>
            <a:r>
              <a:rPr lang="en-US"/>
              <a:t>The generating function for choosing doughnuts with k varieties is:</a:t>
            </a:r>
          </a:p>
        </p:txBody>
      </p:sp>
      <p:pic>
        <p:nvPicPr>
          <p:cNvPr id="27653" name="Picture 8" descr="txp_fig"/>
          <p:cNvPicPr>
            <a:picLocks noChangeAspect="1" noChangeArrowheads="1"/>
          </p:cNvPicPr>
          <p:nvPr>
            <p:custDataLst>
              <p:tags r:id="rId2"/>
            </p:custDataLst>
          </p:nvPr>
        </p:nvPicPr>
        <p:blipFill>
          <a:blip r:embed="rId8" cstate="print"/>
          <a:srcRect/>
          <a:stretch>
            <a:fillRect/>
          </a:stretch>
        </p:blipFill>
        <p:spPr bwMode="auto">
          <a:xfrm>
            <a:off x="7696200" y="1201738"/>
            <a:ext cx="1246188" cy="731837"/>
          </a:xfrm>
          <a:prstGeom prst="rect">
            <a:avLst/>
          </a:prstGeom>
          <a:noFill/>
          <a:ln w="9525">
            <a:noFill/>
            <a:miter lim="800000"/>
            <a:headEnd/>
            <a:tailEnd/>
          </a:ln>
        </p:spPr>
      </p:pic>
      <p:pic>
        <p:nvPicPr>
          <p:cNvPr id="27654" name="Picture 9" descr="txp_fig"/>
          <p:cNvPicPr>
            <a:picLocks noChangeAspect="1" noChangeArrowheads="1"/>
          </p:cNvPicPr>
          <p:nvPr>
            <p:custDataLst>
              <p:tags r:id="rId3"/>
            </p:custDataLst>
          </p:nvPr>
        </p:nvPicPr>
        <p:blipFill>
          <a:blip r:embed="rId9" cstate="print"/>
          <a:srcRect/>
          <a:stretch>
            <a:fillRect/>
          </a:stretch>
        </p:blipFill>
        <p:spPr bwMode="auto">
          <a:xfrm>
            <a:off x="647700" y="2192338"/>
            <a:ext cx="7773988" cy="779462"/>
          </a:xfrm>
          <a:prstGeom prst="rect">
            <a:avLst/>
          </a:prstGeom>
          <a:noFill/>
          <a:ln w="9525">
            <a:solidFill>
              <a:srgbClr val="CC0000"/>
            </a:solidFill>
            <a:miter lim="800000"/>
            <a:headEnd/>
            <a:tailEnd/>
          </a:ln>
        </p:spPr>
      </p:pic>
      <p:sp>
        <p:nvSpPr>
          <p:cNvPr id="1295370" name="Oval 10"/>
          <p:cNvSpPr>
            <a:spLocks noChangeArrowheads="1"/>
          </p:cNvSpPr>
          <p:nvPr/>
        </p:nvSpPr>
        <p:spPr bwMode="auto">
          <a:xfrm>
            <a:off x="6172200" y="1828800"/>
            <a:ext cx="1295400" cy="1447800"/>
          </a:xfrm>
          <a:prstGeom prst="ellipse">
            <a:avLst/>
          </a:prstGeom>
          <a:noFill/>
          <a:ln w="38100">
            <a:solidFill>
              <a:srgbClr val="008000"/>
            </a:solidFill>
            <a:round/>
            <a:headEnd/>
            <a:tailEnd/>
          </a:ln>
        </p:spPr>
        <p:txBody>
          <a:bodyPr wrap="none" anchor="ctr"/>
          <a:lstStyle/>
          <a:p>
            <a:endParaRPr lang="en-US"/>
          </a:p>
        </p:txBody>
      </p:sp>
      <p:sp>
        <p:nvSpPr>
          <p:cNvPr id="1295371" name="Text Box 11"/>
          <p:cNvSpPr txBox="1">
            <a:spLocks noChangeArrowheads="1"/>
          </p:cNvSpPr>
          <p:nvPr/>
        </p:nvSpPr>
        <p:spPr bwMode="auto">
          <a:xfrm>
            <a:off x="1050925" y="3443288"/>
            <a:ext cx="6805613" cy="376237"/>
          </a:xfrm>
          <a:prstGeom prst="rect">
            <a:avLst/>
          </a:prstGeom>
          <a:solidFill>
            <a:srgbClr val="CCFF99"/>
          </a:solidFill>
          <a:ln w="9525">
            <a:solidFill>
              <a:srgbClr val="008000"/>
            </a:solidFill>
            <a:miter lim="800000"/>
            <a:headEnd/>
            <a:tailEnd/>
          </a:ln>
        </p:spPr>
        <p:txBody>
          <a:bodyPr wrap="none">
            <a:spAutoFit/>
          </a:bodyPr>
          <a:lstStyle/>
          <a:p>
            <a:r>
              <a:rPr lang="en-US"/>
              <a:t>The number of ways to choose n doughnuts with k varieties is:</a:t>
            </a:r>
          </a:p>
        </p:txBody>
      </p:sp>
      <p:sp>
        <p:nvSpPr>
          <p:cNvPr id="1295372" name="Line 12"/>
          <p:cNvSpPr>
            <a:spLocks noChangeShapeType="1"/>
          </p:cNvSpPr>
          <p:nvPr/>
        </p:nvSpPr>
        <p:spPr bwMode="auto">
          <a:xfrm flipV="1">
            <a:off x="5410200" y="3124200"/>
            <a:ext cx="838200" cy="304800"/>
          </a:xfrm>
          <a:prstGeom prst="line">
            <a:avLst/>
          </a:prstGeom>
          <a:noFill/>
          <a:ln w="9525">
            <a:solidFill>
              <a:schemeClr val="tx1"/>
            </a:solidFill>
            <a:round/>
            <a:headEnd/>
            <a:tailEnd type="triangle" w="med" len="med"/>
          </a:ln>
        </p:spPr>
        <p:txBody>
          <a:bodyPr/>
          <a:lstStyle/>
          <a:p>
            <a:endParaRPr lang="en-US"/>
          </a:p>
        </p:txBody>
      </p:sp>
      <p:pic>
        <p:nvPicPr>
          <p:cNvPr id="1295374" name="Picture 14" descr="txp_fig"/>
          <p:cNvPicPr>
            <a:picLocks noChangeAspect="1" noChangeArrowheads="1"/>
          </p:cNvPicPr>
          <p:nvPr>
            <p:custDataLst>
              <p:tags r:id="rId4"/>
            </p:custDataLst>
          </p:nvPr>
        </p:nvPicPr>
        <p:blipFill>
          <a:blip r:embed="rId10" cstate="print"/>
          <a:srcRect/>
          <a:stretch>
            <a:fillRect/>
          </a:stretch>
        </p:blipFill>
        <p:spPr bwMode="auto">
          <a:xfrm>
            <a:off x="954088" y="4876800"/>
            <a:ext cx="5141912" cy="779463"/>
          </a:xfrm>
          <a:prstGeom prst="rect">
            <a:avLst/>
          </a:prstGeom>
          <a:noFill/>
          <a:ln w="9525">
            <a:noFill/>
            <a:miter lim="800000"/>
            <a:headEnd/>
            <a:tailEnd/>
          </a:ln>
        </p:spPr>
      </p:pic>
      <p:pic>
        <p:nvPicPr>
          <p:cNvPr id="27659" name="Picture 16" descr="txp_fig"/>
          <p:cNvPicPr>
            <a:picLocks noChangeAspect="1" noChangeArrowheads="1"/>
          </p:cNvPicPr>
          <p:nvPr>
            <p:custDataLst>
              <p:tags r:id="rId5"/>
            </p:custDataLst>
          </p:nvPr>
        </p:nvPicPr>
        <p:blipFill>
          <a:blip r:embed="rId11" cstate="print"/>
          <a:srcRect/>
          <a:stretch>
            <a:fillRect/>
          </a:stretch>
        </p:blipFill>
        <p:spPr bwMode="auto">
          <a:xfrm>
            <a:off x="6248400" y="4953000"/>
            <a:ext cx="2087563" cy="669925"/>
          </a:xfrm>
          <a:prstGeom prst="rect">
            <a:avLst/>
          </a:prstGeom>
          <a:noFill/>
          <a:ln w="9525">
            <a:noFill/>
            <a:miter lim="800000"/>
            <a:headEnd/>
            <a:tailEnd/>
          </a:ln>
        </p:spPr>
      </p:pic>
      <p:sp>
        <p:nvSpPr>
          <p:cNvPr id="1295377" name="Oval 17"/>
          <p:cNvSpPr>
            <a:spLocks noChangeArrowheads="1"/>
          </p:cNvSpPr>
          <p:nvPr/>
        </p:nvSpPr>
        <p:spPr bwMode="auto">
          <a:xfrm>
            <a:off x="6629400" y="4572000"/>
            <a:ext cx="1828800" cy="1447800"/>
          </a:xfrm>
          <a:prstGeom prst="ellipse">
            <a:avLst/>
          </a:prstGeom>
          <a:noFill/>
          <a:ln w="38100">
            <a:solidFill>
              <a:srgbClr val="6600FF"/>
            </a:solidFill>
            <a:round/>
            <a:headEnd/>
            <a:tailEnd/>
          </a:ln>
        </p:spPr>
        <p:txBody>
          <a:bodyPr wrap="none" anchor="ctr"/>
          <a:lstStyle/>
          <a:p>
            <a:endParaRPr lang="en-US"/>
          </a:p>
        </p:txBody>
      </p:sp>
      <p:sp>
        <p:nvSpPr>
          <p:cNvPr id="1295378" name="Text Box 18"/>
          <p:cNvSpPr txBox="1">
            <a:spLocks noChangeArrowheads="1"/>
          </p:cNvSpPr>
          <p:nvPr/>
        </p:nvSpPr>
        <p:spPr bwMode="auto">
          <a:xfrm>
            <a:off x="615950" y="6186488"/>
            <a:ext cx="7851775" cy="376237"/>
          </a:xfrm>
          <a:prstGeom prst="rect">
            <a:avLst/>
          </a:prstGeom>
          <a:solidFill>
            <a:srgbClr val="CCCCFF"/>
          </a:solidFill>
          <a:ln w="9525">
            <a:solidFill>
              <a:srgbClr val="6600FF"/>
            </a:solidFill>
            <a:miter lim="800000"/>
            <a:headEnd/>
            <a:tailEnd/>
          </a:ln>
        </p:spPr>
        <p:txBody>
          <a:bodyPr wrap="none">
            <a:spAutoFit/>
          </a:bodyPr>
          <a:lstStyle/>
          <a:p>
            <a:r>
              <a:rPr lang="en-US"/>
              <a:t>This is what we get before.  Now there is a general method to derive it.</a:t>
            </a:r>
          </a:p>
        </p:txBody>
      </p:sp>
      <p:sp>
        <p:nvSpPr>
          <p:cNvPr id="1295379" name="Line 19"/>
          <p:cNvSpPr>
            <a:spLocks noChangeShapeType="1"/>
          </p:cNvSpPr>
          <p:nvPr/>
        </p:nvSpPr>
        <p:spPr bwMode="auto">
          <a:xfrm flipV="1">
            <a:off x="5791200" y="5715000"/>
            <a:ext cx="838200" cy="457200"/>
          </a:xfrm>
          <a:prstGeom prst="line">
            <a:avLst/>
          </a:prstGeom>
          <a:noFill/>
          <a:ln w="9525">
            <a:solidFill>
              <a:schemeClr val="tx1"/>
            </a:solidFill>
            <a:round/>
            <a:headEnd/>
            <a:tailEnd type="triangle" w="med" len="med"/>
          </a:ln>
        </p:spPr>
        <p:txBody>
          <a:bodyPr/>
          <a:lstStyle/>
          <a:p>
            <a:endParaRPr lang="en-US"/>
          </a:p>
        </p:txBody>
      </p:sp>
      <p:grpSp>
        <p:nvGrpSpPr>
          <p:cNvPr id="6" name="Group 5"/>
          <p:cNvGrpSpPr/>
          <p:nvPr/>
        </p:nvGrpSpPr>
        <p:grpSpPr>
          <a:xfrm>
            <a:off x="2370931" y="1535906"/>
            <a:ext cx="4127919" cy="4191000"/>
            <a:chOff x="2370931" y="1535906"/>
            <a:chExt cx="4127919" cy="4191000"/>
          </a:xfrm>
        </p:grpSpPr>
        <p:grpSp>
          <p:nvGrpSpPr>
            <p:cNvPr id="4" name="Group 3"/>
            <p:cNvGrpSpPr/>
            <p:nvPr/>
          </p:nvGrpSpPr>
          <p:grpSpPr>
            <a:xfrm>
              <a:off x="2370931" y="1535906"/>
              <a:ext cx="4127919" cy="4191000"/>
              <a:chOff x="2370931" y="1535906"/>
              <a:chExt cx="4127919" cy="4191000"/>
            </a:xfrm>
          </p:grpSpPr>
          <p:pic>
            <p:nvPicPr>
              <p:cNvPr id="2" name="Picture 1"/>
              <p:cNvPicPr>
                <a:picLocks noChangeAspect="1"/>
              </p:cNvPicPr>
              <p:nvPr/>
            </p:nvPicPr>
            <p:blipFill>
              <a:blip r:embed="rId12"/>
              <a:stretch>
                <a:fillRect/>
              </a:stretch>
            </p:blipFill>
            <p:spPr>
              <a:xfrm>
                <a:off x="2370931" y="1535906"/>
                <a:ext cx="3895725" cy="4191000"/>
              </a:xfrm>
              <a:prstGeom prst="rect">
                <a:avLst/>
              </a:prstGeom>
            </p:spPr>
          </p:pic>
          <p:sp>
            <p:nvSpPr>
              <p:cNvPr id="3" name="Left-Right Arrow 2"/>
              <p:cNvSpPr/>
              <p:nvPr/>
            </p:nvSpPr>
            <p:spPr bwMode="auto">
              <a:xfrm>
                <a:off x="5173287" y="5068051"/>
                <a:ext cx="1325563" cy="455611"/>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sp>
          <p:nvSpPr>
            <p:cNvPr id="5" name="TextBox 4"/>
            <p:cNvSpPr txBox="1"/>
            <p:nvPr/>
          </p:nvSpPr>
          <p:spPr>
            <a:xfrm>
              <a:off x="5472343" y="4439335"/>
              <a:ext cx="80502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n = 12</a:t>
              </a:r>
            </a:p>
            <a:p>
              <a:r>
                <a:rPr lang="en-US" dirty="0" smtClean="0"/>
                <a:t>k= 5</a:t>
              </a:r>
              <a:endParaRPr lang="en-US" dirty="0"/>
            </a:p>
          </p:txBody>
        </p:sp>
      </p:grpSp>
    </p:spTree>
    <p:extLst>
      <p:ext uri="{BB962C8B-B14F-4D97-AF65-F5344CB8AC3E}">
        <p14:creationId xmlns:p14="http://schemas.microsoft.com/office/powerpoint/2010/main" val="311301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367088" y="457200"/>
            <a:ext cx="2424112" cy="457200"/>
          </a:xfrm>
          <a:prstGeom prst="rect">
            <a:avLst/>
          </a:prstGeom>
          <a:noFill/>
          <a:ln w="9525">
            <a:noFill/>
            <a:miter lim="800000"/>
            <a:headEnd/>
            <a:tailEnd/>
          </a:ln>
        </p:spPr>
        <p:txBody>
          <a:bodyPr wrap="none">
            <a:spAutoFit/>
          </a:bodyPr>
          <a:lstStyle/>
          <a:p>
            <a:r>
              <a:rPr lang="en-US" altLang="zh-TW" sz="2400" b="1">
                <a:solidFill>
                  <a:srgbClr val="003366"/>
                </a:solidFill>
              </a:rPr>
              <a:t>Choosing Fruits</a:t>
            </a:r>
          </a:p>
        </p:txBody>
      </p:sp>
      <p:sp>
        <p:nvSpPr>
          <p:cNvPr id="28675" name="Text Box 3"/>
          <p:cNvSpPr txBox="1">
            <a:spLocks noChangeArrowheads="1"/>
          </p:cNvSpPr>
          <p:nvPr/>
        </p:nvSpPr>
        <p:spPr bwMode="auto">
          <a:xfrm>
            <a:off x="2292350" y="1184275"/>
            <a:ext cx="4565650" cy="366713"/>
          </a:xfrm>
          <a:prstGeom prst="rect">
            <a:avLst/>
          </a:prstGeom>
          <a:noFill/>
          <a:ln w="9525">
            <a:noFill/>
            <a:miter lim="800000"/>
            <a:headEnd/>
            <a:tailEnd/>
          </a:ln>
        </p:spPr>
        <p:txBody>
          <a:bodyPr wrap="none">
            <a:spAutoFit/>
          </a:bodyPr>
          <a:lstStyle/>
          <a:p>
            <a:r>
              <a:rPr lang="en-US"/>
              <a:t>This is an “impossible” counting problem…</a:t>
            </a:r>
          </a:p>
        </p:txBody>
      </p:sp>
      <p:sp>
        <p:nvSpPr>
          <p:cNvPr id="1294340" name="Rectangle 4"/>
          <p:cNvSpPr>
            <a:spLocks noChangeArrowheads="1"/>
          </p:cNvSpPr>
          <p:nvPr/>
        </p:nvSpPr>
        <p:spPr bwMode="auto">
          <a:xfrm>
            <a:off x="381000" y="1828800"/>
            <a:ext cx="8382000" cy="376238"/>
          </a:xfrm>
          <a:prstGeom prst="rect">
            <a:avLst/>
          </a:prstGeom>
          <a:solidFill>
            <a:srgbClr val="FFCCFF"/>
          </a:solidFill>
          <a:ln w="9525">
            <a:solidFill>
              <a:schemeClr val="bg2"/>
            </a:solidFill>
            <a:miter lim="800000"/>
            <a:headEnd/>
            <a:tailEnd/>
          </a:ln>
        </p:spPr>
        <p:txBody>
          <a:bodyPr>
            <a:spAutoFit/>
          </a:bodyPr>
          <a:lstStyle/>
          <a:p>
            <a:r>
              <a:rPr lang="en-US"/>
              <a:t>How many ways can we fill a bag with n fruits with the following constraints?</a:t>
            </a:r>
          </a:p>
        </p:txBody>
      </p:sp>
      <p:sp>
        <p:nvSpPr>
          <p:cNvPr id="1294342" name="Rectangle 6"/>
          <p:cNvSpPr>
            <a:spLocks noChangeArrowheads="1"/>
          </p:cNvSpPr>
          <p:nvPr/>
        </p:nvSpPr>
        <p:spPr bwMode="auto">
          <a:xfrm>
            <a:off x="1600200" y="2514600"/>
            <a:ext cx="5943600" cy="1604963"/>
          </a:xfrm>
          <a:prstGeom prst="rect">
            <a:avLst/>
          </a:prstGeom>
          <a:noFill/>
          <a:ln w="9525">
            <a:noFill/>
            <a:miter lim="800000"/>
            <a:headEnd/>
            <a:tailEnd/>
          </a:ln>
        </p:spPr>
        <p:txBody>
          <a:bodyPr>
            <a:spAutoFit/>
          </a:bodyPr>
          <a:lstStyle/>
          <a:p>
            <a:r>
              <a:rPr lang="en-US"/>
              <a:t>• The number of apples must be even.</a:t>
            </a:r>
          </a:p>
          <a:p>
            <a:pPr>
              <a:lnSpc>
                <a:spcPct val="150000"/>
              </a:lnSpc>
            </a:pPr>
            <a:r>
              <a:rPr lang="en-US"/>
              <a:t>• The number of bananas must be a multiple of 5.</a:t>
            </a:r>
          </a:p>
          <a:p>
            <a:pPr>
              <a:lnSpc>
                <a:spcPct val="150000"/>
              </a:lnSpc>
            </a:pPr>
            <a:r>
              <a:rPr lang="en-US"/>
              <a:t>• There can be at most four oranges.</a:t>
            </a:r>
          </a:p>
          <a:p>
            <a:pPr>
              <a:lnSpc>
                <a:spcPct val="150000"/>
              </a:lnSpc>
            </a:pPr>
            <a:r>
              <a:rPr lang="en-US"/>
              <a:t>• There can be at most one pear.</a:t>
            </a:r>
          </a:p>
        </p:txBody>
      </p:sp>
      <p:pic>
        <p:nvPicPr>
          <p:cNvPr id="1294343" name="Picture 7"/>
          <p:cNvPicPr>
            <a:picLocks noChangeAspect="1" noChangeArrowheads="1"/>
          </p:cNvPicPr>
          <p:nvPr/>
        </p:nvPicPr>
        <p:blipFill>
          <a:blip r:embed="rId2" cstate="print"/>
          <a:srcRect/>
          <a:stretch>
            <a:fillRect/>
          </a:stretch>
        </p:blipFill>
        <p:spPr bwMode="auto">
          <a:xfrm>
            <a:off x="2209800" y="4678363"/>
            <a:ext cx="4648200" cy="1874837"/>
          </a:xfrm>
          <a:prstGeom prst="rect">
            <a:avLst/>
          </a:prstGeom>
          <a:noFill/>
          <a:ln w="9525">
            <a:noFill/>
            <a:miter lim="800000"/>
            <a:headEnd/>
            <a:tailEnd/>
          </a:ln>
        </p:spPr>
      </p:pic>
      <p:sp>
        <p:nvSpPr>
          <p:cNvPr id="1294344" name="Rectangle 8"/>
          <p:cNvSpPr>
            <a:spLocks noChangeArrowheads="1"/>
          </p:cNvSpPr>
          <p:nvPr/>
        </p:nvSpPr>
        <p:spPr bwMode="auto">
          <a:xfrm>
            <a:off x="1371600" y="4357688"/>
            <a:ext cx="6376988" cy="376237"/>
          </a:xfrm>
          <a:prstGeom prst="rect">
            <a:avLst/>
          </a:prstGeom>
          <a:noFill/>
          <a:ln w="9525">
            <a:solidFill>
              <a:schemeClr val="bg2"/>
            </a:solidFill>
            <a:miter lim="800000"/>
            <a:headEnd/>
            <a:tailEnd/>
          </a:ln>
        </p:spPr>
        <p:txBody>
          <a:bodyPr wrap="none">
            <a:spAutoFit/>
          </a:bodyPr>
          <a:lstStyle/>
          <a:p>
            <a:r>
              <a:rPr lang="en-US"/>
              <a:t>For example, there are 7 ways to form a bag with 6 fruits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43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43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43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434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43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40" grpId="0" animBg="1"/>
      <p:bldP spid="12943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367088" y="457200"/>
            <a:ext cx="2424112" cy="457200"/>
          </a:xfrm>
          <a:prstGeom prst="rect">
            <a:avLst/>
          </a:prstGeom>
          <a:noFill/>
          <a:ln w="9525">
            <a:noFill/>
            <a:miter lim="800000"/>
            <a:headEnd/>
            <a:tailEnd/>
          </a:ln>
        </p:spPr>
        <p:txBody>
          <a:bodyPr wrap="none">
            <a:spAutoFit/>
          </a:bodyPr>
          <a:lstStyle/>
          <a:p>
            <a:r>
              <a:rPr lang="en-US" altLang="zh-TW" sz="2400" b="1">
                <a:solidFill>
                  <a:srgbClr val="003366"/>
                </a:solidFill>
              </a:rPr>
              <a:t>Choosing Fruits</a:t>
            </a:r>
          </a:p>
        </p:txBody>
      </p:sp>
      <p:sp>
        <p:nvSpPr>
          <p:cNvPr id="29699" name="Rectangle 3"/>
          <p:cNvSpPr>
            <a:spLocks noChangeArrowheads="1"/>
          </p:cNvSpPr>
          <p:nvPr/>
        </p:nvSpPr>
        <p:spPr bwMode="auto">
          <a:xfrm>
            <a:off x="1600200" y="1066800"/>
            <a:ext cx="5943600" cy="1604963"/>
          </a:xfrm>
          <a:prstGeom prst="rect">
            <a:avLst/>
          </a:prstGeom>
          <a:noFill/>
          <a:ln w="9525">
            <a:noFill/>
            <a:miter lim="800000"/>
            <a:headEnd/>
            <a:tailEnd/>
          </a:ln>
        </p:spPr>
        <p:txBody>
          <a:bodyPr>
            <a:spAutoFit/>
          </a:bodyPr>
          <a:lstStyle/>
          <a:p>
            <a:r>
              <a:rPr lang="en-US"/>
              <a:t>• The number of apples must be even.</a:t>
            </a:r>
          </a:p>
          <a:p>
            <a:pPr>
              <a:lnSpc>
                <a:spcPct val="150000"/>
              </a:lnSpc>
            </a:pPr>
            <a:r>
              <a:rPr lang="en-US"/>
              <a:t>• The number of bananas must be a multiple of 5.</a:t>
            </a:r>
          </a:p>
          <a:p>
            <a:pPr>
              <a:lnSpc>
                <a:spcPct val="150000"/>
              </a:lnSpc>
            </a:pPr>
            <a:r>
              <a:rPr lang="en-US"/>
              <a:t>• There can be at most four oranges.</a:t>
            </a:r>
          </a:p>
          <a:p>
            <a:pPr>
              <a:lnSpc>
                <a:spcPct val="150000"/>
              </a:lnSpc>
            </a:pPr>
            <a:r>
              <a:rPr lang="en-US"/>
              <a:t>• There can be at most one pear.</a:t>
            </a:r>
          </a:p>
        </p:txBody>
      </p:sp>
      <p:sp>
        <p:nvSpPr>
          <p:cNvPr id="1293316" name="Text Box 4"/>
          <p:cNvSpPr txBox="1">
            <a:spLocks noChangeArrowheads="1"/>
          </p:cNvSpPr>
          <p:nvPr/>
        </p:nvSpPr>
        <p:spPr bwMode="auto">
          <a:xfrm>
            <a:off x="661988" y="2819400"/>
            <a:ext cx="1698625" cy="376238"/>
          </a:xfrm>
          <a:prstGeom prst="rect">
            <a:avLst/>
          </a:prstGeom>
          <a:noFill/>
          <a:ln w="9525">
            <a:solidFill>
              <a:schemeClr val="bg2"/>
            </a:solidFill>
            <a:miter lim="800000"/>
            <a:headEnd/>
            <a:tailEnd/>
          </a:ln>
        </p:spPr>
        <p:txBody>
          <a:bodyPr wrap="none">
            <a:spAutoFit/>
          </a:bodyPr>
          <a:lstStyle/>
          <a:p>
            <a:r>
              <a:rPr lang="en-US"/>
              <a:t>GF for apples:</a:t>
            </a:r>
          </a:p>
        </p:txBody>
      </p:sp>
      <p:pic>
        <p:nvPicPr>
          <p:cNvPr id="1293318" name="Picture 6" descr="txp_fig"/>
          <p:cNvPicPr>
            <a:picLocks noChangeAspect="1" noChangeArrowheads="1"/>
          </p:cNvPicPr>
          <p:nvPr>
            <p:custDataLst>
              <p:tags r:id="rId1"/>
            </p:custDataLst>
          </p:nvPr>
        </p:nvPicPr>
        <p:blipFill>
          <a:blip r:embed="rId8" cstate="print"/>
          <a:srcRect/>
          <a:stretch>
            <a:fillRect/>
          </a:stretch>
        </p:blipFill>
        <p:spPr bwMode="auto">
          <a:xfrm>
            <a:off x="2611438" y="2667000"/>
            <a:ext cx="5295900" cy="685800"/>
          </a:xfrm>
          <a:prstGeom prst="rect">
            <a:avLst/>
          </a:prstGeom>
          <a:noFill/>
          <a:ln w="9525">
            <a:noFill/>
            <a:miter lim="800000"/>
            <a:headEnd/>
            <a:tailEnd/>
          </a:ln>
        </p:spPr>
      </p:pic>
      <p:sp>
        <p:nvSpPr>
          <p:cNvPr id="1293319" name="Text Box 7"/>
          <p:cNvSpPr txBox="1">
            <a:spLocks noChangeArrowheads="1"/>
          </p:cNvSpPr>
          <p:nvPr/>
        </p:nvSpPr>
        <p:spPr bwMode="auto">
          <a:xfrm>
            <a:off x="457200" y="3581400"/>
            <a:ext cx="1874838" cy="376238"/>
          </a:xfrm>
          <a:prstGeom prst="rect">
            <a:avLst/>
          </a:prstGeom>
          <a:noFill/>
          <a:ln w="9525">
            <a:solidFill>
              <a:schemeClr val="bg2"/>
            </a:solidFill>
            <a:miter lim="800000"/>
            <a:headEnd/>
            <a:tailEnd/>
          </a:ln>
        </p:spPr>
        <p:txBody>
          <a:bodyPr wrap="none">
            <a:spAutoFit/>
          </a:bodyPr>
          <a:lstStyle/>
          <a:p>
            <a:r>
              <a:rPr lang="en-US"/>
              <a:t>GF for bananas:</a:t>
            </a:r>
          </a:p>
        </p:txBody>
      </p:sp>
      <p:pic>
        <p:nvPicPr>
          <p:cNvPr id="1293322" name="Picture 10" descr="txp_fig"/>
          <p:cNvPicPr>
            <a:picLocks noChangeAspect="1" noChangeArrowheads="1"/>
          </p:cNvPicPr>
          <p:nvPr>
            <p:custDataLst>
              <p:tags r:id="rId2"/>
            </p:custDataLst>
          </p:nvPr>
        </p:nvPicPr>
        <p:blipFill>
          <a:blip r:embed="rId9" cstate="print"/>
          <a:srcRect/>
          <a:stretch>
            <a:fillRect/>
          </a:stretch>
        </p:blipFill>
        <p:spPr bwMode="auto">
          <a:xfrm>
            <a:off x="2611438" y="3429000"/>
            <a:ext cx="5451475" cy="685800"/>
          </a:xfrm>
          <a:prstGeom prst="rect">
            <a:avLst/>
          </a:prstGeom>
          <a:noFill/>
          <a:ln w="9525">
            <a:noFill/>
            <a:miter lim="800000"/>
            <a:headEnd/>
            <a:tailEnd/>
          </a:ln>
        </p:spPr>
      </p:pic>
      <p:sp>
        <p:nvSpPr>
          <p:cNvPr id="1293323" name="Text Box 11"/>
          <p:cNvSpPr txBox="1">
            <a:spLocks noChangeArrowheads="1"/>
          </p:cNvSpPr>
          <p:nvPr/>
        </p:nvSpPr>
        <p:spPr bwMode="auto">
          <a:xfrm>
            <a:off x="457200" y="4424363"/>
            <a:ext cx="1862138" cy="376237"/>
          </a:xfrm>
          <a:prstGeom prst="rect">
            <a:avLst/>
          </a:prstGeom>
          <a:noFill/>
          <a:ln w="9525">
            <a:solidFill>
              <a:schemeClr val="bg2"/>
            </a:solidFill>
            <a:miter lim="800000"/>
            <a:headEnd/>
            <a:tailEnd/>
          </a:ln>
        </p:spPr>
        <p:txBody>
          <a:bodyPr wrap="none">
            <a:spAutoFit/>
          </a:bodyPr>
          <a:lstStyle/>
          <a:p>
            <a:r>
              <a:rPr lang="en-US"/>
              <a:t>GF for oranges:</a:t>
            </a:r>
          </a:p>
        </p:txBody>
      </p:sp>
      <p:pic>
        <p:nvPicPr>
          <p:cNvPr id="1293325" name="Picture 13" descr="txp_fig"/>
          <p:cNvPicPr>
            <a:picLocks noChangeAspect="1" noChangeArrowheads="1"/>
          </p:cNvPicPr>
          <p:nvPr>
            <p:custDataLst>
              <p:tags r:id="rId3"/>
            </p:custDataLst>
          </p:nvPr>
        </p:nvPicPr>
        <p:blipFill>
          <a:blip r:embed="rId10" cstate="print"/>
          <a:srcRect/>
          <a:stretch>
            <a:fillRect/>
          </a:stretch>
        </p:blipFill>
        <p:spPr bwMode="auto">
          <a:xfrm>
            <a:off x="2590800" y="4237038"/>
            <a:ext cx="5888038" cy="747712"/>
          </a:xfrm>
          <a:prstGeom prst="rect">
            <a:avLst/>
          </a:prstGeom>
          <a:noFill/>
          <a:ln w="9525">
            <a:noFill/>
            <a:miter lim="800000"/>
            <a:headEnd/>
            <a:tailEnd/>
          </a:ln>
        </p:spPr>
      </p:pic>
      <p:sp>
        <p:nvSpPr>
          <p:cNvPr id="1293326" name="Text Box 14"/>
          <p:cNvSpPr txBox="1">
            <a:spLocks noChangeArrowheads="1"/>
          </p:cNvSpPr>
          <p:nvPr/>
        </p:nvSpPr>
        <p:spPr bwMode="auto">
          <a:xfrm>
            <a:off x="661988" y="5257800"/>
            <a:ext cx="1624012" cy="376238"/>
          </a:xfrm>
          <a:prstGeom prst="rect">
            <a:avLst/>
          </a:prstGeom>
          <a:noFill/>
          <a:ln w="9525">
            <a:solidFill>
              <a:schemeClr val="bg2"/>
            </a:solidFill>
            <a:miter lim="800000"/>
            <a:headEnd/>
            <a:tailEnd/>
          </a:ln>
        </p:spPr>
        <p:txBody>
          <a:bodyPr wrap="none">
            <a:spAutoFit/>
          </a:bodyPr>
          <a:lstStyle/>
          <a:p>
            <a:r>
              <a:rPr lang="en-US"/>
              <a:t>GF for pears:</a:t>
            </a:r>
          </a:p>
        </p:txBody>
      </p:sp>
      <p:pic>
        <p:nvPicPr>
          <p:cNvPr id="1293328" name="Picture 16" descr="txp_fig"/>
          <p:cNvPicPr>
            <a:picLocks noChangeAspect="1" noChangeArrowheads="1"/>
          </p:cNvPicPr>
          <p:nvPr>
            <p:custDataLst>
              <p:tags r:id="rId4"/>
            </p:custDataLst>
          </p:nvPr>
        </p:nvPicPr>
        <p:blipFill>
          <a:blip r:embed="rId11" cstate="print"/>
          <a:srcRect/>
          <a:stretch>
            <a:fillRect/>
          </a:stretch>
        </p:blipFill>
        <p:spPr bwMode="auto">
          <a:xfrm>
            <a:off x="2590800" y="5256213"/>
            <a:ext cx="2025650" cy="311150"/>
          </a:xfrm>
          <a:prstGeom prst="rect">
            <a:avLst/>
          </a:prstGeom>
          <a:noFill/>
          <a:ln w="9525">
            <a:noFill/>
            <a:miter lim="800000"/>
            <a:headEnd/>
            <a:tailEnd/>
          </a:ln>
        </p:spPr>
      </p:pic>
      <p:sp>
        <p:nvSpPr>
          <p:cNvPr id="1293329" name="Text Box 17"/>
          <p:cNvSpPr txBox="1">
            <a:spLocks noChangeArrowheads="1"/>
          </p:cNvSpPr>
          <p:nvPr/>
        </p:nvSpPr>
        <p:spPr bwMode="auto">
          <a:xfrm>
            <a:off x="609600" y="6024563"/>
            <a:ext cx="1665288" cy="376237"/>
          </a:xfrm>
          <a:prstGeom prst="rect">
            <a:avLst/>
          </a:prstGeom>
          <a:solidFill>
            <a:srgbClr val="FFFF66"/>
          </a:solidFill>
          <a:ln w="9525">
            <a:solidFill>
              <a:schemeClr val="bg2"/>
            </a:solidFill>
            <a:miter lim="800000"/>
            <a:headEnd/>
            <a:tailEnd/>
          </a:ln>
        </p:spPr>
        <p:txBody>
          <a:bodyPr wrap="none">
            <a:spAutoFit/>
          </a:bodyPr>
          <a:lstStyle/>
          <a:p>
            <a:r>
              <a:rPr lang="en-US"/>
              <a:t>GF for fruits:</a:t>
            </a:r>
          </a:p>
        </p:txBody>
      </p:sp>
      <p:pic>
        <p:nvPicPr>
          <p:cNvPr id="1293331" name="Picture 19" descr="txp_fig"/>
          <p:cNvPicPr>
            <a:picLocks noChangeAspect="1" noChangeArrowheads="1"/>
          </p:cNvPicPr>
          <p:nvPr>
            <p:custDataLst>
              <p:tags r:id="rId5"/>
            </p:custDataLst>
          </p:nvPr>
        </p:nvPicPr>
        <p:blipFill>
          <a:blip r:embed="rId12" cstate="print"/>
          <a:srcRect/>
          <a:stretch>
            <a:fillRect/>
          </a:stretch>
        </p:blipFill>
        <p:spPr bwMode="auto">
          <a:xfrm>
            <a:off x="2590800" y="5837238"/>
            <a:ext cx="4438650" cy="747712"/>
          </a:xfrm>
          <a:prstGeom prst="rect">
            <a:avLst/>
          </a:prstGeom>
          <a:noFill/>
          <a:ln w="9525">
            <a:noFill/>
            <a:miter lim="800000"/>
            <a:headEnd/>
            <a:tailEnd/>
          </a:ln>
        </p:spPr>
      </p:pic>
      <p:pic>
        <p:nvPicPr>
          <p:cNvPr id="1293333" name="Picture 21" descr="txp_fig"/>
          <p:cNvPicPr>
            <a:picLocks noChangeAspect="1" noChangeArrowheads="1"/>
          </p:cNvPicPr>
          <p:nvPr>
            <p:custDataLst>
              <p:tags r:id="rId6"/>
            </p:custDataLst>
          </p:nvPr>
        </p:nvPicPr>
        <p:blipFill>
          <a:blip r:embed="rId13" cstate="print"/>
          <a:srcRect/>
          <a:stretch>
            <a:fillRect/>
          </a:stretch>
        </p:blipFill>
        <p:spPr bwMode="auto">
          <a:xfrm>
            <a:off x="7188200" y="5897563"/>
            <a:ext cx="1651000" cy="731837"/>
          </a:xfrm>
          <a:prstGeom prst="rect">
            <a:avLst/>
          </a:prstGeom>
          <a:noFill/>
          <a:ln w="9525">
            <a:noFill/>
            <a:miter lim="800000"/>
            <a:headEnd/>
            <a:tailEnd/>
          </a:ln>
        </p:spPr>
      </p:pic>
      <p:sp>
        <p:nvSpPr>
          <p:cNvPr id="1293334" name="Text Box 22"/>
          <p:cNvSpPr txBox="1">
            <a:spLocks noChangeArrowheads="1"/>
          </p:cNvSpPr>
          <p:nvPr/>
        </p:nvSpPr>
        <p:spPr bwMode="auto">
          <a:xfrm>
            <a:off x="5410200" y="5146675"/>
            <a:ext cx="2190750" cy="376238"/>
          </a:xfrm>
          <a:prstGeom prst="rect">
            <a:avLst/>
          </a:prstGeom>
          <a:solidFill>
            <a:srgbClr val="CCCCFF"/>
          </a:solidFill>
          <a:ln w="9525">
            <a:solidFill>
              <a:schemeClr val="bg2"/>
            </a:solidFill>
            <a:miter lim="800000"/>
            <a:headEnd/>
            <a:tailEnd/>
          </a:ln>
        </p:spPr>
        <p:txBody>
          <a:bodyPr wrap="none">
            <a:spAutoFit/>
          </a:bodyPr>
          <a:lstStyle/>
          <a:p>
            <a:r>
              <a:rPr lang="en-US"/>
              <a:t>By convolution rule</a:t>
            </a:r>
          </a:p>
        </p:txBody>
      </p:sp>
      <p:sp>
        <p:nvSpPr>
          <p:cNvPr id="1293335" name="Line 23"/>
          <p:cNvSpPr>
            <a:spLocks noChangeShapeType="1"/>
          </p:cNvSpPr>
          <p:nvPr/>
        </p:nvSpPr>
        <p:spPr bwMode="auto">
          <a:xfrm flipH="1">
            <a:off x="5486400" y="5486400"/>
            <a:ext cx="533400" cy="228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33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3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3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33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33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33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33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33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933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933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933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16" grpId="0" animBg="1"/>
      <p:bldP spid="1293319" grpId="0" animBg="1"/>
      <p:bldP spid="1293323" grpId="0" animBg="1"/>
      <p:bldP spid="1293326" grpId="0" animBg="1"/>
      <p:bldP spid="1293329" grpId="0" animBg="1"/>
      <p:bldP spid="1293334" grpId="0" animBg="1"/>
      <p:bldP spid="12933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367088" y="457200"/>
            <a:ext cx="2424112" cy="457200"/>
          </a:xfrm>
          <a:prstGeom prst="rect">
            <a:avLst/>
          </a:prstGeom>
          <a:noFill/>
          <a:ln w="9525">
            <a:noFill/>
            <a:miter lim="800000"/>
            <a:headEnd/>
            <a:tailEnd/>
          </a:ln>
        </p:spPr>
        <p:txBody>
          <a:bodyPr wrap="none">
            <a:spAutoFit/>
          </a:bodyPr>
          <a:lstStyle/>
          <a:p>
            <a:r>
              <a:rPr lang="en-US" altLang="zh-TW" sz="2400" b="1">
                <a:solidFill>
                  <a:srgbClr val="003366"/>
                </a:solidFill>
              </a:rPr>
              <a:t>Choosing Fruits</a:t>
            </a:r>
          </a:p>
        </p:txBody>
      </p:sp>
      <p:sp>
        <p:nvSpPr>
          <p:cNvPr id="30723" name="Text Box 3"/>
          <p:cNvSpPr txBox="1">
            <a:spLocks noChangeArrowheads="1"/>
          </p:cNvSpPr>
          <p:nvPr/>
        </p:nvSpPr>
        <p:spPr bwMode="auto">
          <a:xfrm>
            <a:off x="1447800" y="1524000"/>
            <a:ext cx="3486150" cy="376238"/>
          </a:xfrm>
          <a:prstGeom prst="rect">
            <a:avLst/>
          </a:prstGeom>
          <a:solidFill>
            <a:srgbClr val="FFFF66"/>
          </a:solidFill>
          <a:ln w="9525">
            <a:solidFill>
              <a:schemeClr val="bg2"/>
            </a:solidFill>
            <a:miter lim="800000"/>
            <a:headEnd/>
            <a:tailEnd/>
          </a:ln>
        </p:spPr>
        <p:txBody>
          <a:bodyPr wrap="none">
            <a:spAutoFit/>
          </a:bodyPr>
          <a:lstStyle/>
          <a:p>
            <a:r>
              <a:rPr lang="en-US"/>
              <a:t>Generating function for fruits:</a:t>
            </a:r>
          </a:p>
        </p:txBody>
      </p:sp>
      <p:pic>
        <p:nvPicPr>
          <p:cNvPr id="30724" name="Picture 4" descr="txp_fig"/>
          <p:cNvPicPr>
            <a:picLocks noChangeAspect="1" noChangeArrowheads="1"/>
          </p:cNvPicPr>
          <p:nvPr>
            <p:custDataLst>
              <p:tags r:id="rId1"/>
            </p:custDataLst>
          </p:nvPr>
        </p:nvPicPr>
        <p:blipFill>
          <a:blip r:embed="rId5" cstate="print"/>
          <a:srcRect/>
          <a:stretch>
            <a:fillRect/>
          </a:stretch>
        </p:blipFill>
        <p:spPr bwMode="auto">
          <a:xfrm>
            <a:off x="5207000" y="1371600"/>
            <a:ext cx="1651000" cy="731838"/>
          </a:xfrm>
          <a:prstGeom prst="rect">
            <a:avLst/>
          </a:prstGeom>
          <a:noFill/>
          <a:ln w="9525">
            <a:noFill/>
            <a:miter lim="800000"/>
            <a:headEnd/>
            <a:tailEnd/>
          </a:ln>
        </p:spPr>
      </p:pic>
      <p:sp>
        <p:nvSpPr>
          <p:cNvPr id="1292293" name="Rectangle 5"/>
          <p:cNvSpPr>
            <a:spLocks noChangeArrowheads="1"/>
          </p:cNvSpPr>
          <p:nvPr/>
        </p:nvSpPr>
        <p:spPr bwMode="auto">
          <a:xfrm>
            <a:off x="381000" y="2519363"/>
            <a:ext cx="8382000" cy="376237"/>
          </a:xfrm>
          <a:prstGeom prst="rect">
            <a:avLst/>
          </a:prstGeom>
          <a:solidFill>
            <a:srgbClr val="FFCCFF"/>
          </a:solidFill>
          <a:ln w="9525">
            <a:solidFill>
              <a:schemeClr val="bg2"/>
            </a:solidFill>
            <a:miter lim="800000"/>
            <a:headEnd/>
            <a:tailEnd/>
          </a:ln>
        </p:spPr>
        <p:txBody>
          <a:bodyPr>
            <a:spAutoFit/>
          </a:bodyPr>
          <a:lstStyle/>
          <a:p>
            <a:r>
              <a:rPr lang="en-US"/>
              <a:t>How many ways can we fill a bag with n fruits with the following constraints?</a:t>
            </a:r>
          </a:p>
        </p:txBody>
      </p:sp>
      <p:pic>
        <p:nvPicPr>
          <p:cNvPr id="1292294" name="Picture 6" descr="txp_fig"/>
          <p:cNvPicPr>
            <a:picLocks noChangeAspect="1" noChangeArrowheads="1"/>
          </p:cNvPicPr>
          <p:nvPr>
            <p:custDataLst>
              <p:tags r:id="rId2"/>
            </p:custDataLst>
          </p:nvPr>
        </p:nvPicPr>
        <p:blipFill>
          <a:blip r:embed="rId6" cstate="print"/>
          <a:srcRect/>
          <a:stretch>
            <a:fillRect/>
          </a:stretch>
        </p:blipFill>
        <p:spPr bwMode="auto">
          <a:xfrm>
            <a:off x="2209800" y="3352800"/>
            <a:ext cx="4813300" cy="731838"/>
          </a:xfrm>
          <a:prstGeom prst="rect">
            <a:avLst/>
          </a:prstGeom>
          <a:noFill/>
          <a:ln w="9525">
            <a:noFill/>
            <a:miter lim="800000"/>
            <a:headEnd/>
            <a:tailEnd/>
          </a:ln>
        </p:spPr>
      </p:pic>
      <p:sp>
        <p:nvSpPr>
          <p:cNvPr id="1292295" name="Text Box 7"/>
          <p:cNvSpPr txBox="1">
            <a:spLocks noChangeArrowheads="1"/>
          </p:cNvSpPr>
          <p:nvPr/>
        </p:nvSpPr>
        <p:spPr bwMode="auto">
          <a:xfrm>
            <a:off x="2087942" y="4891087"/>
            <a:ext cx="4820550" cy="830997"/>
          </a:xfrm>
          <a:prstGeom prst="rect">
            <a:avLst/>
          </a:prstGeom>
          <a:solidFill>
            <a:srgbClr val="CCCCFF"/>
          </a:solidFill>
          <a:ln w="9525">
            <a:solidFill>
              <a:schemeClr val="bg2"/>
            </a:solidFill>
            <a:miter lim="800000"/>
            <a:headEnd/>
            <a:tailEnd/>
          </a:ln>
        </p:spPr>
        <p:txBody>
          <a:bodyPr wrap="none">
            <a:spAutoFit/>
          </a:bodyPr>
          <a:lstStyle/>
          <a:p>
            <a:r>
              <a:rPr lang="en-US" sz="2400" dirty="0"/>
              <a:t>The answer is exactly </a:t>
            </a:r>
            <a:r>
              <a:rPr lang="en-US" sz="2400" dirty="0" smtClean="0"/>
              <a:t>n+1</a:t>
            </a:r>
          </a:p>
          <a:p>
            <a:r>
              <a:rPr lang="en-US" sz="2400" dirty="0" smtClean="0"/>
              <a:t> (as this is the coefficient of </a:t>
            </a:r>
            <a:r>
              <a:rPr lang="en-US" sz="2400" dirty="0" err="1" smtClean="0"/>
              <a:t>x</a:t>
            </a:r>
            <a:r>
              <a:rPr lang="en-US" sz="2400" baseline="30000" dirty="0" err="1" smtClean="0"/>
              <a:t>n</a:t>
            </a:r>
            <a:r>
              <a:rPr lang="en-US" sz="2400" dirty="0"/>
              <a:t>)</a:t>
            </a:r>
          </a:p>
        </p:txBody>
      </p:sp>
      <p:sp>
        <p:nvSpPr>
          <p:cNvPr id="1292296" name="Text Box 8"/>
          <p:cNvSpPr txBox="1">
            <a:spLocks noChangeArrowheads="1"/>
          </p:cNvSpPr>
          <p:nvPr/>
        </p:nvSpPr>
        <p:spPr bwMode="auto">
          <a:xfrm>
            <a:off x="1398588" y="5881687"/>
            <a:ext cx="6373812" cy="366713"/>
          </a:xfrm>
          <a:prstGeom prst="rect">
            <a:avLst/>
          </a:prstGeom>
          <a:noFill/>
          <a:ln w="9525">
            <a:noFill/>
            <a:miter lim="800000"/>
            <a:headEnd/>
            <a:tailEnd/>
          </a:ln>
        </p:spPr>
        <p:txBody>
          <a:bodyPr wrap="none">
            <a:spAutoFit/>
          </a:bodyPr>
          <a:lstStyle/>
          <a:p>
            <a:r>
              <a:rPr lang="en-US"/>
              <a:t>We solve an impossible counting problem in a routine way…</a:t>
            </a:r>
          </a:p>
        </p:txBody>
      </p:sp>
      <p:pic>
        <p:nvPicPr>
          <p:cNvPr id="10" name="Picture 10" descr="txp_fig"/>
          <p:cNvPicPr>
            <a:picLocks noChangeAspect="1" noChangeArrowheads="1"/>
          </p:cNvPicPr>
          <p:nvPr>
            <p:custDataLst>
              <p:tags r:id="rId3"/>
            </p:custDataLst>
          </p:nvPr>
        </p:nvPicPr>
        <p:blipFill>
          <a:blip r:embed="rId7" cstate="print"/>
          <a:srcRect/>
          <a:stretch>
            <a:fillRect/>
          </a:stretch>
        </p:blipFill>
        <p:spPr bwMode="auto">
          <a:xfrm>
            <a:off x="1371600" y="4213225"/>
            <a:ext cx="3783012" cy="358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22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293" grpId="0" animBg="1"/>
      <p:bldP spid="1292295" grpId="0" animBg="1"/>
      <p:bldP spid="12922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922588" y="457200"/>
            <a:ext cx="3249612"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Functions</a:t>
            </a:r>
          </a:p>
        </p:txBody>
      </p:sp>
      <p:sp>
        <p:nvSpPr>
          <p:cNvPr id="6147" name="Text Box 3"/>
          <p:cNvSpPr txBox="1">
            <a:spLocks noChangeArrowheads="1"/>
          </p:cNvSpPr>
          <p:nvPr/>
        </p:nvSpPr>
        <p:spPr bwMode="auto">
          <a:xfrm>
            <a:off x="1676400" y="1641475"/>
            <a:ext cx="2611438" cy="376238"/>
          </a:xfrm>
          <a:prstGeom prst="rect">
            <a:avLst/>
          </a:prstGeom>
          <a:solidFill>
            <a:srgbClr val="FFFF66"/>
          </a:solidFill>
          <a:ln w="9525">
            <a:solidFill>
              <a:schemeClr val="bg2"/>
            </a:solidFill>
            <a:miter lim="800000"/>
            <a:headEnd/>
            <a:tailEnd/>
          </a:ln>
        </p:spPr>
        <p:txBody>
          <a:bodyPr wrap="none">
            <a:spAutoFit/>
          </a:bodyPr>
          <a:lstStyle/>
          <a:p>
            <a:r>
              <a:rPr lang="en-US"/>
              <a:t>a sequence of numbers</a:t>
            </a:r>
          </a:p>
        </p:txBody>
      </p:sp>
      <p:sp>
        <p:nvSpPr>
          <p:cNvPr id="1327108" name="Text Box 4"/>
          <p:cNvSpPr txBox="1">
            <a:spLocks noChangeArrowheads="1"/>
          </p:cNvSpPr>
          <p:nvPr/>
        </p:nvSpPr>
        <p:spPr bwMode="auto">
          <a:xfrm>
            <a:off x="5768975" y="1641475"/>
            <a:ext cx="1262063" cy="376238"/>
          </a:xfrm>
          <a:prstGeom prst="rect">
            <a:avLst/>
          </a:prstGeom>
          <a:solidFill>
            <a:srgbClr val="CCFF99"/>
          </a:solidFill>
          <a:ln w="9525">
            <a:solidFill>
              <a:schemeClr val="bg2"/>
            </a:solidFill>
            <a:miter lim="800000"/>
            <a:headEnd/>
            <a:tailEnd/>
          </a:ln>
        </p:spPr>
        <p:txBody>
          <a:bodyPr wrap="none">
            <a:spAutoFit/>
          </a:bodyPr>
          <a:lstStyle/>
          <a:p>
            <a:r>
              <a:rPr lang="en-US"/>
              <a:t>a function</a:t>
            </a:r>
          </a:p>
        </p:txBody>
      </p:sp>
      <p:sp>
        <p:nvSpPr>
          <p:cNvPr id="1327109" name="Line 5"/>
          <p:cNvSpPr>
            <a:spLocks noChangeShapeType="1"/>
          </p:cNvSpPr>
          <p:nvPr/>
        </p:nvSpPr>
        <p:spPr bwMode="auto">
          <a:xfrm>
            <a:off x="4668838" y="1828800"/>
            <a:ext cx="609600" cy="0"/>
          </a:xfrm>
          <a:prstGeom prst="line">
            <a:avLst/>
          </a:prstGeom>
          <a:noFill/>
          <a:ln w="9525">
            <a:solidFill>
              <a:schemeClr val="tx1"/>
            </a:solidFill>
            <a:round/>
            <a:headEnd type="triangle" w="med" len="med"/>
            <a:tailEnd type="triangle" w="med" len="med"/>
          </a:ln>
        </p:spPr>
        <p:txBody>
          <a:bodyPr/>
          <a:lstStyle/>
          <a:p>
            <a:endParaRPr lang="en-US"/>
          </a:p>
        </p:txBody>
      </p:sp>
      <p:sp>
        <p:nvSpPr>
          <p:cNvPr id="1327110" name="Text Box 6"/>
          <p:cNvSpPr txBox="1">
            <a:spLocks noChangeArrowheads="1"/>
          </p:cNvSpPr>
          <p:nvPr/>
        </p:nvSpPr>
        <p:spPr bwMode="auto">
          <a:xfrm>
            <a:off x="5791200" y="2519363"/>
            <a:ext cx="1463675" cy="376237"/>
          </a:xfrm>
          <a:prstGeom prst="rect">
            <a:avLst/>
          </a:prstGeom>
          <a:noFill/>
          <a:ln w="9525">
            <a:solidFill>
              <a:schemeClr val="bg2"/>
            </a:solidFill>
            <a:miter lim="800000"/>
            <a:headEnd/>
            <a:tailEnd/>
          </a:ln>
        </p:spPr>
        <p:txBody>
          <a:bodyPr wrap="none">
            <a:spAutoFit/>
          </a:bodyPr>
          <a:lstStyle/>
          <a:p>
            <a:r>
              <a:rPr lang="en-US"/>
              <a:t>a polynomial</a:t>
            </a:r>
          </a:p>
        </p:txBody>
      </p:sp>
      <p:sp>
        <p:nvSpPr>
          <p:cNvPr id="1327111" name="Line 7"/>
          <p:cNvSpPr>
            <a:spLocks noChangeShapeType="1"/>
          </p:cNvSpPr>
          <p:nvPr/>
        </p:nvSpPr>
        <p:spPr bwMode="auto">
          <a:xfrm flipV="1">
            <a:off x="6400800" y="2209800"/>
            <a:ext cx="0" cy="304800"/>
          </a:xfrm>
          <a:prstGeom prst="line">
            <a:avLst/>
          </a:prstGeom>
          <a:noFill/>
          <a:ln w="9525">
            <a:solidFill>
              <a:schemeClr val="tx1"/>
            </a:solidFill>
            <a:round/>
            <a:headEnd/>
            <a:tailEnd type="triangle" w="med" len="med"/>
          </a:ln>
        </p:spPr>
        <p:txBody>
          <a:bodyPr/>
          <a:lstStyle/>
          <a:p>
            <a:endParaRPr lang="en-US"/>
          </a:p>
        </p:txBody>
      </p:sp>
      <p:sp>
        <p:nvSpPr>
          <p:cNvPr id="1327112" name="Text Box 8"/>
          <p:cNvSpPr txBox="1">
            <a:spLocks noChangeArrowheads="1"/>
          </p:cNvSpPr>
          <p:nvPr/>
        </p:nvSpPr>
        <p:spPr bwMode="auto">
          <a:xfrm>
            <a:off x="381000" y="3394075"/>
            <a:ext cx="8451850" cy="366713"/>
          </a:xfrm>
          <a:prstGeom prst="rect">
            <a:avLst/>
          </a:prstGeom>
          <a:noFill/>
          <a:ln w="9525">
            <a:noFill/>
            <a:miter lim="800000"/>
            <a:headEnd/>
            <a:tailEnd/>
          </a:ln>
        </p:spPr>
        <p:txBody>
          <a:bodyPr wrap="none">
            <a:spAutoFit/>
          </a:bodyPr>
          <a:lstStyle/>
          <a:p>
            <a:r>
              <a:rPr lang="en-US"/>
              <a:t>Through this mapping, we can apply our techniques for manipulating functions.</a:t>
            </a:r>
          </a:p>
        </p:txBody>
      </p:sp>
      <p:sp>
        <p:nvSpPr>
          <p:cNvPr id="1327113" name="Text Box 9"/>
          <p:cNvSpPr txBox="1">
            <a:spLocks noChangeArrowheads="1"/>
          </p:cNvSpPr>
          <p:nvPr/>
        </p:nvSpPr>
        <p:spPr bwMode="auto">
          <a:xfrm>
            <a:off x="2133600" y="4267200"/>
            <a:ext cx="4921250" cy="1743075"/>
          </a:xfrm>
          <a:prstGeom prst="rect">
            <a:avLst/>
          </a:prstGeom>
          <a:noFill/>
          <a:ln w="9525">
            <a:noFill/>
            <a:miter lim="800000"/>
            <a:headEnd/>
            <a:tailEnd/>
          </a:ln>
        </p:spPr>
        <p:txBody>
          <a:bodyPr wrap="none">
            <a:spAutoFit/>
          </a:bodyPr>
          <a:lstStyle/>
          <a:p>
            <a:pPr marL="342900" indent="-342900">
              <a:lnSpc>
                <a:spcPct val="150000"/>
              </a:lnSpc>
              <a:buClr>
                <a:srgbClr val="CC0000"/>
              </a:buClr>
              <a:buFontTx/>
              <a:buAutoNum type="arabicPeriod"/>
            </a:pPr>
            <a:r>
              <a:rPr lang="en-US"/>
              <a:t>Generating functions for basic sequences</a:t>
            </a:r>
          </a:p>
          <a:p>
            <a:pPr marL="342900" indent="-342900">
              <a:lnSpc>
                <a:spcPct val="150000"/>
              </a:lnSpc>
              <a:buClr>
                <a:srgbClr val="CC0000"/>
              </a:buClr>
              <a:buFontTx/>
              <a:buAutoNum type="arabicPeriod"/>
            </a:pPr>
            <a:r>
              <a:rPr lang="en-US"/>
              <a:t>Operations on generating functions</a:t>
            </a:r>
          </a:p>
          <a:p>
            <a:pPr marL="342900" indent="-342900">
              <a:lnSpc>
                <a:spcPct val="150000"/>
              </a:lnSpc>
              <a:buClr>
                <a:srgbClr val="CC0000"/>
              </a:buClr>
              <a:buFontTx/>
              <a:buAutoNum type="arabicPeriod"/>
            </a:pPr>
            <a:r>
              <a:rPr lang="en-US"/>
              <a:t>Counting</a:t>
            </a:r>
          </a:p>
          <a:p>
            <a:pPr marL="342900" indent="-342900">
              <a:lnSpc>
                <a:spcPct val="150000"/>
              </a:lnSpc>
              <a:buClr>
                <a:srgbClr val="CC0000"/>
              </a:buClr>
              <a:buFontTx/>
              <a:buAutoNum type="arabicPeriod"/>
            </a:pPr>
            <a:r>
              <a:rPr lang="en-US"/>
              <a:t>Solve recurrences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7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7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7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7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7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71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711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711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7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8" grpId="0" animBg="1"/>
      <p:bldP spid="1327109" grpId="0" animBg="1"/>
      <p:bldP spid="1327110" grpId="0" animBg="1"/>
      <p:bldP spid="1327111" grpId="0" animBg="1"/>
      <p:bldP spid="13271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63938" y="457200"/>
            <a:ext cx="1998662" cy="457200"/>
          </a:xfrm>
          <a:prstGeom prst="rect">
            <a:avLst/>
          </a:prstGeom>
          <a:noFill/>
          <a:ln w="9525">
            <a:noFill/>
            <a:miter lim="800000"/>
            <a:headEnd/>
            <a:tailEnd/>
          </a:ln>
        </p:spPr>
        <p:txBody>
          <a:bodyPr wrap="none">
            <a:spAutoFit/>
          </a:bodyPr>
          <a:lstStyle/>
          <a:p>
            <a:r>
              <a:rPr lang="en-US" altLang="zh-TW" sz="2400" b="1">
                <a:solidFill>
                  <a:srgbClr val="003366"/>
                </a:solidFill>
              </a:rPr>
              <a:t>Today’s Plan</a:t>
            </a:r>
          </a:p>
        </p:txBody>
      </p:sp>
      <p:sp>
        <p:nvSpPr>
          <p:cNvPr id="31747" name="Text Box 3"/>
          <p:cNvSpPr txBox="1">
            <a:spLocks noChangeArrowheads="1"/>
          </p:cNvSpPr>
          <p:nvPr/>
        </p:nvSpPr>
        <p:spPr bwMode="auto">
          <a:xfrm>
            <a:off x="2133600" y="1774825"/>
            <a:ext cx="4968027" cy="1708353"/>
          </a:xfrm>
          <a:prstGeom prst="rect">
            <a:avLst/>
          </a:prstGeom>
          <a:noFill/>
          <a:ln w="9525">
            <a:noFill/>
            <a:miter lim="800000"/>
            <a:headEnd/>
            <a:tailEnd/>
          </a:ln>
        </p:spPr>
        <p:txBody>
          <a:bodyPr wrap="none">
            <a:spAutoFit/>
          </a:bodyPr>
          <a:lstStyle/>
          <a:p>
            <a:pPr marL="342900" indent="-342900">
              <a:lnSpc>
                <a:spcPct val="150000"/>
              </a:lnSpc>
              <a:buClr>
                <a:srgbClr val="CC0000"/>
              </a:buClr>
              <a:buFontTx/>
              <a:buAutoNum type="arabicPeriod"/>
            </a:pPr>
            <a:r>
              <a:rPr lang="en-US" dirty="0">
                <a:solidFill>
                  <a:schemeClr val="bg2"/>
                </a:solidFill>
              </a:rPr>
              <a:t>Generating functions for basic sequences</a:t>
            </a:r>
          </a:p>
          <a:p>
            <a:pPr marL="342900" indent="-342900">
              <a:lnSpc>
                <a:spcPct val="150000"/>
              </a:lnSpc>
              <a:buClr>
                <a:srgbClr val="CC0000"/>
              </a:buClr>
              <a:buFontTx/>
              <a:buAutoNum type="arabicPeriod"/>
            </a:pPr>
            <a:r>
              <a:rPr lang="en-US" dirty="0">
                <a:solidFill>
                  <a:schemeClr val="bg2"/>
                </a:solidFill>
              </a:rPr>
              <a:t>Operations on generating functions</a:t>
            </a:r>
          </a:p>
          <a:p>
            <a:pPr marL="342900" indent="-342900">
              <a:lnSpc>
                <a:spcPct val="150000"/>
              </a:lnSpc>
              <a:buClr>
                <a:srgbClr val="CC0000"/>
              </a:buClr>
              <a:buFontTx/>
              <a:buAutoNum type="arabicPeriod"/>
            </a:pPr>
            <a:r>
              <a:rPr lang="en-US" dirty="0">
                <a:solidFill>
                  <a:schemeClr val="bg2"/>
                </a:solidFill>
              </a:rPr>
              <a:t>Counting</a:t>
            </a:r>
          </a:p>
          <a:p>
            <a:pPr marL="342900" indent="-342900">
              <a:lnSpc>
                <a:spcPct val="150000"/>
              </a:lnSpc>
              <a:buClr>
                <a:srgbClr val="CC0000"/>
              </a:buClr>
              <a:buFontTx/>
              <a:buAutoNum type="arabicPeriod"/>
            </a:pPr>
            <a:r>
              <a:rPr lang="en-US" dirty="0"/>
              <a:t>Solve </a:t>
            </a:r>
            <a:r>
              <a:rPr lang="en-US" dirty="0" smtClean="0"/>
              <a:t>recurrences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66800" y="457200"/>
            <a:ext cx="7046913" cy="457200"/>
          </a:xfrm>
          <a:prstGeom prst="rect">
            <a:avLst/>
          </a:prstGeom>
          <a:noFill/>
          <a:ln w="9525">
            <a:noFill/>
            <a:miter lim="800000"/>
            <a:headEnd/>
            <a:tailEnd/>
          </a:ln>
        </p:spPr>
        <p:txBody>
          <a:bodyPr wrap="none">
            <a:spAutoFit/>
          </a:bodyPr>
          <a:lstStyle/>
          <a:p>
            <a:r>
              <a:rPr lang="en-US" altLang="zh-TW" sz="2400" b="1">
                <a:solidFill>
                  <a:srgbClr val="003366"/>
                </a:solidFill>
              </a:rPr>
              <a:t>Solving Recurrences with Generating Functions</a:t>
            </a:r>
          </a:p>
        </p:txBody>
      </p:sp>
      <p:sp>
        <p:nvSpPr>
          <p:cNvPr id="32771" name="Rectangle 2"/>
          <p:cNvSpPr>
            <a:spLocks noChangeArrowheads="1"/>
          </p:cNvSpPr>
          <p:nvPr/>
        </p:nvSpPr>
        <p:spPr bwMode="auto">
          <a:xfrm>
            <a:off x="2133600" y="1752600"/>
            <a:ext cx="2971800" cy="457200"/>
          </a:xfrm>
          <a:prstGeom prst="rect">
            <a:avLst/>
          </a:prstGeom>
          <a:solidFill>
            <a:srgbClr val="CCFF99"/>
          </a:solidFill>
          <a:ln w="9525">
            <a:solidFill>
              <a:schemeClr val="bg2"/>
            </a:solidFill>
            <a:miter lim="800000"/>
            <a:headEnd/>
            <a:tailEnd/>
          </a:ln>
        </p:spPr>
        <p:txBody>
          <a:bodyPr anchor="ctr"/>
          <a:lstStyle/>
          <a:p>
            <a:pPr algn="ctr"/>
            <a:r>
              <a:rPr lang="en-US" b="1">
                <a:solidFill>
                  <a:schemeClr val="tx2"/>
                </a:solidFill>
              </a:rPr>
              <a:t>The Rabbit Population</a:t>
            </a:r>
          </a:p>
        </p:txBody>
      </p:sp>
      <p:sp>
        <p:nvSpPr>
          <p:cNvPr id="568323" name="Rectangle 3"/>
          <p:cNvSpPr>
            <a:spLocks noChangeArrowheads="1"/>
          </p:cNvSpPr>
          <p:nvPr/>
        </p:nvSpPr>
        <p:spPr bwMode="auto">
          <a:xfrm>
            <a:off x="1219200" y="3200400"/>
            <a:ext cx="6629400" cy="2438400"/>
          </a:xfrm>
          <a:prstGeom prst="rect">
            <a:avLst/>
          </a:prstGeom>
          <a:noFill/>
          <a:ln w="9525">
            <a:noFill/>
            <a:miter lim="800000"/>
            <a:headEnd/>
            <a:tailEnd/>
          </a:ln>
        </p:spPr>
        <p:txBody>
          <a:bodyPr/>
          <a:lstStyle/>
          <a:p>
            <a:pPr marL="342900" indent="-342900">
              <a:spcBef>
                <a:spcPct val="20000"/>
              </a:spcBef>
              <a:buFontTx/>
              <a:buChar char="•"/>
            </a:pPr>
            <a:r>
              <a:rPr lang="en-US"/>
              <a:t>A mature boy/girl rabbit pair reproduces every month.</a:t>
            </a:r>
          </a:p>
          <a:p>
            <a:pPr marL="342900" indent="-342900">
              <a:lnSpc>
                <a:spcPct val="150000"/>
              </a:lnSpc>
              <a:spcBef>
                <a:spcPct val="20000"/>
              </a:spcBef>
              <a:buFontTx/>
              <a:buChar char="•"/>
            </a:pPr>
            <a:r>
              <a:rPr lang="en-US"/>
              <a:t>Rabbits mature after one month.</a:t>
            </a:r>
          </a:p>
          <a:p>
            <a:pPr marL="342900" indent="-342900">
              <a:lnSpc>
                <a:spcPct val="150000"/>
              </a:lnSpc>
              <a:spcBef>
                <a:spcPct val="20000"/>
              </a:spcBef>
            </a:pPr>
            <a:r>
              <a:rPr lang="en-US">
                <a:solidFill>
                  <a:srgbClr val="0000FF"/>
                </a:solidFill>
              </a:rPr>
              <a:t>		w</a:t>
            </a:r>
            <a:r>
              <a:rPr lang="en-US" baseline="-25000"/>
              <a:t>n</a:t>
            </a:r>
            <a:r>
              <a:rPr lang="en-US"/>
              <a:t>::= # ne</a:t>
            </a:r>
            <a:r>
              <a:rPr lang="en-US">
                <a:solidFill>
                  <a:srgbClr val="0000FF"/>
                </a:solidFill>
              </a:rPr>
              <a:t>w</a:t>
            </a:r>
            <a:r>
              <a:rPr lang="en-US"/>
              <a:t>born pairs after n months</a:t>
            </a:r>
          </a:p>
          <a:p>
            <a:pPr marL="342900" indent="-342900">
              <a:lnSpc>
                <a:spcPct val="150000"/>
              </a:lnSpc>
              <a:spcBef>
                <a:spcPct val="20000"/>
              </a:spcBef>
            </a:pPr>
            <a:r>
              <a:rPr lang="en-US">
                <a:solidFill>
                  <a:srgbClr val="008000"/>
                </a:solidFill>
              </a:rPr>
              <a:t>		r</a:t>
            </a:r>
            <a:r>
              <a:rPr lang="en-US" baseline="-25000"/>
              <a:t>n</a:t>
            </a:r>
            <a:r>
              <a:rPr lang="en-US"/>
              <a:t>::= # </a:t>
            </a:r>
            <a:r>
              <a:rPr lang="en-US">
                <a:solidFill>
                  <a:srgbClr val="008000"/>
                </a:solidFill>
              </a:rPr>
              <a:t>r</a:t>
            </a:r>
            <a:r>
              <a:rPr lang="en-US"/>
              <a:t>eproducing pairs after n months</a:t>
            </a:r>
          </a:p>
          <a:p>
            <a:pPr marL="342900" indent="-342900">
              <a:lnSpc>
                <a:spcPct val="150000"/>
              </a:lnSpc>
              <a:spcBef>
                <a:spcPct val="20000"/>
              </a:spcBef>
              <a:buFontTx/>
              <a:buChar char="•"/>
            </a:pPr>
            <a:r>
              <a:rPr lang="en-US"/>
              <a:t>Start with a newborn pair:   </a:t>
            </a:r>
            <a:r>
              <a:rPr lang="en-US">
                <a:solidFill>
                  <a:srgbClr val="0000FF"/>
                </a:solidFill>
              </a:rPr>
              <a:t>w</a:t>
            </a:r>
            <a:r>
              <a:rPr lang="en-US" baseline="-25000">
                <a:solidFill>
                  <a:srgbClr val="0000FF"/>
                </a:solidFill>
              </a:rPr>
              <a:t>0 </a:t>
            </a:r>
            <a:r>
              <a:rPr lang="en-US">
                <a:solidFill>
                  <a:srgbClr val="0000FF"/>
                </a:solidFill>
              </a:rPr>
              <a:t>=1, </a:t>
            </a:r>
            <a:r>
              <a:rPr lang="en-US">
                <a:solidFill>
                  <a:srgbClr val="008000"/>
                </a:solidFill>
              </a:rPr>
              <a:t>r</a:t>
            </a:r>
            <a:r>
              <a:rPr lang="en-US" baseline="-25000">
                <a:solidFill>
                  <a:srgbClr val="008000"/>
                </a:solidFill>
              </a:rPr>
              <a:t>0 </a:t>
            </a:r>
            <a:r>
              <a:rPr lang="en-US">
                <a:solidFill>
                  <a:srgbClr val="008000"/>
                </a:solidFill>
              </a:rPr>
              <a:t>= 0</a:t>
            </a:r>
            <a:endParaRPr lang="en-US"/>
          </a:p>
        </p:txBody>
      </p:sp>
      <p:pic>
        <p:nvPicPr>
          <p:cNvPr id="568327" name="Picture 7" descr="MPj03168950000[1]"/>
          <p:cNvPicPr>
            <a:picLocks noChangeAspect="1" noChangeArrowheads="1"/>
          </p:cNvPicPr>
          <p:nvPr/>
        </p:nvPicPr>
        <p:blipFill>
          <a:blip r:embed="rId2" cstate="print"/>
          <a:srcRect/>
          <a:stretch>
            <a:fillRect/>
          </a:stretch>
        </p:blipFill>
        <p:spPr bwMode="auto">
          <a:xfrm>
            <a:off x="5562600" y="1350963"/>
            <a:ext cx="1828800" cy="1239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8327"/>
                                        </p:tgtEl>
                                        <p:attrNameLst>
                                          <p:attrName>style.visibility</p:attrName>
                                        </p:attrNameLst>
                                      </p:cBhvr>
                                      <p:to>
                                        <p:strVal val="visible"/>
                                      </p:to>
                                    </p:set>
                                    <p:animEffect transition="in" filter="wipe(left)">
                                      <p:cBhvr>
                                        <p:cTn id="7" dur="500"/>
                                        <p:tgtEl>
                                          <p:spTgt spid="5683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6832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832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6832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56832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8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ChangeArrowheads="1"/>
          </p:cNvSpPr>
          <p:nvPr/>
        </p:nvSpPr>
        <p:spPr bwMode="auto">
          <a:xfrm>
            <a:off x="1905000" y="1371600"/>
            <a:ext cx="5334000" cy="3657600"/>
          </a:xfrm>
          <a:prstGeom prst="rect">
            <a:avLst/>
          </a:prstGeom>
          <a:noFill/>
          <a:ln w="9525">
            <a:noFill/>
            <a:miter lim="800000"/>
            <a:headEnd/>
            <a:tailEnd/>
          </a:ln>
        </p:spPr>
        <p:txBody>
          <a:bodyPr/>
          <a:lstStyle/>
          <a:p>
            <a:pPr marL="342900" indent="-342900">
              <a:spcBef>
                <a:spcPct val="20000"/>
              </a:spcBef>
            </a:pPr>
            <a:r>
              <a:rPr lang="en-US" sz="2000">
                <a:solidFill>
                  <a:srgbClr val="0000FF"/>
                </a:solidFill>
              </a:rPr>
              <a:t>w</a:t>
            </a:r>
            <a:r>
              <a:rPr lang="en-US" sz="2000" baseline="-25000"/>
              <a:t>n</a:t>
            </a:r>
            <a:r>
              <a:rPr lang="en-US" sz="2000"/>
              <a:t>::= # ne</a:t>
            </a:r>
            <a:r>
              <a:rPr lang="en-US" sz="2000">
                <a:solidFill>
                  <a:srgbClr val="0000FF"/>
                </a:solidFill>
              </a:rPr>
              <a:t>w</a:t>
            </a:r>
            <a:r>
              <a:rPr lang="en-US" sz="2000"/>
              <a:t>born pairs after n months</a:t>
            </a:r>
          </a:p>
          <a:p>
            <a:pPr marL="342900" indent="-342900">
              <a:lnSpc>
                <a:spcPct val="150000"/>
              </a:lnSpc>
              <a:spcBef>
                <a:spcPct val="20000"/>
              </a:spcBef>
            </a:pPr>
            <a:r>
              <a:rPr lang="en-US" sz="2000">
                <a:solidFill>
                  <a:srgbClr val="008000"/>
                </a:solidFill>
              </a:rPr>
              <a:t>r</a:t>
            </a:r>
            <a:r>
              <a:rPr lang="en-US" sz="2000" baseline="-25000"/>
              <a:t>n</a:t>
            </a:r>
            <a:r>
              <a:rPr lang="en-US" sz="2000"/>
              <a:t>::= # </a:t>
            </a:r>
            <a:r>
              <a:rPr lang="en-US" sz="2000">
                <a:solidFill>
                  <a:srgbClr val="008000"/>
                </a:solidFill>
              </a:rPr>
              <a:t>r</a:t>
            </a:r>
            <a:r>
              <a:rPr lang="en-US" sz="2000"/>
              <a:t>eproducing pairs after n  months</a:t>
            </a:r>
          </a:p>
          <a:p>
            <a:pPr marL="342900" indent="-342900">
              <a:lnSpc>
                <a:spcPct val="150000"/>
              </a:lnSpc>
              <a:spcBef>
                <a:spcPct val="20000"/>
              </a:spcBef>
            </a:pPr>
            <a:r>
              <a:rPr lang="en-US" sz="2000"/>
              <a:t>                      </a:t>
            </a:r>
          </a:p>
          <a:p>
            <a:pPr marL="342900" indent="-342900">
              <a:lnSpc>
                <a:spcPct val="150000"/>
              </a:lnSpc>
              <a:spcBef>
                <a:spcPct val="20000"/>
              </a:spcBef>
            </a:pPr>
            <a:r>
              <a:rPr lang="en-US" sz="2000"/>
              <a:t>                      </a:t>
            </a:r>
            <a:r>
              <a:rPr lang="en-US" sz="2000">
                <a:solidFill>
                  <a:srgbClr val="0000FF"/>
                </a:solidFill>
              </a:rPr>
              <a:t>r</a:t>
            </a:r>
            <a:r>
              <a:rPr lang="en-US" sz="2000" baseline="-25000">
                <a:solidFill>
                  <a:srgbClr val="0000FF"/>
                </a:solidFill>
              </a:rPr>
              <a:t>1</a:t>
            </a:r>
            <a:r>
              <a:rPr lang="en-US" sz="2000">
                <a:solidFill>
                  <a:srgbClr val="0000FF"/>
                </a:solidFill>
              </a:rPr>
              <a:t> </a:t>
            </a:r>
            <a:r>
              <a:rPr lang="en-US" sz="2000"/>
              <a:t>=</a:t>
            </a:r>
            <a:r>
              <a:rPr lang="en-US" sz="2000">
                <a:solidFill>
                  <a:srgbClr val="0000FF"/>
                </a:solidFill>
              </a:rPr>
              <a:t> 1</a:t>
            </a:r>
          </a:p>
          <a:p>
            <a:pPr marL="342900" indent="-342900">
              <a:lnSpc>
                <a:spcPct val="150000"/>
              </a:lnSpc>
              <a:spcBef>
                <a:spcPct val="20000"/>
              </a:spcBef>
            </a:pPr>
            <a:r>
              <a:rPr lang="en-US" sz="2000"/>
              <a:t>                      </a:t>
            </a:r>
            <a:r>
              <a:rPr lang="en-US" sz="2000">
                <a:solidFill>
                  <a:srgbClr val="0000FF"/>
                </a:solidFill>
              </a:rPr>
              <a:t>r</a:t>
            </a:r>
            <a:r>
              <a:rPr lang="en-US" sz="2000" baseline="-25000">
                <a:solidFill>
                  <a:srgbClr val="0000FF"/>
                </a:solidFill>
              </a:rPr>
              <a:t>n</a:t>
            </a:r>
            <a:r>
              <a:rPr lang="en-US" sz="2000">
                <a:solidFill>
                  <a:srgbClr val="0000FF"/>
                </a:solidFill>
              </a:rPr>
              <a:t> </a:t>
            </a:r>
            <a:r>
              <a:rPr lang="en-US" sz="2000"/>
              <a:t>=</a:t>
            </a:r>
            <a:r>
              <a:rPr lang="en-US" sz="2000">
                <a:solidFill>
                  <a:srgbClr val="0000FF"/>
                </a:solidFill>
              </a:rPr>
              <a:t> r</a:t>
            </a:r>
            <a:r>
              <a:rPr lang="en-US" sz="2000" baseline="-25000">
                <a:solidFill>
                  <a:srgbClr val="0000FF"/>
                </a:solidFill>
              </a:rPr>
              <a:t>n-1</a:t>
            </a:r>
            <a:r>
              <a:rPr lang="en-US" sz="2000"/>
              <a:t> + </a:t>
            </a:r>
            <a:r>
              <a:rPr lang="en-US" sz="2000">
                <a:solidFill>
                  <a:srgbClr val="008000"/>
                </a:solidFill>
              </a:rPr>
              <a:t>w</a:t>
            </a:r>
            <a:r>
              <a:rPr lang="en-US" sz="2000" baseline="-25000">
                <a:solidFill>
                  <a:srgbClr val="008000"/>
                </a:solidFill>
              </a:rPr>
              <a:t>n-1</a:t>
            </a:r>
          </a:p>
          <a:p>
            <a:pPr marL="342900" indent="-342900">
              <a:lnSpc>
                <a:spcPct val="150000"/>
              </a:lnSpc>
              <a:spcBef>
                <a:spcPct val="20000"/>
              </a:spcBef>
            </a:pPr>
            <a:r>
              <a:rPr lang="en-US" sz="2000">
                <a:solidFill>
                  <a:srgbClr val="0000FF"/>
                </a:solidFill>
              </a:rPr>
              <a:t>                      </a:t>
            </a:r>
            <a:r>
              <a:rPr lang="en-US" sz="2000">
                <a:solidFill>
                  <a:srgbClr val="008000"/>
                </a:solidFill>
              </a:rPr>
              <a:t>w</a:t>
            </a:r>
            <a:r>
              <a:rPr lang="en-US" sz="2000" baseline="-25000">
                <a:solidFill>
                  <a:srgbClr val="008000"/>
                </a:solidFill>
              </a:rPr>
              <a:t>n</a:t>
            </a:r>
            <a:r>
              <a:rPr lang="en-US" sz="2000"/>
              <a:t> = </a:t>
            </a:r>
            <a:r>
              <a:rPr lang="en-US" sz="2000">
                <a:solidFill>
                  <a:srgbClr val="0000FF"/>
                </a:solidFill>
              </a:rPr>
              <a:t>r</a:t>
            </a:r>
            <a:r>
              <a:rPr lang="en-US" sz="2000" baseline="-25000">
                <a:solidFill>
                  <a:srgbClr val="0000FF"/>
                </a:solidFill>
              </a:rPr>
              <a:t>n-1   </a:t>
            </a:r>
            <a:r>
              <a:rPr lang="en-US" sz="2000"/>
              <a:t>so</a:t>
            </a:r>
          </a:p>
          <a:p>
            <a:pPr marL="342900" indent="-342900">
              <a:lnSpc>
                <a:spcPct val="150000"/>
              </a:lnSpc>
              <a:spcBef>
                <a:spcPct val="20000"/>
              </a:spcBef>
            </a:pPr>
            <a:r>
              <a:rPr lang="en-US" sz="2000">
                <a:solidFill>
                  <a:srgbClr val="0000FF"/>
                </a:solidFill>
              </a:rPr>
              <a:t>                      r</a:t>
            </a:r>
            <a:r>
              <a:rPr lang="en-US" sz="2000" baseline="-25000">
                <a:solidFill>
                  <a:srgbClr val="0000FF"/>
                </a:solidFill>
              </a:rPr>
              <a:t>n</a:t>
            </a:r>
            <a:r>
              <a:rPr lang="en-US" sz="2000">
                <a:solidFill>
                  <a:srgbClr val="0000FF"/>
                </a:solidFill>
              </a:rPr>
              <a:t> </a:t>
            </a:r>
            <a:r>
              <a:rPr lang="en-US" sz="2000"/>
              <a:t>=</a:t>
            </a:r>
            <a:r>
              <a:rPr lang="en-US" sz="2000">
                <a:solidFill>
                  <a:srgbClr val="0000FF"/>
                </a:solidFill>
              </a:rPr>
              <a:t> r</a:t>
            </a:r>
            <a:r>
              <a:rPr lang="en-US" sz="2000" baseline="-25000">
                <a:solidFill>
                  <a:srgbClr val="0000FF"/>
                </a:solidFill>
              </a:rPr>
              <a:t>n-1</a:t>
            </a:r>
            <a:r>
              <a:rPr lang="en-US" sz="2000"/>
              <a:t> + </a:t>
            </a:r>
            <a:r>
              <a:rPr lang="en-US" sz="2000">
                <a:solidFill>
                  <a:srgbClr val="0000FF"/>
                </a:solidFill>
              </a:rPr>
              <a:t>r</a:t>
            </a:r>
            <a:r>
              <a:rPr lang="en-US" sz="2000" baseline="-25000">
                <a:solidFill>
                  <a:srgbClr val="0000FF"/>
                </a:solidFill>
              </a:rPr>
              <a:t>n-2</a:t>
            </a:r>
          </a:p>
        </p:txBody>
      </p:sp>
      <p:sp>
        <p:nvSpPr>
          <p:cNvPr id="570374" name="Text Box 6"/>
          <p:cNvSpPr txBox="1">
            <a:spLocks noChangeArrowheads="1"/>
          </p:cNvSpPr>
          <p:nvPr/>
        </p:nvSpPr>
        <p:spPr bwMode="auto">
          <a:xfrm>
            <a:off x="1219200" y="6172200"/>
            <a:ext cx="6781800" cy="379413"/>
          </a:xfrm>
          <a:prstGeom prst="rect">
            <a:avLst/>
          </a:prstGeom>
          <a:solidFill>
            <a:srgbClr val="FFFF66"/>
          </a:solidFill>
          <a:ln w="12700">
            <a:solidFill>
              <a:schemeClr val="bg2"/>
            </a:solidFill>
            <a:miter lim="800000"/>
            <a:headEnd/>
            <a:tailEnd/>
          </a:ln>
        </p:spPr>
        <p:txBody>
          <a:bodyPr>
            <a:spAutoFit/>
          </a:bodyPr>
          <a:lstStyle/>
          <a:p>
            <a:r>
              <a:rPr kumimoji="0" lang="en-US"/>
              <a:t>It was </a:t>
            </a:r>
            <a:r>
              <a:rPr kumimoji="0" lang="en-US">
                <a:solidFill>
                  <a:srgbClr val="0000FF"/>
                </a:solidFill>
              </a:rPr>
              <a:t>Fibonacci</a:t>
            </a:r>
            <a:r>
              <a:rPr kumimoji="0" lang="en-US"/>
              <a:t> who was studying rabbit population growth.</a:t>
            </a:r>
          </a:p>
        </p:txBody>
      </p:sp>
      <p:sp>
        <p:nvSpPr>
          <p:cNvPr id="33796" name="Text Box 4"/>
          <p:cNvSpPr txBox="1">
            <a:spLocks noChangeArrowheads="1"/>
          </p:cNvSpPr>
          <p:nvPr/>
        </p:nvSpPr>
        <p:spPr bwMode="auto">
          <a:xfrm>
            <a:off x="3124200" y="457200"/>
            <a:ext cx="2867025" cy="457200"/>
          </a:xfrm>
          <a:prstGeom prst="rect">
            <a:avLst/>
          </a:prstGeom>
          <a:noFill/>
          <a:ln w="9525">
            <a:noFill/>
            <a:miter lim="800000"/>
            <a:headEnd/>
            <a:tailEnd/>
          </a:ln>
        </p:spPr>
        <p:txBody>
          <a:bodyPr wrap="none">
            <a:spAutoFit/>
          </a:bodyPr>
          <a:lstStyle/>
          <a:p>
            <a:r>
              <a:rPr lang="en-US" altLang="zh-TW" sz="2400" b="1">
                <a:solidFill>
                  <a:srgbClr val="003366"/>
                </a:solidFill>
              </a:rPr>
              <a:t>Rabbit Populations</a:t>
            </a:r>
          </a:p>
        </p:txBody>
      </p:sp>
      <p:sp>
        <p:nvSpPr>
          <p:cNvPr id="1290245" name="Text Box 5"/>
          <p:cNvSpPr txBox="1">
            <a:spLocks noChangeArrowheads="1"/>
          </p:cNvSpPr>
          <p:nvPr/>
        </p:nvSpPr>
        <p:spPr bwMode="auto">
          <a:xfrm>
            <a:off x="2667000" y="5424488"/>
            <a:ext cx="3884613" cy="376237"/>
          </a:xfrm>
          <a:prstGeom prst="rect">
            <a:avLst/>
          </a:prstGeom>
          <a:solidFill>
            <a:srgbClr val="FFCCFF"/>
          </a:solidFill>
          <a:ln w="9525">
            <a:solidFill>
              <a:schemeClr val="bg2"/>
            </a:solidFill>
            <a:miter lim="800000"/>
            <a:headEnd/>
            <a:tailEnd/>
          </a:ln>
        </p:spPr>
        <p:txBody>
          <a:bodyPr wrap="none">
            <a:spAutoFit/>
          </a:bodyPr>
          <a:lstStyle/>
          <a:p>
            <a:r>
              <a:rPr lang="en-US"/>
              <a:t>How many rabbits after n months?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3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3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3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3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0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0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4" grpId="0" animBg="1"/>
      <p:bldP spid="12902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124200" y="457200"/>
            <a:ext cx="3014663" cy="457200"/>
          </a:xfrm>
          <a:prstGeom prst="rect">
            <a:avLst/>
          </a:prstGeom>
          <a:noFill/>
          <a:ln w="9525">
            <a:noFill/>
            <a:miter lim="800000"/>
            <a:headEnd/>
            <a:tailEnd/>
          </a:ln>
        </p:spPr>
        <p:txBody>
          <a:bodyPr wrap="none">
            <a:spAutoFit/>
          </a:bodyPr>
          <a:lstStyle/>
          <a:p>
            <a:r>
              <a:rPr lang="en-US" altLang="zh-TW" sz="2400" b="1">
                <a:solidFill>
                  <a:srgbClr val="003366"/>
                </a:solidFill>
              </a:rPr>
              <a:t>Fibonacci Sequence</a:t>
            </a:r>
          </a:p>
        </p:txBody>
      </p:sp>
      <p:sp>
        <p:nvSpPr>
          <p:cNvPr id="34819" name="Text Box 4"/>
          <p:cNvSpPr txBox="1">
            <a:spLocks noChangeArrowheads="1"/>
          </p:cNvSpPr>
          <p:nvPr/>
        </p:nvSpPr>
        <p:spPr bwMode="auto">
          <a:xfrm>
            <a:off x="2057400" y="1489075"/>
            <a:ext cx="5067300" cy="366713"/>
          </a:xfrm>
          <a:prstGeom prst="rect">
            <a:avLst/>
          </a:prstGeom>
          <a:noFill/>
          <a:ln w="9525">
            <a:noFill/>
            <a:miter lim="800000"/>
            <a:headEnd/>
            <a:tailEnd/>
          </a:ln>
        </p:spPr>
        <p:txBody>
          <a:bodyPr wrap="none">
            <a:spAutoFit/>
          </a:bodyPr>
          <a:lstStyle/>
          <a:p>
            <a:r>
              <a:rPr lang="en-US"/>
              <a:t>The Fibonacci sequence we want to analyze is:</a:t>
            </a:r>
          </a:p>
        </p:txBody>
      </p:sp>
      <p:pic>
        <p:nvPicPr>
          <p:cNvPr id="1289222" name="Picture 6" descr="txp_fig"/>
          <p:cNvPicPr>
            <a:picLocks noChangeAspect="1" noChangeArrowheads="1"/>
          </p:cNvPicPr>
          <p:nvPr>
            <p:custDataLst>
              <p:tags r:id="rId1"/>
            </p:custDataLst>
          </p:nvPr>
        </p:nvPicPr>
        <p:blipFill>
          <a:blip r:embed="rId6" cstate="print"/>
          <a:srcRect/>
          <a:stretch>
            <a:fillRect/>
          </a:stretch>
        </p:blipFill>
        <p:spPr bwMode="auto">
          <a:xfrm>
            <a:off x="3108325" y="2224088"/>
            <a:ext cx="2897188" cy="265112"/>
          </a:xfrm>
          <a:prstGeom prst="rect">
            <a:avLst/>
          </a:prstGeom>
          <a:noFill/>
          <a:ln w="9525">
            <a:noFill/>
            <a:miter lim="800000"/>
            <a:headEnd/>
            <a:tailEnd/>
          </a:ln>
        </p:spPr>
      </p:pic>
      <p:sp>
        <p:nvSpPr>
          <p:cNvPr id="1289223" name="Text Box 7"/>
          <p:cNvSpPr txBox="1">
            <a:spLocks noChangeArrowheads="1"/>
          </p:cNvSpPr>
          <p:nvPr/>
        </p:nvSpPr>
        <p:spPr bwMode="auto">
          <a:xfrm>
            <a:off x="1981200" y="3505200"/>
            <a:ext cx="5237163" cy="376238"/>
          </a:xfrm>
          <a:prstGeom prst="rect">
            <a:avLst/>
          </a:prstGeom>
          <a:noFill/>
          <a:ln w="9525">
            <a:solidFill>
              <a:schemeClr val="bg2"/>
            </a:solidFill>
            <a:miter lim="800000"/>
            <a:headEnd/>
            <a:tailEnd/>
          </a:ln>
        </p:spPr>
        <p:txBody>
          <a:bodyPr wrap="none">
            <a:spAutoFit/>
          </a:bodyPr>
          <a:lstStyle/>
          <a:p>
            <a:r>
              <a:rPr lang="en-US"/>
              <a:t>Define a generating function for this sequence:</a:t>
            </a:r>
          </a:p>
        </p:txBody>
      </p:sp>
      <p:sp>
        <p:nvSpPr>
          <p:cNvPr id="1289226" name="Text Box 10"/>
          <p:cNvSpPr txBox="1">
            <a:spLocks noChangeArrowheads="1"/>
          </p:cNvSpPr>
          <p:nvPr/>
        </p:nvSpPr>
        <p:spPr bwMode="auto">
          <a:xfrm>
            <a:off x="2278063" y="5119688"/>
            <a:ext cx="1303337" cy="366712"/>
          </a:xfrm>
          <a:prstGeom prst="rect">
            <a:avLst/>
          </a:prstGeom>
          <a:noFill/>
          <a:ln w="9525">
            <a:noFill/>
            <a:miter lim="800000"/>
            <a:headEnd/>
            <a:tailEnd/>
          </a:ln>
        </p:spPr>
        <p:txBody>
          <a:bodyPr wrap="none">
            <a:spAutoFit/>
          </a:bodyPr>
          <a:lstStyle/>
          <a:p>
            <a:r>
              <a:rPr lang="en-US"/>
              <a:t>Remember</a:t>
            </a:r>
          </a:p>
        </p:txBody>
      </p:sp>
      <p:pic>
        <p:nvPicPr>
          <p:cNvPr id="1289228" name="Picture 12" descr="txp_fig"/>
          <p:cNvPicPr>
            <a:picLocks noChangeAspect="1" noChangeArrowheads="1"/>
          </p:cNvPicPr>
          <p:nvPr>
            <p:custDataLst>
              <p:tags r:id="rId2"/>
            </p:custDataLst>
          </p:nvPr>
        </p:nvPicPr>
        <p:blipFill>
          <a:blip r:embed="rId7" cstate="print"/>
          <a:srcRect/>
          <a:stretch>
            <a:fillRect/>
          </a:stretch>
        </p:blipFill>
        <p:spPr bwMode="auto">
          <a:xfrm>
            <a:off x="3810000" y="5143500"/>
            <a:ext cx="2476500" cy="342900"/>
          </a:xfrm>
          <a:prstGeom prst="rect">
            <a:avLst/>
          </a:prstGeom>
          <a:noFill/>
          <a:ln w="9525">
            <a:noFill/>
            <a:miter lim="800000"/>
            <a:headEnd/>
            <a:tailEnd/>
          </a:ln>
        </p:spPr>
      </p:pic>
      <p:sp>
        <p:nvSpPr>
          <p:cNvPr id="1289229" name="Text Box 13"/>
          <p:cNvSpPr txBox="1">
            <a:spLocks noChangeArrowheads="1"/>
          </p:cNvSpPr>
          <p:nvPr/>
        </p:nvSpPr>
        <p:spPr bwMode="auto">
          <a:xfrm>
            <a:off x="1976438" y="5832475"/>
            <a:ext cx="5119687" cy="376238"/>
          </a:xfrm>
          <a:prstGeom prst="rect">
            <a:avLst/>
          </a:prstGeom>
          <a:solidFill>
            <a:srgbClr val="FFCCFF"/>
          </a:solidFill>
          <a:ln w="9525">
            <a:solidFill>
              <a:schemeClr val="bg2"/>
            </a:solidFill>
            <a:miter lim="800000"/>
            <a:headEnd/>
            <a:tailEnd/>
          </a:ln>
        </p:spPr>
        <p:txBody>
          <a:bodyPr wrap="none">
            <a:spAutoFit/>
          </a:bodyPr>
          <a:lstStyle/>
          <a:p>
            <a:r>
              <a:rPr lang="en-US"/>
              <a:t>First we want to obtain a closed form for R(x)</a:t>
            </a:r>
          </a:p>
        </p:txBody>
      </p:sp>
      <p:pic>
        <p:nvPicPr>
          <p:cNvPr id="1289230" name="Picture 14" descr="txp_fig"/>
          <p:cNvPicPr>
            <a:picLocks noChangeAspect="1" noChangeArrowheads="1"/>
          </p:cNvPicPr>
          <p:nvPr>
            <p:custDataLst>
              <p:tags r:id="rId3"/>
            </p:custDataLst>
          </p:nvPr>
        </p:nvPicPr>
        <p:blipFill>
          <a:blip r:embed="rId8" cstate="print"/>
          <a:srcRect/>
          <a:stretch>
            <a:fillRect/>
          </a:stretch>
        </p:blipFill>
        <p:spPr bwMode="auto">
          <a:xfrm>
            <a:off x="1814513" y="4335463"/>
            <a:ext cx="5513387" cy="388937"/>
          </a:xfrm>
          <a:prstGeom prst="rect">
            <a:avLst/>
          </a:prstGeom>
          <a:noFill/>
          <a:ln w="9525">
            <a:noFill/>
            <a:miter lim="800000"/>
            <a:headEnd/>
            <a:tailEnd/>
          </a:ln>
        </p:spPr>
      </p:pic>
      <p:pic>
        <p:nvPicPr>
          <p:cNvPr id="1289232" name="Picture 16" descr="txp_fig"/>
          <p:cNvPicPr>
            <a:picLocks noChangeAspect="1" noChangeArrowheads="1"/>
          </p:cNvPicPr>
          <p:nvPr>
            <p:custDataLst>
              <p:tags r:id="rId4"/>
            </p:custDataLst>
          </p:nvPr>
        </p:nvPicPr>
        <p:blipFill>
          <a:blip r:embed="rId9" cstate="print"/>
          <a:srcRect/>
          <a:stretch>
            <a:fillRect/>
          </a:stretch>
        </p:blipFill>
        <p:spPr bwMode="auto">
          <a:xfrm>
            <a:off x="3124200" y="2743200"/>
            <a:ext cx="5014913" cy="280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9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9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92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92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9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92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23" grpId="0" animBg="1"/>
      <p:bldP spid="1289226" grpId="0"/>
      <p:bldP spid="12892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Text Box 4"/>
          <p:cNvSpPr txBox="1">
            <a:spLocks noChangeArrowheads="1"/>
          </p:cNvSpPr>
          <p:nvPr/>
        </p:nvSpPr>
        <p:spPr bwMode="auto">
          <a:xfrm>
            <a:off x="152400" y="1447800"/>
            <a:ext cx="8804275" cy="2559050"/>
          </a:xfrm>
          <a:prstGeom prst="rect">
            <a:avLst/>
          </a:prstGeom>
          <a:noFill/>
          <a:ln w="38100">
            <a:noFill/>
            <a:miter lim="800000"/>
            <a:headEnd/>
            <a:tailEnd/>
          </a:ln>
        </p:spPr>
        <p:txBody>
          <a:bodyPr wrap="none">
            <a:spAutoFit/>
          </a:bodyPr>
          <a:lstStyle/>
          <a:p>
            <a:r>
              <a:rPr kumimoji="0" lang="en-US" sz="5400">
                <a:solidFill>
                  <a:srgbClr val="000000"/>
                </a:solidFill>
              </a:rPr>
              <a:t>R(x)::= r</a:t>
            </a:r>
            <a:r>
              <a:rPr kumimoji="0" lang="en-US" sz="5400" baseline="-25000">
                <a:solidFill>
                  <a:srgbClr val="000000"/>
                </a:solidFill>
              </a:rPr>
              <a:t>0</a:t>
            </a:r>
            <a:r>
              <a:rPr kumimoji="0" lang="en-US" sz="5400">
                <a:solidFill>
                  <a:srgbClr val="000000"/>
                </a:solidFill>
              </a:rPr>
              <a:t>+r</a:t>
            </a:r>
            <a:r>
              <a:rPr kumimoji="0" lang="en-US" sz="5400" baseline="-25000">
                <a:solidFill>
                  <a:srgbClr val="000000"/>
                </a:solidFill>
              </a:rPr>
              <a:t>1</a:t>
            </a:r>
            <a:r>
              <a:rPr kumimoji="0" lang="en-US" sz="5400">
                <a:solidFill>
                  <a:srgbClr val="000000"/>
                </a:solidFill>
              </a:rPr>
              <a:t>x+r</a:t>
            </a:r>
            <a:r>
              <a:rPr kumimoji="0" lang="en-US" sz="5400" baseline="-25000">
                <a:solidFill>
                  <a:srgbClr val="000000"/>
                </a:solidFill>
              </a:rPr>
              <a:t>2</a:t>
            </a:r>
            <a:r>
              <a:rPr kumimoji="0" lang="en-US" sz="5400">
                <a:solidFill>
                  <a:srgbClr val="000000"/>
                </a:solidFill>
              </a:rPr>
              <a:t>x</a:t>
            </a:r>
            <a:r>
              <a:rPr kumimoji="0" lang="en-US" sz="5400" baseline="30000">
                <a:solidFill>
                  <a:srgbClr val="000000"/>
                </a:solidFill>
              </a:rPr>
              <a:t>2 </a:t>
            </a:r>
            <a:r>
              <a:rPr kumimoji="0" lang="en-US" sz="5400">
                <a:solidFill>
                  <a:srgbClr val="000000"/>
                </a:solidFill>
              </a:rPr>
              <a:t>+r</a:t>
            </a:r>
            <a:r>
              <a:rPr kumimoji="0" lang="en-US" sz="5400" baseline="-25000">
                <a:solidFill>
                  <a:srgbClr val="000000"/>
                </a:solidFill>
              </a:rPr>
              <a:t>3</a:t>
            </a:r>
            <a:r>
              <a:rPr kumimoji="0" lang="en-US" sz="5400">
                <a:solidFill>
                  <a:srgbClr val="000000"/>
                </a:solidFill>
              </a:rPr>
              <a:t>x</a:t>
            </a:r>
            <a:r>
              <a:rPr kumimoji="0" lang="en-US" sz="5400" baseline="30000">
                <a:solidFill>
                  <a:srgbClr val="000000"/>
                </a:solidFill>
              </a:rPr>
              <a:t>3</a:t>
            </a:r>
            <a:r>
              <a:rPr kumimoji="0" lang="en-US" sz="5400">
                <a:solidFill>
                  <a:srgbClr val="000000"/>
                </a:solidFill>
              </a:rPr>
              <a:t>+…</a:t>
            </a:r>
            <a:endParaRPr kumimoji="0" lang="en-US" sz="5400">
              <a:solidFill>
                <a:srgbClr val="000000"/>
              </a:solidFill>
              <a:latin typeface="MT Extra" pitchFamily="18" charset="2"/>
              <a:sym typeface="MT Extra" pitchFamily="18" charset="2"/>
            </a:endParaRPr>
          </a:p>
          <a:p>
            <a:r>
              <a:rPr kumimoji="0" lang="en-US" sz="5400">
                <a:solidFill>
                  <a:srgbClr val="000000"/>
                </a:solidFill>
              </a:rPr>
              <a:t>-xR(x)  =</a:t>
            </a:r>
            <a:r>
              <a:rPr kumimoji="0" lang="en-US" sz="2800">
                <a:solidFill>
                  <a:srgbClr val="000000"/>
                </a:solidFill>
              </a:rPr>
              <a:t> </a:t>
            </a:r>
            <a:r>
              <a:rPr kumimoji="0" lang="en-US" sz="5400">
                <a:solidFill>
                  <a:srgbClr val="000000"/>
                </a:solidFill>
              </a:rPr>
              <a:t>-</a:t>
            </a:r>
            <a:r>
              <a:rPr kumimoji="0" lang="en-US" sz="2000">
                <a:solidFill>
                  <a:srgbClr val="000000"/>
                </a:solidFill>
              </a:rPr>
              <a:t> </a:t>
            </a:r>
            <a:r>
              <a:rPr kumimoji="0" lang="en-US" sz="5400">
                <a:solidFill>
                  <a:srgbClr val="000000"/>
                </a:solidFill>
              </a:rPr>
              <a:t>r</a:t>
            </a:r>
            <a:r>
              <a:rPr kumimoji="0" lang="en-US" sz="5400" baseline="-25000">
                <a:solidFill>
                  <a:srgbClr val="000000"/>
                </a:solidFill>
              </a:rPr>
              <a:t>0</a:t>
            </a:r>
            <a:r>
              <a:rPr kumimoji="0" lang="en-US" sz="5400">
                <a:solidFill>
                  <a:srgbClr val="000000"/>
                </a:solidFill>
              </a:rPr>
              <a:t>x-r</a:t>
            </a:r>
            <a:r>
              <a:rPr kumimoji="0" lang="en-US" sz="5400" baseline="-25000">
                <a:solidFill>
                  <a:srgbClr val="000000"/>
                </a:solidFill>
              </a:rPr>
              <a:t>1</a:t>
            </a:r>
            <a:r>
              <a:rPr kumimoji="0" lang="en-US" sz="5400">
                <a:solidFill>
                  <a:srgbClr val="000000"/>
                </a:solidFill>
              </a:rPr>
              <a:t>x</a:t>
            </a:r>
            <a:r>
              <a:rPr kumimoji="0" lang="en-US" sz="5400" baseline="30000">
                <a:solidFill>
                  <a:srgbClr val="000000"/>
                </a:solidFill>
              </a:rPr>
              <a:t>2 </a:t>
            </a:r>
            <a:r>
              <a:rPr kumimoji="0" lang="en-US" sz="5400">
                <a:solidFill>
                  <a:srgbClr val="000000"/>
                </a:solidFill>
              </a:rPr>
              <a:t>-r</a:t>
            </a:r>
            <a:r>
              <a:rPr kumimoji="0" lang="en-US" sz="5400" baseline="-25000">
                <a:solidFill>
                  <a:srgbClr val="000000"/>
                </a:solidFill>
              </a:rPr>
              <a:t>2</a:t>
            </a:r>
            <a:r>
              <a:rPr kumimoji="0" lang="en-US" sz="5400">
                <a:solidFill>
                  <a:srgbClr val="000000"/>
                </a:solidFill>
              </a:rPr>
              <a:t>x</a:t>
            </a:r>
            <a:r>
              <a:rPr kumimoji="0" lang="en-US" sz="5400" baseline="30000">
                <a:solidFill>
                  <a:srgbClr val="000000"/>
                </a:solidFill>
              </a:rPr>
              <a:t>3</a:t>
            </a:r>
            <a:r>
              <a:rPr kumimoji="0" lang="en-US" sz="4400">
                <a:solidFill>
                  <a:srgbClr val="000000"/>
                </a:solidFill>
              </a:rPr>
              <a:t> </a:t>
            </a:r>
            <a:r>
              <a:rPr kumimoji="0" lang="en-US" sz="5400">
                <a:solidFill>
                  <a:srgbClr val="000000"/>
                </a:solidFill>
              </a:rPr>
              <a:t>-…</a:t>
            </a:r>
            <a:r>
              <a:rPr kumimoji="0" lang="en-US" sz="5400">
                <a:solidFill>
                  <a:srgbClr val="000000"/>
                </a:solidFill>
                <a:latin typeface="MT Extra" pitchFamily="18" charset="2"/>
                <a:sym typeface="MT Extra" pitchFamily="18" charset="2"/>
              </a:rPr>
              <a:t> </a:t>
            </a:r>
          </a:p>
          <a:p>
            <a:r>
              <a:rPr kumimoji="0" lang="en-US" sz="5400">
                <a:solidFill>
                  <a:srgbClr val="000000"/>
                </a:solidFill>
              </a:rPr>
              <a:t>-x</a:t>
            </a:r>
            <a:r>
              <a:rPr kumimoji="0" lang="en-US" sz="5400" baseline="30000">
                <a:solidFill>
                  <a:srgbClr val="000000"/>
                </a:solidFill>
              </a:rPr>
              <a:t>2</a:t>
            </a:r>
            <a:r>
              <a:rPr kumimoji="0" lang="en-US" sz="5400">
                <a:solidFill>
                  <a:srgbClr val="000000"/>
                </a:solidFill>
              </a:rPr>
              <a:t>R(x)  =      -r</a:t>
            </a:r>
            <a:r>
              <a:rPr kumimoji="0" lang="en-US" sz="5400" baseline="-25000">
                <a:solidFill>
                  <a:srgbClr val="000000"/>
                </a:solidFill>
              </a:rPr>
              <a:t>0</a:t>
            </a:r>
            <a:r>
              <a:rPr kumimoji="0" lang="en-US" sz="5400">
                <a:solidFill>
                  <a:srgbClr val="000000"/>
                </a:solidFill>
              </a:rPr>
              <a:t>x</a:t>
            </a:r>
            <a:r>
              <a:rPr kumimoji="0" lang="en-US" sz="5400" baseline="30000">
                <a:solidFill>
                  <a:srgbClr val="000000"/>
                </a:solidFill>
              </a:rPr>
              <a:t>2</a:t>
            </a:r>
            <a:r>
              <a:rPr kumimoji="0" lang="en-US" sz="5400">
                <a:solidFill>
                  <a:srgbClr val="000000"/>
                </a:solidFill>
              </a:rPr>
              <a:t>-r</a:t>
            </a:r>
            <a:r>
              <a:rPr kumimoji="0" lang="en-US" sz="5400" baseline="-25000">
                <a:solidFill>
                  <a:srgbClr val="000000"/>
                </a:solidFill>
              </a:rPr>
              <a:t>1</a:t>
            </a:r>
            <a:r>
              <a:rPr kumimoji="0" lang="en-US" sz="5400">
                <a:solidFill>
                  <a:srgbClr val="000000"/>
                </a:solidFill>
              </a:rPr>
              <a:t>x</a:t>
            </a:r>
            <a:r>
              <a:rPr kumimoji="0" lang="en-US" sz="5400" baseline="30000">
                <a:solidFill>
                  <a:srgbClr val="000000"/>
                </a:solidFill>
              </a:rPr>
              <a:t>3</a:t>
            </a:r>
            <a:r>
              <a:rPr kumimoji="0" lang="en-US" sz="5400">
                <a:solidFill>
                  <a:srgbClr val="000000"/>
                </a:solidFill>
              </a:rPr>
              <a:t>-…</a:t>
            </a:r>
            <a:endParaRPr kumimoji="0" lang="en-US" sz="5400">
              <a:solidFill>
                <a:srgbClr val="000000"/>
              </a:solidFill>
              <a:latin typeface="MT Extra" pitchFamily="18" charset="2"/>
              <a:sym typeface="MT Extra" pitchFamily="18" charset="2"/>
            </a:endParaRPr>
          </a:p>
        </p:txBody>
      </p:sp>
      <p:sp>
        <p:nvSpPr>
          <p:cNvPr id="571397" name="Line 5"/>
          <p:cNvSpPr>
            <a:spLocks noChangeShapeType="1"/>
          </p:cNvSpPr>
          <p:nvPr/>
        </p:nvSpPr>
        <p:spPr bwMode="auto">
          <a:xfrm>
            <a:off x="76200" y="4114800"/>
            <a:ext cx="8839200" cy="0"/>
          </a:xfrm>
          <a:prstGeom prst="line">
            <a:avLst/>
          </a:prstGeom>
          <a:noFill/>
          <a:ln w="38100">
            <a:solidFill>
              <a:srgbClr val="000000"/>
            </a:solidFill>
            <a:round/>
            <a:headEnd/>
            <a:tailEnd/>
          </a:ln>
        </p:spPr>
        <p:txBody>
          <a:bodyPr/>
          <a:lstStyle/>
          <a:p>
            <a:endParaRPr lang="en-US"/>
          </a:p>
        </p:txBody>
      </p:sp>
      <p:sp>
        <p:nvSpPr>
          <p:cNvPr id="571398" name="Rectangle 6"/>
          <p:cNvSpPr>
            <a:spLocks noChangeArrowheads="1"/>
          </p:cNvSpPr>
          <p:nvPr/>
        </p:nvSpPr>
        <p:spPr bwMode="auto">
          <a:xfrm>
            <a:off x="4495800" y="1219200"/>
            <a:ext cx="1676400" cy="2819400"/>
          </a:xfrm>
          <a:prstGeom prst="rect">
            <a:avLst/>
          </a:prstGeom>
          <a:solidFill>
            <a:srgbClr val="CCCCFF">
              <a:alpha val="0"/>
            </a:srgbClr>
          </a:solidFill>
          <a:ln w="31750">
            <a:solidFill>
              <a:srgbClr val="008000"/>
            </a:solidFill>
            <a:prstDash val="dash"/>
            <a:miter lim="800000"/>
            <a:headEnd/>
            <a:tailEnd/>
          </a:ln>
        </p:spPr>
        <p:txBody>
          <a:bodyPr wrap="none" anchor="ctr"/>
          <a:lstStyle/>
          <a:p>
            <a:endParaRPr kumimoji="0" lang="en-US" sz="4400"/>
          </a:p>
        </p:txBody>
      </p:sp>
      <p:sp>
        <p:nvSpPr>
          <p:cNvPr id="571399" name="Text Box 7"/>
          <p:cNvSpPr txBox="1">
            <a:spLocks noChangeArrowheads="1"/>
          </p:cNvSpPr>
          <p:nvPr/>
        </p:nvSpPr>
        <p:spPr bwMode="auto">
          <a:xfrm>
            <a:off x="4960938" y="4191000"/>
            <a:ext cx="525462" cy="762000"/>
          </a:xfrm>
          <a:prstGeom prst="rect">
            <a:avLst/>
          </a:prstGeom>
          <a:noFill/>
          <a:ln w="38100">
            <a:noFill/>
            <a:miter lim="800000"/>
            <a:headEnd/>
            <a:tailEnd/>
          </a:ln>
        </p:spPr>
        <p:txBody>
          <a:bodyPr wrap="none">
            <a:spAutoFit/>
          </a:bodyPr>
          <a:lstStyle/>
          <a:p>
            <a:r>
              <a:rPr kumimoji="0" lang="en-US" sz="4400">
                <a:solidFill>
                  <a:srgbClr val="008000"/>
                </a:solidFill>
              </a:rPr>
              <a:t>0</a:t>
            </a:r>
          </a:p>
        </p:txBody>
      </p:sp>
      <p:sp>
        <p:nvSpPr>
          <p:cNvPr id="35846" name="Text Box 10"/>
          <p:cNvSpPr txBox="1">
            <a:spLocks noChangeArrowheads="1"/>
          </p:cNvSpPr>
          <p:nvPr/>
        </p:nvSpPr>
        <p:spPr bwMode="auto">
          <a:xfrm>
            <a:off x="2278063" y="5576888"/>
            <a:ext cx="1303337" cy="366712"/>
          </a:xfrm>
          <a:prstGeom prst="rect">
            <a:avLst/>
          </a:prstGeom>
          <a:noFill/>
          <a:ln w="9525">
            <a:noFill/>
            <a:miter lim="800000"/>
            <a:headEnd/>
            <a:tailEnd/>
          </a:ln>
        </p:spPr>
        <p:txBody>
          <a:bodyPr wrap="none">
            <a:spAutoFit/>
          </a:bodyPr>
          <a:lstStyle/>
          <a:p>
            <a:r>
              <a:rPr lang="en-US"/>
              <a:t>Remember</a:t>
            </a:r>
          </a:p>
        </p:txBody>
      </p:sp>
      <p:pic>
        <p:nvPicPr>
          <p:cNvPr id="35847" name="Picture 11" descr="txp_fig"/>
          <p:cNvPicPr>
            <a:picLocks noChangeAspect="1" noChangeArrowheads="1"/>
          </p:cNvPicPr>
          <p:nvPr>
            <p:custDataLst>
              <p:tags r:id="rId1"/>
            </p:custDataLst>
          </p:nvPr>
        </p:nvPicPr>
        <p:blipFill>
          <a:blip r:embed="rId3" cstate="print"/>
          <a:srcRect/>
          <a:stretch>
            <a:fillRect/>
          </a:stretch>
        </p:blipFill>
        <p:spPr bwMode="auto">
          <a:xfrm>
            <a:off x="3810000" y="5576888"/>
            <a:ext cx="2476500" cy="342900"/>
          </a:xfrm>
          <a:prstGeom prst="rect">
            <a:avLst/>
          </a:prstGeom>
          <a:noFill/>
          <a:ln w="9525">
            <a:noFill/>
            <a:miter lim="800000"/>
            <a:headEnd/>
            <a:tailEnd/>
          </a:ln>
        </p:spPr>
      </p:pic>
      <p:sp>
        <p:nvSpPr>
          <p:cNvPr id="35848" name="Text Box 12"/>
          <p:cNvSpPr txBox="1">
            <a:spLocks noChangeArrowheads="1"/>
          </p:cNvSpPr>
          <p:nvPr/>
        </p:nvSpPr>
        <p:spPr bwMode="auto">
          <a:xfrm>
            <a:off x="2133600" y="457200"/>
            <a:ext cx="4930775"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 for Rabbits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13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13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139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57139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500"/>
                                  </p:stCondLst>
                                  <p:childTnLst>
                                    <p:set>
                                      <p:cBhvr>
                                        <p:cTn id="20" dur="1" fill="hold">
                                          <p:stCondLst>
                                            <p:cond delay="0"/>
                                          </p:stCondLst>
                                        </p:cTn>
                                        <p:tgtEl>
                                          <p:spTgt spid="57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7" grpId="0" animBg="1"/>
      <p:bldP spid="571398" grpId="0" animBg="1"/>
      <p:bldP spid="5713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133600" y="457200"/>
            <a:ext cx="4930775"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 for Rabbits</a:t>
            </a:r>
          </a:p>
        </p:txBody>
      </p:sp>
      <p:sp>
        <p:nvSpPr>
          <p:cNvPr id="36867" name="Rectangle 7"/>
          <p:cNvSpPr>
            <a:spLocks noChangeArrowheads="1"/>
          </p:cNvSpPr>
          <p:nvPr/>
        </p:nvSpPr>
        <p:spPr bwMode="auto">
          <a:xfrm>
            <a:off x="6172200" y="1219200"/>
            <a:ext cx="1676400" cy="2819400"/>
          </a:xfrm>
          <a:prstGeom prst="rect">
            <a:avLst/>
          </a:prstGeom>
          <a:solidFill>
            <a:srgbClr val="CCCCFF">
              <a:alpha val="0"/>
            </a:srgbClr>
          </a:solidFill>
          <a:ln w="31750">
            <a:solidFill>
              <a:srgbClr val="008000"/>
            </a:solidFill>
            <a:prstDash val="dash"/>
            <a:miter lim="800000"/>
            <a:headEnd/>
            <a:tailEnd/>
          </a:ln>
        </p:spPr>
        <p:txBody>
          <a:bodyPr wrap="none" anchor="ctr"/>
          <a:lstStyle/>
          <a:p>
            <a:endParaRPr kumimoji="0" lang="en-US" sz="4400"/>
          </a:p>
        </p:txBody>
      </p:sp>
      <p:sp>
        <p:nvSpPr>
          <p:cNvPr id="36868" name="Text Box 3"/>
          <p:cNvSpPr txBox="1">
            <a:spLocks noChangeArrowheads="1"/>
          </p:cNvSpPr>
          <p:nvPr/>
        </p:nvSpPr>
        <p:spPr bwMode="auto">
          <a:xfrm>
            <a:off x="152400" y="1447800"/>
            <a:ext cx="8591550" cy="2559050"/>
          </a:xfrm>
          <a:prstGeom prst="rect">
            <a:avLst/>
          </a:prstGeom>
          <a:noFill/>
          <a:ln w="38100">
            <a:noFill/>
            <a:miter lim="800000"/>
            <a:headEnd/>
            <a:tailEnd/>
          </a:ln>
        </p:spPr>
        <p:txBody>
          <a:bodyPr wrap="none">
            <a:spAutoFit/>
          </a:bodyPr>
          <a:lstStyle/>
          <a:p>
            <a:r>
              <a:rPr kumimoji="0" lang="en-US" sz="5400">
                <a:solidFill>
                  <a:srgbClr val="000000"/>
                </a:solidFill>
              </a:rPr>
              <a:t>R(x)::= r</a:t>
            </a:r>
            <a:r>
              <a:rPr kumimoji="0" lang="en-US" sz="5400" baseline="-25000">
                <a:solidFill>
                  <a:srgbClr val="000000"/>
                </a:solidFill>
              </a:rPr>
              <a:t>0</a:t>
            </a:r>
            <a:r>
              <a:rPr kumimoji="0" lang="en-US" sz="5400">
                <a:solidFill>
                  <a:srgbClr val="000000"/>
                </a:solidFill>
              </a:rPr>
              <a:t>+r</a:t>
            </a:r>
            <a:r>
              <a:rPr kumimoji="0" lang="en-US" sz="5400" baseline="-25000">
                <a:solidFill>
                  <a:srgbClr val="000000"/>
                </a:solidFill>
              </a:rPr>
              <a:t>1</a:t>
            </a:r>
            <a:r>
              <a:rPr kumimoji="0" lang="en-US" sz="5400">
                <a:solidFill>
                  <a:srgbClr val="000000"/>
                </a:solidFill>
              </a:rPr>
              <a:t>x+r</a:t>
            </a:r>
            <a:r>
              <a:rPr kumimoji="0" lang="en-US" sz="5400" baseline="-25000">
                <a:solidFill>
                  <a:srgbClr val="000000"/>
                </a:solidFill>
              </a:rPr>
              <a:t>2</a:t>
            </a:r>
            <a:r>
              <a:rPr kumimoji="0" lang="en-US" sz="5400">
                <a:solidFill>
                  <a:srgbClr val="000000"/>
                </a:solidFill>
              </a:rPr>
              <a:t>x</a:t>
            </a:r>
            <a:r>
              <a:rPr kumimoji="0" lang="en-US" sz="5400" baseline="30000">
                <a:solidFill>
                  <a:srgbClr val="000000"/>
                </a:solidFill>
              </a:rPr>
              <a:t>2 </a:t>
            </a:r>
            <a:r>
              <a:rPr kumimoji="0" lang="en-US" sz="5400">
                <a:solidFill>
                  <a:srgbClr val="000000"/>
                </a:solidFill>
              </a:rPr>
              <a:t>+r</a:t>
            </a:r>
            <a:r>
              <a:rPr kumimoji="0" lang="en-US" sz="5400" baseline="-25000">
                <a:solidFill>
                  <a:srgbClr val="000000"/>
                </a:solidFill>
              </a:rPr>
              <a:t>3</a:t>
            </a:r>
            <a:r>
              <a:rPr kumimoji="0" lang="en-US" sz="5400">
                <a:solidFill>
                  <a:srgbClr val="000000"/>
                </a:solidFill>
              </a:rPr>
              <a:t>x</a:t>
            </a:r>
            <a:r>
              <a:rPr kumimoji="0" lang="en-US" sz="5400" baseline="30000">
                <a:solidFill>
                  <a:srgbClr val="000000"/>
                </a:solidFill>
              </a:rPr>
              <a:t>3</a:t>
            </a:r>
            <a:r>
              <a:rPr kumimoji="0" lang="en-US" sz="5400">
                <a:solidFill>
                  <a:srgbClr val="000000"/>
                </a:solidFill>
              </a:rPr>
              <a:t>+</a:t>
            </a:r>
            <a:r>
              <a:rPr kumimoji="0" lang="en-US" altLang="zh-TW" sz="5400">
                <a:solidFill>
                  <a:srgbClr val="000000"/>
                </a:solidFill>
              </a:rPr>
              <a:t>…</a:t>
            </a:r>
            <a:endParaRPr kumimoji="0" lang="en-US" sz="5400">
              <a:solidFill>
                <a:srgbClr val="000000"/>
              </a:solidFill>
              <a:latin typeface="MT Extra" pitchFamily="18" charset="2"/>
              <a:sym typeface="MT Extra" pitchFamily="18" charset="2"/>
            </a:endParaRPr>
          </a:p>
          <a:p>
            <a:r>
              <a:rPr kumimoji="0" lang="en-US" sz="5400">
                <a:solidFill>
                  <a:srgbClr val="000000"/>
                </a:solidFill>
              </a:rPr>
              <a:t>-xR(x)  =</a:t>
            </a:r>
            <a:r>
              <a:rPr kumimoji="0" lang="en-US" sz="2800">
                <a:solidFill>
                  <a:srgbClr val="000000"/>
                </a:solidFill>
              </a:rPr>
              <a:t> </a:t>
            </a:r>
            <a:r>
              <a:rPr kumimoji="0" lang="en-US" sz="5400">
                <a:solidFill>
                  <a:srgbClr val="000000"/>
                </a:solidFill>
              </a:rPr>
              <a:t>-</a:t>
            </a:r>
            <a:r>
              <a:rPr kumimoji="0" lang="en-US" sz="2000">
                <a:solidFill>
                  <a:srgbClr val="000000"/>
                </a:solidFill>
              </a:rPr>
              <a:t> </a:t>
            </a:r>
            <a:r>
              <a:rPr kumimoji="0" lang="en-US" sz="5400">
                <a:solidFill>
                  <a:srgbClr val="000000"/>
                </a:solidFill>
              </a:rPr>
              <a:t>r</a:t>
            </a:r>
            <a:r>
              <a:rPr kumimoji="0" lang="en-US" sz="5400" baseline="-25000">
                <a:solidFill>
                  <a:srgbClr val="000000"/>
                </a:solidFill>
              </a:rPr>
              <a:t>0</a:t>
            </a:r>
            <a:r>
              <a:rPr kumimoji="0" lang="en-US" sz="5400">
                <a:solidFill>
                  <a:srgbClr val="000000"/>
                </a:solidFill>
              </a:rPr>
              <a:t>x-r</a:t>
            </a:r>
            <a:r>
              <a:rPr kumimoji="0" lang="en-US" sz="5400" baseline="-25000">
                <a:solidFill>
                  <a:srgbClr val="000000"/>
                </a:solidFill>
              </a:rPr>
              <a:t>1</a:t>
            </a:r>
            <a:r>
              <a:rPr kumimoji="0" lang="en-US" sz="5400">
                <a:solidFill>
                  <a:srgbClr val="000000"/>
                </a:solidFill>
              </a:rPr>
              <a:t>x</a:t>
            </a:r>
            <a:r>
              <a:rPr kumimoji="0" lang="en-US" sz="5400" baseline="30000">
                <a:solidFill>
                  <a:srgbClr val="000000"/>
                </a:solidFill>
              </a:rPr>
              <a:t>2 </a:t>
            </a:r>
            <a:r>
              <a:rPr kumimoji="0" lang="en-US" sz="5400">
                <a:solidFill>
                  <a:srgbClr val="000000"/>
                </a:solidFill>
              </a:rPr>
              <a:t>-r</a:t>
            </a:r>
            <a:r>
              <a:rPr kumimoji="0" lang="en-US" sz="5400" baseline="-25000">
                <a:solidFill>
                  <a:srgbClr val="000000"/>
                </a:solidFill>
              </a:rPr>
              <a:t>2</a:t>
            </a:r>
            <a:r>
              <a:rPr kumimoji="0" lang="en-US" sz="5400">
                <a:solidFill>
                  <a:srgbClr val="000000"/>
                </a:solidFill>
              </a:rPr>
              <a:t>x</a:t>
            </a:r>
            <a:r>
              <a:rPr kumimoji="0" lang="en-US" sz="5400" baseline="30000">
                <a:solidFill>
                  <a:srgbClr val="000000"/>
                </a:solidFill>
              </a:rPr>
              <a:t>3</a:t>
            </a:r>
            <a:r>
              <a:rPr kumimoji="0" lang="en-US" sz="4400">
                <a:solidFill>
                  <a:srgbClr val="000000"/>
                </a:solidFill>
              </a:rPr>
              <a:t> </a:t>
            </a:r>
            <a:r>
              <a:rPr kumimoji="0" lang="en-US" sz="5400">
                <a:solidFill>
                  <a:srgbClr val="000000"/>
                </a:solidFill>
              </a:rPr>
              <a:t>-</a:t>
            </a:r>
            <a:r>
              <a:rPr kumimoji="0" lang="en-US" altLang="zh-TW" sz="5400">
                <a:solidFill>
                  <a:srgbClr val="000000"/>
                </a:solidFill>
              </a:rPr>
              <a:t>…</a:t>
            </a:r>
            <a:endParaRPr kumimoji="0" lang="en-US" sz="5400">
              <a:solidFill>
                <a:srgbClr val="000000"/>
              </a:solidFill>
              <a:latin typeface="MT Extra" pitchFamily="18" charset="2"/>
              <a:sym typeface="MT Extra" pitchFamily="18" charset="2"/>
            </a:endParaRPr>
          </a:p>
          <a:p>
            <a:r>
              <a:rPr kumimoji="0" lang="en-US" sz="5400">
                <a:solidFill>
                  <a:srgbClr val="000000"/>
                </a:solidFill>
              </a:rPr>
              <a:t>-x</a:t>
            </a:r>
            <a:r>
              <a:rPr kumimoji="0" lang="en-US" sz="5400" baseline="30000">
                <a:solidFill>
                  <a:srgbClr val="000000"/>
                </a:solidFill>
              </a:rPr>
              <a:t>2</a:t>
            </a:r>
            <a:r>
              <a:rPr kumimoji="0" lang="en-US" sz="5400">
                <a:solidFill>
                  <a:srgbClr val="000000"/>
                </a:solidFill>
              </a:rPr>
              <a:t>R(x) =       -r</a:t>
            </a:r>
            <a:r>
              <a:rPr kumimoji="0" lang="en-US" sz="5400" baseline="-25000">
                <a:solidFill>
                  <a:srgbClr val="000000"/>
                </a:solidFill>
              </a:rPr>
              <a:t>0</a:t>
            </a:r>
            <a:r>
              <a:rPr kumimoji="0" lang="en-US" sz="5400">
                <a:solidFill>
                  <a:srgbClr val="000000"/>
                </a:solidFill>
              </a:rPr>
              <a:t>x</a:t>
            </a:r>
            <a:r>
              <a:rPr kumimoji="0" lang="en-US" sz="5400" baseline="30000">
                <a:solidFill>
                  <a:srgbClr val="000000"/>
                </a:solidFill>
              </a:rPr>
              <a:t>2</a:t>
            </a:r>
            <a:r>
              <a:rPr kumimoji="0" lang="en-US" sz="5400">
                <a:solidFill>
                  <a:srgbClr val="000000"/>
                </a:solidFill>
              </a:rPr>
              <a:t>-r</a:t>
            </a:r>
            <a:r>
              <a:rPr kumimoji="0" lang="en-US" sz="5400" baseline="-25000">
                <a:solidFill>
                  <a:srgbClr val="000000"/>
                </a:solidFill>
              </a:rPr>
              <a:t>1</a:t>
            </a:r>
            <a:r>
              <a:rPr kumimoji="0" lang="en-US" sz="5400">
                <a:solidFill>
                  <a:srgbClr val="000000"/>
                </a:solidFill>
              </a:rPr>
              <a:t>x</a:t>
            </a:r>
            <a:r>
              <a:rPr kumimoji="0" lang="en-US" sz="5400" baseline="30000">
                <a:solidFill>
                  <a:srgbClr val="000000"/>
                </a:solidFill>
              </a:rPr>
              <a:t>3  </a:t>
            </a:r>
            <a:r>
              <a:rPr kumimoji="0" lang="en-US" sz="5400">
                <a:solidFill>
                  <a:srgbClr val="000000"/>
                </a:solidFill>
              </a:rPr>
              <a:t>-</a:t>
            </a:r>
            <a:r>
              <a:rPr kumimoji="0" lang="en-US" altLang="zh-TW" sz="5400">
                <a:solidFill>
                  <a:srgbClr val="000000"/>
                </a:solidFill>
              </a:rPr>
              <a:t>…</a:t>
            </a:r>
            <a:endParaRPr kumimoji="0" lang="en-US" sz="5400">
              <a:solidFill>
                <a:srgbClr val="000000"/>
              </a:solidFill>
              <a:latin typeface="MT Extra" pitchFamily="18" charset="2"/>
              <a:sym typeface="MT Extra" pitchFamily="18" charset="2"/>
            </a:endParaRPr>
          </a:p>
        </p:txBody>
      </p:sp>
      <p:sp>
        <p:nvSpPr>
          <p:cNvPr id="36869" name="Line 4"/>
          <p:cNvSpPr>
            <a:spLocks noChangeShapeType="1"/>
          </p:cNvSpPr>
          <p:nvPr/>
        </p:nvSpPr>
        <p:spPr bwMode="auto">
          <a:xfrm>
            <a:off x="76200" y="4114800"/>
            <a:ext cx="8839200" cy="0"/>
          </a:xfrm>
          <a:prstGeom prst="line">
            <a:avLst/>
          </a:prstGeom>
          <a:noFill/>
          <a:ln w="38100">
            <a:solidFill>
              <a:srgbClr val="000000"/>
            </a:solidFill>
            <a:round/>
            <a:headEnd/>
            <a:tailEnd/>
          </a:ln>
        </p:spPr>
        <p:txBody>
          <a:bodyPr/>
          <a:lstStyle/>
          <a:p>
            <a:endParaRPr lang="en-US"/>
          </a:p>
        </p:txBody>
      </p:sp>
      <p:sp>
        <p:nvSpPr>
          <p:cNvPr id="36870" name="Text Box 6"/>
          <p:cNvSpPr txBox="1">
            <a:spLocks noChangeArrowheads="1"/>
          </p:cNvSpPr>
          <p:nvPr/>
        </p:nvSpPr>
        <p:spPr bwMode="auto">
          <a:xfrm>
            <a:off x="4960938" y="4191000"/>
            <a:ext cx="525462" cy="762000"/>
          </a:xfrm>
          <a:prstGeom prst="rect">
            <a:avLst/>
          </a:prstGeom>
          <a:noFill/>
          <a:ln w="38100">
            <a:noFill/>
            <a:miter lim="800000"/>
            <a:headEnd/>
            <a:tailEnd/>
          </a:ln>
        </p:spPr>
        <p:txBody>
          <a:bodyPr wrap="none">
            <a:spAutoFit/>
          </a:bodyPr>
          <a:lstStyle/>
          <a:p>
            <a:r>
              <a:rPr kumimoji="0" lang="en-US" sz="4400">
                <a:solidFill>
                  <a:srgbClr val="008000"/>
                </a:solidFill>
              </a:rPr>
              <a:t>0</a:t>
            </a:r>
          </a:p>
        </p:txBody>
      </p:sp>
      <p:sp>
        <p:nvSpPr>
          <p:cNvPr id="36871" name="Text Box 8"/>
          <p:cNvSpPr txBox="1">
            <a:spLocks noChangeArrowheads="1"/>
          </p:cNvSpPr>
          <p:nvPr/>
        </p:nvSpPr>
        <p:spPr bwMode="auto">
          <a:xfrm>
            <a:off x="6637338" y="4168775"/>
            <a:ext cx="1903412" cy="762000"/>
          </a:xfrm>
          <a:prstGeom prst="rect">
            <a:avLst/>
          </a:prstGeom>
          <a:noFill/>
          <a:ln w="38100">
            <a:noFill/>
            <a:miter lim="800000"/>
            <a:headEnd/>
            <a:tailEnd/>
          </a:ln>
        </p:spPr>
        <p:txBody>
          <a:bodyPr wrap="none">
            <a:spAutoFit/>
          </a:bodyPr>
          <a:lstStyle/>
          <a:p>
            <a:r>
              <a:rPr kumimoji="0" lang="en-US" sz="4400">
                <a:solidFill>
                  <a:srgbClr val="008000"/>
                </a:solidFill>
              </a:rPr>
              <a:t>0      </a:t>
            </a:r>
            <a:r>
              <a:rPr kumimoji="0" lang="en-US" altLang="zh-TW" sz="4400">
                <a:solidFill>
                  <a:srgbClr val="008000"/>
                </a:solidFill>
              </a:rPr>
              <a:t>…</a:t>
            </a:r>
            <a:endParaRPr kumimoji="0" lang="en-US" sz="5400">
              <a:solidFill>
                <a:srgbClr val="008000"/>
              </a:solidFill>
              <a:latin typeface="MT Extra" pitchFamily="18" charset="2"/>
              <a:sym typeface="MT Extra" pitchFamily="18" charset="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33600" y="-76200"/>
            <a:ext cx="4930775"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 for Rabbits</a:t>
            </a:r>
          </a:p>
        </p:txBody>
      </p:sp>
      <p:sp>
        <p:nvSpPr>
          <p:cNvPr id="37891" name="Text Box 4"/>
          <p:cNvSpPr txBox="1">
            <a:spLocks noChangeArrowheads="1"/>
          </p:cNvSpPr>
          <p:nvPr/>
        </p:nvSpPr>
        <p:spPr bwMode="auto">
          <a:xfrm>
            <a:off x="152400" y="685800"/>
            <a:ext cx="4478338" cy="2559050"/>
          </a:xfrm>
          <a:prstGeom prst="rect">
            <a:avLst/>
          </a:prstGeom>
          <a:noFill/>
          <a:ln w="38100">
            <a:noFill/>
            <a:miter lim="800000"/>
            <a:headEnd/>
            <a:tailEnd/>
          </a:ln>
        </p:spPr>
        <p:txBody>
          <a:bodyPr wrap="none">
            <a:spAutoFit/>
          </a:bodyPr>
          <a:lstStyle/>
          <a:p>
            <a:r>
              <a:rPr kumimoji="0" lang="en-US" sz="5400" dirty="0">
                <a:solidFill>
                  <a:srgbClr val="000000"/>
                </a:solidFill>
              </a:rPr>
              <a:t>R(x)::= r</a:t>
            </a:r>
            <a:r>
              <a:rPr kumimoji="0" lang="en-US" sz="5400" baseline="-25000" dirty="0">
                <a:solidFill>
                  <a:srgbClr val="000000"/>
                </a:solidFill>
              </a:rPr>
              <a:t>0</a:t>
            </a:r>
            <a:r>
              <a:rPr kumimoji="0" lang="en-US" sz="5400" dirty="0">
                <a:solidFill>
                  <a:srgbClr val="000000"/>
                </a:solidFill>
              </a:rPr>
              <a:t>+r</a:t>
            </a:r>
            <a:r>
              <a:rPr kumimoji="0" lang="en-US" sz="5400" baseline="-25000" dirty="0">
                <a:solidFill>
                  <a:srgbClr val="000000"/>
                </a:solidFill>
              </a:rPr>
              <a:t>1</a:t>
            </a:r>
            <a:r>
              <a:rPr kumimoji="0" lang="en-US" sz="5400" dirty="0">
                <a:solidFill>
                  <a:srgbClr val="000000"/>
                </a:solidFill>
              </a:rPr>
              <a:t>x</a:t>
            </a:r>
            <a:endParaRPr kumimoji="0" lang="en-US" sz="5400" dirty="0">
              <a:solidFill>
                <a:srgbClr val="000000"/>
              </a:solidFill>
              <a:latin typeface="MT Extra" pitchFamily="18" charset="2"/>
              <a:sym typeface="MT Extra" pitchFamily="18" charset="2"/>
            </a:endParaRPr>
          </a:p>
          <a:p>
            <a:r>
              <a:rPr kumimoji="0" lang="en-US" sz="5400" dirty="0">
                <a:solidFill>
                  <a:srgbClr val="000000"/>
                </a:solidFill>
              </a:rPr>
              <a:t>-</a:t>
            </a:r>
            <a:r>
              <a:rPr kumimoji="0" lang="en-US" sz="5400" dirty="0" err="1">
                <a:solidFill>
                  <a:srgbClr val="000000"/>
                </a:solidFill>
              </a:rPr>
              <a:t>xR</a:t>
            </a:r>
            <a:r>
              <a:rPr kumimoji="0" lang="en-US" sz="5400" dirty="0">
                <a:solidFill>
                  <a:srgbClr val="000000"/>
                </a:solidFill>
              </a:rPr>
              <a:t>(x)  =</a:t>
            </a:r>
            <a:r>
              <a:rPr kumimoji="0" lang="en-US" sz="2800" dirty="0">
                <a:solidFill>
                  <a:srgbClr val="000000"/>
                </a:solidFill>
              </a:rPr>
              <a:t> </a:t>
            </a:r>
            <a:r>
              <a:rPr kumimoji="0" lang="en-US" sz="5400" dirty="0">
                <a:solidFill>
                  <a:srgbClr val="000000"/>
                </a:solidFill>
              </a:rPr>
              <a:t>-</a:t>
            </a:r>
            <a:r>
              <a:rPr kumimoji="0" lang="en-US" sz="2000" dirty="0">
                <a:solidFill>
                  <a:srgbClr val="000000"/>
                </a:solidFill>
              </a:rPr>
              <a:t> </a:t>
            </a:r>
            <a:r>
              <a:rPr kumimoji="0" lang="en-US" sz="5400" dirty="0">
                <a:solidFill>
                  <a:srgbClr val="000000"/>
                </a:solidFill>
              </a:rPr>
              <a:t>r</a:t>
            </a:r>
            <a:r>
              <a:rPr kumimoji="0" lang="en-US" sz="5400" baseline="-25000" dirty="0">
                <a:solidFill>
                  <a:srgbClr val="000000"/>
                </a:solidFill>
              </a:rPr>
              <a:t>0</a:t>
            </a:r>
            <a:r>
              <a:rPr kumimoji="0" lang="en-US" sz="5400" dirty="0">
                <a:solidFill>
                  <a:srgbClr val="000000"/>
                </a:solidFill>
              </a:rPr>
              <a:t>x</a:t>
            </a:r>
            <a:endParaRPr kumimoji="0" lang="en-US" sz="5400" dirty="0">
              <a:solidFill>
                <a:srgbClr val="000000"/>
              </a:solidFill>
              <a:latin typeface="MT Extra" pitchFamily="18" charset="2"/>
              <a:sym typeface="MT Extra" pitchFamily="18" charset="2"/>
            </a:endParaRPr>
          </a:p>
          <a:p>
            <a:r>
              <a:rPr kumimoji="0" lang="en-US" sz="5400" dirty="0">
                <a:solidFill>
                  <a:srgbClr val="000000"/>
                </a:solidFill>
              </a:rPr>
              <a:t>-x</a:t>
            </a:r>
            <a:r>
              <a:rPr kumimoji="0" lang="en-US" sz="5400" baseline="30000" dirty="0">
                <a:solidFill>
                  <a:srgbClr val="000000"/>
                </a:solidFill>
              </a:rPr>
              <a:t>2</a:t>
            </a:r>
            <a:r>
              <a:rPr kumimoji="0" lang="en-US" sz="5400" dirty="0">
                <a:solidFill>
                  <a:srgbClr val="000000"/>
                </a:solidFill>
              </a:rPr>
              <a:t>R(x) =       </a:t>
            </a:r>
            <a:endParaRPr kumimoji="0" lang="en-US" sz="5400" dirty="0">
              <a:solidFill>
                <a:srgbClr val="000000"/>
              </a:solidFill>
              <a:latin typeface="MT Extra" pitchFamily="18" charset="2"/>
              <a:sym typeface="MT Extra" pitchFamily="18" charset="2"/>
            </a:endParaRPr>
          </a:p>
        </p:txBody>
      </p:sp>
      <p:sp>
        <p:nvSpPr>
          <p:cNvPr id="37892" name="Line 5"/>
          <p:cNvSpPr>
            <a:spLocks noChangeShapeType="1"/>
          </p:cNvSpPr>
          <p:nvPr/>
        </p:nvSpPr>
        <p:spPr bwMode="auto">
          <a:xfrm>
            <a:off x="76200" y="3276600"/>
            <a:ext cx="8839200" cy="0"/>
          </a:xfrm>
          <a:prstGeom prst="line">
            <a:avLst/>
          </a:prstGeom>
          <a:noFill/>
          <a:ln w="38100">
            <a:solidFill>
              <a:srgbClr val="000000"/>
            </a:solidFill>
            <a:round/>
            <a:headEnd/>
            <a:tailEnd/>
          </a:ln>
        </p:spPr>
        <p:txBody>
          <a:bodyPr/>
          <a:lstStyle/>
          <a:p>
            <a:endParaRPr lang="en-US"/>
          </a:p>
        </p:txBody>
      </p:sp>
      <p:sp>
        <p:nvSpPr>
          <p:cNvPr id="573449" name="Text Box 9"/>
          <p:cNvSpPr txBox="1">
            <a:spLocks noChangeArrowheads="1"/>
          </p:cNvSpPr>
          <p:nvPr/>
        </p:nvSpPr>
        <p:spPr bwMode="auto">
          <a:xfrm>
            <a:off x="1363663" y="3352800"/>
            <a:ext cx="7053534" cy="2585323"/>
          </a:xfrm>
          <a:prstGeom prst="rect">
            <a:avLst/>
          </a:prstGeom>
          <a:noFill/>
          <a:ln w="38100">
            <a:noFill/>
            <a:miter lim="800000"/>
            <a:headEnd/>
            <a:tailEnd/>
          </a:ln>
        </p:spPr>
        <p:txBody>
          <a:bodyPr wrap="none">
            <a:spAutoFit/>
          </a:bodyPr>
          <a:lstStyle/>
          <a:p>
            <a:r>
              <a:rPr kumimoji="0" lang="en-US" sz="5400" dirty="0">
                <a:solidFill>
                  <a:srgbClr val="000000"/>
                </a:solidFill>
              </a:rPr>
              <a:t>R(x)-</a:t>
            </a:r>
            <a:r>
              <a:rPr kumimoji="0" lang="en-US" sz="5400" dirty="0" err="1">
                <a:solidFill>
                  <a:srgbClr val="000000"/>
                </a:solidFill>
              </a:rPr>
              <a:t>xR</a:t>
            </a:r>
            <a:r>
              <a:rPr kumimoji="0" lang="en-US" sz="5400" dirty="0">
                <a:solidFill>
                  <a:srgbClr val="000000"/>
                </a:solidFill>
              </a:rPr>
              <a:t>(x)-x</a:t>
            </a:r>
            <a:r>
              <a:rPr kumimoji="0" lang="en-US" sz="5400" baseline="30000" dirty="0">
                <a:solidFill>
                  <a:srgbClr val="000000"/>
                </a:solidFill>
              </a:rPr>
              <a:t>2</a:t>
            </a:r>
            <a:r>
              <a:rPr kumimoji="0" lang="en-US" sz="5400" dirty="0">
                <a:solidFill>
                  <a:srgbClr val="000000"/>
                </a:solidFill>
              </a:rPr>
              <a:t>R(x) =</a:t>
            </a:r>
          </a:p>
          <a:p>
            <a:r>
              <a:rPr kumimoji="0" lang="en-US" sz="5400" dirty="0">
                <a:solidFill>
                  <a:srgbClr val="000000"/>
                </a:solidFill>
              </a:rPr>
              <a:t>            r</a:t>
            </a:r>
            <a:r>
              <a:rPr kumimoji="0" lang="en-US" sz="5400" baseline="-25000" dirty="0">
                <a:solidFill>
                  <a:srgbClr val="000000"/>
                </a:solidFill>
              </a:rPr>
              <a:t>0</a:t>
            </a:r>
            <a:r>
              <a:rPr kumimoji="0" lang="en-US" sz="5400" dirty="0">
                <a:solidFill>
                  <a:srgbClr val="000000"/>
                </a:solidFill>
              </a:rPr>
              <a:t>+r</a:t>
            </a:r>
            <a:r>
              <a:rPr kumimoji="0" lang="en-US" sz="5400" baseline="-25000" dirty="0">
                <a:solidFill>
                  <a:srgbClr val="000000"/>
                </a:solidFill>
              </a:rPr>
              <a:t>1</a:t>
            </a:r>
            <a:r>
              <a:rPr kumimoji="0" lang="en-US" sz="5400" dirty="0">
                <a:solidFill>
                  <a:srgbClr val="000000"/>
                </a:solidFill>
              </a:rPr>
              <a:t>x-r</a:t>
            </a:r>
            <a:r>
              <a:rPr kumimoji="0" lang="en-US" sz="5400" baseline="-25000" dirty="0">
                <a:solidFill>
                  <a:srgbClr val="000000"/>
                </a:solidFill>
              </a:rPr>
              <a:t>0</a:t>
            </a:r>
            <a:r>
              <a:rPr kumimoji="0" lang="en-US" sz="5400" dirty="0">
                <a:solidFill>
                  <a:srgbClr val="000000"/>
                </a:solidFill>
              </a:rPr>
              <a:t>x = </a:t>
            </a:r>
            <a:r>
              <a:rPr kumimoji="0" lang="en-US" sz="5400" dirty="0" smtClean="0">
                <a:solidFill>
                  <a:srgbClr val="000000"/>
                </a:solidFill>
              </a:rPr>
              <a:t>x</a:t>
            </a:r>
          </a:p>
          <a:p>
            <a:r>
              <a:rPr kumimoji="0" lang="en-US" sz="5400" dirty="0" smtClean="0">
                <a:solidFill>
                  <a:srgbClr val="000000"/>
                </a:solidFill>
              </a:rPr>
              <a:t>=&gt;R(x) = x/(1-x-x</a:t>
            </a:r>
            <a:r>
              <a:rPr kumimoji="0" lang="en-US" sz="5400" baseline="30000" dirty="0" smtClean="0">
                <a:solidFill>
                  <a:srgbClr val="000000"/>
                </a:solidFill>
              </a:rPr>
              <a:t>2</a:t>
            </a:r>
            <a:r>
              <a:rPr kumimoji="0" lang="en-US" sz="5400" dirty="0" smtClean="0">
                <a:solidFill>
                  <a:srgbClr val="000000"/>
                </a:solidFill>
              </a:rPr>
              <a:t>)</a:t>
            </a:r>
            <a:endParaRPr kumimoji="0" lang="en-US" sz="5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463045" y="76200"/>
            <a:ext cx="3328155" cy="461665"/>
          </a:xfrm>
          <a:prstGeom prst="rect">
            <a:avLst/>
          </a:prstGeom>
          <a:noFill/>
          <a:ln w="9525">
            <a:noFill/>
            <a:miter lim="800000"/>
            <a:headEnd/>
            <a:tailEnd/>
          </a:ln>
        </p:spPr>
        <p:txBody>
          <a:bodyPr wrap="none">
            <a:spAutoFit/>
          </a:bodyPr>
          <a:lstStyle/>
          <a:p>
            <a:r>
              <a:rPr lang="en-US" altLang="zh-TW" sz="2400" b="1" dirty="0">
                <a:solidFill>
                  <a:srgbClr val="003366"/>
                </a:solidFill>
              </a:rPr>
              <a:t>Closed Form for R(x</a:t>
            </a:r>
            <a:r>
              <a:rPr lang="en-US" altLang="zh-TW" sz="2400" b="1" dirty="0" smtClean="0">
                <a:solidFill>
                  <a:srgbClr val="003366"/>
                </a:solidFill>
              </a:rPr>
              <a:t>)</a:t>
            </a:r>
            <a:endParaRPr lang="en-US" altLang="zh-TW" sz="2400" b="1" dirty="0">
              <a:solidFill>
                <a:srgbClr val="003366"/>
              </a:solidFill>
            </a:endParaRPr>
          </a:p>
        </p:txBody>
      </p:sp>
      <p:sp>
        <p:nvSpPr>
          <p:cNvPr id="7" name="TextBox 6"/>
          <p:cNvSpPr txBox="1"/>
          <p:nvPr/>
        </p:nvSpPr>
        <p:spPr>
          <a:xfrm>
            <a:off x="0" y="2373868"/>
            <a:ext cx="3358612" cy="369332"/>
          </a:xfrm>
          <a:prstGeom prst="rect">
            <a:avLst/>
          </a:prstGeom>
          <a:noFill/>
        </p:spPr>
        <p:txBody>
          <a:bodyPr wrap="none" rtlCol="0">
            <a:spAutoFit/>
          </a:bodyPr>
          <a:lstStyle/>
          <a:p>
            <a:r>
              <a:rPr lang="en-US" dirty="0" smtClean="0"/>
              <a:t>We factor the denominator:  </a:t>
            </a:r>
            <a:endParaRPr lang="en-US" dirty="0"/>
          </a:p>
        </p:txBody>
      </p:sp>
      <p:pic>
        <p:nvPicPr>
          <p:cNvPr id="81923" name="Picture 3"/>
          <p:cNvPicPr>
            <a:picLocks noChangeAspect="1" noChangeArrowheads="1"/>
          </p:cNvPicPr>
          <p:nvPr/>
        </p:nvPicPr>
        <p:blipFill>
          <a:blip r:embed="rId2" cstate="print"/>
          <a:srcRect/>
          <a:stretch>
            <a:fillRect/>
          </a:stretch>
        </p:blipFill>
        <p:spPr bwMode="auto">
          <a:xfrm>
            <a:off x="3110345" y="2334490"/>
            <a:ext cx="4218717" cy="484910"/>
          </a:xfrm>
          <a:prstGeom prst="rect">
            <a:avLst/>
          </a:prstGeom>
          <a:noFill/>
          <a:ln w="9525">
            <a:noFill/>
            <a:miter lim="800000"/>
            <a:headEnd/>
            <a:tailEnd/>
          </a:ln>
        </p:spPr>
      </p:pic>
      <p:grpSp>
        <p:nvGrpSpPr>
          <p:cNvPr id="16" name="Group 15"/>
          <p:cNvGrpSpPr/>
          <p:nvPr/>
        </p:nvGrpSpPr>
        <p:grpSpPr>
          <a:xfrm>
            <a:off x="7543800" y="1905000"/>
            <a:ext cx="1447800" cy="1143000"/>
            <a:chOff x="0" y="457200"/>
            <a:chExt cx="990600" cy="685800"/>
          </a:xfrm>
        </p:grpSpPr>
        <p:pic>
          <p:nvPicPr>
            <p:cNvPr id="81927"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457200"/>
              <a:ext cx="990600" cy="342900"/>
            </a:xfrm>
            <a:prstGeom prst="rect">
              <a:avLst/>
            </a:prstGeom>
            <a:noFill/>
          </p:spPr>
        </p:pic>
        <p:pic>
          <p:nvPicPr>
            <p:cNvPr id="81926"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800100"/>
              <a:ext cx="962025" cy="342900"/>
            </a:xfrm>
            <a:prstGeom prst="rect">
              <a:avLst/>
            </a:prstGeom>
            <a:noFill/>
          </p:spPr>
        </p:pic>
      </p:grpSp>
      <p:sp>
        <p:nvSpPr>
          <p:cNvPr id="81928" name="Rectangle 8"/>
          <p:cNvSpPr>
            <a:spLocks noChangeArrowheads="1"/>
          </p:cNvSpPr>
          <p:nvPr/>
        </p:nvSpPr>
        <p:spPr bwMode="auto">
          <a:xfrm>
            <a:off x="0" y="685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29" name="Rectangle 9"/>
          <p:cNvSpPr>
            <a:spLocks noChangeArrowheads="1"/>
          </p:cNvSpPr>
          <p:nvPr/>
        </p:nvSpPr>
        <p:spPr bwMode="auto">
          <a:xfrm>
            <a:off x="0" y="1485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81930" name="Rectangle 10"/>
          <p:cNvSpPr>
            <a:spLocks noChangeArrowheads="1"/>
          </p:cNvSpPr>
          <p:nvPr/>
        </p:nvSpPr>
        <p:spPr bwMode="auto">
          <a:xfrm>
            <a:off x="0" y="1828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7" name="TextBox 16"/>
          <p:cNvSpPr txBox="1"/>
          <p:nvPr/>
        </p:nvSpPr>
        <p:spPr>
          <a:xfrm>
            <a:off x="-5812" y="3059668"/>
            <a:ext cx="3995004" cy="369332"/>
          </a:xfrm>
          <a:prstGeom prst="rect">
            <a:avLst/>
          </a:prstGeom>
          <a:noFill/>
        </p:spPr>
        <p:txBody>
          <a:bodyPr wrap="none" rtlCol="0">
            <a:spAutoFit/>
          </a:bodyPr>
          <a:lstStyle/>
          <a:p>
            <a:r>
              <a:rPr lang="en-US" dirty="0" smtClean="0"/>
              <a:t>Next we find A</a:t>
            </a:r>
            <a:r>
              <a:rPr lang="en-US" baseline="-25000" dirty="0" smtClean="0"/>
              <a:t>1</a:t>
            </a:r>
            <a:r>
              <a:rPr lang="en-US" dirty="0" smtClean="0"/>
              <a:t> and A</a:t>
            </a:r>
            <a:r>
              <a:rPr lang="en-US" baseline="-25000" dirty="0" smtClean="0"/>
              <a:t>2</a:t>
            </a:r>
            <a:r>
              <a:rPr lang="en-US" dirty="0" smtClean="0"/>
              <a:t> such that:</a:t>
            </a:r>
            <a:endParaRPr lang="en-US" dirty="0"/>
          </a:p>
        </p:txBody>
      </p:sp>
      <p:pic>
        <p:nvPicPr>
          <p:cNvPr id="81931" name="Picture 11"/>
          <p:cNvPicPr>
            <a:picLocks noChangeAspect="1" noChangeArrowheads="1"/>
          </p:cNvPicPr>
          <p:nvPr/>
        </p:nvPicPr>
        <p:blipFill>
          <a:blip r:embed="rId5" cstate="print"/>
          <a:srcRect/>
          <a:stretch>
            <a:fillRect/>
          </a:stretch>
        </p:blipFill>
        <p:spPr bwMode="auto">
          <a:xfrm>
            <a:off x="3733800" y="2895600"/>
            <a:ext cx="3823277" cy="704850"/>
          </a:xfrm>
          <a:prstGeom prst="rect">
            <a:avLst/>
          </a:prstGeom>
          <a:noFill/>
          <a:ln w="9525">
            <a:noFill/>
            <a:miter lim="800000"/>
            <a:headEnd/>
            <a:tailEnd/>
          </a:ln>
        </p:spPr>
      </p:pic>
      <p:sp>
        <p:nvSpPr>
          <p:cNvPr id="19" name="TextBox 18"/>
          <p:cNvSpPr txBox="1"/>
          <p:nvPr/>
        </p:nvSpPr>
        <p:spPr>
          <a:xfrm>
            <a:off x="1066800" y="4038600"/>
            <a:ext cx="4645824" cy="369332"/>
          </a:xfrm>
          <a:prstGeom prst="rect">
            <a:avLst/>
          </a:prstGeom>
          <a:noFill/>
        </p:spPr>
        <p:txBody>
          <a:bodyPr wrap="none" rtlCol="0">
            <a:spAutoFit/>
          </a:bodyPr>
          <a:lstStyle/>
          <a:p>
            <a:r>
              <a:rPr lang="en-US" dirty="0" smtClean="0"/>
              <a:t>How do you find the values of A</a:t>
            </a:r>
            <a:r>
              <a:rPr lang="en-US" baseline="-25000" dirty="0" smtClean="0"/>
              <a:t>1</a:t>
            </a:r>
            <a:r>
              <a:rPr lang="en-US" dirty="0" smtClean="0"/>
              <a:t> and A</a:t>
            </a:r>
            <a:r>
              <a:rPr lang="en-US" baseline="-25000" dirty="0" smtClean="0"/>
              <a:t>2</a:t>
            </a:r>
            <a:r>
              <a:rPr lang="en-US" dirty="0" smtClean="0"/>
              <a:t>?</a:t>
            </a:r>
            <a:endParaRPr lang="en-US" dirty="0"/>
          </a:p>
        </p:txBody>
      </p:sp>
      <p:sp>
        <p:nvSpPr>
          <p:cNvPr id="20" name="TextBox 19"/>
          <p:cNvSpPr txBox="1"/>
          <p:nvPr/>
        </p:nvSpPr>
        <p:spPr>
          <a:xfrm>
            <a:off x="533400" y="4572000"/>
            <a:ext cx="8036174" cy="369332"/>
          </a:xfrm>
          <a:prstGeom prst="rect">
            <a:avLst/>
          </a:prstGeom>
          <a:noFill/>
        </p:spPr>
        <p:txBody>
          <a:bodyPr wrap="none" rtlCol="0">
            <a:spAutoFit/>
          </a:bodyPr>
          <a:lstStyle/>
          <a:p>
            <a:r>
              <a:rPr lang="en-US" dirty="0" smtClean="0"/>
              <a:t>We plug in various values of x to generate linear equations in A</a:t>
            </a:r>
            <a:r>
              <a:rPr lang="en-US" baseline="-25000" dirty="0" smtClean="0"/>
              <a:t>1</a:t>
            </a:r>
            <a:r>
              <a:rPr lang="en-US" dirty="0" smtClean="0"/>
              <a:t> and A</a:t>
            </a:r>
            <a:r>
              <a:rPr lang="en-US" baseline="-25000" dirty="0" smtClean="0"/>
              <a:t>2</a:t>
            </a:r>
            <a:r>
              <a:rPr lang="en-US" dirty="0" smtClean="0"/>
              <a:t>:</a:t>
            </a:r>
            <a:endParaRPr lang="en-US" dirty="0"/>
          </a:p>
        </p:txBody>
      </p:sp>
      <p:pic>
        <p:nvPicPr>
          <p:cNvPr id="81933"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52400" y="5029200"/>
            <a:ext cx="1040130" cy="400050"/>
          </a:xfrm>
          <a:prstGeom prst="rect">
            <a:avLst/>
          </a:prstGeom>
          <a:noFill/>
        </p:spPr>
      </p:pic>
      <p:pic>
        <p:nvPicPr>
          <p:cNvPr id="81932" name="Picture 1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00200" y="5053445"/>
            <a:ext cx="1600200" cy="400050"/>
          </a:xfrm>
          <a:prstGeom prst="rect">
            <a:avLst/>
          </a:prstGeom>
          <a:noFill/>
        </p:spPr>
      </p:pic>
      <p:sp>
        <p:nvSpPr>
          <p:cNvPr id="81934" name="Rectangle 14"/>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35" name="Rectangle 15"/>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pic>
        <p:nvPicPr>
          <p:cNvPr id="81937"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 y="5400675"/>
            <a:ext cx="1143000" cy="439615"/>
          </a:xfrm>
          <a:prstGeom prst="rect">
            <a:avLst/>
          </a:prstGeom>
          <a:noFill/>
        </p:spPr>
      </p:pic>
      <p:pic>
        <p:nvPicPr>
          <p:cNvPr id="81936" name="Picture 1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0" y="5895056"/>
            <a:ext cx="4876800" cy="734344"/>
          </a:xfrm>
          <a:prstGeom prst="rect">
            <a:avLst/>
          </a:prstGeom>
          <a:noFill/>
        </p:spPr>
      </p:pic>
      <p:sp>
        <p:nvSpPr>
          <p:cNvPr id="81938" name="Rectangle 18"/>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39" name="Rectangle 19"/>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pic>
        <p:nvPicPr>
          <p:cNvPr id="81940" name="Picture 20"/>
          <p:cNvPicPr>
            <a:picLocks noChangeAspect="1" noChangeArrowheads="1"/>
          </p:cNvPicPr>
          <p:nvPr/>
        </p:nvPicPr>
        <p:blipFill>
          <a:blip r:embed="rId10" cstate="print"/>
          <a:srcRect/>
          <a:stretch>
            <a:fillRect/>
          </a:stretch>
        </p:blipFill>
        <p:spPr bwMode="auto">
          <a:xfrm>
            <a:off x="5791199" y="5276850"/>
            <a:ext cx="2740357" cy="1504950"/>
          </a:xfrm>
          <a:prstGeom prst="rect">
            <a:avLst/>
          </a:prstGeom>
          <a:noFill/>
          <a:ln w="9525">
            <a:noFill/>
            <a:miter lim="800000"/>
            <a:headEnd/>
            <a:tailEnd/>
          </a:ln>
        </p:spPr>
      </p:pic>
      <p:sp>
        <p:nvSpPr>
          <p:cNvPr id="32" name="Text Box 4"/>
          <p:cNvSpPr txBox="1">
            <a:spLocks noChangeArrowheads="1"/>
          </p:cNvSpPr>
          <p:nvPr/>
        </p:nvSpPr>
        <p:spPr bwMode="auto">
          <a:xfrm>
            <a:off x="2474913" y="1447800"/>
            <a:ext cx="3621087" cy="376238"/>
          </a:xfrm>
          <a:prstGeom prst="rect">
            <a:avLst/>
          </a:prstGeom>
          <a:solidFill>
            <a:srgbClr val="FFFF66"/>
          </a:solidFill>
          <a:ln w="9525">
            <a:solidFill>
              <a:schemeClr val="bg2"/>
            </a:solidFill>
            <a:miter lim="800000"/>
            <a:headEnd/>
            <a:tailEnd/>
          </a:ln>
        </p:spPr>
        <p:txBody>
          <a:bodyPr>
            <a:spAutoFit/>
          </a:bodyPr>
          <a:lstStyle/>
          <a:p>
            <a:r>
              <a:rPr lang="en-US" dirty="0"/>
              <a:t>What is the closed form of </a:t>
            </a:r>
            <a:r>
              <a:rPr lang="en-US" dirty="0" err="1"/>
              <a:t>r</a:t>
            </a:r>
            <a:r>
              <a:rPr lang="en-US" baseline="-25000" dirty="0" err="1"/>
              <a:t>n</a:t>
            </a:r>
            <a:r>
              <a:rPr lang="en-US" dirty="0"/>
              <a:t>?</a:t>
            </a:r>
          </a:p>
        </p:txBody>
      </p:sp>
      <p:grpSp>
        <p:nvGrpSpPr>
          <p:cNvPr id="36" name="Group 35"/>
          <p:cNvGrpSpPr/>
          <p:nvPr/>
        </p:nvGrpSpPr>
        <p:grpSpPr>
          <a:xfrm>
            <a:off x="2881393" y="533400"/>
            <a:ext cx="2452607" cy="685800"/>
            <a:chOff x="533400" y="685800"/>
            <a:chExt cx="2452607" cy="685800"/>
          </a:xfrm>
        </p:grpSpPr>
        <p:pic>
          <p:nvPicPr>
            <p:cNvPr id="81922" name="Picture 2"/>
            <p:cNvPicPr>
              <a:picLocks noChangeAspect="1" noChangeArrowheads="1"/>
            </p:cNvPicPr>
            <p:nvPr/>
          </p:nvPicPr>
          <p:blipFill>
            <a:blip r:embed="rId11" cstate="print"/>
            <a:srcRect/>
            <a:stretch>
              <a:fillRect/>
            </a:stretch>
          </p:blipFill>
          <p:spPr bwMode="auto">
            <a:xfrm>
              <a:off x="533400" y="685800"/>
              <a:ext cx="2452607" cy="685800"/>
            </a:xfrm>
            <a:prstGeom prst="rect">
              <a:avLst/>
            </a:prstGeom>
            <a:noFill/>
            <a:ln w="9525">
              <a:noFill/>
              <a:miter lim="800000"/>
              <a:headEnd/>
              <a:tailEnd/>
            </a:ln>
          </p:spPr>
        </p:pic>
        <p:pic>
          <p:nvPicPr>
            <p:cNvPr id="81941" name="Picture 21"/>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838200"/>
              <a:ext cx="590550" cy="393700"/>
            </a:xfrm>
            <a:prstGeom prst="rect">
              <a:avLst/>
            </a:prstGeom>
            <a:solidFill>
              <a:schemeClr val="bg1"/>
            </a:solidFill>
          </p:spPr>
        </p:pic>
      </p:grpSp>
      <p:sp>
        <p:nvSpPr>
          <p:cNvPr id="81943" name="Rectangle 23"/>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par>
                                <p:cTn id="18" presetID="5" presetClass="entr" presetSubtype="10" fill="hold" nodeType="withEffect">
                                  <p:stCondLst>
                                    <p:cond delay="0"/>
                                  </p:stCondLst>
                                  <p:childTnLst>
                                    <p:set>
                                      <p:cBhvr>
                                        <p:cTn id="19" dur="1" fill="hold">
                                          <p:stCondLst>
                                            <p:cond delay="0"/>
                                          </p:stCondLst>
                                        </p:cTn>
                                        <p:tgtEl>
                                          <p:spTgt spid="81923"/>
                                        </p:tgtEl>
                                        <p:attrNameLst>
                                          <p:attrName>style.visibility</p:attrName>
                                        </p:attrNameLst>
                                      </p:cBhvr>
                                      <p:to>
                                        <p:strVal val="visible"/>
                                      </p:to>
                                    </p:set>
                                    <p:animEffect transition="in" filter="checkerboard(across)">
                                      <p:cBhvr>
                                        <p:cTn id="20" dur="500"/>
                                        <p:tgtEl>
                                          <p:spTgt spid="81923"/>
                                        </p:tgtEl>
                                      </p:cBhvr>
                                    </p:animEffect>
                                  </p:childTnLst>
                                </p:cTn>
                              </p:par>
                              <p:par>
                                <p:cTn id="21" presetID="5" presetClass="entr" presetSubtype="1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1931"/>
                                        </p:tgtEl>
                                        <p:attrNameLst>
                                          <p:attrName>style.visibility</p:attrName>
                                        </p:attrNameLst>
                                      </p:cBhvr>
                                      <p:to>
                                        <p:strVal val="visible"/>
                                      </p:to>
                                    </p:set>
                                    <p:anim calcmode="lin" valueType="num">
                                      <p:cBhvr additive="base">
                                        <p:cTn id="32" dur="500" fill="hold"/>
                                        <p:tgtEl>
                                          <p:spTgt spid="81931"/>
                                        </p:tgtEl>
                                        <p:attrNameLst>
                                          <p:attrName>ppt_x</p:attrName>
                                        </p:attrNameLst>
                                      </p:cBhvr>
                                      <p:tavLst>
                                        <p:tav tm="0">
                                          <p:val>
                                            <p:strVal val="#ppt_x"/>
                                          </p:val>
                                        </p:tav>
                                        <p:tav tm="100000">
                                          <p:val>
                                            <p:strVal val="#ppt_x"/>
                                          </p:val>
                                        </p:tav>
                                      </p:tavLst>
                                    </p:anim>
                                    <p:anim calcmode="lin" valueType="num">
                                      <p:cBhvr additive="base">
                                        <p:cTn id="33" dur="500" fill="hold"/>
                                        <p:tgtEl>
                                          <p:spTgt spid="8193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81933"/>
                                        </p:tgtEl>
                                        <p:attrNameLst>
                                          <p:attrName>style.visibility</p:attrName>
                                        </p:attrNameLst>
                                      </p:cBhvr>
                                      <p:to>
                                        <p:strVal val="visible"/>
                                      </p:to>
                                    </p:set>
                                    <p:animEffect transition="in" filter="checkerboard(across)">
                                      <p:cBhvr>
                                        <p:cTn id="50" dur="500"/>
                                        <p:tgtEl>
                                          <p:spTgt spid="81933"/>
                                        </p:tgtEl>
                                      </p:cBhvr>
                                    </p:animEffect>
                                  </p:childTnLst>
                                </p:cTn>
                              </p:par>
                              <p:par>
                                <p:cTn id="51" presetID="5" presetClass="entr" presetSubtype="10" fill="hold" nodeType="withEffect">
                                  <p:stCondLst>
                                    <p:cond delay="0"/>
                                  </p:stCondLst>
                                  <p:childTnLst>
                                    <p:set>
                                      <p:cBhvr>
                                        <p:cTn id="52" dur="1" fill="hold">
                                          <p:stCondLst>
                                            <p:cond delay="0"/>
                                          </p:stCondLst>
                                        </p:cTn>
                                        <p:tgtEl>
                                          <p:spTgt spid="81932"/>
                                        </p:tgtEl>
                                        <p:attrNameLst>
                                          <p:attrName>style.visibility</p:attrName>
                                        </p:attrNameLst>
                                      </p:cBhvr>
                                      <p:to>
                                        <p:strVal val="visible"/>
                                      </p:to>
                                    </p:set>
                                    <p:animEffect transition="in" filter="checkerboard(across)">
                                      <p:cBhvr>
                                        <p:cTn id="53" dur="500"/>
                                        <p:tgtEl>
                                          <p:spTgt spid="8193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81937"/>
                                        </p:tgtEl>
                                        <p:attrNameLst>
                                          <p:attrName>style.visibility</p:attrName>
                                        </p:attrNameLst>
                                      </p:cBhvr>
                                      <p:to>
                                        <p:strVal val="visible"/>
                                      </p:to>
                                    </p:set>
                                    <p:anim calcmode="lin" valueType="num">
                                      <p:cBhvr additive="base">
                                        <p:cTn id="58" dur="500" fill="hold"/>
                                        <p:tgtEl>
                                          <p:spTgt spid="81937"/>
                                        </p:tgtEl>
                                        <p:attrNameLst>
                                          <p:attrName>ppt_x</p:attrName>
                                        </p:attrNameLst>
                                      </p:cBhvr>
                                      <p:tavLst>
                                        <p:tav tm="0">
                                          <p:val>
                                            <p:strVal val="#ppt_x"/>
                                          </p:val>
                                        </p:tav>
                                        <p:tav tm="100000">
                                          <p:val>
                                            <p:strVal val="#ppt_x"/>
                                          </p:val>
                                        </p:tav>
                                      </p:tavLst>
                                    </p:anim>
                                    <p:anim calcmode="lin" valueType="num">
                                      <p:cBhvr additive="base">
                                        <p:cTn id="59" dur="500" fill="hold"/>
                                        <p:tgtEl>
                                          <p:spTgt spid="8193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81936"/>
                                        </p:tgtEl>
                                        <p:attrNameLst>
                                          <p:attrName>style.visibility</p:attrName>
                                        </p:attrNameLst>
                                      </p:cBhvr>
                                      <p:to>
                                        <p:strVal val="visible"/>
                                      </p:to>
                                    </p:set>
                                    <p:anim calcmode="lin" valueType="num">
                                      <p:cBhvr additive="base">
                                        <p:cTn id="62" dur="500" fill="hold"/>
                                        <p:tgtEl>
                                          <p:spTgt spid="81936"/>
                                        </p:tgtEl>
                                        <p:attrNameLst>
                                          <p:attrName>ppt_x</p:attrName>
                                        </p:attrNameLst>
                                      </p:cBhvr>
                                      <p:tavLst>
                                        <p:tav tm="0">
                                          <p:val>
                                            <p:strVal val="#ppt_x"/>
                                          </p:val>
                                        </p:tav>
                                        <p:tav tm="100000">
                                          <p:val>
                                            <p:strVal val="#ppt_x"/>
                                          </p:val>
                                        </p:tav>
                                      </p:tavLst>
                                    </p:anim>
                                    <p:anim calcmode="lin" valueType="num">
                                      <p:cBhvr additive="base">
                                        <p:cTn id="63" dur="500" fill="hold"/>
                                        <p:tgtEl>
                                          <p:spTgt spid="8193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81940"/>
                                        </p:tgtEl>
                                        <p:attrNameLst>
                                          <p:attrName>style.visibility</p:attrName>
                                        </p:attrNameLst>
                                      </p:cBhvr>
                                      <p:to>
                                        <p:strVal val="visible"/>
                                      </p:to>
                                    </p:set>
                                    <p:animEffect transition="in" filter="checkerboard(across)">
                                      <p:cBhvr>
                                        <p:cTn id="68" dur="500"/>
                                        <p:tgtEl>
                                          <p:spTgt spid="8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P spid="20" grpId="0"/>
      <p:bldP spid="3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463045" y="13855"/>
            <a:ext cx="3328155" cy="461665"/>
          </a:xfrm>
          <a:prstGeom prst="rect">
            <a:avLst/>
          </a:prstGeom>
          <a:noFill/>
          <a:ln w="9525">
            <a:noFill/>
            <a:miter lim="800000"/>
            <a:headEnd/>
            <a:tailEnd/>
          </a:ln>
        </p:spPr>
        <p:txBody>
          <a:bodyPr wrap="none">
            <a:spAutoFit/>
          </a:bodyPr>
          <a:lstStyle/>
          <a:p>
            <a:r>
              <a:rPr lang="en-US" altLang="zh-TW" sz="2400" b="1" dirty="0">
                <a:solidFill>
                  <a:srgbClr val="003366"/>
                </a:solidFill>
              </a:rPr>
              <a:t>Closed Form for R(x</a:t>
            </a:r>
            <a:r>
              <a:rPr lang="en-US" altLang="zh-TW" sz="2400" b="1" dirty="0" smtClean="0">
                <a:solidFill>
                  <a:srgbClr val="003366"/>
                </a:solidFill>
              </a:rPr>
              <a:t>)</a:t>
            </a:r>
            <a:endParaRPr lang="en-US" altLang="zh-TW" sz="2400" b="1" dirty="0">
              <a:solidFill>
                <a:srgbClr val="003366"/>
              </a:solidFill>
            </a:endParaRPr>
          </a:p>
        </p:txBody>
      </p:sp>
      <p:sp>
        <p:nvSpPr>
          <p:cNvPr id="7" name="TextBox 6"/>
          <p:cNvSpPr txBox="1"/>
          <p:nvPr/>
        </p:nvSpPr>
        <p:spPr>
          <a:xfrm>
            <a:off x="-90062" y="1840468"/>
            <a:ext cx="3358612" cy="369332"/>
          </a:xfrm>
          <a:prstGeom prst="rect">
            <a:avLst/>
          </a:prstGeom>
          <a:noFill/>
        </p:spPr>
        <p:txBody>
          <a:bodyPr wrap="none" rtlCol="0">
            <a:spAutoFit/>
          </a:bodyPr>
          <a:lstStyle/>
          <a:p>
            <a:r>
              <a:rPr lang="en-US" dirty="0" smtClean="0"/>
              <a:t>We factor the denominator:  </a:t>
            </a:r>
            <a:endParaRPr lang="en-US" dirty="0"/>
          </a:p>
        </p:txBody>
      </p:sp>
      <p:pic>
        <p:nvPicPr>
          <p:cNvPr id="81923" name="Picture 3"/>
          <p:cNvPicPr>
            <a:picLocks noChangeAspect="1" noChangeArrowheads="1"/>
          </p:cNvPicPr>
          <p:nvPr/>
        </p:nvPicPr>
        <p:blipFill>
          <a:blip r:embed="rId3" cstate="print"/>
          <a:srcRect/>
          <a:stretch>
            <a:fillRect/>
          </a:stretch>
        </p:blipFill>
        <p:spPr bwMode="auto">
          <a:xfrm>
            <a:off x="3020283" y="1801090"/>
            <a:ext cx="4218717" cy="484910"/>
          </a:xfrm>
          <a:prstGeom prst="rect">
            <a:avLst/>
          </a:prstGeom>
          <a:noFill/>
          <a:ln w="9525">
            <a:noFill/>
            <a:miter lim="800000"/>
            <a:headEnd/>
            <a:tailEnd/>
          </a:ln>
        </p:spPr>
      </p:pic>
      <p:grpSp>
        <p:nvGrpSpPr>
          <p:cNvPr id="2" name="Group 15"/>
          <p:cNvGrpSpPr/>
          <p:nvPr/>
        </p:nvGrpSpPr>
        <p:grpSpPr>
          <a:xfrm>
            <a:off x="7696200" y="990600"/>
            <a:ext cx="1295400" cy="990600"/>
            <a:chOff x="0" y="457200"/>
            <a:chExt cx="990600" cy="685800"/>
          </a:xfrm>
        </p:grpSpPr>
        <p:pic>
          <p:nvPicPr>
            <p:cNvPr id="819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990600" cy="342900"/>
            </a:xfrm>
            <a:prstGeom prst="rect">
              <a:avLst/>
            </a:prstGeom>
            <a:noFill/>
          </p:spPr>
        </p:pic>
        <p:pic>
          <p:nvPicPr>
            <p:cNvPr id="81926"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800100"/>
              <a:ext cx="962025" cy="342900"/>
            </a:xfrm>
            <a:prstGeom prst="rect">
              <a:avLst/>
            </a:prstGeom>
            <a:noFill/>
          </p:spPr>
        </p:pic>
      </p:grpSp>
      <p:sp>
        <p:nvSpPr>
          <p:cNvPr id="81928" name="Rectangle 8"/>
          <p:cNvSpPr>
            <a:spLocks noChangeArrowheads="1"/>
          </p:cNvSpPr>
          <p:nvPr/>
        </p:nvSpPr>
        <p:spPr bwMode="auto">
          <a:xfrm>
            <a:off x="0" y="152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29"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81930" name="Rectangle 10"/>
          <p:cNvSpPr>
            <a:spLocks noChangeArrowheads="1"/>
          </p:cNvSpPr>
          <p:nvPr/>
        </p:nvSpPr>
        <p:spPr bwMode="auto">
          <a:xfrm>
            <a:off x="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7" name="TextBox 16"/>
          <p:cNvSpPr txBox="1"/>
          <p:nvPr/>
        </p:nvSpPr>
        <p:spPr>
          <a:xfrm>
            <a:off x="-76200" y="2526268"/>
            <a:ext cx="3995004" cy="369332"/>
          </a:xfrm>
          <a:prstGeom prst="rect">
            <a:avLst/>
          </a:prstGeom>
          <a:noFill/>
        </p:spPr>
        <p:txBody>
          <a:bodyPr wrap="none" rtlCol="0">
            <a:spAutoFit/>
          </a:bodyPr>
          <a:lstStyle/>
          <a:p>
            <a:r>
              <a:rPr lang="en-US" dirty="0" smtClean="0"/>
              <a:t>Next we find A</a:t>
            </a:r>
            <a:r>
              <a:rPr lang="en-US" baseline="-25000" dirty="0" smtClean="0"/>
              <a:t>1</a:t>
            </a:r>
            <a:r>
              <a:rPr lang="en-US" dirty="0" smtClean="0"/>
              <a:t> and A</a:t>
            </a:r>
            <a:r>
              <a:rPr lang="en-US" baseline="-25000" dirty="0" smtClean="0"/>
              <a:t>2</a:t>
            </a:r>
            <a:r>
              <a:rPr lang="en-US" dirty="0" smtClean="0"/>
              <a:t> such that:</a:t>
            </a:r>
            <a:endParaRPr lang="en-US" dirty="0"/>
          </a:p>
        </p:txBody>
      </p:sp>
      <p:pic>
        <p:nvPicPr>
          <p:cNvPr id="81931" name="Picture 11"/>
          <p:cNvPicPr>
            <a:picLocks noChangeAspect="1" noChangeArrowheads="1"/>
          </p:cNvPicPr>
          <p:nvPr/>
        </p:nvPicPr>
        <p:blipFill>
          <a:blip r:embed="rId6" cstate="print"/>
          <a:srcRect/>
          <a:stretch>
            <a:fillRect/>
          </a:stretch>
        </p:blipFill>
        <p:spPr bwMode="auto">
          <a:xfrm>
            <a:off x="3663412" y="2362200"/>
            <a:ext cx="3823277" cy="704850"/>
          </a:xfrm>
          <a:prstGeom prst="rect">
            <a:avLst/>
          </a:prstGeom>
          <a:noFill/>
          <a:ln w="9525">
            <a:noFill/>
            <a:miter lim="800000"/>
            <a:headEnd/>
            <a:tailEnd/>
          </a:ln>
        </p:spPr>
      </p:pic>
      <p:sp>
        <p:nvSpPr>
          <p:cNvPr id="81934" name="Rectangle 14"/>
          <p:cNvSpPr>
            <a:spLocks noChangeArrowheads="1"/>
          </p:cNvSpPr>
          <p:nvPr/>
        </p:nvSpPr>
        <p:spPr bwMode="auto">
          <a:xfrm>
            <a:off x="0" y="152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35" name="Rectangle 15"/>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81938" name="Rectangle 18"/>
          <p:cNvSpPr>
            <a:spLocks noChangeArrowheads="1"/>
          </p:cNvSpPr>
          <p:nvPr/>
        </p:nvSpPr>
        <p:spPr bwMode="auto">
          <a:xfrm>
            <a:off x="0" y="152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39" name="Rectangle 19"/>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pic>
        <p:nvPicPr>
          <p:cNvPr id="84994" name="Picture 2"/>
          <p:cNvPicPr>
            <a:picLocks noChangeAspect="1" noChangeArrowheads="1"/>
          </p:cNvPicPr>
          <p:nvPr/>
        </p:nvPicPr>
        <p:blipFill>
          <a:blip r:embed="rId7" cstate="print"/>
          <a:srcRect/>
          <a:stretch>
            <a:fillRect/>
          </a:stretch>
        </p:blipFill>
        <p:spPr bwMode="auto">
          <a:xfrm>
            <a:off x="7772400" y="2133600"/>
            <a:ext cx="1066800" cy="1010227"/>
          </a:xfrm>
          <a:prstGeom prst="rect">
            <a:avLst/>
          </a:prstGeom>
          <a:noFill/>
          <a:ln w="9525">
            <a:noFill/>
            <a:miter lim="800000"/>
            <a:headEnd/>
            <a:tailEnd/>
          </a:ln>
        </p:spPr>
      </p:pic>
      <p:grpSp>
        <p:nvGrpSpPr>
          <p:cNvPr id="36" name="Group 35"/>
          <p:cNvGrpSpPr/>
          <p:nvPr/>
        </p:nvGrpSpPr>
        <p:grpSpPr>
          <a:xfrm>
            <a:off x="2819400" y="533400"/>
            <a:ext cx="2452607" cy="685800"/>
            <a:chOff x="533400" y="685800"/>
            <a:chExt cx="2452607" cy="685800"/>
          </a:xfrm>
        </p:grpSpPr>
        <p:pic>
          <p:nvPicPr>
            <p:cNvPr id="37" name="Picture 2"/>
            <p:cNvPicPr>
              <a:picLocks noChangeAspect="1" noChangeArrowheads="1"/>
            </p:cNvPicPr>
            <p:nvPr/>
          </p:nvPicPr>
          <p:blipFill>
            <a:blip r:embed="rId8" cstate="print"/>
            <a:srcRect/>
            <a:stretch>
              <a:fillRect/>
            </a:stretch>
          </p:blipFill>
          <p:spPr bwMode="auto">
            <a:xfrm>
              <a:off x="533400" y="685800"/>
              <a:ext cx="2452607" cy="685800"/>
            </a:xfrm>
            <a:prstGeom prst="rect">
              <a:avLst/>
            </a:prstGeom>
            <a:noFill/>
            <a:ln w="9525">
              <a:noFill/>
              <a:miter lim="800000"/>
              <a:headEnd/>
              <a:tailEnd/>
            </a:ln>
          </p:spPr>
        </p:pic>
        <p:pic>
          <p:nvPicPr>
            <p:cNvPr id="38"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85800" y="838200"/>
              <a:ext cx="590550" cy="393700"/>
            </a:xfrm>
            <a:prstGeom prst="rect">
              <a:avLst/>
            </a:prstGeom>
            <a:solidFill>
              <a:schemeClr val="bg1"/>
            </a:solidFill>
          </p:spPr>
        </p:pic>
      </p:grpSp>
      <p:grpSp>
        <p:nvGrpSpPr>
          <p:cNvPr id="47" name="Group 46"/>
          <p:cNvGrpSpPr/>
          <p:nvPr/>
        </p:nvGrpSpPr>
        <p:grpSpPr>
          <a:xfrm>
            <a:off x="76200" y="3233738"/>
            <a:ext cx="4904510" cy="695325"/>
            <a:chOff x="76200" y="3081338"/>
            <a:chExt cx="4904510" cy="695325"/>
          </a:xfrm>
        </p:grpSpPr>
        <p:grpSp>
          <p:nvGrpSpPr>
            <p:cNvPr id="29" name="Group 28"/>
            <p:cNvGrpSpPr/>
            <p:nvPr/>
          </p:nvGrpSpPr>
          <p:grpSpPr>
            <a:xfrm>
              <a:off x="76200" y="3081338"/>
              <a:ext cx="4904510" cy="695325"/>
              <a:chOff x="1267690" y="3081338"/>
              <a:chExt cx="4904510" cy="695325"/>
            </a:xfrm>
          </p:grpSpPr>
          <p:pic>
            <p:nvPicPr>
              <p:cNvPr id="84995" name="Picture 3"/>
              <p:cNvPicPr>
                <a:picLocks noChangeAspect="1" noChangeArrowheads="1"/>
              </p:cNvPicPr>
              <p:nvPr/>
            </p:nvPicPr>
            <p:blipFill>
              <a:blip r:embed="rId10" cstate="print"/>
              <a:srcRect/>
              <a:stretch>
                <a:fillRect/>
              </a:stretch>
            </p:blipFill>
            <p:spPr bwMode="auto">
              <a:xfrm>
                <a:off x="2114550" y="3081338"/>
                <a:ext cx="4057650" cy="695325"/>
              </a:xfrm>
              <a:prstGeom prst="rect">
                <a:avLst/>
              </a:prstGeom>
              <a:noFill/>
              <a:ln w="9525">
                <a:noFill/>
                <a:miter lim="800000"/>
                <a:headEnd/>
                <a:tailEnd/>
              </a:ln>
            </p:spPr>
          </p:pic>
          <p:pic>
            <p:nvPicPr>
              <p:cNvPr id="84996" name="Picture 4"/>
              <p:cNvPicPr>
                <a:picLocks noChangeAspect="1" noChangeArrowheads="1"/>
              </p:cNvPicPr>
              <p:nvPr/>
            </p:nvPicPr>
            <p:blipFill>
              <a:blip r:embed="rId11" cstate="print"/>
              <a:srcRect/>
              <a:stretch>
                <a:fillRect/>
              </a:stretch>
            </p:blipFill>
            <p:spPr bwMode="auto">
              <a:xfrm>
                <a:off x="1267690" y="3200400"/>
                <a:ext cx="783802" cy="410129"/>
              </a:xfrm>
              <a:prstGeom prst="rect">
                <a:avLst/>
              </a:prstGeom>
              <a:noFill/>
              <a:ln w="9525">
                <a:noFill/>
                <a:miter lim="800000"/>
                <a:headEnd/>
                <a:tailEnd/>
              </a:ln>
            </p:spPr>
          </p:pic>
        </p:grpSp>
        <p:pic>
          <p:nvPicPr>
            <p:cNvPr id="39"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6200" y="3290455"/>
              <a:ext cx="533400" cy="355600"/>
            </a:xfrm>
            <a:prstGeom prst="rect">
              <a:avLst/>
            </a:prstGeom>
            <a:solidFill>
              <a:schemeClr val="bg1"/>
            </a:solidFill>
          </p:spPr>
        </p:pic>
      </p:grpSp>
      <p:grpSp>
        <p:nvGrpSpPr>
          <p:cNvPr id="48" name="Group 47"/>
          <p:cNvGrpSpPr/>
          <p:nvPr/>
        </p:nvGrpSpPr>
        <p:grpSpPr>
          <a:xfrm>
            <a:off x="62345" y="3952875"/>
            <a:ext cx="6276110" cy="1228725"/>
            <a:chOff x="62345" y="3800475"/>
            <a:chExt cx="6276110" cy="1228725"/>
          </a:xfrm>
        </p:grpSpPr>
        <p:pic>
          <p:nvPicPr>
            <p:cNvPr id="84998" name="Picture 6"/>
            <p:cNvPicPr>
              <a:picLocks noChangeAspect="1" noChangeArrowheads="1"/>
            </p:cNvPicPr>
            <p:nvPr/>
          </p:nvPicPr>
          <p:blipFill>
            <a:blip r:embed="rId12" cstate="print"/>
            <a:srcRect/>
            <a:stretch>
              <a:fillRect/>
            </a:stretch>
          </p:blipFill>
          <p:spPr bwMode="auto">
            <a:xfrm>
              <a:off x="80530" y="3800475"/>
              <a:ext cx="6257925" cy="1228725"/>
            </a:xfrm>
            <a:prstGeom prst="rect">
              <a:avLst/>
            </a:prstGeom>
            <a:noFill/>
            <a:ln w="9525">
              <a:noFill/>
              <a:miter lim="800000"/>
              <a:headEnd/>
              <a:tailEnd/>
            </a:ln>
          </p:spPr>
        </p:pic>
        <p:pic>
          <p:nvPicPr>
            <p:cNvPr id="40"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2345" y="3973945"/>
              <a:ext cx="533400" cy="355600"/>
            </a:xfrm>
            <a:prstGeom prst="rect">
              <a:avLst/>
            </a:prstGeom>
            <a:solidFill>
              <a:schemeClr val="bg1"/>
            </a:solidFill>
          </p:spPr>
        </p:pic>
      </p:grpSp>
      <p:sp>
        <p:nvSpPr>
          <p:cNvPr id="41" name="Text Box 4"/>
          <p:cNvSpPr txBox="1">
            <a:spLocks noChangeArrowheads="1"/>
          </p:cNvSpPr>
          <p:nvPr/>
        </p:nvSpPr>
        <p:spPr bwMode="auto">
          <a:xfrm>
            <a:off x="2474913" y="1376362"/>
            <a:ext cx="3621087" cy="376238"/>
          </a:xfrm>
          <a:prstGeom prst="rect">
            <a:avLst/>
          </a:prstGeom>
          <a:solidFill>
            <a:srgbClr val="FFFF66"/>
          </a:solidFill>
          <a:ln w="9525">
            <a:solidFill>
              <a:schemeClr val="bg2"/>
            </a:solidFill>
            <a:miter lim="800000"/>
            <a:headEnd/>
            <a:tailEnd/>
          </a:ln>
        </p:spPr>
        <p:txBody>
          <a:bodyPr>
            <a:spAutoFit/>
          </a:bodyPr>
          <a:lstStyle/>
          <a:p>
            <a:r>
              <a:rPr lang="en-US" dirty="0"/>
              <a:t>What is the closed form of </a:t>
            </a:r>
            <a:r>
              <a:rPr lang="en-US" dirty="0" err="1"/>
              <a:t>r</a:t>
            </a:r>
            <a:r>
              <a:rPr lang="en-US" baseline="-25000" dirty="0" err="1"/>
              <a:t>n</a:t>
            </a:r>
            <a:r>
              <a:rPr lang="en-US" dirty="0"/>
              <a:t>?</a:t>
            </a:r>
          </a:p>
        </p:txBody>
      </p:sp>
      <p:sp>
        <p:nvSpPr>
          <p:cNvPr id="42" name="Text Box 4"/>
          <p:cNvSpPr txBox="1">
            <a:spLocks noChangeArrowheads="1"/>
          </p:cNvSpPr>
          <p:nvPr/>
        </p:nvSpPr>
        <p:spPr bwMode="auto">
          <a:xfrm>
            <a:off x="6553200" y="6107668"/>
            <a:ext cx="2209799" cy="369332"/>
          </a:xfrm>
          <a:prstGeom prst="rect">
            <a:avLst/>
          </a:prstGeom>
          <a:solidFill>
            <a:srgbClr val="FFFF66"/>
          </a:solidFill>
          <a:ln w="9525">
            <a:solidFill>
              <a:schemeClr val="bg2"/>
            </a:solidFill>
            <a:miter lim="800000"/>
            <a:headEnd/>
            <a:tailEnd/>
          </a:ln>
        </p:spPr>
        <p:txBody>
          <a:bodyPr wrap="square">
            <a:spAutoFit/>
          </a:bodyPr>
          <a:lstStyle/>
          <a:p>
            <a:r>
              <a:rPr lang="en-US" dirty="0" smtClean="0"/>
              <a:t>closed </a:t>
            </a:r>
            <a:r>
              <a:rPr lang="en-US" dirty="0"/>
              <a:t>form of </a:t>
            </a:r>
            <a:r>
              <a:rPr lang="en-US" dirty="0" err="1" smtClean="0"/>
              <a:t>r</a:t>
            </a:r>
            <a:r>
              <a:rPr lang="en-US" baseline="-25000" dirty="0" err="1" smtClean="0"/>
              <a:t>n</a:t>
            </a:r>
            <a:endParaRPr lang="en-US" dirty="0"/>
          </a:p>
        </p:txBody>
      </p:sp>
      <p:sp>
        <p:nvSpPr>
          <p:cNvPr id="85001" name="Rectangle 9"/>
          <p:cNvSpPr>
            <a:spLocks noChangeArrowheads="1"/>
          </p:cNvSpPr>
          <p:nvPr/>
        </p:nvSpPr>
        <p:spPr bwMode="auto">
          <a:xfrm>
            <a:off x="0" y="152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6" name="Group 45"/>
          <p:cNvGrpSpPr/>
          <p:nvPr/>
        </p:nvGrpSpPr>
        <p:grpSpPr>
          <a:xfrm>
            <a:off x="2219325" y="5257800"/>
            <a:ext cx="4029075" cy="1476375"/>
            <a:chOff x="2219325" y="5105400"/>
            <a:chExt cx="4029075" cy="1476375"/>
          </a:xfrm>
        </p:grpSpPr>
        <p:pic>
          <p:nvPicPr>
            <p:cNvPr id="84999" name="Picture 7"/>
            <p:cNvPicPr>
              <a:picLocks noChangeAspect="1" noChangeArrowheads="1"/>
            </p:cNvPicPr>
            <p:nvPr/>
          </p:nvPicPr>
          <p:blipFill>
            <a:blip r:embed="rId13" cstate="print"/>
            <a:srcRect/>
            <a:stretch>
              <a:fillRect/>
            </a:stretch>
          </p:blipFill>
          <p:spPr bwMode="auto">
            <a:xfrm>
              <a:off x="2219325" y="5105400"/>
              <a:ext cx="4029075" cy="1476375"/>
            </a:xfrm>
            <a:prstGeom prst="rect">
              <a:avLst/>
            </a:prstGeom>
            <a:noFill/>
            <a:ln w="9525">
              <a:noFill/>
              <a:miter lim="800000"/>
              <a:headEnd/>
              <a:tailEnd/>
            </a:ln>
          </p:spPr>
        </p:pic>
        <p:pic>
          <p:nvPicPr>
            <p:cNvPr id="85000" name="Picture 8"/>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2223655" y="5285510"/>
              <a:ext cx="228600" cy="381000"/>
            </a:xfrm>
            <a:prstGeom prst="rect">
              <a:avLst/>
            </a:prstGeom>
            <a:solidFill>
              <a:schemeClr val="bg1"/>
            </a:solidFill>
          </p:spPr>
        </p:pic>
      </p:grpSp>
      <p:sp>
        <p:nvSpPr>
          <p:cNvPr id="85002" name="Rectangle 10"/>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nvGrpSpPr>
          <p:cNvPr id="34" name="Group 33"/>
          <p:cNvGrpSpPr/>
          <p:nvPr/>
        </p:nvGrpSpPr>
        <p:grpSpPr>
          <a:xfrm>
            <a:off x="4696690" y="3962400"/>
            <a:ext cx="4447310" cy="685800"/>
            <a:chOff x="4696690" y="3810000"/>
            <a:chExt cx="4447310" cy="685800"/>
          </a:xfrm>
        </p:grpSpPr>
        <p:pic>
          <p:nvPicPr>
            <p:cNvPr id="32" name="Picture 14" descr="txp_fig"/>
            <p:cNvPicPr>
              <a:picLocks noChangeAspect="1" noChangeArrowheads="1"/>
            </p:cNvPicPr>
            <p:nvPr>
              <p:custDataLst>
                <p:tags r:id="rId1"/>
              </p:custDataLst>
            </p:nvPr>
          </p:nvPicPr>
          <p:blipFill>
            <a:blip r:embed="rId15" cstate="print"/>
            <a:srcRect/>
            <a:stretch>
              <a:fillRect/>
            </a:stretch>
          </p:blipFill>
          <p:spPr bwMode="auto">
            <a:xfrm>
              <a:off x="4776716" y="3886200"/>
              <a:ext cx="4367284" cy="457200"/>
            </a:xfrm>
            <a:prstGeom prst="rect">
              <a:avLst/>
            </a:prstGeom>
            <a:noFill/>
            <a:ln w="9525">
              <a:noFill/>
              <a:miter lim="800000"/>
              <a:headEnd/>
              <a:tailEnd/>
            </a:ln>
          </p:spPr>
        </p:pic>
        <p:sp>
          <p:nvSpPr>
            <p:cNvPr id="33" name="Rectangle 32"/>
            <p:cNvSpPr/>
            <p:nvPr/>
          </p:nvSpPr>
          <p:spPr bwMode="auto">
            <a:xfrm>
              <a:off x="4696690" y="3810000"/>
              <a:ext cx="44196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cxnSp>
        <p:nvCxnSpPr>
          <p:cNvPr id="50" name="Straight Arrow Connector 49"/>
          <p:cNvCxnSpPr/>
          <p:nvPr/>
        </p:nvCxnSpPr>
        <p:spPr bwMode="auto">
          <a:xfrm flipH="1">
            <a:off x="2971800" y="5029200"/>
            <a:ext cx="381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p:nvPr/>
        </p:nvCxnSpPr>
        <p:spPr bwMode="auto">
          <a:xfrm flipH="1">
            <a:off x="3657600" y="4953000"/>
            <a:ext cx="23622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checkerboard(across)">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checkerboard(across)">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checkerboard(across)">
                                      <p:cBhvr>
                                        <p:cTn id="29" dur="500"/>
                                        <p:tgtEl>
                                          <p:spTgt spid="50"/>
                                        </p:tgtEl>
                                      </p:cBhvr>
                                    </p:animEffect>
                                  </p:childTnLst>
                                </p:cTn>
                              </p:par>
                              <p:par>
                                <p:cTn id="30" presetID="5" presetClass="entr" presetSubtype="10"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checkerboard(across)">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52"/>
                                        </p:tgtEl>
                                      </p:cBhvr>
                                    </p:animEffect>
                                    <p:set>
                                      <p:cBhvr>
                                        <p:cTn id="40" dur="1" fill="hold">
                                          <p:stCondLst>
                                            <p:cond delay="499"/>
                                          </p:stCondLst>
                                        </p:cTn>
                                        <p:tgtEl>
                                          <p:spTgt spid="52"/>
                                        </p:tgtEl>
                                        <p:attrNameLst>
                                          <p:attrName>style.visibility</p:attrName>
                                        </p:attrNameLst>
                                      </p:cBhvr>
                                      <p:to>
                                        <p:strVal val="hidden"/>
                                      </p:to>
                                    </p:set>
                                  </p:childTnLst>
                                </p:cTn>
                              </p:par>
                              <p:par>
                                <p:cTn id="41" presetID="5" presetClass="entr" presetSubtype="1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checkerboard(across)">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7"/>
          <p:cNvPicPr>
            <a:picLocks noChangeAspect="1"/>
          </p:cNvPicPr>
          <p:nvPr>
            <p:custDataLst>
              <p:tags r:id="rId1"/>
            </p:custDataLst>
          </p:nvPr>
        </p:nvPicPr>
        <p:blipFill>
          <a:blip r:embed="rId3" cstate="print"/>
          <a:srcRect/>
          <a:stretch>
            <a:fillRect/>
          </a:stretch>
        </p:blipFill>
        <p:spPr bwMode="auto">
          <a:xfrm>
            <a:off x="533400" y="1447800"/>
            <a:ext cx="8001000" cy="2601913"/>
          </a:xfrm>
          <a:prstGeom prst="rect">
            <a:avLst/>
          </a:prstGeom>
          <a:noFill/>
          <a:ln w="28575" algn="ctr">
            <a:noFill/>
            <a:prstDash val="sysDot"/>
            <a:round/>
            <a:headEnd/>
            <a:tailEnd/>
          </a:ln>
        </p:spPr>
      </p:pic>
      <p:sp>
        <p:nvSpPr>
          <p:cNvPr id="10" name="TextBox 9"/>
          <p:cNvSpPr txBox="1">
            <a:spLocks noChangeArrowheads="1"/>
          </p:cNvSpPr>
          <p:nvPr/>
        </p:nvSpPr>
        <p:spPr bwMode="auto">
          <a:xfrm>
            <a:off x="2590800" y="4648200"/>
            <a:ext cx="3895725" cy="1552575"/>
          </a:xfrm>
          <a:prstGeom prst="rect">
            <a:avLst/>
          </a:prstGeom>
          <a:noFill/>
          <a:ln w="9525">
            <a:noFill/>
            <a:miter lim="800000"/>
            <a:headEnd/>
            <a:tailEnd/>
          </a:ln>
        </p:spPr>
        <p:txBody>
          <a:bodyPr wrap="none">
            <a:spAutoFit/>
          </a:bodyPr>
          <a:lstStyle/>
          <a:p>
            <a:r>
              <a:rPr kumimoji="0" lang="en-US" sz="2400" dirty="0"/>
              <a:t>Move</a:t>
            </a:r>
            <a:r>
              <a:rPr kumimoji="0" lang="en-US" sz="2400" baseline="-25000" dirty="0"/>
              <a:t>1,2</a:t>
            </a:r>
            <a:r>
              <a:rPr kumimoji="0" lang="en-US" sz="2400" dirty="0"/>
              <a:t>(n)::= Move</a:t>
            </a:r>
            <a:r>
              <a:rPr kumimoji="0" lang="en-US" sz="2400" baseline="-25000" dirty="0"/>
              <a:t>1,3</a:t>
            </a:r>
            <a:r>
              <a:rPr kumimoji="0" lang="en-US" sz="2400" dirty="0"/>
              <a:t>(n-1);</a:t>
            </a:r>
          </a:p>
          <a:p>
            <a:pPr>
              <a:lnSpc>
                <a:spcPct val="150000"/>
              </a:lnSpc>
            </a:pPr>
            <a:r>
              <a:rPr kumimoji="0" lang="en-US" sz="2400" dirty="0"/>
              <a:t>                    big disk 1</a:t>
            </a:r>
            <a:r>
              <a:rPr kumimoji="0" lang="en-US" sz="2400" b="1" dirty="0">
                <a:sym typeface="Euclid Symbol" pitchFamily="18" charset="2"/>
              </a:rPr>
              <a:t></a:t>
            </a:r>
            <a:r>
              <a:rPr kumimoji="0" lang="en-US" sz="2400" dirty="0"/>
              <a:t>2;</a:t>
            </a:r>
          </a:p>
          <a:p>
            <a:pPr>
              <a:lnSpc>
                <a:spcPct val="150000"/>
              </a:lnSpc>
            </a:pPr>
            <a:r>
              <a:rPr kumimoji="0" lang="en-US" sz="2400" dirty="0"/>
              <a:t>                    Move</a:t>
            </a:r>
            <a:r>
              <a:rPr kumimoji="0" lang="en-US" sz="2400" baseline="-25000" dirty="0"/>
              <a:t>3,2</a:t>
            </a:r>
            <a:r>
              <a:rPr kumimoji="0" lang="en-US" sz="2400" dirty="0"/>
              <a:t>(n-1)</a:t>
            </a:r>
          </a:p>
        </p:txBody>
      </p:sp>
      <p:sp>
        <p:nvSpPr>
          <p:cNvPr id="40964" name="Text Box 4"/>
          <p:cNvSpPr txBox="1">
            <a:spLocks noChangeArrowheads="1"/>
          </p:cNvSpPr>
          <p:nvPr/>
        </p:nvSpPr>
        <p:spPr bwMode="auto">
          <a:xfrm>
            <a:off x="3352800" y="457200"/>
            <a:ext cx="2470150" cy="457200"/>
          </a:xfrm>
          <a:prstGeom prst="rect">
            <a:avLst/>
          </a:prstGeom>
          <a:noFill/>
          <a:ln w="9525">
            <a:noFill/>
            <a:miter lim="800000"/>
            <a:headEnd/>
            <a:tailEnd/>
          </a:ln>
        </p:spPr>
        <p:txBody>
          <a:bodyPr wrap="none">
            <a:spAutoFit/>
          </a:bodyPr>
          <a:lstStyle/>
          <a:p>
            <a:r>
              <a:rPr lang="en-US" altLang="zh-TW" sz="2400" b="1">
                <a:solidFill>
                  <a:srgbClr val="003366"/>
                </a:solidFill>
              </a:rPr>
              <a:t>Tower of Hanoi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09800" y="457200"/>
            <a:ext cx="4679950" cy="457200"/>
          </a:xfrm>
          <a:prstGeom prst="rect">
            <a:avLst/>
          </a:prstGeom>
          <a:noFill/>
          <a:ln w="9525">
            <a:noFill/>
            <a:miter lim="800000"/>
            <a:headEnd/>
            <a:tailEnd/>
          </a:ln>
        </p:spPr>
        <p:txBody>
          <a:bodyPr wrap="none">
            <a:spAutoFit/>
          </a:bodyPr>
          <a:lstStyle/>
          <a:p>
            <a:r>
              <a:rPr lang="en-US" altLang="zh-TW" sz="2400" b="1">
                <a:solidFill>
                  <a:srgbClr val="003366"/>
                </a:solidFill>
              </a:rPr>
              <a:t>Ordinary Generating Functions</a:t>
            </a:r>
          </a:p>
        </p:txBody>
      </p:sp>
      <p:sp>
        <p:nvSpPr>
          <p:cNvPr id="7171" name="Text Box 3"/>
          <p:cNvSpPr txBox="1">
            <a:spLocks noChangeArrowheads="1"/>
          </p:cNvSpPr>
          <p:nvPr/>
        </p:nvSpPr>
        <p:spPr bwMode="auto">
          <a:xfrm>
            <a:off x="2614613" y="1600200"/>
            <a:ext cx="3938587" cy="366713"/>
          </a:xfrm>
          <a:prstGeom prst="rect">
            <a:avLst/>
          </a:prstGeom>
          <a:noFill/>
          <a:ln w="9525">
            <a:noFill/>
            <a:miter lim="800000"/>
            <a:headEnd/>
            <a:tailEnd/>
          </a:ln>
        </p:spPr>
        <p:txBody>
          <a:bodyPr wrap="none">
            <a:spAutoFit/>
          </a:bodyPr>
          <a:lstStyle/>
          <a:p>
            <a:r>
              <a:rPr lang="en-US"/>
              <a:t>Given a sequence &lt;g0,g1,g2,g3,………&gt;</a:t>
            </a:r>
          </a:p>
        </p:txBody>
      </p:sp>
      <p:sp>
        <p:nvSpPr>
          <p:cNvPr id="1313796" name="Text Box 4"/>
          <p:cNvSpPr txBox="1">
            <a:spLocks noChangeArrowheads="1"/>
          </p:cNvSpPr>
          <p:nvPr/>
        </p:nvSpPr>
        <p:spPr bwMode="auto">
          <a:xfrm>
            <a:off x="2582863" y="2757488"/>
            <a:ext cx="3970337" cy="366712"/>
          </a:xfrm>
          <a:prstGeom prst="rect">
            <a:avLst/>
          </a:prstGeom>
          <a:noFill/>
          <a:ln w="9525">
            <a:noFill/>
            <a:miter lim="800000"/>
            <a:headEnd/>
            <a:tailEnd/>
          </a:ln>
        </p:spPr>
        <p:txBody>
          <a:bodyPr wrap="none">
            <a:spAutoFit/>
          </a:bodyPr>
          <a:lstStyle/>
          <a:p>
            <a:r>
              <a:rPr lang="en-US"/>
              <a:t>the </a:t>
            </a:r>
            <a:r>
              <a:rPr lang="en-US">
                <a:solidFill>
                  <a:srgbClr val="CC0000"/>
                </a:solidFill>
              </a:rPr>
              <a:t>ordinary generating function</a:t>
            </a:r>
            <a:r>
              <a:rPr lang="en-US"/>
              <a:t> is:</a:t>
            </a:r>
          </a:p>
        </p:txBody>
      </p:sp>
      <p:pic>
        <p:nvPicPr>
          <p:cNvPr id="1313797" name="Picture 5" descr="txp_fig"/>
          <p:cNvPicPr>
            <a:picLocks noChangeAspect="1" noChangeArrowheads="1"/>
          </p:cNvPicPr>
          <p:nvPr>
            <p:custDataLst>
              <p:tags r:id="rId1"/>
            </p:custDataLst>
          </p:nvPr>
        </p:nvPicPr>
        <p:blipFill>
          <a:blip r:embed="rId4" cstate="print"/>
          <a:srcRect/>
          <a:stretch>
            <a:fillRect/>
          </a:stretch>
        </p:blipFill>
        <p:spPr bwMode="auto">
          <a:xfrm>
            <a:off x="1828800" y="3497263"/>
            <a:ext cx="5562600" cy="388937"/>
          </a:xfrm>
          <a:prstGeom prst="rect">
            <a:avLst/>
          </a:prstGeom>
          <a:noFill/>
          <a:ln w="9525">
            <a:noFill/>
            <a:miter lim="800000"/>
            <a:headEnd/>
            <a:tailEnd/>
          </a:ln>
        </p:spPr>
      </p:pic>
      <p:sp>
        <p:nvSpPr>
          <p:cNvPr id="1313798" name="Text Box 6"/>
          <p:cNvSpPr txBox="1">
            <a:spLocks noChangeArrowheads="1"/>
          </p:cNvSpPr>
          <p:nvPr/>
        </p:nvSpPr>
        <p:spPr bwMode="auto">
          <a:xfrm>
            <a:off x="1230313" y="4802188"/>
            <a:ext cx="6694487" cy="366712"/>
          </a:xfrm>
          <a:prstGeom prst="rect">
            <a:avLst/>
          </a:prstGeom>
          <a:noFill/>
          <a:ln w="9525">
            <a:noFill/>
            <a:miter lim="800000"/>
            <a:headEnd/>
            <a:tailEnd/>
          </a:ln>
        </p:spPr>
        <p:txBody>
          <a:bodyPr wrap="none">
            <a:spAutoFit/>
          </a:bodyPr>
          <a:lstStyle/>
          <a:p>
            <a:r>
              <a:rPr lang="en-US"/>
              <a:t>We use a double sided arrow to indicate the correspondence.</a:t>
            </a:r>
          </a:p>
        </p:txBody>
      </p:sp>
      <p:pic>
        <p:nvPicPr>
          <p:cNvPr id="1313803" name="Picture 11" descr="txp_fig"/>
          <p:cNvPicPr>
            <a:picLocks noChangeAspect="1" noChangeArrowheads="1"/>
          </p:cNvPicPr>
          <p:nvPr>
            <p:custDataLst>
              <p:tags r:id="rId2"/>
            </p:custDataLst>
          </p:nvPr>
        </p:nvPicPr>
        <p:blipFill>
          <a:blip r:embed="rId5" cstate="print"/>
          <a:srcRect/>
          <a:stretch>
            <a:fillRect/>
          </a:stretch>
        </p:blipFill>
        <p:spPr bwMode="auto">
          <a:xfrm>
            <a:off x="765175" y="5402263"/>
            <a:ext cx="7634288" cy="388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37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3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6" grpId="0"/>
      <p:bldP spid="13137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ChangeArrowheads="1"/>
          </p:cNvSpPr>
          <p:nvPr/>
        </p:nvSpPr>
        <p:spPr bwMode="auto">
          <a:xfrm>
            <a:off x="2895600" y="1295400"/>
            <a:ext cx="3429000" cy="1524000"/>
          </a:xfrm>
          <a:prstGeom prst="rect">
            <a:avLst/>
          </a:prstGeom>
          <a:noFill/>
          <a:ln w="9525">
            <a:noFill/>
            <a:miter lim="800000"/>
            <a:headEnd/>
            <a:tailEnd/>
          </a:ln>
        </p:spPr>
        <p:txBody>
          <a:bodyPr/>
          <a:lstStyle/>
          <a:p>
            <a:pPr marL="342900" indent="-342900">
              <a:spcBef>
                <a:spcPct val="20000"/>
              </a:spcBef>
            </a:pPr>
            <a:r>
              <a:rPr lang="en-US" sz="2000"/>
              <a:t>s</a:t>
            </a:r>
            <a:r>
              <a:rPr lang="en-US" sz="2000" baseline="-25000"/>
              <a:t>n</a:t>
            </a:r>
            <a:r>
              <a:rPr lang="en-US" sz="2000"/>
              <a:t>::=# steps by Move</a:t>
            </a:r>
            <a:r>
              <a:rPr lang="en-US" sz="2000" baseline="-25000"/>
              <a:t>1,2</a:t>
            </a:r>
            <a:r>
              <a:rPr lang="en-US" sz="2000"/>
              <a:t>(n)</a:t>
            </a:r>
          </a:p>
          <a:p>
            <a:pPr marL="342900" indent="-342900">
              <a:lnSpc>
                <a:spcPct val="150000"/>
              </a:lnSpc>
              <a:spcBef>
                <a:spcPct val="20000"/>
              </a:spcBef>
            </a:pPr>
            <a:r>
              <a:rPr lang="en-US" sz="2000"/>
              <a:t>   s</a:t>
            </a:r>
            <a:r>
              <a:rPr lang="en-US" sz="2000" baseline="-25000"/>
              <a:t>n</a:t>
            </a:r>
            <a:r>
              <a:rPr lang="en-US" sz="2000"/>
              <a:t> = 2s</a:t>
            </a:r>
            <a:r>
              <a:rPr lang="en-US" sz="2000" baseline="-25000"/>
              <a:t>n-1</a:t>
            </a:r>
            <a:r>
              <a:rPr lang="en-US" sz="2000"/>
              <a:t> + 1</a:t>
            </a:r>
          </a:p>
          <a:p>
            <a:pPr marL="342900" indent="-342900">
              <a:lnSpc>
                <a:spcPct val="150000"/>
              </a:lnSpc>
              <a:spcBef>
                <a:spcPct val="20000"/>
              </a:spcBef>
            </a:pPr>
            <a:r>
              <a:rPr lang="en-US" sz="2000"/>
              <a:t>   s</a:t>
            </a:r>
            <a:r>
              <a:rPr lang="en-US" sz="2000" baseline="-25000"/>
              <a:t>0</a:t>
            </a:r>
            <a:r>
              <a:rPr lang="en-US" sz="2000"/>
              <a:t> = 0</a:t>
            </a:r>
          </a:p>
        </p:txBody>
      </p:sp>
      <p:sp>
        <p:nvSpPr>
          <p:cNvPr id="41987" name="Text Box 3"/>
          <p:cNvSpPr txBox="1">
            <a:spLocks noChangeArrowheads="1"/>
          </p:cNvSpPr>
          <p:nvPr/>
        </p:nvSpPr>
        <p:spPr bwMode="auto">
          <a:xfrm>
            <a:off x="2971800" y="457200"/>
            <a:ext cx="3101975"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a:t>
            </a:r>
          </a:p>
        </p:txBody>
      </p:sp>
      <p:sp>
        <p:nvSpPr>
          <p:cNvPr id="1282052" name="Text Box 4"/>
          <p:cNvSpPr txBox="1">
            <a:spLocks noChangeArrowheads="1"/>
          </p:cNvSpPr>
          <p:nvPr/>
        </p:nvSpPr>
        <p:spPr bwMode="auto">
          <a:xfrm>
            <a:off x="2546350" y="3124200"/>
            <a:ext cx="4006850" cy="366713"/>
          </a:xfrm>
          <a:prstGeom prst="rect">
            <a:avLst/>
          </a:prstGeom>
          <a:noFill/>
          <a:ln w="9525">
            <a:noFill/>
            <a:miter lim="800000"/>
            <a:headEnd/>
            <a:tailEnd/>
          </a:ln>
        </p:spPr>
        <p:txBody>
          <a:bodyPr wrap="none">
            <a:spAutoFit/>
          </a:bodyPr>
          <a:lstStyle/>
          <a:p>
            <a:r>
              <a:rPr lang="en-US"/>
              <a:t>The sequence we want to analyze is:</a:t>
            </a:r>
          </a:p>
        </p:txBody>
      </p:sp>
      <p:sp>
        <p:nvSpPr>
          <p:cNvPr id="1282054" name="Text Box 6"/>
          <p:cNvSpPr txBox="1">
            <a:spLocks noChangeArrowheads="1"/>
          </p:cNvSpPr>
          <p:nvPr/>
        </p:nvSpPr>
        <p:spPr bwMode="auto">
          <a:xfrm>
            <a:off x="1981200" y="4495800"/>
            <a:ext cx="5237163" cy="376238"/>
          </a:xfrm>
          <a:prstGeom prst="rect">
            <a:avLst/>
          </a:prstGeom>
          <a:noFill/>
          <a:ln w="9525">
            <a:solidFill>
              <a:schemeClr val="bg2"/>
            </a:solidFill>
            <a:miter lim="800000"/>
            <a:headEnd/>
            <a:tailEnd/>
          </a:ln>
        </p:spPr>
        <p:txBody>
          <a:bodyPr wrap="none">
            <a:spAutoFit/>
          </a:bodyPr>
          <a:lstStyle/>
          <a:p>
            <a:r>
              <a:rPr lang="en-US"/>
              <a:t>Define a generating function for this sequence:</a:t>
            </a:r>
          </a:p>
        </p:txBody>
      </p:sp>
      <p:sp>
        <p:nvSpPr>
          <p:cNvPr id="1282057" name="Text Box 9"/>
          <p:cNvSpPr txBox="1">
            <a:spLocks noChangeArrowheads="1"/>
          </p:cNvSpPr>
          <p:nvPr/>
        </p:nvSpPr>
        <p:spPr bwMode="auto">
          <a:xfrm>
            <a:off x="1976438" y="5948363"/>
            <a:ext cx="5135562" cy="376237"/>
          </a:xfrm>
          <a:prstGeom prst="rect">
            <a:avLst/>
          </a:prstGeom>
          <a:solidFill>
            <a:srgbClr val="FFCCFF"/>
          </a:solidFill>
          <a:ln w="9525">
            <a:solidFill>
              <a:schemeClr val="bg2"/>
            </a:solidFill>
            <a:miter lim="800000"/>
            <a:headEnd/>
            <a:tailEnd/>
          </a:ln>
        </p:spPr>
        <p:txBody>
          <a:bodyPr wrap="none">
            <a:spAutoFit/>
          </a:bodyPr>
          <a:lstStyle/>
          <a:p>
            <a:r>
              <a:rPr lang="en-US"/>
              <a:t>First we want to obtain a closed form for S(x)</a:t>
            </a:r>
          </a:p>
        </p:txBody>
      </p:sp>
      <p:pic>
        <p:nvPicPr>
          <p:cNvPr id="1282059" name="Picture 11" descr="txp_fig"/>
          <p:cNvPicPr>
            <a:picLocks noChangeAspect="1" noChangeArrowheads="1"/>
          </p:cNvPicPr>
          <p:nvPr>
            <p:custDataLst>
              <p:tags r:id="rId1"/>
            </p:custDataLst>
          </p:nvPr>
        </p:nvPicPr>
        <p:blipFill>
          <a:blip r:embed="rId4" cstate="print"/>
          <a:srcRect/>
          <a:stretch>
            <a:fillRect/>
          </a:stretch>
        </p:blipFill>
        <p:spPr bwMode="auto">
          <a:xfrm>
            <a:off x="3124200" y="3733800"/>
            <a:ext cx="2897188" cy="265113"/>
          </a:xfrm>
          <a:prstGeom prst="rect">
            <a:avLst/>
          </a:prstGeom>
          <a:noFill/>
          <a:ln w="9525">
            <a:noFill/>
            <a:miter lim="800000"/>
            <a:headEnd/>
            <a:tailEnd/>
          </a:ln>
        </p:spPr>
      </p:pic>
      <p:pic>
        <p:nvPicPr>
          <p:cNvPr id="1282060" name="Picture 12" descr="txp_fig"/>
          <p:cNvPicPr>
            <a:picLocks noChangeAspect="1" noChangeArrowheads="1"/>
          </p:cNvPicPr>
          <p:nvPr>
            <p:custDataLst>
              <p:tags r:id="rId2"/>
            </p:custDataLst>
          </p:nvPr>
        </p:nvPicPr>
        <p:blipFill>
          <a:blip r:embed="rId5" cstate="print"/>
          <a:srcRect/>
          <a:stretch>
            <a:fillRect/>
          </a:stretch>
        </p:blipFill>
        <p:spPr bwMode="auto">
          <a:xfrm>
            <a:off x="1836738" y="5173663"/>
            <a:ext cx="5497512" cy="388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20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20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20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8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2" grpId="0"/>
      <p:bldP spid="1282054" grpId="0" animBg="1"/>
      <p:bldP spid="12820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2400" y="4267200"/>
            <a:ext cx="8534400" cy="2514600"/>
            <a:chOff x="152400" y="4191000"/>
            <a:chExt cx="8534400" cy="2514600"/>
          </a:xfrm>
        </p:grpSpPr>
        <p:pic>
          <p:nvPicPr>
            <p:cNvPr id="12" name="Picture 4" descr="txp_fig"/>
            <p:cNvPicPr>
              <a:picLocks noChangeAspect="1" noChangeArrowheads="1"/>
            </p:cNvPicPr>
            <p:nvPr>
              <p:custDataLst>
                <p:tags r:id="rId1"/>
              </p:custDataLst>
            </p:nvPr>
          </p:nvPicPr>
          <p:blipFill>
            <a:blip r:embed="rId5" cstate="print"/>
            <a:srcRect/>
            <a:stretch>
              <a:fillRect/>
            </a:stretch>
          </p:blipFill>
          <p:spPr bwMode="auto">
            <a:xfrm>
              <a:off x="396875" y="4191000"/>
              <a:ext cx="8288338" cy="685800"/>
            </a:xfrm>
            <a:prstGeom prst="rect">
              <a:avLst/>
            </a:prstGeom>
            <a:noFill/>
            <a:ln w="9525">
              <a:noFill/>
              <a:miter lim="800000"/>
              <a:headEnd/>
              <a:tailEnd/>
            </a:ln>
          </p:spPr>
        </p:pic>
        <p:pic>
          <p:nvPicPr>
            <p:cNvPr id="13" name="Picture 9" descr="txp_fig"/>
            <p:cNvPicPr>
              <a:picLocks noChangeAspect="1" noChangeArrowheads="1"/>
            </p:cNvPicPr>
            <p:nvPr>
              <p:custDataLst>
                <p:tags r:id="rId2"/>
              </p:custDataLst>
            </p:nvPr>
          </p:nvPicPr>
          <p:blipFill>
            <a:blip r:embed="rId6" cstate="print"/>
            <a:srcRect/>
            <a:stretch>
              <a:fillRect/>
            </a:stretch>
          </p:blipFill>
          <p:spPr bwMode="auto">
            <a:xfrm>
              <a:off x="152400" y="5105400"/>
              <a:ext cx="6629400" cy="388938"/>
            </a:xfrm>
            <a:prstGeom prst="rect">
              <a:avLst/>
            </a:prstGeom>
            <a:noFill/>
            <a:ln w="9525">
              <a:noFill/>
              <a:miter lim="800000"/>
              <a:headEnd/>
              <a:tailEnd/>
            </a:ln>
          </p:spPr>
        </p:pic>
        <p:pic>
          <p:nvPicPr>
            <p:cNvPr id="14" name="Picture 15" descr="txp_fig"/>
            <p:cNvPicPr>
              <a:picLocks noChangeAspect="1" noChangeArrowheads="1"/>
            </p:cNvPicPr>
            <p:nvPr>
              <p:custDataLst>
                <p:tags r:id="rId3"/>
              </p:custDataLst>
            </p:nvPr>
          </p:nvPicPr>
          <p:blipFill>
            <a:blip r:embed="rId7" cstate="print"/>
            <a:srcRect/>
            <a:stretch>
              <a:fillRect/>
            </a:stretch>
          </p:blipFill>
          <p:spPr bwMode="auto">
            <a:xfrm>
              <a:off x="7504112" y="4939145"/>
              <a:ext cx="1182688" cy="747713"/>
            </a:xfrm>
            <a:prstGeom prst="rect">
              <a:avLst/>
            </a:prstGeom>
            <a:noFill/>
            <a:ln w="9525">
              <a:noFill/>
              <a:miter lim="800000"/>
              <a:headEnd/>
              <a:tailEnd/>
            </a:ln>
          </p:spPr>
        </p:pic>
        <p:sp>
          <p:nvSpPr>
            <p:cNvPr id="15" name="Text Box 18"/>
            <p:cNvSpPr txBox="1">
              <a:spLocks noChangeArrowheads="1"/>
            </p:cNvSpPr>
            <p:nvPr/>
          </p:nvSpPr>
          <p:spPr bwMode="auto">
            <a:xfrm>
              <a:off x="1131638" y="5874603"/>
              <a:ext cx="6651180" cy="830997"/>
            </a:xfrm>
            <a:prstGeom prst="rect">
              <a:avLst/>
            </a:prstGeom>
            <a:solidFill>
              <a:srgbClr val="FFFF66"/>
            </a:solidFill>
            <a:ln w="9525">
              <a:solidFill>
                <a:schemeClr val="bg2"/>
              </a:solidFill>
              <a:miter lim="800000"/>
              <a:headEnd/>
              <a:tailEnd/>
            </a:ln>
          </p:spPr>
          <p:txBody>
            <a:bodyPr wrap="none">
              <a:spAutoFit/>
            </a:bodyPr>
            <a:lstStyle/>
            <a:p>
              <a:r>
                <a:rPr lang="en-US" sz="2400" dirty="0" smtClean="0"/>
                <a:t>Putting </a:t>
              </a:r>
              <a:r>
                <a:rPr lang="en-US" sz="2400" dirty="0">
                  <a:solidFill>
                    <a:srgbClr val="CC0000"/>
                  </a:solidFill>
                </a:rPr>
                <a:t>k</a:t>
              </a:r>
              <a:r>
                <a:rPr lang="en-US" sz="2400" dirty="0"/>
                <a:t> zeros </a:t>
              </a:r>
              <a:r>
                <a:rPr lang="en-US" sz="2400" dirty="0" smtClean="0"/>
                <a:t>in front through k right shift</a:t>
              </a:r>
            </a:p>
            <a:p>
              <a:r>
                <a:rPr lang="en-US" sz="2400" dirty="0" smtClean="0">
                  <a:sym typeface="Wingdings" pitchFamily="2" charset="2"/>
                </a:rPr>
                <a:t> multiplying </a:t>
              </a:r>
              <a:r>
                <a:rPr lang="en-US" sz="2400" dirty="0" err="1" smtClean="0">
                  <a:sym typeface="Wingdings" pitchFamily="2" charset="2"/>
                </a:rPr>
                <a:t>x</a:t>
              </a:r>
              <a:r>
                <a:rPr lang="en-US" sz="2400" baseline="30000" dirty="0" err="1" smtClean="0">
                  <a:solidFill>
                    <a:srgbClr val="CC0000"/>
                  </a:solidFill>
                  <a:sym typeface="Wingdings" pitchFamily="2" charset="2"/>
                </a:rPr>
                <a:t>k</a:t>
              </a:r>
              <a:r>
                <a:rPr lang="en-US" sz="2400" dirty="0" smtClean="0">
                  <a:sym typeface="Wingdings" pitchFamily="2" charset="2"/>
                </a:rPr>
                <a:t> on the generating function.</a:t>
              </a:r>
              <a:endParaRPr lang="en-US" sz="2400" dirty="0"/>
            </a:p>
          </p:txBody>
        </p:sp>
      </p:grpSp>
      <p:sp>
        <p:nvSpPr>
          <p:cNvPr id="604167" name="Rectangle 7"/>
          <p:cNvSpPr>
            <a:spLocks noChangeArrowheads="1"/>
          </p:cNvSpPr>
          <p:nvPr/>
        </p:nvSpPr>
        <p:spPr bwMode="auto">
          <a:xfrm>
            <a:off x="4495800" y="457200"/>
            <a:ext cx="1600200" cy="2819400"/>
          </a:xfrm>
          <a:prstGeom prst="rect">
            <a:avLst/>
          </a:prstGeom>
          <a:solidFill>
            <a:schemeClr val="accent1">
              <a:alpha val="0"/>
            </a:schemeClr>
          </a:solidFill>
          <a:ln w="31750">
            <a:solidFill>
              <a:srgbClr val="008000"/>
            </a:solidFill>
            <a:prstDash val="dash"/>
            <a:miter lim="800000"/>
            <a:headEnd/>
            <a:tailEnd/>
          </a:ln>
        </p:spPr>
        <p:txBody>
          <a:bodyPr wrap="none" anchor="ctr"/>
          <a:lstStyle/>
          <a:p>
            <a:endParaRPr kumimoji="0" lang="en-US" sz="4400"/>
          </a:p>
        </p:txBody>
      </p:sp>
      <p:sp>
        <p:nvSpPr>
          <p:cNvPr id="604165" name="Rectangle 5"/>
          <p:cNvSpPr>
            <a:spLocks noChangeArrowheads="1"/>
          </p:cNvSpPr>
          <p:nvPr/>
        </p:nvSpPr>
        <p:spPr bwMode="auto">
          <a:xfrm>
            <a:off x="2819400" y="457200"/>
            <a:ext cx="1600200" cy="2819400"/>
          </a:xfrm>
          <a:prstGeom prst="rect">
            <a:avLst/>
          </a:prstGeom>
          <a:solidFill>
            <a:schemeClr val="accent1">
              <a:alpha val="0"/>
            </a:schemeClr>
          </a:solidFill>
          <a:ln w="31750">
            <a:solidFill>
              <a:srgbClr val="008000"/>
            </a:solidFill>
            <a:prstDash val="dash"/>
            <a:miter lim="800000"/>
            <a:headEnd/>
            <a:tailEnd/>
          </a:ln>
        </p:spPr>
        <p:txBody>
          <a:bodyPr wrap="none" anchor="ctr"/>
          <a:lstStyle/>
          <a:p>
            <a:endParaRPr kumimoji="0" lang="en-US" sz="4400"/>
          </a:p>
        </p:txBody>
      </p:sp>
      <p:sp>
        <p:nvSpPr>
          <p:cNvPr id="604163" name="Text Box 3"/>
          <p:cNvSpPr txBox="1">
            <a:spLocks noChangeArrowheads="1"/>
          </p:cNvSpPr>
          <p:nvPr/>
        </p:nvSpPr>
        <p:spPr bwMode="auto">
          <a:xfrm>
            <a:off x="152400" y="552033"/>
            <a:ext cx="9057288" cy="2800767"/>
          </a:xfrm>
          <a:prstGeom prst="rect">
            <a:avLst/>
          </a:prstGeom>
          <a:noFill/>
          <a:ln w="38100">
            <a:noFill/>
            <a:miter lim="800000"/>
            <a:headEnd/>
            <a:tailEnd/>
          </a:ln>
        </p:spPr>
        <p:txBody>
          <a:bodyPr wrap="none">
            <a:spAutoFit/>
          </a:bodyPr>
          <a:lstStyle/>
          <a:p>
            <a:r>
              <a:rPr kumimoji="0" lang="en-US" sz="4800" dirty="0"/>
              <a:t>S(x)::= s</a:t>
            </a:r>
            <a:r>
              <a:rPr kumimoji="0" lang="en-US" sz="4800" baseline="-25000" dirty="0"/>
              <a:t>0</a:t>
            </a:r>
            <a:r>
              <a:rPr kumimoji="0" lang="en-US" sz="4800" dirty="0"/>
              <a:t>+  s</a:t>
            </a:r>
            <a:r>
              <a:rPr kumimoji="0" lang="en-US" sz="4800" baseline="-25000" dirty="0"/>
              <a:t>1</a:t>
            </a:r>
            <a:r>
              <a:rPr kumimoji="0" lang="en-US" sz="4800" dirty="0"/>
              <a:t>x+  s</a:t>
            </a:r>
            <a:r>
              <a:rPr kumimoji="0" lang="en-US" sz="4800" baseline="-25000" dirty="0"/>
              <a:t>2</a:t>
            </a:r>
            <a:r>
              <a:rPr kumimoji="0" lang="en-US" sz="4800" dirty="0"/>
              <a:t>x</a:t>
            </a:r>
            <a:r>
              <a:rPr kumimoji="0" lang="en-US" sz="4800" baseline="30000" dirty="0"/>
              <a:t>2 </a:t>
            </a:r>
            <a:r>
              <a:rPr kumimoji="0" lang="en-US" sz="4800" dirty="0"/>
              <a:t>+ s</a:t>
            </a:r>
            <a:r>
              <a:rPr kumimoji="0" lang="en-US" sz="4800" baseline="-25000" dirty="0"/>
              <a:t>3</a:t>
            </a:r>
            <a:r>
              <a:rPr kumimoji="0" lang="en-US" sz="4800" dirty="0"/>
              <a:t>x</a:t>
            </a:r>
            <a:r>
              <a:rPr kumimoji="0" lang="en-US" sz="4800" baseline="30000" dirty="0"/>
              <a:t>3</a:t>
            </a:r>
            <a:r>
              <a:rPr kumimoji="0" lang="en-US" sz="4800" dirty="0"/>
              <a:t>+…</a:t>
            </a:r>
            <a:endParaRPr kumimoji="0" lang="en-US" sz="4800" dirty="0">
              <a:latin typeface="MT Extra" pitchFamily="18" charset="2"/>
              <a:sym typeface="MT Extra" pitchFamily="18" charset="2"/>
            </a:endParaRPr>
          </a:p>
          <a:p>
            <a:r>
              <a:rPr kumimoji="0" lang="en-US" sz="4800" dirty="0"/>
              <a:t>-2xS(x)= -2s</a:t>
            </a:r>
            <a:r>
              <a:rPr kumimoji="0" lang="en-US" sz="4800" baseline="-25000" dirty="0"/>
              <a:t>0</a:t>
            </a:r>
            <a:r>
              <a:rPr kumimoji="0" lang="en-US" sz="4800" dirty="0"/>
              <a:t>x-2s</a:t>
            </a:r>
            <a:r>
              <a:rPr kumimoji="0" lang="en-US" sz="4800" baseline="-25000" dirty="0"/>
              <a:t>1</a:t>
            </a:r>
            <a:r>
              <a:rPr kumimoji="0" lang="en-US" sz="4800" dirty="0"/>
              <a:t>x</a:t>
            </a:r>
            <a:r>
              <a:rPr kumimoji="0" lang="en-US" sz="4800" baseline="30000" dirty="0"/>
              <a:t>2 </a:t>
            </a:r>
            <a:r>
              <a:rPr kumimoji="0" lang="en-US" sz="4800" dirty="0"/>
              <a:t>-2s</a:t>
            </a:r>
            <a:r>
              <a:rPr kumimoji="0" lang="en-US" sz="4800" baseline="-25000" dirty="0"/>
              <a:t>2</a:t>
            </a:r>
            <a:r>
              <a:rPr kumimoji="0" lang="en-US" sz="4800" dirty="0"/>
              <a:t>x</a:t>
            </a:r>
            <a:r>
              <a:rPr kumimoji="0" lang="en-US" sz="4800" baseline="30000" dirty="0"/>
              <a:t>3</a:t>
            </a:r>
            <a:r>
              <a:rPr kumimoji="0" lang="en-US" sz="4800" dirty="0"/>
              <a:t>-…</a:t>
            </a:r>
            <a:endParaRPr kumimoji="0" lang="en-US" sz="4800" dirty="0">
              <a:latin typeface="MT Extra" pitchFamily="18" charset="2"/>
              <a:sym typeface="MT Extra" pitchFamily="18" charset="2"/>
            </a:endParaRPr>
          </a:p>
          <a:p>
            <a:r>
              <a:rPr kumimoji="0" lang="en-US" sz="4800" dirty="0"/>
              <a:t>-x/(1-x)=   </a:t>
            </a:r>
            <a:r>
              <a:rPr kumimoji="0" lang="en-US" sz="4800" dirty="0" smtClean="0"/>
              <a:t> -1x </a:t>
            </a:r>
            <a:r>
              <a:rPr kumimoji="0" lang="en-US" sz="4800" dirty="0"/>
              <a:t>- </a:t>
            </a:r>
            <a:r>
              <a:rPr kumimoji="0" lang="en-US" sz="4800" dirty="0" smtClean="0"/>
              <a:t> 1x</a:t>
            </a:r>
            <a:r>
              <a:rPr kumimoji="0" lang="en-US" sz="4800" baseline="30000" dirty="0" smtClean="0"/>
              <a:t>2  </a:t>
            </a:r>
            <a:r>
              <a:rPr kumimoji="0" lang="en-US" sz="4800" dirty="0"/>
              <a:t>-  </a:t>
            </a:r>
            <a:r>
              <a:rPr kumimoji="0" lang="en-US" sz="4800" dirty="0" smtClean="0"/>
              <a:t> 1x</a:t>
            </a:r>
            <a:r>
              <a:rPr kumimoji="0" lang="en-US" sz="4800" baseline="30000" dirty="0" smtClean="0"/>
              <a:t>3</a:t>
            </a:r>
            <a:r>
              <a:rPr kumimoji="0" lang="en-US" sz="4800" dirty="0" smtClean="0"/>
              <a:t>-</a:t>
            </a:r>
            <a:r>
              <a:rPr kumimoji="0" lang="en-US" sz="4800" dirty="0"/>
              <a:t>…</a:t>
            </a:r>
            <a:endParaRPr kumimoji="0" lang="en-US" sz="4800" baseline="30000" dirty="0"/>
          </a:p>
          <a:p>
            <a:endParaRPr kumimoji="0" lang="en-US" sz="4800" baseline="30000" dirty="0"/>
          </a:p>
        </p:txBody>
      </p:sp>
      <p:sp>
        <p:nvSpPr>
          <p:cNvPr id="604164" name="Line 4"/>
          <p:cNvSpPr>
            <a:spLocks noChangeShapeType="1"/>
          </p:cNvSpPr>
          <p:nvPr/>
        </p:nvSpPr>
        <p:spPr bwMode="auto">
          <a:xfrm>
            <a:off x="76200" y="3158708"/>
            <a:ext cx="8839200" cy="0"/>
          </a:xfrm>
          <a:prstGeom prst="line">
            <a:avLst/>
          </a:prstGeom>
          <a:noFill/>
          <a:ln w="38100">
            <a:solidFill>
              <a:schemeClr val="tx1"/>
            </a:solidFill>
            <a:round/>
            <a:headEnd/>
            <a:tailEnd/>
          </a:ln>
        </p:spPr>
        <p:txBody>
          <a:bodyPr/>
          <a:lstStyle/>
          <a:p>
            <a:endParaRPr lang="en-US"/>
          </a:p>
        </p:txBody>
      </p:sp>
      <p:sp>
        <p:nvSpPr>
          <p:cNvPr id="604166" name="Text Box 6"/>
          <p:cNvSpPr txBox="1">
            <a:spLocks noChangeArrowheads="1"/>
          </p:cNvSpPr>
          <p:nvPr/>
        </p:nvSpPr>
        <p:spPr bwMode="auto">
          <a:xfrm>
            <a:off x="3436938" y="3197225"/>
            <a:ext cx="525462" cy="762000"/>
          </a:xfrm>
          <a:prstGeom prst="rect">
            <a:avLst/>
          </a:prstGeom>
          <a:noFill/>
          <a:ln w="38100">
            <a:noFill/>
            <a:miter lim="800000"/>
            <a:headEnd/>
            <a:tailEnd/>
          </a:ln>
        </p:spPr>
        <p:txBody>
          <a:bodyPr wrap="none">
            <a:spAutoFit/>
          </a:bodyPr>
          <a:lstStyle/>
          <a:p>
            <a:r>
              <a:rPr kumimoji="0" lang="en-US" sz="4400" dirty="0">
                <a:solidFill>
                  <a:srgbClr val="008000"/>
                </a:solidFill>
              </a:rPr>
              <a:t>0</a:t>
            </a:r>
          </a:p>
        </p:txBody>
      </p:sp>
      <p:sp>
        <p:nvSpPr>
          <p:cNvPr id="604168" name="Text Box 8"/>
          <p:cNvSpPr txBox="1">
            <a:spLocks noChangeArrowheads="1"/>
          </p:cNvSpPr>
          <p:nvPr/>
        </p:nvSpPr>
        <p:spPr bwMode="auto">
          <a:xfrm>
            <a:off x="5113338" y="3276600"/>
            <a:ext cx="525462" cy="762000"/>
          </a:xfrm>
          <a:prstGeom prst="rect">
            <a:avLst/>
          </a:prstGeom>
          <a:noFill/>
          <a:ln w="38100">
            <a:noFill/>
            <a:miter lim="800000"/>
            <a:headEnd/>
            <a:tailEnd/>
          </a:ln>
        </p:spPr>
        <p:txBody>
          <a:bodyPr wrap="none">
            <a:spAutoFit/>
          </a:bodyPr>
          <a:lstStyle/>
          <a:p>
            <a:r>
              <a:rPr kumimoji="0" lang="en-US" sz="4400" dirty="0">
                <a:solidFill>
                  <a:srgbClr val="008000"/>
                </a:solidFill>
              </a:rPr>
              <a:t>0</a:t>
            </a:r>
            <a:endParaRPr kumimoji="0" lang="en-US" sz="4400" dirty="0">
              <a:solidFill>
                <a:srgbClr val="008000"/>
              </a:solidFill>
              <a:latin typeface="MT Extra" pitchFamily="18" charset="2"/>
              <a:sym typeface="MT Extra" pitchFamily="18" charset="2"/>
            </a:endParaRPr>
          </a:p>
        </p:txBody>
      </p:sp>
      <p:sp>
        <p:nvSpPr>
          <p:cNvPr id="604169" name="Rectangle 9"/>
          <p:cNvSpPr>
            <a:spLocks noChangeArrowheads="1"/>
          </p:cNvSpPr>
          <p:nvPr/>
        </p:nvSpPr>
        <p:spPr bwMode="auto">
          <a:xfrm>
            <a:off x="6248400" y="457200"/>
            <a:ext cx="1676400" cy="2819400"/>
          </a:xfrm>
          <a:prstGeom prst="rect">
            <a:avLst/>
          </a:prstGeom>
          <a:solidFill>
            <a:schemeClr val="accent1">
              <a:alpha val="0"/>
            </a:schemeClr>
          </a:solidFill>
          <a:ln w="31750">
            <a:solidFill>
              <a:srgbClr val="008000"/>
            </a:solidFill>
            <a:prstDash val="dash"/>
            <a:miter lim="800000"/>
            <a:headEnd/>
            <a:tailEnd/>
          </a:ln>
        </p:spPr>
        <p:txBody>
          <a:bodyPr wrap="none" anchor="ctr"/>
          <a:lstStyle/>
          <a:p>
            <a:endParaRPr kumimoji="0" lang="en-US" sz="4400"/>
          </a:p>
        </p:txBody>
      </p:sp>
      <p:sp>
        <p:nvSpPr>
          <p:cNvPr id="604170" name="Text Box 10"/>
          <p:cNvSpPr txBox="1">
            <a:spLocks noChangeArrowheads="1"/>
          </p:cNvSpPr>
          <p:nvPr/>
        </p:nvSpPr>
        <p:spPr bwMode="auto">
          <a:xfrm>
            <a:off x="6789738" y="3276600"/>
            <a:ext cx="1736725" cy="762000"/>
          </a:xfrm>
          <a:prstGeom prst="rect">
            <a:avLst/>
          </a:prstGeom>
          <a:noFill/>
          <a:ln w="38100">
            <a:noFill/>
            <a:miter lim="800000"/>
            <a:headEnd/>
            <a:tailEnd/>
          </a:ln>
        </p:spPr>
        <p:txBody>
          <a:bodyPr wrap="none">
            <a:spAutoFit/>
          </a:bodyPr>
          <a:lstStyle/>
          <a:p>
            <a:r>
              <a:rPr kumimoji="0" lang="en-US" sz="4400">
                <a:solidFill>
                  <a:srgbClr val="008000"/>
                </a:solidFill>
              </a:rPr>
              <a:t>0     …</a:t>
            </a:r>
            <a:endParaRPr kumimoji="0" lang="en-US" sz="4400">
              <a:solidFill>
                <a:srgbClr val="008000"/>
              </a:solidFill>
              <a:latin typeface="MT Extra" pitchFamily="18" charset="2"/>
              <a:sym typeface="MT Extra" pitchFamily="18" charset="2"/>
            </a:endParaRPr>
          </a:p>
        </p:txBody>
      </p:sp>
      <p:sp>
        <p:nvSpPr>
          <p:cNvPr id="43018" name="Text Box 10"/>
          <p:cNvSpPr txBox="1">
            <a:spLocks noChangeArrowheads="1"/>
          </p:cNvSpPr>
          <p:nvPr/>
        </p:nvSpPr>
        <p:spPr bwMode="auto">
          <a:xfrm>
            <a:off x="2971800" y="0"/>
            <a:ext cx="3101975" cy="457200"/>
          </a:xfrm>
          <a:prstGeom prst="rect">
            <a:avLst/>
          </a:prstGeom>
          <a:noFill/>
          <a:ln w="9525">
            <a:noFill/>
            <a:miter lim="800000"/>
            <a:headEnd/>
            <a:tailEnd/>
          </a:ln>
        </p:spPr>
        <p:txBody>
          <a:bodyPr wrap="none">
            <a:spAutoFit/>
          </a:bodyPr>
          <a:lstStyle/>
          <a:p>
            <a:r>
              <a:rPr lang="en-US" altLang="zh-TW" sz="2400" b="1">
                <a:solidFill>
                  <a:srgbClr val="003366"/>
                </a:solidFill>
              </a:rPr>
              <a:t>Generating Function</a:t>
            </a:r>
          </a:p>
        </p:txBody>
      </p:sp>
      <p:sp>
        <p:nvSpPr>
          <p:cNvPr id="43019" name="Rectangle 13"/>
          <p:cNvSpPr>
            <a:spLocks noChangeArrowheads="1"/>
          </p:cNvSpPr>
          <p:nvPr/>
        </p:nvSpPr>
        <p:spPr bwMode="auto">
          <a:xfrm>
            <a:off x="76200" y="3429000"/>
            <a:ext cx="2843212" cy="925512"/>
          </a:xfrm>
          <a:prstGeom prst="rect">
            <a:avLst/>
          </a:prstGeom>
          <a:solidFill>
            <a:srgbClr val="FFFF66"/>
          </a:solidFill>
          <a:ln w="9525">
            <a:solidFill>
              <a:schemeClr val="bg2"/>
            </a:solidFill>
            <a:miter lim="800000"/>
            <a:headEnd/>
            <a:tailEnd/>
          </a:ln>
        </p:spPr>
        <p:txBody>
          <a:bodyPr wrap="none">
            <a:spAutoFit/>
          </a:bodyPr>
          <a:lstStyle/>
          <a:p>
            <a:pPr>
              <a:lnSpc>
                <a:spcPct val="150000"/>
              </a:lnSpc>
              <a:spcBef>
                <a:spcPct val="20000"/>
              </a:spcBef>
            </a:pPr>
            <a:r>
              <a:rPr lang="en-US" sz="3600"/>
              <a:t> s</a:t>
            </a:r>
            <a:r>
              <a:rPr lang="en-US" sz="3600" baseline="-25000"/>
              <a:t>n</a:t>
            </a:r>
            <a:r>
              <a:rPr lang="en-US" sz="3600"/>
              <a:t> = 2s</a:t>
            </a:r>
            <a:r>
              <a:rPr lang="en-US" sz="3600" baseline="-25000"/>
              <a:t>n-1</a:t>
            </a:r>
            <a:r>
              <a:rPr lang="en-US" sz="3600"/>
              <a:t> + 1</a:t>
            </a:r>
          </a:p>
        </p:txBody>
      </p:sp>
      <p:sp>
        <p:nvSpPr>
          <p:cNvPr id="17" name="Text Box 2"/>
          <p:cNvSpPr txBox="1">
            <a:spLocks noChangeArrowheads="1"/>
          </p:cNvSpPr>
          <p:nvPr/>
        </p:nvSpPr>
        <p:spPr bwMode="auto">
          <a:xfrm>
            <a:off x="2667000" y="4772025"/>
            <a:ext cx="3886200" cy="409575"/>
          </a:xfrm>
          <a:prstGeom prst="rect">
            <a:avLst/>
          </a:prstGeom>
          <a:noFill/>
          <a:ln w="12700">
            <a:solidFill>
              <a:schemeClr val="bg2"/>
            </a:solidFill>
            <a:miter lim="800000"/>
            <a:headEnd/>
            <a:tailEnd/>
          </a:ln>
        </p:spPr>
        <p:txBody>
          <a:bodyPr>
            <a:spAutoFit/>
          </a:bodyPr>
          <a:lstStyle/>
          <a:p>
            <a:r>
              <a:rPr kumimoji="0" lang="en-US" sz="2000" dirty="0"/>
              <a:t>S(x) - 2xS(x)</a:t>
            </a:r>
            <a:r>
              <a:rPr kumimoji="0" lang="en-US" sz="2000" dirty="0">
                <a:sym typeface="MT Extra" pitchFamily="18" charset="2"/>
              </a:rPr>
              <a:t> </a:t>
            </a:r>
            <a:r>
              <a:rPr kumimoji="0" lang="en-US" sz="2000" dirty="0"/>
              <a:t>- x/(1-x) = s</a:t>
            </a:r>
            <a:r>
              <a:rPr kumimoji="0" lang="en-US" sz="2000" baseline="-25000" dirty="0"/>
              <a:t>0</a:t>
            </a:r>
            <a:r>
              <a:rPr kumimoji="0" lang="en-US" sz="2000" dirty="0"/>
              <a:t> = 0</a:t>
            </a:r>
            <a:r>
              <a:rPr kumimoji="0" lang="en-US" sz="2000" dirty="0">
                <a:sym typeface="MT Extra"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16"/>
                                        </p:tgtEl>
                                        <p:attrNameLst>
                                          <p:attrName>ppt_x</p:attrName>
                                        </p:attrNameLst>
                                      </p:cBhvr>
                                      <p:tavLst>
                                        <p:tav tm="0">
                                          <p:val>
                                            <p:strVal val="ppt_x"/>
                                          </p:val>
                                        </p:tav>
                                        <p:tav tm="100000">
                                          <p:val>
                                            <p:strVal val="ppt_x"/>
                                          </p:val>
                                        </p:tav>
                                      </p:tavLst>
                                    </p:anim>
                                    <p:anim calcmode="lin" valueType="num">
                                      <p:cBhvr additive="base">
                                        <p:cTn id="20" dur="500"/>
                                        <p:tgtEl>
                                          <p:spTgt spid="16"/>
                                        </p:tgtEl>
                                        <p:attrNameLst>
                                          <p:attrName>ppt_y</p:attrName>
                                        </p:attrNameLst>
                                      </p:cBhvr>
                                      <p:tavLst>
                                        <p:tav tm="0">
                                          <p:val>
                                            <p:strVal val="ppt_y"/>
                                          </p:val>
                                        </p:tav>
                                        <p:tav tm="100000">
                                          <p:val>
                                            <p:strVal val="1+ppt_h/2"/>
                                          </p:val>
                                        </p:tav>
                                      </p:tavLst>
                                    </p:anim>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0416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604165"/>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00"/>
                                  </p:stCondLst>
                                  <p:childTnLst>
                                    <p:set>
                                      <p:cBhvr>
                                        <p:cTn id="31" dur="1" fill="hold">
                                          <p:stCondLst>
                                            <p:cond delay="0"/>
                                          </p:stCondLst>
                                        </p:cTn>
                                        <p:tgtEl>
                                          <p:spTgt spid="60416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500"/>
                                  </p:stCondLst>
                                  <p:childTnLst>
                                    <p:set>
                                      <p:cBhvr>
                                        <p:cTn id="34" dur="1" fill="hold">
                                          <p:stCondLst>
                                            <p:cond delay="0"/>
                                          </p:stCondLst>
                                        </p:cTn>
                                        <p:tgtEl>
                                          <p:spTgt spid="604167"/>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500"/>
                                  </p:stCondLst>
                                  <p:childTnLst>
                                    <p:set>
                                      <p:cBhvr>
                                        <p:cTn id="37" dur="1" fill="hold">
                                          <p:stCondLst>
                                            <p:cond delay="0"/>
                                          </p:stCondLst>
                                        </p:cTn>
                                        <p:tgtEl>
                                          <p:spTgt spid="604168"/>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500"/>
                                  </p:stCondLst>
                                  <p:childTnLst>
                                    <p:set>
                                      <p:cBhvr>
                                        <p:cTn id="40" dur="1" fill="hold">
                                          <p:stCondLst>
                                            <p:cond delay="0"/>
                                          </p:stCondLst>
                                        </p:cTn>
                                        <p:tgtEl>
                                          <p:spTgt spid="604169"/>
                                        </p:tgtEl>
                                        <p:attrNameLst>
                                          <p:attrName>style.visibility</p:attrName>
                                        </p:attrNameLst>
                                      </p:cBhvr>
                                      <p:to>
                                        <p:strVal val="visible"/>
                                      </p:to>
                                    </p:set>
                                  </p:childTnLst>
                                </p:cTn>
                              </p:par>
                            </p:childTnLst>
                          </p:cTn>
                        </p:par>
                        <p:par>
                          <p:cTn id="41" fill="hold">
                            <p:stCondLst>
                              <p:cond delay="2500"/>
                            </p:stCondLst>
                            <p:childTnLst>
                              <p:par>
                                <p:cTn id="42" presetID="1" presetClass="entr" presetSubtype="0" fill="hold" grpId="0" nodeType="afterEffect">
                                  <p:stCondLst>
                                    <p:cond delay="500"/>
                                  </p:stCondLst>
                                  <p:childTnLst>
                                    <p:set>
                                      <p:cBhvr>
                                        <p:cTn id="43" dur="1" fill="hold">
                                          <p:stCondLst>
                                            <p:cond delay="0"/>
                                          </p:stCondLst>
                                        </p:cTn>
                                        <p:tgtEl>
                                          <p:spTgt spid="60417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7" grpId="0" animBg="1"/>
      <p:bldP spid="604165" grpId="0" animBg="1"/>
      <p:bldP spid="604164" grpId="0" animBg="1"/>
      <p:bldP spid="604166" grpId="0"/>
      <p:bldP spid="604168" grpId="0"/>
      <p:bldP spid="604169" grpId="0" animBg="1"/>
      <p:bldP spid="604170" grpId="0"/>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667000" y="1343025"/>
            <a:ext cx="3886200" cy="409575"/>
          </a:xfrm>
          <a:prstGeom prst="rect">
            <a:avLst/>
          </a:prstGeom>
          <a:noFill/>
          <a:ln w="12700">
            <a:solidFill>
              <a:schemeClr val="bg2"/>
            </a:solidFill>
            <a:miter lim="800000"/>
            <a:headEnd/>
            <a:tailEnd/>
          </a:ln>
        </p:spPr>
        <p:txBody>
          <a:bodyPr>
            <a:spAutoFit/>
          </a:bodyPr>
          <a:lstStyle/>
          <a:p>
            <a:r>
              <a:rPr kumimoji="0" lang="en-US" sz="2000" dirty="0"/>
              <a:t>S(x) - 2xS(x)</a:t>
            </a:r>
            <a:r>
              <a:rPr kumimoji="0" lang="en-US" sz="2000" dirty="0">
                <a:sym typeface="MT Extra" pitchFamily="18" charset="2"/>
              </a:rPr>
              <a:t> </a:t>
            </a:r>
            <a:r>
              <a:rPr kumimoji="0" lang="en-US" sz="2000" dirty="0"/>
              <a:t>- x/(1-x) = s</a:t>
            </a:r>
            <a:r>
              <a:rPr kumimoji="0" lang="en-US" sz="2000" baseline="-25000" dirty="0"/>
              <a:t>0</a:t>
            </a:r>
            <a:r>
              <a:rPr kumimoji="0" lang="en-US" sz="2000" dirty="0"/>
              <a:t> = 0</a:t>
            </a:r>
            <a:r>
              <a:rPr kumimoji="0" lang="en-US" sz="2000" dirty="0">
                <a:sym typeface="MT Extra" pitchFamily="18" charset="2"/>
              </a:rPr>
              <a:t> </a:t>
            </a:r>
          </a:p>
        </p:txBody>
      </p:sp>
      <p:pic>
        <p:nvPicPr>
          <p:cNvPr id="606218" name="Picture 10" descr="TP_tmp"/>
          <p:cNvPicPr>
            <a:picLocks noChangeAspect="1" noChangeArrowheads="1"/>
          </p:cNvPicPr>
          <p:nvPr>
            <p:custDataLst>
              <p:tags r:id="rId1"/>
            </p:custDataLst>
          </p:nvPr>
        </p:nvPicPr>
        <p:blipFill>
          <a:blip r:embed="rId7" cstate="print">
            <a:clrChange>
              <a:clrFrom>
                <a:srgbClr val="FFFFFF"/>
              </a:clrFrom>
              <a:clrTo>
                <a:srgbClr val="FFFFFF">
                  <a:alpha val="0"/>
                </a:srgbClr>
              </a:clrTo>
            </a:clrChange>
          </a:blip>
          <a:srcRect/>
          <a:stretch>
            <a:fillRect/>
          </a:stretch>
        </p:blipFill>
        <p:spPr bwMode="auto">
          <a:xfrm>
            <a:off x="2667000" y="1965325"/>
            <a:ext cx="3810000" cy="701675"/>
          </a:xfrm>
          <a:prstGeom prst="rect">
            <a:avLst/>
          </a:prstGeom>
          <a:noFill/>
          <a:ln w="28575">
            <a:noFill/>
            <a:prstDash val="sysDot"/>
            <a:miter lim="800000"/>
            <a:headEnd/>
            <a:tailEnd/>
          </a:ln>
        </p:spPr>
      </p:pic>
      <p:sp>
        <p:nvSpPr>
          <p:cNvPr id="44036" name="Text Box 4"/>
          <p:cNvSpPr txBox="1">
            <a:spLocks noChangeArrowheads="1"/>
          </p:cNvSpPr>
          <p:nvPr/>
        </p:nvSpPr>
        <p:spPr bwMode="auto">
          <a:xfrm>
            <a:off x="2971800" y="457200"/>
            <a:ext cx="3313113" cy="457200"/>
          </a:xfrm>
          <a:prstGeom prst="rect">
            <a:avLst/>
          </a:prstGeom>
          <a:noFill/>
          <a:ln w="9525">
            <a:noFill/>
            <a:miter lim="800000"/>
            <a:headEnd/>
            <a:tailEnd/>
          </a:ln>
        </p:spPr>
        <p:txBody>
          <a:bodyPr wrap="none">
            <a:spAutoFit/>
          </a:bodyPr>
          <a:lstStyle/>
          <a:p>
            <a:r>
              <a:rPr lang="en-US" altLang="zh-TW" sz="2400" b="1">
                <a:solidFill>
                  <a:srgbClr val="003366"/>
                </a:solidFill>
              </a:rPr>
              <a:t>Closed Form for S(x)</a:t>
            </a:r>
          </a:p>
        </p:txBody>
      </p:sp>
      <p:sp>
        <p:nvSpPr>
          <p:cNvPr id="1280005" name="Text Box 5"/>
          <p:cNvSpPr txBox="1">
            <a:spLocks noChangeArrowheads="1"/>
          </p:cNvSpPr>
          <p:nvPr/>
        </p:nvSpPr>
        <p:spPr bwMode="auto">
          <a:xfrm>
            <a:off x="2779713" y="2971800"/>
            <a:ext cx="3621087" cy="376238"/>
          </a:xfrm>
          <a:prstGeom prst="rect">
            <a:avLst/>
          </a:prstGeom>
          <a:solidFill>
            <a:srgbClr val="FFFF66"/>
          </a:solidFill>
          <a:ln w="9525">
            <a:solidFill>
              <a:schemeClr val="bg2"/>
            </a:solidFill>
            <a:miter lim="800000"/>
            <a:headEnd/>
            <a:tailEnd/>
          </a:ln>
        </p:spPr>
        <p:txBody>
          <a:bodyPr>
            <a:spAutoFit/>
          </a:bodyPr>
          <a:lstStyle/>
          <a:p>
            <a:r>
              <a:rPr lang="en-US"/>
              <a:t>What is the closed form of s</a:t>
            </a:r>
            <a:r>
              <a:rPr lang="en-US" baseline="-25000"/>
              <a:t>n</a:t>
            </a:r>
            <a:r>
              <a:rPr lang="en-US"/>
              <a:t>?</a:t>
            </a:r>
          </a:p>
        </p:txBody>
      </p:sp>
      <p:pic>
        <p:nvPicPr>
          <p:cNvPr id="1280012" name="Picture 12" descr="txp_fig"/>
          <p:cNvPicPr>
            <a:picLocks noChangeAspect="1" noChangeArrowheads="1"/>
          </p:cNvPicPr>
          <p:nvPr>
            <p:custDataLst>
              <p:tags r:id="rId2"/>
            </p:custDataLst>
          </p:nvPr>
        </p:nvPicPr>
        <p:blipFill>
          <a:blip r:embed="rId8" cstate="print"/>
          <a:srcRect/>
          <a:stretch>
            <a:fillRect/>
          </a:stretch>
        </p:blipFill>
        <p:spPr bwMode="auto">
          <a:xfrm>
            <a:off x="890588" y="3671888"/>
            <a:ext cx="3630612" cy="668337"/>
          </a:xfrm>
          <a:prstGeom prst="rect">
            <a:avLst/>
          </a:prstGeom>
          <a:noFill/>
          <a:ln w="9525">
            <a:noFill/>
            <a:miter lim="800000"/>
            <a:headEnd/>
            <a:tailEnd/>
          </a:ln>
        </p:spPr>
      </p:pic>
      <p:pic>
        <p:nvPicPr>
          <p:cNvPr id="1280014" name="Picture 14" descr="txp_fig"/>
          <p:cNvPicPr>
            <a:picLocks noChangeAspect="1" noChangeArrowheads="1"/>
          </p:cNvPicPr>
          <p:nvPr>
            <p:custDataLst>
              <p:tags r:id="rId3"/>
            </p:custDataLst>
          </p:nvPr>
        </p:nvPicPr>
        <p:blipFill>
          <a:blip r:embed="rId9" cstate="print"/>
          <a:srcRect/>
          <a:stretch>
            <a:fillRect/>
          </a:stretch>
        </p:blipFill>
        <p:spPr bwMode="auto">
          <a:xfrm>
            <a:off x="4737100" y="3584575"/>
            <a:ext cx="3263900" cy="747713"/>
          </a:xfrm>
          <a:prstGeom prst="rect">
            <a:avLst/>
          </a:prstGeom>
          <a:noFill/>
          <a:ln w="9525">
            <a:noFill/>
            <a:miter lim="800000"/>
            <a:headEnd/>
            <a:tailEnd/>
          </a:ln>
        </p:spPr>
      </p:pic>
      <p:pic>
        <p:nvPicPr>
          <p:cNvPr id="1280015" name="Picture 15" descr="txp_fig"/>
          <p:cNvPicPr>
            <a:picLocks noChangeAspect="1" noChangeArrowheads="1"/>
          </p:cNvPicPr>
          <p:nvPr>
            <p:custDataLst>
              <p:tags r:id="rId4"/>
            </p:custDataLst>
          </p:nvPr>
        </p:nvPicPr>
        <p:blipFill>
          <a:blip r:embed="rId10" cstate="print"/>
          <a:srcRect/>
          <a:stretch>
            <a:fillRect/>
          </a:stretch>
        </p:blipFill>
        <p:spPr bwMode="auto">
          <a:xfrm>
            <a:off x="1560513" y="4646613"/>
            <a:ext cx="6022975" cy="638175"/>
          </a:xfrm>
          <a:prstGeom prst="rect">
            <a:avLst/>
          </a:prstGeom>
          <a:noFill/>
          <a:ln w="9525">
            <a:noFill/>
            <a:miter lim="800000"/>
            <a:headEnd/>
            <a:tailEnd/>
          </a:ln>
        </p:spPr>
      </p:pic>
      <p:pic>
        <p:nvPicPr>
          <p:cNvPr id="1280016" name="Picture 16" descr="txp_fig"/>
          <p:cNvPicPr>
            <a:picLocks noChangeAspect="1" noChangeArrowheads="1"/>
          </p:cNvPicPr>
          <p:nvPr>
            <p:custDataLst>
              <p:tags r:id="rId5"/>
            </p:custDataLst>
          </p:nvPr>
        </p:nvPicPr>
        <p:blipFill>
          <a:blip r:embed="rId11" cstate="print"/>
          <a:srcRect/>
          <a:stretch>
            <a:fillRect/>
          </a:stretch>
        </p:blipFill>
        <p:spPr bwMode="auto">
          <a:xfrm>
            <a:off x="1981200" y="5381625"/>
            <a:ext cx="4992687" cy="638175"/>
          </a:xfrm>
          <a:prstGeom prst="rect">
            <a:avLst/>
          </a:prstGeom>
          <a:noFill/>
          <a:ln w="9525">
            <a:noFill/>
            <a:miter lim="800000"/>
            <a:headEnd/>
            <a:tailEnd/>
          </a:ln>
        </p:spPr>
      </p:pic>
      <p:sp>
        <p:nvSpPr>
          <p:cNvPr id="610309" name="Text Box 5"/>
          <p:cNvSpPr txBox="1">
            <a:spLocks noChangeArrowheads="1"/>
          </p:cNvSpPr>
          <p:nvPr/>
        </p:nvSpPr>
        <p:spPr bwMode="auto">
          <a:xfrm>
            <a:off x="3200400" y="6248400"/>
            <a:ext cx="2193925" cy="469900"/>
          </a:xfrm>
          <a:prstGeom prst="rect">
            <a:avLst/>
          </a:prstGeom>
          <a:solidFill>
            <a:srgbClr val="FFCCFF"/>
          </a:solidFill>
          <a:ln w="12700">
            <a:solidFill>
              <a:schemeClr val="tx2"/>
            </a:solidFill>
            <a:miter lim="800000"/>
            <a:headEnd/>
            <a:tailEnd/>
          </a:ln>
        </p:spPr>
        <p:txBody>
          <a:bodyPr wrap="none">
            <a:spAutoFit/>
          </a:bodyPr>
          <a:lstStyle/>
          <a:p>
            <a:r>
              <a:rPr kumimoji="0" lang="en-US" sz="2400"/>
              <a:t>so    </a:t>
            </a:r>
            <a:r>
              <a:rPr kumimoji="0" lang="en-US" sz="2400">
                <a:solidFill>
                  <a:srgbClr val="0000FF"/>
                </a:solidFill>
              </a:rPr>
              <a:t>s</a:t>
            </a:r>
            <a:r>
              <a:rPr kumimoji="0" lang="en-US" sz="2400" baseline="-25000">
                <a:solidFill>
                  <a:srgbClr val="0000FF"/>
                </a:solidFill>
              </a:rPr>
              <a:t>n</a:t>
            </a:r>
            <a:r>
              <a:rPr kumimoji="0" lang="en-US" sz="2400">
                <a:solidFill>
                  <a:srgbClr val="0000FF"/>
                </a:solidFill>
              </a:rPr>
              <a:t> = 2</a:t>
            </a:r>
            <a:r>
              <a:rPr kumimoji="0" lang="en-US" sz="2400" baseline="30000">
                <a:solidFill>
                  <a:srgbClr val="0000FF"/>
                </a:solidFill>
              </a:rPr>
              <a:t>n</a:t>
            </a:r>
            <a:r>
              <a:rPr kumimoji="0" lang="en-US" sz="2400">
                <a:solidFill>
                  <a:srgbClr val="0000FF"/>
                </a:solidFill>
              </a:rPr>
              <a:t> - 1</a:t>
            </a:r>
          </a:p>
        </p:txBody>
      </p:sp>
      <p:grpSp>
        <p:nvGrpSpPr>
          <p:cNvPr id="18" name="Group 17"/>
          <p:cNvGrpSpPr/>
          <p:nvPr/>
        </p:nvGrpSpPr>
        <p:grpSpPr>
          <a:xfrm>
            <a:off x="6705600" y="1371600"/>
            <a:ext cx="2286000" cy="1524000"/>
            <a:chOff x="0" y="0"/>
            <a:chExt cx="1609725" cy="962025"/>
          </a:xfrm>
        </p:grpSpPr>
        <p:pic>
          <p:nvPicPr>
            <p:cNvPr id="44045" name="Picture 13"/>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0" y="0"/>
              <a:ext cx="1609725" cy="314325"/>
            </a:xfrm>
            <a:prstGeom prst="rect">
              <a:avLst/>
            </a:prstGeom>
            <a:noFill/>
          </p:spPr>
        </p:pic>
        <p:pic>
          <p:nvPicPr>
            <p:cNvPr id="44044" name="Picture 12"/>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0" y="304800"/>
              <a:ext cx="1447800" cy="314325"/>
            </a:xfrm>
            <a:prstGeom prst="rect">
              <a:avLst/>
            </a:prstGeom>
            <a:noFill/>
          </p:spPr>
        </p:pic>
        <p:pic>
          <p:nvPicPr>
            <p:cNvPr id="44043" name="Picture 1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0" y="628650"/>
              <a:ext cx="1571625" cy="333375"/>
            </a:xfrm>
            <a:prstGeom prst="rect">
              <a:avLst/>
            </a:prstGeom>
            <a:noFill/>
          </p:spPr>
        </p:pic>
      </p:grpSp>
      <p:sp>
        <p:nvSpPr>
          <p:cNvPr id="4404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047" name="Rectangle 15"/>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44048" name="Rectangle 16"/>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44049" name="Rectangle 17"/>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1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t/>
            </a:r>
            <a:br>
              <a:rPr kumimoji="1" lang="en-US" sz="11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br>
            <a:r>
              <a:rPr kumimoji="1" lang="en-US" sz="11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t/>
            </a:r>
            <a:br>
              <a:rPr kumimoji="1" lang="en-US" sz="11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b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cxnSp>
        <p:nvCxnSpPr>
          <p:cNvPr id="22" name="Straight Arrow Connector 21"/>
          <p:cNvCxnSpPr/>
          <p:nvPr/>
        </p:nvCxnSpPr>
        <p:spPr bwMode="auto">
          <a:xfrm flipH="1">
            <a:off x="4724400" y="5105400"/>
            <a:ext cx="14478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flipH="1">
            <a:off x="5334000" y="57150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8"/>
                                        </p:tgtEl>
                                        <p:attrNameLst>
                                          <p:attrName>ppt_x</p:attrName>
                                        </p:attrNameLst>
                                      </p:cBhvr>
                                      <p:tavLst>
                                        <p:tav tm="0">
                                          <p:val>
                                            <p:strVal val="ppt_x"/>
                                          </p:val>
                                        </p:tav>
                                        <p:tav tm="100000">
                                          <p:val>
                                            <p:strVal val="ppt_x"/>
                                          </p:val>
                                        </p:tav>
                                      </p:tavLst>
                                    </p:anim>
                                    <p:anim calcmode="lin" valueType="num">
                                      <p:cBhvr additive="base">
                                        <p:cTn id="12" dur="500"/>
                                        <p:tgtEl>
                                          <p:spTgt spid="18"/>
                                        </p:tgtEl>
                                        <p:attrNameLst>
                                          <p:attrName>ppt_y</p:attrName>
                                        </p:attrNameLst>
                                      </p:cBhvr>
                                      <p:tavLst>
                                        <p:tav tm="0">
                                          <p:val>
                                            <p:strVal val="ppt_y"/>
                                          </p:val>
                                        </p:tav>
                                        <p:tav tm="100000">
                                          <p:val>
                                            <p:strVal val="1+ppt_h/2"/>
                                          </p:val>
                                        </p:tav>
                                      </p:tavLst>
                                    </p:anim>
                                    <p:set>
                                      <p:cBhvr>
                                        <p:cTn id="13" dur="1" fill="hold">
                                          <p:stCondLst>
                                            <p:cond delay="499"/>
                                          </p:stCondLst>
                                        </p:cTn>
                                        <p:tgtEl>
                                          <p:spTgt spid="18"/>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499"/>
                                          </p:stCondLst>
                                        </p:cTn>
                                        <p:tgtEl>
                                          <p:spTgt spid="6062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8000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2800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2800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2800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2800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heckerboard(across)">
                                      <p:cBhvr>
                                        <p:cTn id="40" dur="500"/>
                                        <p:tgtEl>
                                          <p:spTgt spid="22"/>
                                        </p:tgtEl>
                                      </p:cBhvr>
                                    </p:animEffect>
                                  </p:childTnLst>
                                </p:cTn>
                              </p:par>
                              <p:par>
                                <p:cTn id="41" presetID="5"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checkerboard(across)">
                                      <p:cBhvr>
                                        <p:cTn id="43" dur="500"/>
                                        <p:tgtEl>
                                          <p:spTgt spid="24"/>
                                        </p:tgtEl>
                                      </p:cBhvr>
                                    </p:animEffect>
                                  </p:childTnLst>
                                </p:cTn>
                              </p:par>
                              <p:par>
                                <p:cTn id="44" presetID="1" presetClass="entr" presetSubtype="0" fill="hold" grpId="0" nodeType="withEffect">
                                  <p:stCondLst>
                                    <p:cond delay="0"/>
                                  </p:stCondLst>
                                  <p:childTnLst>
                                    <p:set>
                                      <p:cBhvr>
                                        <p:cTn id="45" dur="1" fill="hold">
                                          <p:stCondLst>
                                            <p:cond delay="499"/>
                                          </p:stCondLst>
                                        </p:cTn>
                                        <p:tgtEl>
                                          <p:spTgt spid="610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animBg="1" autoUpdateAnimBg="0"/>
      <p:bldP spid="61030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381000" y="304800"/>
            <a:ext cx="8476342" cy="6096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84243" y="1143000"/>
            <a:ext cx="8302557" cy="685800"/>
          </a:xfrm>
          <a:prstGeom prst="rect">
            <a:avLst/>
          </a:prstGeom>
          <a:noFill/>
          <a:ln w="9525">
            <a:noFill/>
            <a:miter lim="800000"/>
            <a:headEnd/>
            <a:tailEnd/>
          </a:ln>
        </p:spPr>
      </p:pic>
      <p:pic>
        <p:nvPicPr>
          <p:cNvPr id="20485" name="Picture 5"/>
          <p:cNvPicPr>
            <a:picLocks noChangeAspect="1" noChangeArrowheads="1"/>
          </p:cNvPicPr>
          <p:nvPr/>
        </p:nvPicPr>
        <p:blipFill>
          <a:blip r:embed="rId4" cstate="print"/>
          <a:srcRect/>
          <a:stretch>
            <a:fillRect/>
          </a:stretch>
        </p:blipFill>
        <p:spPr bwMode="auto">
          <a:xfrm>
            <a:off x="1058932" y="1981200"/>
            <a:ext cx="7018268" cy="1800225"/>
          </a:xfrm>
          <a:prstGeom prst="rect">
            <a:avLst/>
          </a:prstGeom>
          <a:noFill/>
          <a:ln w="9525">
            <a:noFill/>
            <a:miter lim="800000"/>
            <a:headEnd/>
            <a:tailEnd/>
          </a:ln>
        </p:spPr>
      </p:pic>
      <p:pic>
        <p:nvPicPr>
          <p:cNvPr id="20486" name="Picture 6"/>
          <p:cNvPicPr>
            <a:picLocks noChangeAspect="1" noChangeArrowheads="1"/>
          </p:cNvPicPr>
          <p:nvPr/>
        </p:nvPicPr>
        <p:blipFill>
          <a:blip r:embed="rId5" cstate="print"/>
          <a:srcRect/>
          <a:stretch>
            <a:fillRect/>
          </a:stretch>
        </p:blipFill>
        <p:spPr bwMode="auto">
          <a:xfrm>
            <a:off x="3276600" y="4267200"/>
            <a:ext cx="1991360" cy="609600"/>
          </a:xfrm>
          <a:prstGeom prst="rect">
            <a:avLst/>
          </a:prstGeom>
          <a:noFill/>
          <a:ln w="9525">
            <a:noFill/>
            <a:miter lim="800000"/>
            <a:headEnd/>
            <a:tailEnd/>
          </a:ln>
        </p:spPr>
      </p:pic>
      <p:sp>
        <p:nvSpPr>
          <p:cNvPr id="7" name="Rectangle 6"/>
          <p:cNvSpPr/>
          <p:nvPr/>
        </p:nvSpPr>
        <p:spPr bwMode="auto">
          <a:xfrm>
            <a:off x="381000" y="228600"/>
            <a:ext cx="8534400" cy="762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9" name="Rectangle 8"/>
          <p:cNvSpPr/>
          <p:nvPr/>
        </p:nvSpPr>
        <p:spPr bwMode="auto">
          <a:xfrm>
            <a:off x="228600" y="4114800"/>
            <a:ext cx="86868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0" name="Rectangle 9"/>
          <p:cNvSpPr/>
          <p:nvPr/>
        </p:nvSpPr>
        <p:spPr bwMode="auto">
          <a:xfrm>
            <a:off x="228600" y="3124200"/>
            <a:ext cx="8686800" cy="942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1" name="Rectangle 10"/>
          <p:cNvSpPr/>
          <p:nvPr/>
        </p:nvSpPr>
        <p:spPr bwMode="auto">
          <a:xfrm>
            <a:off x="228600" y="2438400"/>
            <a:ext cx="8686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2" name="Rectangle 11"/>
          <p:cNvSpPr/>
          <p:nvPr/>
        </p:nvSpPr>
        <p:spPr bwMode="auto">
          <a:xfrm>
            <a:off x="242455" y="2805545"/>
            <a:ext cx="8686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3" name="Rectangle 12"/>
          <p:cNvSpPr/>
          <p:nvPr/>
        </p:nvSpPr>
        <p:spPr bwMode="auto">
          <a:xfrm>
            <a:off x="228600" y="2057400"/>
            <a:ext cx="8686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grpId="0" nodeType="clickEffect">
                                  <p:stCondLst>
                                    <p:cond delay="0"/>
                                  </p:stCondLst>
                                  <p:childTnLst>
                                    <p:animEffect transition="out" filter="checkerboard(across)">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 presetClass="exit" presetSubtype="10" fill="hold" grpId="0" nodeType="clickEffect">
                                  <p:stCondLst>
                                    <p:cond delay="0"/>
                                  </p:stCondLst>
                                  <p:childTnLst>
                                    <p:animEffect transition="out" filter="checkerboard(across)">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381000" y="304800"/>
            <a:ext cx="8476342" cy="60960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84243" y="1143000"/>
            <a:ext cx="8302557" cy="685800"/>
          </a:xfrm>
          <a:prstGeom prst="rect">
            <a:avLst/>
          </a:prstGeom>
          <a:noFill/>
          <a:ln w="9525">
            <a:no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3276600" y="1828800"/>
            <a:ext cx="1991360" cy="609600"/>
          </a:xfrm>
          <a:prstGeom prst="rect">
            <a:avLst/>
          </a:prstGeom>
          <a:noFill/>
          <a:ln w="9525">
            <a:noFill/>
            <a:miter lim="800000"/>
            <a:headEnd/>
            <a:tailEnd/>
          </a:ln>
        </p:spPr>
      </p:pic>
      <p:grpSp>
        <p:nvGrpSpPr>
          <p:cNvPr id="18" name="Group 17"/>
          <p:cNvGrpSpPr/>
          <p:nvPr/>
        </p:nvGrpSpPr>
        <p:grpSpPr>
          <a:xfrm>
            <a:off x="180110" y="2486890"/>
            <a:ext cx="6525490" cy="609600"/>
            <a:chOff x="180110" y="2486890"/>
            <a:chExt cx="6525490" cy="609600"/>
          </a:xfrm>
        </p:grpSpPr>
        <p:pic>
          <p:nvPicPr>
            <p:cNvPr id="21506" name="Picture 2"/>
            <p:cNvPicPr>
              <a:picLocks noChangeAspect="1" noChangeArrowheads="1"/>
            </p:cNvPicPr>
            <p:nvPr/>
          </p:nvPicPr>
          <p:blipFill>
            <a:blip r:embed="rId5" cstate="print"/>
            <a:srcRect/>
            <a:stretch>
              <a:fillRect/>
            </a:stretch>
          </p:blipFill>
          <p:spPr bwMode="auto">
            <a:xfrm>
              <a:off x="3568700" y="2486890"/>
              <a:ext cx="3136900" cy="609600"/>
            </a:xfrm>
            <a:prstGeom prst="rect">
              <a:avLst/>
            </a:prstGeom>
            <a:noFill/>
            <a:ln w="9525">
              <a:noFill/>
              <a:miter lim="800000"/>
              <a:headEnd/>
              <a:tailEnd/>
            </a:ln>
          </p:spPr>
        </p:pic>
        <p:sp>
          <p:nvSpPr>
            <p:cNvPr id="7" name="TextBox 6"/>
            <p:cNvSpPr txBox="1"/>
            <p:nvPr/>
          </p:nvSpPr>
          <p:spPr>
            <a:xfrm>
              <a:off x="180110" y="2590800"/>
              <a:ext cx="3220753" cy="369332"/>
            </a:xfrm>
            <a:prstGeom prst="rect">
              <a:avLst/>
            </a:prstGeom>
            <a:noFill/>
          </p:spPr>
          <p:txBody>
            <a:bodyPr wrap="none" rtlCol="0">
              <a:spAutoFit/>
            </a:bodyPr>
            <a:lstStyle/>
            <a:p>
              <a:r>
                <a:rPr lang="en-US" dirty="0" smtClean="0"/>
                <a:t>We factor the denominator:</a:t>
              </a:r>
              <a:endParaRPr lang="en-US" dirty="0"/>
            </a:p>
          </p:txBody>
        </p:sp>
      </p:grpSp>
      <p:grpSp>
        <p:nvGrpSpPr>
          <p:cNvPr id="19" name="Group 18"/>
          <p:cNvGrpSpPr/>
          <p:nvPr/>
        </p:nvGrpSpPr>
        <p:grpSpPr>
          <a:xfrm>
            <a:off x="914400" y="3181350"/>
            <a:ext cx="6855069" cy="704850"/>
            <a:chOff x="914400" y="3181350"/>
            <a:chExt cx="6855069" cy="704850"/>
          </a:xfrm>
        </p:grpSpPr>
        <p:pic>
          <p:nvPicPr>
            <p:cNvPr id="21507" name="Picture 3"/>
            <p:cNvPicPr>
              <a:picLocks noChangeAspect="1" noChangeArrowheads="1"/>
            </p:cNvPicPr>
            <p:nvPr/>
          </p:nvPicPr>
          <p:blipFill>
            <a:blip r:embed="rId6" cstate="print"/>
            <a:srcRect/>
            <a:stretch>
              <a:fillRect/>
            </a:stretch>
          </p:blipFill>
          <p:spPr bwMode="auto">
            <a:xfrm>
              <a:off x="1371600" y="3181350"/>
              <a:ext cx="6397869" cy="704850"/>
            </a:xfrm>
            <a:prstGeom prst="rect">
              <a:avLst/>
            </a:prstGeom>
            <a:noFill/>
            <a:ln w="9525">
              <a:noFill/>
              <a:miter lim="800000"/>
              <a:headEnd/>
              <a:tailEnd/>
            </a:ln>
          </p:spPr>
        </p:pic>
        <p:sp>
          <p:nvSpPr>
            <p:cNvPr id="9" name="TextBox 8"/>
            <p:cNvSpPr txBox="1"/>
            <p:nvPr/>
          </p:nvSpPr>
          <p:spPr>
            <a:xfrm>
              <a:off x="914400" y="3352800"/>
              <a:ext cx="389850" cy="369332"/>
            </a:xfrm>
            <a:prstGeom prst="rect">
              <a:avLst/>
            </a:prstGeom>
            <a:noFill/>
          </p:spPr>
          <p:txBody>
            <a:bodyPr wrap="none" rtlCol="0">
              <a:spAutoFit/>
            </a:bodyPr>
            <a:lstStyle/>
            <a:p>
              <a:r>
                <a:rPr lang="en-US" dirty="0" smtClean="0"/>
                <a:t>=&gt;</a:t>
              </a:r>
              <a:endParaRPr lang="en-US" dirty="0"/>
            </a:p>
          </p:txBody>
        </p:sp>
      </p:grpSp>
      <p:grpSp>
        <p:nvGrpSpPr>
          <p:cNvPr id="20" name="Group 19"/>
          <p:cNvGrpSpPr/>
          <p:nvPr/>
        </p:nvGrpSpPr>
        <p:grpSpPr>
          <a:xfrm>
            <a:off x="893620" y="4000500"/>
            <a:ext cx="4710011" cy="723900"/>
            <a:chOff x="893620" y="4000500"/>
            <a:chExt cx="4710011" cy="723900"/>
          </a:xfrm>
        </p:grpSpPr>
        <p:pic>
          <p:nvPicPr>
            <p:cNvPr id="21508" name="Picture 4"/>
            <p:cNvPicPr>
              <a:picLocks noChangeAspect="1" noChangeArrowheads="1"/>
            </p:cNvPicPr>
            <p:nvPr/>
          </p:nvPicPr>
          <p:blipFill>
            <a:blip r:embed="rId7" cstate="print"/>
            <a:srcRect/>
            <a:stretch>
              <a:fillRect/>
            </a:stretch>
          </p:blipFill>
          <p:spPr bwMode="auto">
            <a:xfrm>
              <a:off x="1371600" y="4000500"/>
              <a:ext cx="4232031" cy="723900"/>
            </a:xfrm>
            <a:prstGeom prst="rect">
              <a:avLst/>
            </a:prstGeom>
            <a:noFill/>
            <a:ln w="9525">
              <a:noFill/>
              <a:miter lim="800000"/>
              <a:headEnd/>
              <a:tailEnd/>
            </a:ln>
          </p:spPr>
        </p:pic>
        <p:sp>
          <p:nvSpPr>
            <p:cNvPr id="11" name="TextBox 10"/>
            <p:cNvSpPr txBox="1"/>
            <p:nvPr/>
          </p:nvSpPr>
          <p:spPr>
            <a:xfrm>
              <a:off x="893620" y="4174958"/>
              <a:ext cx="389850" cy="369332"/>
            </a:xfrm>
            <a:prstGeom prst="rect">
              <a:avLst/>
            </a:prstGeom>
            <a:noFill/>
          </p:spPr>
          <p:txBody>
            <a:bodyPr wrap="none" rtlCol="0">
              <a:spAutoFit/>
            </a:bodyPr>
            <a:lstStyle/>
            <a:p>
              <a:r>
                <a:rPr lang="en-US" dirty="0" smtClean="0"/>
                <a:t>=&gt;</a:t>
              </a:r>
              <a:endParaRPr lang="en-US" dirty="0"/>
            </a:p>
          </p:txBody>
        </p:sp>
      </p:grpSp>
      <p:grpSp>
        <p:nvGrpSpPr>
          <p:cNvPr id="21" name="Group 20"/>
          <p:cNvGrpSpPr/>
          <p:nvPr/>
        </p:nvGrpSpPr>
        <p:grpSpPr>
          <a:xfrm>
            <a:off x="893620" y="4886325"/>
            <a:ext cx="3298333" cy="447675"/>
            <a:chOff x="893620" y="4886325"/>
            <a:chExt cx="3298333" cy="447675"/>
          </a:xfrm>
        </p:grpSpPr>
        <p:pic>
          <p:nvPicPr>
            <p:cNvPr id="21509" name="Picture 5"/>
            <p:cNvPicPr>
              <a:picLocks noChangeAspect="1" noChangeArrowheads="1"/>
            </p:cNvPicPr>
            <p:nvPr/>
          </p:nvPicPr>
          <p:blipFill>
            <a:blip r:embed="rId8" cstate="print"/>
            <a:srcRect/>
            <a:stretch>
              <a:fillRect/>
            </a:stretch>
          </p:blipFill>
          <p:spPr bwMode="auto">
            <a:xfrm>
              <a:off x="1371600" y="4886325"/>
              <a:ext cx="2820353" cy="447675"/>
            </a:xfrm>
            <a:prstGeom prst="rect">
              <a:avLst/>
            </a:prstGeom>
            <a:noFill/>
            <a:ln w="9525">
              <a:noFill/>
              <a:miter lim="800000"/>
              <a:headEnd/>
              <a:tailEnd/>
            </a:ln>
          </p:spPr>
        </p:pic>
        <p:sp>
          <p:nvSpPr>
            <p:cNvPr id="13" name="TextBox 12"/>
            <p:cNvSpPr txBox="1"/>
            <p:nvPr/>
          </p:nvSpPr>
          <p:spPr>
            <a:xfrm>
              <a:off x="893620" y="4902323"/>
              <a:ext cx="389850" cy="369332"/>
            </a:xfrm>
            <a:prstGeom prst="rect">
              <a:avLst/>
            </a:prstGeom>
            <a:noFill/>
          </p:spPr>
          <p:txBody>
            <a:bodyPr wrap="none" rtlCol="0">
              <a:spAutoFit/>
            </a:bodyPr>
            <a:lstStyle/>
            <a:p>
              <a:r>
                <a:rPr lang="en-US" dirty="0" smtClean="0"/>
                <a:t>=&gt;</a:t>
              </a:r>
              <a:endParaRPr lang="en-US" dirty="0"/>
            </a:p>
          </p:txBody>
        </p:sp>
      </p:grpSp>
      <p:grpSp>
        <p:nvGrpSpPr>
          <p:cNvPr id="22" name="Group 21"/>
          <p:cNvGrpSpPr/>
          <p:nvPr/>
        </p:nvGrpSpPr>
        <p:grpSpPr>
          <a:xfrm>
            <a:off x="6248400" y="4572000"/>
            <a:ext cx="1736373" cy="685800"/>
            <a:chOff x="6248400" y="4572000"/>
            <a:chExt cx="1736373" cy="685800"/>
          </a:xfrm>
        </p:grpSpPr>
        <p:sp>
          <p:nvSpPr>
            <p:cNvPr id="14" name="TextBox 13"/>
            <p:cNvSpPr txBox="1"/>
            <p:nvPr/>
          </p:nvSpPr>
          <p:spPr>
            <a:xfrm>
              <a:off x="6248400" y="4572000"/>
              <a:ext cx="1459054" cy="369332"/>
            </a:xfrm>
            <a:prstGeom prst="rect">
              <a:avLst/>
            </a:prstGeom>
            <a:noFill/>
          </p:spPr>
          <p:txBody>
            <a:bodyPr wrap="none" rtlCol="0">
              <a:spAutoFit/>
            </a:bodyPr>
            <a:lstStyle/>
            <a:p>
              <a:r>
                <a:rPr lang="en-US" dirty="0" smtClean="0"/>
                <a:t>x=1 =&gt; a = -1</a:t>
              </a:r>
            </a:p>
          </p:txBody>
        </p:sp>
        <p:sp>
          <p:nvSpPr>
            <p:cNvPr id="15" name="TextBox 14"/>
            <p:cNvSpPr txBox="1"/>
            <p:nvPr/>
          </p:nvSpPr>
          <p:spPr>
            <a:xfrm>
              <a:off x="6248400" y="4888468"/>
              <a:ext cx="1736373" cy="369332"/>
            </a:xfrm>
            <a:prstGeom prst="rect">
              <a:avLst/>
            </a:prstGeom>
            <a:noFill/>
          </p:spPr>
          <p:txBody>
            <a:bodyPr wrap="none" rtlCol="0">
              <a:spAutoFit/>
            </a:bodyPr>
            <a:lstStyle/>
            <a:p>
              <a:r>
                <a:rPr lang="en-US" dirty="0" smtClean="0"/>
                <a:t>x=1/2 =&gt; b = 2</a:t>
              </a:r>
            </a:p>
          </p:txBody>
        </p:sp>
      </p:grpSp>
      <p:grpSp>
        <p:nvGrpSpPr>
          <p:cNvPr id="23" name="Group 22"/>
          <p:cNvGrpSpPr/>
          <p:nvPr/>
        </p:nvGrpSpPr>
        <p:grpSpPr>
          <a:xfrm>
            <a:off x="1972350" y="5486401"/>
            <a:ext cx="4452892" cy="762000"/>
            <a:chOff x="1972350" y="5486401"/>
            <a:chExt cx="4452892" cy="762000"/>
          </a:xfrm>
        </p:grpSpPr>
        <p:pic>
          <p:nvPicPr>
            <p:cNvPr id="21510" name="Picture 6"/>
            <p:cNvPicPr>
              <a:picLocks noChangeAspect="1" noChangeArrowheads="1"/>
            </p:cNvPicPr>
            <p:nvPr/>
          </p:nvPicPr>
          <p:blipFill>
            <a:blip r:embed="rId9" cstate="print"/>
            <a:srcRect/>
            <a:stretch>
              <a:fillRect/>
            </a:stretch>
          </p:blipFill>
          <p:spPr bwMode="auto">
            <a:xfrm>
              <a:off x="2514600" y="5486401"/>
              <a:ext cx="3910642" cy="762000"/>
            </a:xfrm>
            <a:prstGeom prst="rect">
              <a:avLst/>
            </a:prstGeom>
            <a:noFill/>
            <a:ln w="9525">
              <a:noFill/>
              <a:miter lim="800000"/>
              <a:headEnd/>
              <a:tailEnd/>
            </a:ln>
          </p:spPr>
        </p:pic>
        <p:sp>
          <p:nvSpPr>
            <p:cNvPr id="17" name="TextBox 16"/>
            <p:cNvSpPr txBox="1"/>
            <p:nvPr/>
          </p:nvSpPr>
          <p:spPr>
            <a:xfrm>
              <a:off x="1972350" y="5650468"/>
              <a:ext cx="530915" cy="369332"/>
            </a:xfrm>
            <a:prstGeom prst="rect">
              <a:avLst/>
            </a:prstGeom>
            <a:noFill/>
          </p:spPr>
          <p:txBody>
            <a:bodyPr wrap="none" rtlCol="0">
              <a:spAutoFit/>
            </a:bodyPr>
            <a:lstStyle/>
            <a:p>
              <a:r>
                <a:rPr lang="en-US" dirty="0" smtClean="0"/>
                <a:t>So,</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heckerboard(across)">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381000" y="304800"/>
            <a:ext cx="8476342" cy="60960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84243" y="1143000"/>
            <a:ext cx="8302557" cy="685800"/>
          </a:xfrm>
          <a:prstGeom prst="rect">
            <a:avLst/>
          </a:prstGeom>
          <a:noFill/>
          <a:ln w="9525">
            <a:no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1295400" y="1828800"/>
            <a:ext cx="1991360" cy="609600"/>
          </a:xfrm>
          <a:prstGeom prst="rect">
            <a:avLst/>
          </a:prstGeom>
          <a:noFill/>
          <a:ln w="9525">
            <a:noFill/>
            <a:miter lim="800000"/>
            <a:headEnd/>
            <a:tailEnd/>
          </a:ln>
        </p:spPr>
      </p:pic>
      <p:pic>
        <p:nvPicPr>
          <p:cNvPr id="21510" name="Picture 6"/>
          <p:cNvPicPr>
            <a:picLocks noChangeAspect="1" noChangeArrowheads="1"/>
          </p:cNvPicPr>
          <p:nvPr/>
        </p:nvPicPr>
        <p:blipFill>
          <a:blip r:embed="rId5" cstate="print"/>
          <a:srcRect/>
          <a:stretch>
            <a:fillRect/>
          </a:stretch>
        </p:blipFill>
        <p:spPr bwMode="auto">
          <a:xfrm>
            <a:off x="3505200" y="1752600"/>
            <a:ext cx="3910642" cy="762000"/>
          </a:xfrm>
          <a:prstGeom prst="rect">
            <a:avLst/>
          </a:prstGeom>
          <a:noFill/>
          <a:ln w="9525">
            <a:noFill/>
            <a:miter lim="800000"/>
            <a:headEnd/>
            <a:tailEnd/>
          </a:ln>
        </p:spPr>
      </p:pic>
      <p:sp>
        <p:nvSpPr>
          <p:cNvPr id="23" name="TextBox 22"/>
          <p:cNvSpPr txBox="1"/>
          <p:nvPr/>
        </p:nvSpPr>
        <p:spPr>
          <a:xfrm>
            <a:off x="3276600" y="1905000"/>
            <a:ext cx="301686" cy="369332"/>
          </a:xfrm>
          <a:prstGeom prst="rect">
            <a:avLst/>
          </a:prstGeom>
          <a:noFill/>
        </p:spPr>
        <p:txBody>
          <a:bodyPr wrap="none" rtlCol="0">
            <a:spAutoFit/>
          </a:bodyPr>
          <a:lstStyle/>
          <a:p>
            <a:r>
              <a:rPr lang="en-US" dirty="0" smtClean="0"/>
              <a:t>=</a:t>
            </a:r>
            <a:endParaRPr lang="en-US" dirty="0"/>
          </a:p>
        </p:txBody>
      </p:sp>
      <p:pic>
        <p:nvPicPr>
          <p:cNvPr id="22532" name="Picture 4"/>
          <p:cNvPicPr>
            <a:picLocks noChangeAspect="1" noChangeArrowheads="1"/>
          </p:cNvPicPr>
          <p:nvPr/>
        </p:nvPicPr>
        <p:blipFill>
          <a:blip r:embed="rId6" cstate="print"/>
          <a:srcRect/>
          <a:stretch>
            <a:fillRect/>
          </a:stretch>
        </p:blipFill>
        <p:spPr bwMode="auto">
          <a:xfrm>
            <a:off x="3429000" y="2743200"/>
            <a:ext cx="2279277" cy="685800"/>
          </a:xfrm>
          <a:prstGeom prst="rect">
            <a:avLst/>
          </a:prstGeom>
          <a:noFill/>
          <a:ln w="9525">
            <a:noFill/>
            <a:miter lim="800000"/>
            <a:headEnd/>
            <a:tailEnd/>
          </a:ln>
        </p:spPr>
      </p:pic>
      <p:grpSp>
        <p:nvGrpSpPr>
          <p:cNvPr id="36" name="Group 35"/>
          <p:cNvGrpSpPr/>
          <p:nvPr/>
        </p:nvGrpSpPr>
        <p:grpSpPr>
          <a:xfrm>
            <a:off x="533399" y="3581400"/>
            <a:ext cx="8382001" cy="762000"/>
            <a:chOff x="533399" y="2667000"/>
            <a:chExt cx="8382001" cy="762000"/>
          </a:xfrm>
        </p:grpSpPr>
        <p:pic>
          <p:nvPicPr>
            <p:cNvPr id="22530" name="Picture 2"/>
            <p:cNvPicPr>
              <a:picLocks noChangeAspect="1" noChangeArrowheads="1"/>
            </p:cNvPicPr>
            <p:nvPr/>
          </p:nvPicPr>
          <p:blipFill>
            <a:blip r:embed="rId7" cstate="print"/>
            <a:srcRect/>
            <a:stretch>
              <a:fillRect/>
            </a:stretch>
          </p:blipFill>
          <p:spPr bwMode="auto">
            <a:xfrm>
              <a:off x="533399" y="2743200"/>
              <a:ext cx="8374743" cy="609600"/>
            </a:xfrm>
            <a:prstGeom prst="rect">
              <a:avLst/>
            </a:prstGeom>
            <a:noFill/>
            <a:ln w="9525">
              <a:noFill/>
              <a:miter lim="800000"/>
              <a:headEnd/>
              <a:tailEnd/>
            </a:ln>
          </p:spPr>
        </p:pic>
        <p:sp>
          <p:nvSpPr>
            <p:cNvPr id="27" name="Rectangle 26"/>
            <p:cNvSpPr/>
            <p:nvPr/>
          </p:nvSpPr>
          <p:spPr bwMode="auto">
            <a:xfrm>
              <a:off x="533400" y="2667000"/>
              <a:ext cx="8382000" cy="762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sp>
        <p:nvSpPr>
          <p:cNvPr id="30" name="TextBox 29"/>
          <p:cNvSpPr txBox="1"/>
          <p:nvPr/>
        </p:nvSpPr>
        <p:spPr>
          <a:xfrm>
            <a:off x="3429000" y="4724400"/>
            <a:ext cx="2614818" cy="369332"/>
          </a:xfrm>
          <a:prstGeom prst="rect">
            <a:avLst/>
          </a:prstGeom>
          <a:noFill/>
        </p:spPr>
        <p:txBody>
          <a:bodyPr wrap="none" rtlCol="0">
            <a:spAutoFit/>
          </a:bodyPr>
          <a:lstStyle/>
          <a:p>
            <a:r>
              <a:rPr lang="en-US" dirty="0" smtClean="0"/>
              <a:t>Coefficient of </a:t>
            </a:r>
            <a:r>
              <a:rPr lang="en-US" dirty="0" err="1" smtClean="0"/>
              <a:t>x</a:t>
            </a:r>
            <a:r>
              <a:rPr lang="en-US" baseline="30000" dirty="0" err="1" smtClean="0"/>
              <a:t>n</a:t>
            </a:r>
            <a:r>
              <a:rPr lang="en-US" dirty="0" smtClean="0"/>
              <a:t> is -1.</a:t>
            </a:r>
            <a:endParaRPr lang="en-US" dirty="0"/>
          </a:p>
        </p:txBody>
      </p:sp>
      <p:sp>
        <p:nvSpPr>
          <p:cNvPr id="31" name="Down Arrow 30"/>
          <p:cNvSpPr/>
          <p:nvPr/>
        </p:nvSpPr>
        <p:spPr bwMode="auto">
          <a:xfrm>
            <a:off x="4572000" y="4419600"/>
            <a:ext cx="2286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nvGrpSpPr>
          <p:cNvPr id="37" name="Group 36"/>
          <p:cNvGrpSpPr/>
          <p:nvPr/>
        </p:nvGrpSpPr>
        <p:grpSpPr>
          <a:xfrm>
            <a:off x="304800" y="5181600"/>
            <a:ext cx="8382000" cy="762000"/>
            <a:chOff x="304800" y="4267200"/>
            <a:chExt cx="8382000" cy="762000"/>
          </a:xfrm>
        </p:grpSpPr>
        <p:pic>
          <p:nvPicPr>
            <p:cNvPr id="22531" name="Picture 3"/>
            <p:cNvPicPr>
              <a:picLocks noChangeAspect="1" noChangeArrowheads="1"/>
            </p:cNvPicPr>
            <p:nvPr/>
          </p:nvPicPr>
          <p:blipFill>
            <a:blip r:embed="rId8" cstate="print"/>
            <a:srcRect/>
            <a:stretch>
              <a:fillRect/>
            </a:stretch>
          </p:blipFill>
          <p:spPr bwMode="auto">
            <a:xfrm>
              <a:off x="533400" y="4294910"/>
              <a:ext cx="7667413" cy="609600"/>
            </a:xfrm>
            <a:prstGeom prst="rect">
              <a:avLst/>
            </a:prstGeom>
            <a:noFill/>
            <a:ln w="9525">
              <a:noFill/>
              <a:miter lim="800000"/>
              <a:headEnd/>
              <a:tailEnd/>
            </a:ln>
          </p:spPr>
        </p:pic>
        <p:sp>
          <p:nvSpPr>
            <p:cNvPr id="32" name="Rectangle 31"/>
            <p:cNvSpPr/>
            <p:nvPr/>
          </p:nvSpPr>
          <p:spPr bwMode="auto">
            <a:xfrm>
              <a:off x="304800" y="4267200"/>
              <a:ext cx="8382000" cy="762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grpSp>
      <p:sp>
        <p:nvSpPr>
          <p:cNvPr id="34" name="TextBox 33"/>
          <p:cNvSpPr txBox="1"/>
          <p:nvPr/>
        </p:nvSpPr>
        <p:spPr>
          <a:xfrm>
            <a:off x="3429000" y="6336268"/>
            <a:ext cx="2738250" cy="369332"/>
          </a:xfrm>
          <a:prstGeom prst="rect">
            <a:avLst/>
          </a:prstGeom>
          <a:noFill/>
        </p:spPr>
        <p:txBody>
          <a:bodyPr wrap="none" rtlCol="0">
            <a:spAutoFit/>
          </a:bodyPr>
          <a:lstStyle/>
          <a:p>
            <a:r>
              <a:rPr lang="en-US" dirty="0" smtClean="0"/>
              <a:t>Coefficient of </a:t>
            </a:r>
            <a:r>
              <a:rPr lang="en-US" dirty="0" err="1" smtClean="0"/>
              <a:t>x</a:t>
            </a:r>
            <a:r>
              <a:rPr lang="en-US" baseline="30000" dirty="0" err="1" smtClean="0"/>
              <a:t>n</a:t>
            </a:r>
            <a:r>
              <a:rPr lang="en-US" dirty="0" smtClean="0"/>
              <a:t> is 2</a:t>
            </a:r>
            <a:r>
              <a:rPr lang="en-US" baseline="30000" dirty="0" smtClean="0"/>
              <a:t>n+1</a:t>
            </a:r>
            <a:r>
              <a:rPr lang="en-US" dirty="0" smtClean="0"/>
              <a:t>.</a:t>
            </a:r>
            <a:endParaRPr lang="en-US" dirty="0"/>
          </a:p>
        </p:txBody>
      </p:sp>
      <p:sp>
        <p:nvSpPr>
          <p:cNvPr id="35" name="Down Arrow 34"/>
          <p:cNvSpPr/>
          <p:nvPr/>
        </p:nvSpPr>
        <p:spPr bwMode="auto">
          <a:xfrm>
            <a:off x="4572000" y="6031468"/>
            <a:ext cx="2286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cxnSp>
        <p:nvCxnSpPr>
          <p:cNvPr id="41" name="Straight Arrow Connector 40"/>
          <p:cNvCxnSpPr/>
          <p:nvPr/>
        </p:nvCxnSpPr>
        <p:spPr bwMode="auto">
          <a:xfrm flipH="1">
            <a:off x="5562600" y="2438400"/>
            <a:ext cx="3048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H="1">
            <a:off x="4800600" y="2438400"/>
            <a:ext cx="20574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heckerboard(across)">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checkerboard(across)">
                                      <p:cBhvr>
                                        <p:cTn id="27" dur="500"/>
                                        <p:tgtEl>
                                          <p:spTgt spid="3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checkerboard(across)">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2532"/>
                                        </p:tgtEl>
                                        <p:attrNameLst>
                                          <p:attrName>style.visibility</p:attrName>
                                        </p:attrNameLst>
                                      </p:cBhvr>
                                      <p:to>
                                        <p:strVal val="visible"/>
                                      </p:to>
                                    </p:set>
                                    <p:animEffect transition="in" filter="checkerboard(across)">
                                      <p:cBhvr>
                                        <p:cTn id="35" dur="500"/>
                                        <p:tgtEl>
                                          <p:spTgt spid="22532"/>
                                        </p:tgtEl>
                                      </p:cBhvr>
                                    </p:animEffect>
                                  </p:childTnLst>
                                </p:cTn>
                              </p:par>
                              <p:par>
                                <p:cTn id="36" presetID="5" presetClass="entr" presetSubtype="1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checkerboard(across)">
                                      <p:cBhvr>
                                        <p:cTn id="38" dur="500"/>
                                        <p:tgtEl>
                                          <p:spTgt spid="43"/>
                                        </p:tgtEl>
                                      </p:cBhvr>
                                    </p:animEffect>
                                  </p:childTnLst>
                                </p:cTn>
                              </p:par>
                              <p:par>
                                <p:cTn id="39" presetID="5" presetClass="entr" presetSubtype="1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checkerboard(across)">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4" grpId="0"/>
      <p:bldP spid="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
            <a:ext cx="5293437" cy="369332"/>
          </a:xfrm>
          <a:prstGeom prst="rect">
            <a:avLst/>
          </a:prstGeom>
          <a:noFill/>
        </p:spPr>
        <p:txBody>
          <a:bodyPr wrap="none" rtlCol="0">
            <a:spAutoFit/>
          </a:bodyPr>
          <a:lstStyle/>
          <a:p>
            <a:r>
              <a:rPr lang="en-US" dirty="0" smtClean="0"/>
              <a:t>Find the coefficient of x</a:t>
            </a:r>
            <a:r>
              <a:rPr lang="en-US" baseline="30000" dirty="0" smtClean="0"/>
              <a:t>17</a:t>
            </a:r>
            <a:r>
              <a:rPr lang="en-US" dirty="0" smtClean="0"/>
              <a:t> in the expansion of </a:t>
            </a:r>
            <a:endParaRPr lang="en-US" dirty="0"/>
          </a:p>
        </p:txBody>
      </p:sp>
      <p:sp>
        <p:nvSpPr>
          <p:cNvPr id="61442" name="Rectangle 2"/>
          <p:cNvSpPr>
            <a:spLocks noChangeArrowheads="1"/>
          </p:cNvSpPr>
          <p:nvPr/>
        </p:nvSpPr>
        <p:spPr bwMode="auto">
          <a:xfrm>
            <a:off x="0" y="-533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988800" y="41565"/>
            <a:ext cx="2074545" cy="419100"/>
          </a:xfrm>
          <a:prstGeom prst="rect">
            <a:avLst/>
          </a:prstGeom>
          <a:noFill/>
        </p:spPr>
      </p:pic>
      <p:sp>
        <p:nvSpPr>
          <p:cNvPr id="61443" name="Rectangle 3"/>
          <p:cNvSpPr>
            <a:spLocks noChangeArrowheads="1"/>
          </p:cNvSpPr>
          <p:nvPr/>
        </p:nvSpPr>
        <p:spPr bwMode="auto">
          <a:xfrm>
            <a:off x="0" y="114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1295400" y="685800"/>
            <a:ext cx="4251485" cy="369332"/>
          </a:xfrm>
          <a:prstGeom prst="rect">
            <a:avLst/>
          </a:prstGeom>
          <a:noFill/>
        </p:spPr>
        <p:txBody>
          <a:bodyPr wrap="none" rtlCol="0">
            <a:spAutoFit/>
          </a:bodyPr>
          <a:lstStyle/>
          <a:p>
            <a:r>
              <a:rPr lang="en-US" dirty="0" smtClean="0"/>
              <a:t>How can you get x</a:t>
            </a:r>
            <a:r>
              <a:rPr lang="en-US" baseline="30000" dirty="0" smtClean="0"/>
              <a:t>17</a:t>
            </a:r>
            <a:r>
              <a:rPr lang="en-US" dirty="0" smtClean="0"/>
              <a:t> using x</a:t>
            </a:r>
            <a:r>
              <a:rPr lang="en-US" baseline="30000" dirty="0" smtClean="0"/>
              <a:t>5 </a:t>
            </a:r>
            <a:r>
              <a:rPr lang="en-US" dirty="0" smtClean="0"/>
              <a:t>and x</a:t>
            </a:r>
            <a:r>
              <a:rPr lang="en-US" baseline="30000" dirty="0" smtClean="0"/>
              <a:t>7</a:t>
            </a:r>
            <a:r>
              <a:rPr lang="en-US" dirty="0" smtClean="0"/>
              <a:t>? </a:t>
            </a:r>
            <a:endParaRPr lang="en-US" dirty="0"/>
          </a:p>
        </p:txBody>
      </p:sp>
      <p:sp>
        <p:nvSpPr>
          <p:cNvPr id="7" name="TextBox 6"/>
          <p:cNvSpPr txBox="1"/>
          <p:nvPr/>
        </p:nvSpPr>
        <p:spPr>
          <a:xfrm>
            <a:off x="1447800" y="1371600"/>
            <a:ext cx="4629794" cy="369332"/>
          </a:xfrm>
          <a:prstGeom prst="rect">
            <a:avLst/>
          </a:prstGeom>
          <a:noFill/>
        </p:spPr>
        <p:txBody>
          <a:bodyPr wrap="none" rtlCol="0">
            <a:spAutoFit/>
          </a:bodyPr>
          <a:lstStyle/>
          <a:p>
            <a:r>
              <a:rPr lang="en-US" dirty="0" smtClean="0"/>
              <a:t>The only way is to take two x</a:t>
            </a:r>
            <a:r>
              <a:rPr lang="en-US" baseline="30000" dirty="0" smtClean="0"/>
              <a:t>5 </a:t>
            </a:r>
            <a:r>
              <a:rPr lang="en-US" dirty="0" smtClean="0"/>
              <a:t>and one x</a:t>
            </a:r>
            <a:r>
              <a:rPr lang="en-US" baseline="30000" dirty="0" smtClean="0"/>
              <a:t>7</a:t>
            </a:r>
            <a:r>
              <a:rPr lang="en-US" dirty="0" smtClean="0"/>
              <a:t>.</a:t>
            </a:r>
            <a:endParaRPr lang="en-US" dirty="0"/>
          </a:p>
        </p:txBody>
      </p:sp>
      <p:grpSp>
        <p:nvGrpSpPr>
          <p:cNvPr id="39" name="Group 38"/>
          <p:cNvGrpSpPr/>
          <p:nvPr/>
        </p:nvGrpSpPr>
        <p:grpSpPr>
          <a:xfrm>
            <a:off x="0" y="2175165"/>
            <a:ext cx="9038631" cy="426025"/>
            <a:chOff x="0" y="2175165"/>
            <a:chExt cx="9038631" cy="426025"/>
          </a:xfrm>
        </p:grpSpPr>
        <p:sp>
          <p:nvSpPr>
            <p:cNvPr id="8" name="TextBox 7"/>
            <p:cNvSpPr txBox="1"/>
            <p:nvPr/>
          </p:nvSpPr>
          <p:spPr>
            <a:xfrm>
              <a:off x="0" y="2209800"/>
              <a:ext cx="3156633" cy="369332"/>
            </a:xfrm>
            <a:prstGeom prst="rect">
              <a:avLst/>
            </a:prstGeom>
            <a:noFill/>
          </p:spPr>
          <p:txBody>
            <a:bodyPr wrap="none" rtlCol="0">
              <a:spAutoFit/>
            </a:bodyPr>
            <a:lstStyle/>
            <a:p>
              <a:r>
                <a:rPr lang="en-US" dirty="0" smtClean="0"/>
                <a:t>Since we are talking about: </a:t>
              </a:r>
              <a:endParaRPr lang="en-US" dirty="0"/>
            </a:p>
          </p:txBody>
        </p:sp>
        <p:pic>
          <p:nvPicPr>
            <p:cNvPr id="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0" y="2182090"/>
              <a:ext cx="2074545" cy="419100"/>
            </a:xfrm>
            <a:prstGeom prst="rect">
              <a:avLst/>
            </a:prstGeom>
            <a:noFill/>
          </p:spPr>
        </p:pic>
        <p:sp>
          <p:nvSpPr>
            <p:cNvPr id="11" name="TextBox 10"/>
            <p:cNvSpPr txBox="1"/>
            <p:nvPr/>
          </p:nvSpPr>
          <p:spPr>
            <a:xfrm>
              <a:off x="5029200" y="2175165"/>
              <a:ext cx="4009431" cy="369332"/>
            </a:xfrm>
            <a:prstGeom prst="rect">
              <a:avLst/>
            </a:prstGeom>
            <a:noFill/>
          </p:spPr>
          <p:txBody>
            <a:bodyPr wrap="none" rtlCol="0">
              <a:spAutoFit/>
            </a:bodyPr>
            <a:lstStyle/>
            <a:p>
              <a:r>
                <a:rPr lang="en-US" dirty="0" smtClean="0"/>
                <a:t>, we have 20 multiplicands in a term</a:t>
              </a:r>
              <a:endParaRPr lang="en-US" dirty="0"/>
            </a:p>
          </p:txBody>
        </p:sp>
      </p:grpSp>
      <p:sp>
        <p:nvSpPr>
          <p:cNvPr id="61445" name="Rectangle 5"/>
          <p:cNvSpPr>
            <a:spLocks noChangeArrowheads="1"/>
          </p:cNvSpPr>
          <p:nvPr/>
        </p:nvSpPr>
        <p:spPr bwMode="auto">
          <a:xfrm>
            <a:off x="0" y="-533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0" name="Group 39"/>
          <p:cNvGrpSpPr/>
          <p:nvPr/>
        </p:nvGrpSpPr>
        <p:grpSpPr>
          <a:xfrm>
            <a:off x="1447800" y="3034145"/>
            <a:ext cx="5458690" cy="442452"/>
            <a:chOff x="1447800" y="3034145"/>
            <a:chExt cx="5458690" cy="442452"/>
          </a:xfrm>
        </p:grpSpPr>
        <p:sp>
          <p:nvSpPr>
            <p:cNvPr id="12" name="TextBox 11"/>
            <p:cNvSpPr txBox="1"/>
            <p:nvPr/>
          </p:nvSpPr>
          <p:spPr>
            <a:xfrm>
              <a:off x="1447800" y="3048000"/>
              <a:ext cx="5230919" cy="369332"/>
            </a:xfrm>
            <a:prstGeom prst="rect">
              <a:avLst/>
            </a:prstGeom>
            <a:noFill/>
          </p:spPr>
          <p:txBody>
            <a:bodyPr wrap="none" rtlCol="0">
              <a:spAutoFit/>
            </a:bodyPr>
            <a:lstStyle/>
            <a:p>
              <a:r>
                <a:rPr lang="en-US" dirty="0" smtClean="0"/>
                <a:t>Ways to choose two x</a:t>
              </a:r>
              <a:r>
                <a:rPr lang="en-US" baseline="30000" dirty="0" smtClean="0"/>
                <a:t>5 </a:t>
              </a:r>
              <a:r>
                <a:rPr lang="en-US" dirty="0" smtClean="0"/>
                <a:t>from 20 multiplicands:  </a:t>
              </a:r>
              <a:endParaRPr lang="en-US" dirty="0"/>
            </a:p>
          </p:txBody>
        </p:sp>
        <p:pic>
          <p:nvPicPr>
            <p:cNvPr id="6144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25490" y="3034145"/>
              <a:ext cx="381000" cy="442452"/>
            </a:xfrm>
            <a:prstGeom prst="rect">
              <a:avLst/>
            </a:prstGeom>
            <a:noFill/>
          </p:spPr>
        </p:pic>
      </p:grpSp>
      <p:sp>
        <p:nvSpPr>
          <p:cNvPr id="61447" name="Rectangle 7"/>
          <p:cNvSpPr>
            <a:spLocks noChangeArrowheads="1"/>
          </p:cNvSpPr>
          <p:nvPr/>
        </p:nvSpPr>
        <p:spPr bwMode="auto">
          <a:xfrm>
            <a:off x="0" y="-533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1" name="Group 40"/>
          <p:cNvGrpSpPr/>
          <p:nvPr/>
        </p:nvGrpSpPr>
        <p:grpSpPr>
          <a:xfrm>
            <a:off x="1447800" y="3581400"/>
            <a:ext cx="6019800" cy="442452"/>
            <a:chOff x="1447800" y="3581400"/>
            <a:chExt cx="6019800" cy="442452"/>
          </a:xfrm>
        </p:grpSpPr>
        <p:sp>
          <p:nvSpPr>
            <p:cNvPr id="13" name="TextBox 12"/>
            <p:cNvSpPr txBox="1"/>
            <p:nvPr/>
          </p:nvSpPr>
          <p:spPr>
            <a:xfrm>
              <a:off x="1447800" y="3593068"/>
              <a:ext cx="5803192" cy="369332"/>
            </a:xfrm>
            <a:prstGeom prst="rect">
              <a:avLst/>
            </a:prstGeom>
            <a:noFill/>
          </p:spPr>
          <p:txBody>
            <a:bodyPr wrap="none" rtlCol="0">
              <a:spAutoFit/>
            </a:bodyPr>
            <a:lstStyle/>
            <a:p>
              <a:r>
                <a:rPr lang="en-US" dirty="0" smtClean="0"/>
                <a:t>Subsequently, ways to choose one x</a:t>
              </a:r>
              <a:r>
                <a:rPr lang="en-US" baseline="30000" dirty="0" smtClean="0"/>
                <a:t>7</a:t>
              </a:r>
              <a:r>
                <a:rPr lang="en-US" dirty="0" smtClean="0"/>
                <a:t> from the rest: </a:t>
              </a:r>
              <a:endParaRPr lang="en-US" dirty="0"/>
            </a:p>
          </p:txBody>
        </p:sp>
        <p:pic>
          <p:nvPicPr>
            <p:cNvPr id="61446"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3581400"/>
              <a:ext cx="381000" cy="442452"/>
            </a:xfrm>
            <a:prstGeom prst="rect">
              <a:avLst/>
            </a:prstGeom>
            <a:noFill/>
          </p:spPr>
        </p:pic>
      </p:grpSp>
      <p:sp>
        <p:nvSpPr>
          <p:cNvPr id="61449" name="Rectangle 9"/>
          <p:cNvSpPr>
            <a:spLocks noChangeArrowheads="1"/>
          </p:cNvSpPr>
          <p:nvPr/>
        </p:nvSpPr>
        <p:spPr bwMode="auto">
          <a:xfrm>
            <a:off x="0" y="-533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2" name="Group 41"/>
          <p:cNvGrpSpPr/>
          <p:nvPr/>
        </p:nvGrpSpPr>
        <p:grpSpPr>
          <a:xfrm>
            <a:off x="1295400" y="4419600"/>
            <a:ext cx="5972175" cy="495300"/>
            <a:chOff x="1295400" y="4419600"/>
            <a:chExt cx="5972175" cy="495300"/>
          </a:xfrm>
        </p:grpSpPr>
        <p:sp>
          <p:nvSpPr>
            <p:cNvPr id="18" name="TextBox 17"/>
            <p:cNvSpPr txBox="1"/>
            <p:nvPr/>
          </p:nvSpPr>
          <p:spPr>
            <a:xfrm>
              <a:off x="1295400" y="4495800"/>
              <a:ext cx="3369833" cy="369332"/>
            </a:xfrm>
            <a:prstGeom prst="rect">
              <a:avLst/>
            </a:prstGeom>
            <a:noFill/>
          </p:spPr>
          <p:txBody>
            <a:bodyPr wrap="none" rtlCol="0">
              <a:spAutoFit/>
            </a:bodyPr>
            <a:lstStyle/>
            <a:p>
              <a:r>
                <a:rPr lang="en-US" dirty="0" smtClean="0"/>
                <a:t>So, the coefficient of x</a:t>
              </a:r>
              <a:r>
                <a:rPr lang="en-US" baseline="30000" dirty="0" smtClean="0"/>
                <a:t>17</a:t>
              </a:r>
              <a:r>
                <a:rPr lang="en-US" dirty="0" smtClean="0"/>
                <a:t> is:  </a:t>
              </a:r>
              <a:endParaRPr lang="en-US" dirty="0"/>
            </a:p>
          </p:txBody>
        </p:sp>
        <p:pic>
          <p:nvPicPr>
            <p:cNvPr id="61448"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19600" y="4419600"/>
              <a:ext cx="2847975" cy="495300"/>
            </a:xfrm>
            <a:prstGeom prst="rect">
              <a:avLst/>
            </a:prstGeom>
            <a:noFill/>
          </p:spPr>
        </p:pic>
      </p:grpSp>
      <p:sp>
        <p:nvSpPr>
          <p:cNvPr id="6146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3" name="Group 42"/>
          <p:cNvGrpSpPr/>
          <p:nvPr/>
        </p:nvGrpSpPr>
        <p:grpSpPr>
          <a:xfrm>
            <a:off x="457200" y="5334000"/>
            <a:ext cx="7968192" cy="952500"/>
            <a:chOff x="457200" y="5334000"/>
            <a:chExt cx="7968192" cy="952500"/>
          </a:xfrm>
        </p:grpSpPr>
        <p:sp>
          <p:nvSpPr>
            <p:cNvPr id="21" name="TextBox 20"/>
            <p:cNvSpPr txBox="1"/>
            <p:nvPr/>
          </p:nvSpPr>
          <p:spPr>
            <a:xfrm>
              <a:off x="457200" y="5334000"/>
              <a:ext cx="4408579" cy="369332"/>
            </a:xfrm>
            <a:prstGeom prst="rect">
              <a:avLst/>
            </a:prstGeom>
            <a:noFill/>
          </p:spPr>
          <p:txBody>
            <a:bodyPr wrap="none" rtlCol="0">
              <a:spAutoFit/>
            </a:bodyPr>
            <a:lstStyle/>
            <a:p>
              <a:r>
                <a:rPr lang="en-US" dirty="0" smtClean="0"/>
                <a:t>You could have done is the other way: =</a:t>
              </a:r>
              <a:endParaRPr lang="en-US" dirty="0"/>
            </a:p>
          </p:txBody>
        </p:sp>
        <p:pic>
          <p:nvPicPr>
            <p:cNvPr id="61465" name="Picture 2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62000" y="5791200"/>
              <a:ext cx="7663392" cy="4953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checkerboard(across)">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checkerboard(across)">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923330"/>
          </a:xfrm>
          <a:prstGeom prst="rect">
            <a:avLst/>
          </a:prstGeom>
          <a:noFill/>
        </p:spPr>
        <p:txBody>
          <a:bodyPr wrap="square" rtlCol="0">
            <a:spAutoFit/>
          </a:bodyPr>
          <a:lstStyle/>
          <a:p>
            <a:r>
              <a:rPr lang="en-US" dirty="0" smtClean="0"/>
              <a:t>There are 60 students in this class. Now, 6 of you are to be selected to represent this class in an event. How many ways are there to select them? </a:t>
            </a:r>
          </a:p>
          <a:p>
            <a:endParaRPr lang="en-US" dirty="0"/>
          </a:p>
        </p:txBody>
      </p:sp>
      <p:sp>
        <p:nvSpPr>
          <p:cNvPr id="3" name="TextBox 2"/>
          <p:cNvSpPr txBox="1"/>
          <p:nvPr/>
        </p:nvSpPr>
        <p:spPr>
          <a:xfrm>
            <a:off x="1390067" y="1189303"/>
            <a:ext cx="3639138" cy="369332"/>
          </a:xfrm>
          <a:prstGeom prst="rect">
            <a:avLst/>
          </a:prstGeom>
          <a:noFill/>
        </p:spPr>
        <p:txBody>
          <a:bodyPr wrap="none" rtlCol="0">
            <a:spAutoFit/>
          </a:bodyPr>
          <a:lstStyle/>
          <a:p>
            <a:r>
              <a:rPr lang="en-US" dirty="0" smtClean="0"/>
              <a:t>We easily can say the answer is:</a:t>
            </a:r>
            <a:endParaRPr 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53000" y="1129145"/>
            <a:ext cx="457200" cy="530942"/>
          </a:xfrm>
          <a:prstGeom prst="rect">
            <a:avLst/>
          </a:prstGeom>
          <a:noFill/>
        </p:spPr>
      </p:pic>
      <p:sp>
        <p:nvSpPr>
          <p:cNvPr id="6" name="TextBox 5"/>
          <p:cNvSpPr txBox="1"/>
          <p:nvPr/>
        </p:nvSpPr>
        <p:spPr>
          <a:xfrm>
            <a:off x="1524000" y="1905000"/>
            <a:ext cx="5923416" cy="369332"/>
          </a:xfrm>
          <a:prstGeom prst="rect">
            <a:avLst/>
          </a:prstGeom>
          <a:noFill/>
        </p:spPr>
        <p:txBody>
          <a:bodyPr wrap="none" rtlCol="0">
            <a:spAutoFit/>
          </a:bodyPr>
          <a:lstStyle/>
          <a:p>
            <a:r>
              <a:rPr lang="en-US" dirty="0" smtClean="0"/>
              <a:t>Can we compute this using Generating Function, G(x)?</a:t>
            </a:r>
            <a:endParaRPr lang="en-US" dirty="0"/>
          </a:p>
        </p:txBody>
      </p:sp>
      <p:sp>
        <p:nvSpPr>
          <p:cNvPr id="7" name="TextBox 6"/>
          <p:cNvSpPr txBox="1"/>
          <p:nvPr/>
        </p:nvSpPr>
        <p:spPr>
          <a:xfrm>
            <a:off x="319316" y="2528455"/>
            <a:ext cx="6005284" cy="3508653"/>
          </a:xfrm>
          <a:prstGeom prst="rect">
            <a:avLst/>
          </a:prstGeom>
          <a:noFill/>
        </p:spPr>
        <p:txBody>
          <a:bodyPr wrap="square" rtlCol="0">
            <a:spAutoFit/>
          </a:bodyPr>
          <a:lstStyle/>
          <a:p>
            <a:r>
              <a:rPr lang="en-US" dirty="0" smtClean="0"/>
              <a:t>Each student can either be </a:t>
            </a:r>
          </a:p>
          <a:p>
            <a:r>
              <a:rPr lang="en-US" dirty="0" smtClean="0"/>
              <a:t>		not selected </a:t>
            </a:r>
          </a:p>
          <a:p>
            <a:r>
              <a:rPr lang="en-US" dirty="0" smtClean="0"/>
              <a:t>		or </a:t>
            </a:r>
          </a:p>
          <a:p>
            <a:r>
              <a:rPr lang="en-US" dirty="0" smtClean="0"/>
              <a:t>		selected.</a:t>
            </a:r>
          </a:p>
          <a:p>
            <a:endParaRPr lang="en-US" dirty="0" smtClean="0"/>
          </a:p>
          <a:p>
            <a:r>
              <a:rPr lang="en-US" dirty="0" smtClean="0"/>
              <a:t>So, the generating function for each student is 1 + x</a:t>
            </a:r>
          </a:p>
          <a:p>
            <a:endParaRPr lang="en-US" dirty="0" smtClean="0"/>
          </a:p>
          <a:p>
            <a:r>
              <a:rPr lang="en-US" dirty="0" smtClean="0"/>
              <a:t>Therefore , by </a:t>
            </a:r>
            <a:r>
              <a:rPr lang="en-US" dirty="0" err="1" smtClean="0"/>
              <a:t>convolutional</a:t>
            </a:r>
            <a:r>
              <a:rPr lang="en-US" dirty="0" smtClean="0"/>
              <a:t> rule, G(x) = (1 + x)</a:t>
            </a:r>
            <a:r>
              <a:rPr lang="en-US" baseline="30000" dirty="0" smtClean="0"/>
              <a:t>60</a:t>
            </a:r>
            <a:endParaRPr lang="en-US" dirty="0" smtClean="0"/>
          </a:p>
          <a:p>
            <a:endParaRPr lang="en-US" dirty="0" smtClean="0"/>
          </a:p>
          <a:p>
            <a:r>
              <a:rPr lang="en-US" dirty="0" smtClean="0"/>
              <a:t>So, the answer is the coefficient of x</a:t>
            </a:r>
            <a:r>
              <a:rPr lang="en-US" baseline="30000" dirty="0" smtClean="0"/>
              <a:t>6</a:t>
            </a:r>
            <a:r>
              <a:rPr lang="en-US" dirty="0" smtClean="0"/>
              <a:t> = </a:t>
            </a:r>
          </a:p>
          <a:p>
            <a:endParaRPr lang="en-US" dirty="0" smtClean="0"/>
          </a:p>
          <a:p>
            <a:endParaRPr lang="en-US" baseline="30000" dirty="0" smtClean="0"/>
          </a:p>
          <a:p>
            <a:endParaRPr lang="en-US" baseline="30000" dirty="0" smtClean="0"/>
          </a:p>
        </p:txBody>
      </p:sp>
      <p:sp>
        <p:nvSpPr>
          <p:cNvPr id="8" name="TextBox 7"/>
          <p:cNvSpPr txBox="1"/>
          <p:nvPr/>
        </p:nvSpPr>
        <p:spPr>
          <a:xfrm>
            <a:off x="6400800" y="2777835"/>
            <a:ext cx="2743200" cy="1200329"/>
          </a:xfrm>
          <a:prstGeom prst="rect">
            <a:avLst/>
          </a:prstGeom>
          <a:noFill/>
        </p:spPr>
        <p:txBody>
          <a:bodyPr wrap="square" rtlCol="0">
            <a:spAutoFit/>
          </a:bodyPr>
          <a:lstStyle/>
          <a:p>
            <a:r>
              <a:rPr lang="en-US" dirty="0" smtClean="0"/>
              <a:t>x</a:t>
            </a:r>
            <a:r>
              <a:rPr lang="en-US" baseline="30000" dirty="0" smtClean="0"/>
              <a:t>0</a:t>
            </a:r>
            <a:r>
              <a:rPr lang="en-US" dirty="0" smtClean="0"/>
              <a:t> </a:t>
            </a:r>
            <a:r>
              <a:rPr lang="en-US" dirty="0" smtClean="0">
                <a:sym typeface="Symbol"/>
              </a:rPr>
              <a:t> </a:t>
            </a:r>
            <a:r>
              <a:rPr lang="en-US" dirty="0" smtClean="0"/>
              <a:t>occupies 0 place</a:t>
            </a:r>
          </a:p>
          <a:p>
            <a:endParaRPr lang="en-US" dirty="0" smtClean="0"/>
          </a:p>
          <a:p>
            <a:r>
              <a:rPr lang="en-US" dirty="0" smtClean="0"/>
              <a:t>x</a:t>
            </a:r>
            <a:r>
              <a:rPr lang="en-US" baseline="30000" dirty="0" smtClean="0"/>
              <a:t>1</a:t>
            </a:r>
            <a:r>
              <a:rPr lang="en-US" dirty="0" smtClean="0"/>
              <a:t> </a:t>
            </a:r>
            <a:r>
              <a:rPr lang="en-US" dirty="0" smtClean="0">
                <a:sym typeface="Symbol"/>
              </a:rPr>
              <a:t> </a:t>
            </a:r>
            <a:r>
              <a:rPr lang="en-US" dirty="0" smtClean="0"/>
              <a:t>occupies 1 place.</a:t>
            </a:r>
          </a:p>
          <a:p>
            <a:endParaRPr lang="en-US" dirty="0"/>
          </a:p>
        </p:txBody>
      </p:sp>
      <p:cxnSp>
        <p:nvCxnSpPr>
          <p:cNvPr id="10" name="Straight Arrow Connector 9"/>
          <p:cNvCxnSpPr/>
          <p:nvPr/>
        </p:nvCxnSpPr>
        <p:spPr bwMode="auto">
          <a:xfrm>
            <a:off x="3733800" y="2971800"/>
            <a:ext cx="2590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3429000" y="3505200"/>
            <a:ext cx="2971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76800" y="4913893"/>
            <a:ext cx="457200" cy="5309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3"/>
                                        </p:tgtEl>
                                        <p:attrNameLst>
                                          <p:attrName>style.visibility</p:attrName>
                                        </p:attrNameLst>
                                      </p:cBhvr>
                                      <p:to>
                                        <p:strVal val="visible"/>
                                      </p:to>
                                    </p:set>
                                    <p:anim calcmode="lin" valueType="num">
                                      <p:cBhvr additive="base">
                                        <p:cTn id="11" dur="500" fill="hold"/>
                                        <p:tgtEl>
                                          <p:spTgt spid="23553"/>
                                        </p:tgtEl>
                                        <p:attrNameLst>
                                          <p:attrName>ppt_x</p:attrName>
                                        </p:attrNameLst>
                                      </p:cBhvr>
                                      <p:tavLst>
                                        <p:tav tm="0">
                                          <p:val>
                                            <p:strVal val="#ppt_x"/>
                                          </p:val>
                                        </p:tav>
                                        <p:tav tm="100000">
                                          <p:val>
                                            <p:strVal val="#ppt_x"/>
                                          </p:val>
                                        </p:tav>
                                      </p:tavLst>
                                    </p:anim>
                                    <p:anim calcmode="lin" valueType="num">
                                      <p:cBhvr additive="base">
                                        <p:cTn id="12" dur="500" fill="hold"/>
                                        <p:tgtEl>
                                          <p:spTgt spid="235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5" presetID="5" presetClass="entr" presetSubtype="1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additive="base">
                                        <p:cTn id="4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additive="base">
                                        <p:cTn id="4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
                                            <p:txEl>
                                              <p:pRg st="3" end="3"/>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 calcmode="lin" valueType="num">
                                      <p:cBhvr additive="base">
                                        <p:cTn id="5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2" end="2"/>
                                            </p:txEl>
                                          </p:spTgt>
                                        </p:tgtEl>
                                        <p:attrNameLst>
                                          <p:attrName>ppt_y</p:attrName>
                                        </p:attrNameLst>
                                      </p:cBhvr>
                                      <p:tavLst>
                                        <p:tav tm="0">
                                          <p:val>
                                            <p:strVal val="1+#ppt_h/2"/>
                                          </p:val>
                                        </p:tav>
                                        <p:tav tm="100000">
                                          <p:val>
                                            <p:strVal val="#ppt_y"/>
                                          </p:val>
                                        </p:tav>
                                      </p:tavLst>
                                    </p:anim>
                                  </p:childTnLst>
                                </p:cTn>
                              </p:par>
                              <p:par>
                                <p:cTn id="52" presetID="5" presetClass="entr" presetSubtype="1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heckerboard(across)">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anim calcmode="lin" valueType="num">
                                      <p:cBhvr additive="base">
                                        <p:cTn id="5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 calcmode="lin" valueType="num">
                                      <p:cBhvr additive="base">
                                        <p:cTn id="6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7">
                                            <p:txEl>
                                              <p:pRg st="9" end="9"/>
                                            </p:txEl>
                                          </p:spTgt>
                                        </p:tgtEl>
                                        <p:attrNameLst>
                                          <p:attrName>style.visibility</p:attrName>
                                        </p:attrNameLst>
                                      </p:cBhvr>
                                      <p:to>
                                        <p:strVal val="visible"/>
                                      </p:to>
                                    </p:set>
                                    <p:animEffect transition="in" filter="checkerboard(across)">
                                      <p:cBhvr>
                                        <p:cTn id="71" dur="500"/>
                                        <p:tgtEl>
                                          <p:spTgt spid="7">
                                            <p:txEl>
                                              <p:pRg st="9" end="9"/>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checkerboard(across)">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952" y="1"/>
            <a:ext cx="7114448" cy="923330"/>
          </a:xfrm>
          <a:prstGeom prst="rect">
            <a:avLst/>
          </a:prstGeom>
          <a:noFill/>
        </p:spPr>
        <p:txBody>
          <a:bodyPr wrap="square" rtlCol="0">
            <a:spAutoFit/>
          </a:bodyPr>
          <a:lstStyle/>
          <a:p>
            <a:r>
              <a:rPr lang="en-US" dirty="0" smtClean="0"/>
              <a:t>How many integer solutions to the equation  a + b + c = 6 satisfy </a:t>
            </a:r>
          </a:p>
          <a:p>
            <a:r>
              <a:rPr lang="en-US" dirty="0" smtClean="0"/>
              <a:t>		-1 &lt;= a &lt;= 2 and </a:t>
            </a:r>
          </a:p>
          <a:p>
            <a:r>
              <a:rPr lang="en-US" dirty="0" smtClean="0"/>
              <a:t>		1 &lt;= b, c &lt;=4?</a:t>
            </a:r>
            <a:endParaRPr lang="en-US" dirty="0"/>
          </a:p>
        </p:txBody>
      </p:sp>
      <p:sp>
        <p:nvSpPr>
          <p:cNvPr id="60418" name="Rectangle 2"/>
          <p:cNvSpPr>
            <a:spLocks noChangeArrowheads="1"/>
          </p:cNvSpPr>
          <p:nvPr/>
        </p:nvSpPr>
        <p:spPr bwMode="auto">
          <a:xfrm>
            <a:off x="-6096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9" name="Group 48"/>
          <p:cNvGrpSpPr/>
          <p:nvPr/>
        </p:nvGrpSpPr>
        <p:grpSpPr>
          <a:xfrm>
            <a:off x="304800" y="914400"/>
            <a:ext cx="4741545" cy="369332"/>
            <a:chOff x="304800" y="914400"/>
            <a:chExt cx="4741545" cy="369332"/>
          </a:xfrm>
        </p:grpSpPr>
        <p:sp>
          <p:nvSpPr>
            <p:cNvPr id="4" name="TextBox 3"/>
            <p:cNvSpPr txBox="1"/>
            <p:nvPr/>
          </p:nvSpPr>
          <p:spPr>
            <a:xfrm>
              <a:off x="304800" y="914400"/>
              <a:ext cx="2784737" cy="369332"/>
            </a:xfrm>
            <a:prstGeom prst="rect">
              <a:avLst/>
            </a:prstGeom>
            <a:noFill/>
          </p:spPr>
          <p:txBody>
            <a:bodyPr wrap="none" rtlCol="0">
              <a:spAutoFit/>
            </a:bodyPr>
            <a:lstStyle/>
            <a:p>
              <a:r>
                <a:rPr lang="en-US" dirty="0" smtClean="0"/>
                <a:t>Variable a contributes:  </a:t>
              </a:r>
              <a:endParaRPr lang="en-US" dirty="0"/>
            </a:p>
          </p:txBody>
        </p:sp>
        <p:pic>
          <p:nvPicPr>
            <p:cNvPr id="604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928688"/>
              <a:ext cx="2074545" cy="342900"/>
            </a:xfrm>
            <a:prstGeom prst="rect">
              <a:avLst/>
            </a:prstGeom>
            <a:noFill/>
          </p:spPr>
        </p:pic>
      </p:grpSp>
      <p:sp>
        <p:nvSpPr>
          <p:cNvPr id="60419" name="Rectangle 3"/>
          <p:cNvSpPr>
            <a:spLocks noChangeArrowheads="1"/>
          </p:cNvSpPr>
          <p:nvPr/>
        </p:nvSpPr>
        <p:spPr bwMode="auto">
          <a:xfrm>
            <a:off x="-60960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1" name="Rectangle 5"/>
          <p:cNvSpPr>
            <a:spLocks noChangeArrowheads="1"/>
          </p:cNvSpPr>
          <p:nvPr/>
        </p:nvSpPr>
        <p:spPr bwMode="auto">
          <a:xfrm>
            <a:off x="-6096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2" name="Rectangle 6"/>
          <p:cNvSpPr>
            <a:spLocks noChangeArrowheads="1"/>
          </p:cNvSpPr>
          <p:nvPr/>
        </p:nvSpPr>
        <p:spPr bwMode="auto">
          <a:xfrm>
            <a:off x="-60960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0" name="Group 49"/>
          <p:cNvGrpSpPr/>
          <p:nvPr/>
        </p:nvGrpSpPr>
        <p:grpSpPr>
          <a:xfrm>
            <a:off x="300040" y="1307068"/>
            <a:ext cx="4729160" cy="812244"/>
            <a:chOff x="300040" y="1307068"/>
            <a:chExt cx="4729160" cy="812244"/>
          </a:xfrm>
        </p:grpSpPr>
        <p:pic>
          <p:nvPicPr>
            <p:cNvPr id="604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1309688"/>
              <a:ext cx="2057400" cy="360947"/>
            </a:xfrm>
            <a:prstGeom prst="rect">
              <a:avLst/>
            </a:prstGeom>
            <a:noFill/>
          </p:spPr>
        </p:pic>
        <p:sp>
          <p:nvSpPr>
            <p:cNvPr id="11" name="TextBox 10"/>
            <p:cNvSpPr txBox="1"/>
            <p:nvPr/>
          </p:nvSpPr>
          <p:spPr>
            <a:xfrm>
              <a:off x="304800" y="1307068"/>
              <a:ext cx="2784737" cy="369332"/>
            </a:xfrm>
            <a:prstGeom prst="rect">
              <a:avLst/>
            </a:prstGeom>
            <a:noFill/>
          </p:spPr>
          <p:txBody>
            <a:bodyPr wrap="none" rtlCol="0">
              <a:spAutoFit/>
            </a:bodyPr>
            <a:lstStyle/>
            <a:p>
              <a:r>
                <a:rPr lang="en-US" dirty="0" smtClean="0"/>
                <a:t>Variable b contributes:  </a:t>
              </a:r>
              <a:endParaRPr lang="en-US" dirty="0"/>
            </a:p>
          </p:txBody>
        </p:sp>
        <p:pic>
          <p:nvPicPr>
            <p:cNvPr id="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67040" y="1752600"/>
              <a:ext cx="2057400" cy="360947"/>
            </a:xfrm>
            <a:prstGeom prst="rect">
              <a:avLst/>
            </a:prstGeom>
            <a:noFill/>
          </p:spPr>
        </p:pic>
        <p:sp>
          <p:nvSpPr>
            <p:cNvPr id="13" name="TextBox 12"/>
            <p:cNvSpPr txBox="1"/>
            <p:nvPr/>
          </p:nvSpPr>
          <p:spPr>
            <a:xfrm>
              <a:off x="300040" y="1749980"/>
              <a:ext cx="2784737" cy="369332"/>
            </a:xfrm>
            <a:prstGeom prst="rect">
              <a:avLst/>
            </a:prstGeom>
            <a:noFill/>
          </p:spPr>
          <p:txBody>
            <a:bodyPr wrap="none" rtlCol="0">
              <a:spAutoFit/>
            </a:bodyPr>
            <a:lstStyle/>
            <a:p>
              <a:r>
                <a:rPr lang="en-US" dirty="0" smtClean="0"/>
                <a:t>Variable c contributes:  </a:t>
              </a:r>
              <a:endParaRPr lang="en-US" dirty="0"/>
            </a:p>
          </p:txBody>
        </p:sp>
      </p:grpSp>
      <p:sp>
        <p:nvSpPr>
          <p:cNvPr id="60424" name="Rectangle 8"/>
          <p:cNvSpPr>
            <a:spLocks noChangeArrowheads="1"/>
          </p:cNvSpPr>
          <p:nvPr/>
        </p:nvSpPr>
        <p:spPr bwMode="auto">
          <a:xfrm>
            <a:off x="-6096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2286000"/>
            <a:ext cx="6675120" cy="304800"/>
          </a:xfrm>
          <a:prstGeom prst="rect">
            <a:avLst/>
          </a:prstGeom>
          <a:noFill/>
        </p:spPr>
      </p:pic>
      <p:sp>
        <p:nvSpPr>
          <p:cNvPr id="60425" name="Rectangle 9"/>
          <p:cNvSpPr>
            <a:spLocks noChangeArrowheads="1"/>
          </p:cNvSpPr>
          <p:nvPr/>
        </p:nvSpPr>
        <p:spPr bwMode="auto">
          <a:xfrm>
            <a:off x="-60960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7" name="Rectangle 11"/>
          <p:cNvSpPr>
            <a:spLocks noChangeArrowheads="1"/>
          </p:cNvSpPr>
          <p:nvPr/>
        </p:nvSpPr>
        <p:spPr bwMode="auto">
          <a:xfrm>
            <a:off x="-6096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6"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19112" y="2743200"/>
            <a:ext cx="6019800" cy="304800"/>
          </a:xfrm>
          <a:prstGeom prst="rect">
            <a:avLst/>
          </a:prstGeom>
          <a:noFill/>
        </p:spPr>
      </p:pic>
      <p:sp>
        <p:nvSpPr>
          <p:cNvPr id="60428" name="Rectangle 12"/>
          <p:cNvSpPr>
            <a:spLocks noChangeArrowheads="1"/>
          </p:cNvSpPr>
          <p:nvPr/>
        </p:nvSpPr>
        <p:spPr bwMode="auto">
          <a:xfrm>
            <a:off x="-60960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30" name="Rectangle 14"/>
          <p:cNvSpPr>
            <a:spLocks noChangeArrowheads="1"/>
          </p:cNvSpPr>
          <p:nvPr/>
        </p:nvSpPr>
        <p:spPr bwMode="auto">
          <a:xfrm>
            <a:off x="-60960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32" name="Rectangle 16"/>
          <p:cNvSpPr>
            <a:spLocks noChangeArrowheads="1"/>
          </p:cNvSpPr>
          <p:nvPr/>
        </p:nvSpPr>
        <p:spPr bwMode="auto">
          <a:xfrm>
            <a:off x="-60960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31" name="Picture 1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36259" y="3124200"/>
            <a:ext cx="2554605" cy="342900"/>
          </a:xfrm>
          <a:prstGeom prst="rect">
            <a:avLst/>
          </a:prstGeom>
          <a:noFill/>
        </p:spPr>
      </p:pic>
      <p:sp>
        <p:nvSpPr>
          <p:cNvPr id="60434" name="Rectangle 18"/>
          <p:cNvSpPr>
            <a:spLocks noChangeArrowheads="1"/>
          </p:cNvSpPr>
          <p:nvPr/>
        </p:nvSpPr>
        <p:spPr bwMode="auto">
          <a:xfrm>
            <a:off x="-60960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33" name="Picture 1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9881" y="3505200"/>
            <a:ext cx="1341783" cy="685800"/>
          </a:xfrm>
          <a:prstGeom prst="rect">
            <a:avLst/>
          </a:prstGeom>
          <a:noFill/>
        </p:spPr>
      </p:pic>
      <p:pic>
        <p:nvPicPr>
          <p:cNvPr id="60436"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882140" y="3657600"/>
            <a:ext cx="3909060" cy="342900"/>
          </a:xfrm>
          <a:prstGeom prst="rect">
            <a:avLst/>
          </a:prstGeom>
          <a:noFill/>
        </p:spPr>
      </p:pic>
      <p:pic>
        <p:nvPicPr>
          <p:cNvPr id="60435" name="Picture 19"/>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33400" y="4229100"/>
            <a:ext cx="3703320" cy="342900"/>
          </a:xfrm>
          <a:prstGeom prst="rect">
            <a:avLst/>
          </a:prstGeom>
          <a:noFill/>
        </p:spPr>
      </p:pic>
      <p:sp>
        <p:nvSpPr>
          <p:cNvPr id="60437" name="Rectangle 21"/>
          <p:cNvSpPr>
            <a:spLocks noChangeArrowheads="1"/>
          </p:cNvSpPr>
          <p:nvPr/>
        </p:nvSpPr>
        <p:spPr bwMode="auto">
          <a:xfrm>
            <a:off x="-6096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38" name="Rectangle 22"/>
          <p:cNvSpPr>
            <a:spLocks noChangeArrowheads="1"/>
          </p:cNvSpPr>
          <p:nvPr/>
        </p:nvSpPr>
        <p:spPr bwMode="auto">
          <a:xfrm>
            <a:off x="-60960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39" name="Rectangle 23"/>
          <p:cNvSpPr>
            <a:spLocks noChangeArrowheads="1"/>
          </p:cNvSpPr>
          <p:nvPr/>
        </p:nvSpPr>
        <p:spPr bwMode="auto">
          <a:xfrm>
            <a:off x="-609600" y="609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TextBox 31"/>
          <p:cNvSpPr txBox="1"/>
          <p:nvPr/>
        </p:nvSpPr>
        <p:spPr>
          <a:xfrm>
            <a:off x="84759" y="4876800"/>
            <a:ext cx="4334841" cy="369332"/>
          </a:xfrm>
          <a:prstGeom prst="rect">
            <a:avLst/>
          </a:prstGeom>
          <a:noFill/>
        </p:spPr>
        <p:txBody>
          <a:bodyPr wrap="none" rtlCol="0">
            <a:spAutoFit/>
          </a:bodyPr>
          <a:lstStyle/>
          <a:p>
            <a:r>
              <a:rPr lang="en-US" dirty="0" smtClean="0"/>
              <a:t>How can we get the coefficient of x</a:t>
            </a:r>
            <a:r>
              <a:rPr lang="en-US" baseline="30000" dirty="0" smtClean="0"/>
              <a:t>6</a:t>
            </a:r>
            <a:r>
              <a:rPr lang="en-US" dirty="0" smtClean="0"/>
              <a:t>?</a:t>
            </a:r>
            <a:endParaRPr lang="en-US" dirty="0"/>
          </a:p>
        </p:txBody>
      </p:sp>
      <p:sp>
        <p:nvSpPr>
          <p:cNvPr id="33" name="TextBox 32"/>
          <p:cNvSpPr txBox="1"/>
          <p:nvPr/>
        </p:nvSpPr>
        <p:spPr>
          <a:xfrm>
            <a:off x="-76200" y="5297269"/>
            <a:ext cx="3048000" cy="923330"/>
          </a:xfrm>
          <a:prstGeom prst="rect">
            <a:avLst/>
          </a:prstGeom>
          <a:noFill/>
        </p:spPr>
        <p:txBody>
          <a:bodyPr wrap="square" rtlCol="0">
            <a:spAutoFit/>
          </a:bodyPr>
          <a:lstStyle/>
          <a:p>
            <a:r>
              <a:rPr lang="en-US" dirty="0" smtClean="0"/>
              <a:t>Case 1: x</a:t>
            </a:r>
            <a:r>
              <a:rPr lang="en-US" baseline="30000" dirty="0" smtClean="0">
                <a:sym typeface="Symbol"/>
              </a:rPr>
              <a:t>5</a:t>
            </a:r>
            <a:r>
              <a:rPr lang="en-US" dirty="0" smtClean="0"/>
              <a:t> @ A </a:t>
            </a:r>
            <a:r>
              <a:rPr lang="en-US" dirty="0" smtClean="0">
                <a:sym typeface="Symbol"/>
              </a:rPr>
              <a:t> x</a:t>
            </a:r>
            <a:r>
              <a:rPr lang="en-US" baseline="30000" dirty="0" smtClean="0">
                <a:sym typeface="Symbol"/>
              </a:rPr>
              <a:t>1</a:t>
            </a:r>
            <a:r>
              <a:rPr lang="en-US" dirty="0" smtClean="0">
                <a:sym typeface="Symbol"/>
              </a:rPr>
              <a:t> @ B =&gt; </a:t>
            </a:r>
          </a:p>
          <a:p>
            <a:r>
              <a:rPr lang="en-US" dirty="0" smtClean="0">
                <a:sym typeface="Symbol"/>
              </a:rPr>
              <a:t> </a:t>
            </a:r>
          </a:p>
          <a:p>
            <a:r>
              <a:rPr lang="en-US" dirty="0" smtClean="0">
                <a:sym typeface="Symbol"/>
              </a:rPr>
              <a:t>Case 2: </a:t>
            </a:r>
            <a:r>
              <a:rPr lang="en-US" dirty="0" smtClean="0"/>
              <a:t>x</a:t>
            </a:r>
            <a:r>
              <a:rPr lang="en-US" baseline="30000" dirty="0" smtClean="0">
                <a:sym typeface="Symbol"/>
              </a:rPr>
              <a:t>1</a:t>
            </a:r>
            <a:r>
              <a:rPr lang="en-US" dirty="0" smtClean="0"/>
              <a:t> @ A </a:t>
            </a:r>
            <a:r>
              <a:rPr lang="en-US" dirty="0" smtClean="0">
                <a:sym typeface="Symbol"/>
              </a:rPr>
              <a:t> x</a:t>
            </a:r>
            <a:r>
              <a:rPr lang="en-US" baseline="30000" dirty="0" smtClean="0">
                <a:sym typeface="Symbol"/>
              </a:rPr>
              <a:t>5</a:t>
            </a:r>
            <a:r>
              <a:rPr lang="en-US" dirty="0" smtClean="0">
                <a:sym typeface="Symbol"/>
              </a:rPr>
              <a:t> @ B =&gt; </a:t>
            </a:r>
            <a:endParaRPr lang="en-US" dirty="0"/>
          </a:p>
        </p:txBody>
      </p:sp>
      <p:grpSp>
        <p:nvGrpSpPr>
          <p:cNvPr id="51" name="Group 50"/>
          <p:cNvGrpSpPr/>
          <p:nvPr/>
        </p:nvGrpSpPr>
        <p:grpSpPr>
          <a:xfrm>
            <a:off x="775855" y="4405745"/>
            <a:ext cx="3491345" cy="535587"/>
            <a:chOff x="775855" y="4405745"/>
            <a:chExt cx="3491345" cy="535587"/>
          </a:xfrm>
        </p:grpSpPr>
        <p:sp>
          <p:nvSpPr>
            <p:cNvPr id="34" name="Left Brace 33"/>
            <p:cNvSpPr/>
            <p:nvPr/>
          </p:nvSpPr>
          <p:spPr bwMode="auto">
            <a:xfrm rot="16200000">
              <a:off x="1842655" y="3338945"/>
              <a:ext cx="304800" cy="24384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35" name="Left Brace 34"/>
            <p:cNvSpPr/>
            <p:nvPr/>
          </p:nvSpPr>
          <p:spPr bwMode="auto">
            <a:xfrm rot="16200000">
              <a:off x="3605645" y="4062845"/>
              <a:ext cx="304800" cy="101831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36" name="TextBox 35"/>
            <p:cNvSpPr txBox="1"/>
            <p:nvPr/>
          </p:nvSpPr>
          <p:spPr>
            <a:xfrm>
              <a:off x="1933018" y="4572000"/>
              <a:ext cx="352982"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3457018" y="4572000"/>
              <a:ext cx="330540" cy="369332"/>
            </a:xfrm>
            <a:prstGeom prst="rect">
              <a:avLst/>
            </a:prstGeom>
            <a:noFill/>
          </p:spPr>
          <p:txBody>
            <a:bodyPr wrap="none" rtlCol="0">
              <a:spAutoFit/>
            </a:bodyPr>
            <a:lstStyle/>
            <a:p>
              <a:r>
                <a:rPr lang="en-US" dirty="0" smtClean="0"/>
                <a:t>B</a:t>
              </a:r>
              <a:endParaRPr lang="en-US" dirty="0"/>
            </a:p>
          </p:txBody>
        </p:sp>
      </p:grpSp>
      <p:pic>
        <p:nvPicPr>
          <p:cNvPr id="60440" name="Picture 24"/>
          <p:cNvPicPr>
            <a:picLocks noChangeAspect="1" noChangeArrowheads="1"/>
          </p:cNvPicPr>
          <p:nvPr/>
        </p:nvPicPr>
        <p:blipFill>
          <a:blip r:embed="rId10" cstate="print"/>
          <a:srcRect/>
          <a:stretch>
            <a:fillRect/>
          </a:stretch>
        </p:blipFill>
        <p:spPr bwMode="auto">
          <a:xfrm>
            <a:off x="4876800" y="3962400"/>
            <a:ext cx="4114800" cy="752475"/>
          </a:xfrm>
          <a:prstGeom prst="rect">
            <a:avLst/>
          </a:prstGeom>
          <a:noFill/>
          <a:ln w="9525">
            <a:noFill/>
            <a:miter lim="800000"/>
            <a:headEnd/>
            <a:tailEnd/>
          </a:ln>
        </p:spPr>
      </p:pic>
      <p:sp>
        <p:nvSpPr>
          <p:cNvPr id="60442"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41" name="Picture 25"/>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895599" y="5219700"/>
            <a:ext cx="2118783" cy="495300"/>
          </a:xfrm>
          <a:prstGeom prst="rect">
            <a:avLst/>
          </a:prstGeom>
          <a:noFill/>
        </p:spPr>
      </p:pic>
      <p:sp>
        <p:nvSpPr>
          <p:cNvPr id="60443" name="Rectangle 27"/>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45"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44" name="Picture 28"/>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2895599" y="5791200"/>
            <a:ext cx="1816100" cy="495300"/>
          </a:xfrm>
          <a:prstGeom prst="rect">
            <a:avLst/>
          </a:prstGeom>
          <a:noFill/>
        </p:spPr>
      </p:pic>
      <p:sp>
        <p:nvSpPr>
          <p:cNvPr id="60446" name="Rectangle 30"/>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ight Arrow 44"/>
          <p:cNvSpPr/>
          <p:nvPr/>
        </p:nvSpPr>
        <p:spPr bwMode="auto">
          <a:xfrm>
            <a:off x="5105399" y="5562600"/>
            <a:ext cx="3810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60448"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47" name="Picture 3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562599" y="5486400"/>
            <a:ext cx="3315758" cy="495300"/>
          </a:xfrm>
          <a:prstGeom prst="rect">
            <a:avLst/>
          </a:prstGeom>
          <a:noFill/>
        </p:spPr>
      </p:pic>
      <p:sp>
        <p:nvSpPr>
          <p:cNvPr id="60449" name="Rectangle 3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23"/>
                                        </p:tgtEl>
                                        <p:attrNameLst>
                                          <p:attrName>style.visibility</p:attrName>
                                        </p:attrNameLst>
                                      </p:cBhvr>
                                      <p:to>
                                        <p:strVal val="visible"/>
                                      </p:to>
                                    </p:set>
                                    <p:anim calcmode="lin" valueType="num">
                                      <p:cBhvr additive="base">
                                        <p:cTn id="19" dur="500" fill="hold"/>
                                        <p:tgtEl>
                                          <p:spTgt spid="60423"/>
                                        </p:tgtEl>
                                        <p:attrNameLst>
                                          <p:attrName>ppt_x</p:attrName>
                                        </p:attrNameLst>
                                      </p:cBhvr>
                                      <p:tavLst>
                                        <p:tav tm="0">
                                          <p:val>
                                            <p:strVal val="#ppt_x"/>
                                          </p:val>
                                        </p:tav>
                                        <p:tav tm="100000">
                                          <p:val>
                                            <p:strVal val="#ppt_x"/>
                                          </p:val>
                                        </p:tav>
                                      </p:tavLst>
                                    </p:anim>
                                    <p:anim calcmode="lin" valueType="num">
                                      <p:cBhvr additive="base">
                                        <p:cTn id="20" dur="500" fill="hold"/>
                                        <p:tgtEl>
                                          <p:spTgt spid="604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26"/>
                                        </p:tgtEl>
                                        <p:attrNameLst>
                                          <p:attrName>style.visibility</p:attrName>
                                        </p:attrNameLst>
                                      </p:cBhvr>
                                      <p:to>
                                        <p:strVal val="visible"/>
                                      </p:to>
                                    </p:set>
                                    <p:anim calcmode="lin" valueType="num">
                                      <p:cBhvr additive="base">
                                        <p:cTn id="25" dur="500" fill="hold"/>
                                        <p:tgtEl>
                                          <p:spTgt spid="60426"/>
                                        </p:tgtEl>
                                        <p:attrNameLst>
                                          <p:attrName>ppt_x</p:attrName>
                                        </p:attrNameLst>
                                      </p:cBhvr>
                                      <p:tavLst>
                                        <p:tav tm="0">
                                          <p:val>
                                            <p:strVal val="#ppt_x"/>
                                          </p:val>
                                        </p:tav>
                                        <p:tav tm="100000">
                                          <p:val>
                                            <p:strVal val="#ppt_x"/>
                                          </p:val>
                                        </p:tav>
                                      </p:tavLst>
                                    </p:anim>
                                    <p:anim calcmode="lin" valueType="num">
                                      <p:cBhvr additive="base">
                                        <p:cTn id="26" dur="500" fill="hold"/>
                                        <p:tgtEl>
                                          <p:spTgt spid="604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431"/>
                                        </p:tgtEl>
                                        <p:attrNameLst>
                                          <p:attrName>style.visibility</p:attrName>
                                        </p:attrNameLst>
                                      </p:cBhvr>
                                      <p:to>
                                        <p:strVal val="visible"/>
                                      </p:to>
                                    </p:set>
                                    <p:anim calcmode="lin" valueType="num">
                                      <p:cBhvr additive="base">
                                        <p:cTn id="31" dur="500" fill="hold"/>
                                        <p:tgtEl>
                                          <p:spTgt spid="60431"/>
                                        </p:tgtEl>
                                        <p:attrNameLst>
                                          <p:attrName>ppt_x</p:attrName>
                                        </p:attrNameLst>
                                      </p:cBhvr>
                                      <p:tavLst>
                                        <p:tav tm="0">
                                          <p:val>
                                            <p:strVal val="#ppt_x"/>
                                          </p:val>
                                        </p:tav>
                                        <p:tav tm="100000">
                                          <p:val>
                                            <p:strVal val="#ppt_x"/>
                                          </p:val>
                                        </p:tav>
                                      </p:tavLst>
                                    </p:anim>
                                    <p:anim calcmode="lin" valueType="num">
                                      <p:cBhvr additive="base">
                                        <p:cTn id="32" dur="500" fill="hold"/>
                                        <p:tgtEl>
                                          <p:spTgt spid="604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433"/>
                                        </p:tgtEl>
                                        <p:attrNameLst>
                                          <p:attrName>style.visibility</p:attrName>
                                        </p:attrNameLst>
                                      </p:cBhvr>
                                      <p:to>
                                        <p:strVal val="visible"/>
                                      </p:to>
                                    </p:set>
                                    <p:anim calcmode="lin" valueType="num">
                                      <p:cBhvr additive="base">
                                        <p:cTn id="37" dur="500" fill="hold"/>
                                        <p:tgtEl>
                                          <p:spTgt spid="60433"/>
                                        </p:tgtEl>
                                        <p:attrNameLst>
                                          <p:attrName>ppt_x</p:attrName>
                                        </p:attrNameLst>
                                      </p:cBhvr>
                                      <p:tavLst>
                                        <p:tav tm="0">
                                          <p:val>
                                            <p:strVal val="#ppt_x"/>
                                          </p:val>
                                        </p:tav>
                                        <p:tav tm="100000">
                                          <p:val>
                                            <p:strVal val="#ppt_x"/>
                                          </p:val>
                                        </p:tav>
                                      </p:tavLst>
                                    </p:anim>
                                    <p:anim calcmode="lin" valueType="num">
                                      <p:cBhvr additive="base">
                                        <p:cTn id="38" dur="500" fill="hold"/>
                                        <p:tgtEl>
                                          <p:spTgt spid="604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436"/>
                                        </p:tgtEl>
                                        <p:attrNameLst>
                                          <p:attrName>style.visibility</p:attrName>
                                        </p:attrNameLst>
                                      </p:cBhvr>
                                      <p:to>
                                        <p:strVal val="visible"/>
                                      </p:to>
                                    </p:set>
                                    <p:anim calcmode="lin" valueType="num">
                                      <p:cBhvr additive="base">
                                        <p:cTn id="43" dur="500" fill="hold"/>
                                        <p:tgtEl>
                                          <p:spTgt spid="60436"/>
                                        </p:tgtEl>
                                        <p:attrNameLst>
                                          <p:attrName>ppt_x</p:attrName>
                                        </p:attrNameLst>
                                      </p:cBhvr>
                                      <p:tavLst>
                                        <p:tav tm="0">
                                          <p:val>
                                            <p:strVal val="#ppt_x"/>
                                          </p:val>
                                        </p:tav>
                                        <p:tav tm="100000">
                                          <p:val>
                                            <p:strVal val="#ppt_x"/>
                                          </p:val>
                                        </p:tav>
                                      </p:tavLst>
                                    </p:anim>
                                    <p:anim calcmode="lin" valueType="num">
                                      <p:cBhvr additive="base">
                                        <p:cTn id="44" dur="500" fill="hold"/>
                                        <p:tgtEl>
                                          <p:spTgt spid="604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60435"/>
                                        </p:tgtEl>
                                        <p:attrNameLst>
                                          <p:attrName>style.visibility</p:attrName>
                                        </p:attrNameLst>
                                      </p:cBhvr>
                                      <p:to>
                                        <p:strVal val="visible"/>
                                      </p:to>
                                    </p:set>
                                    <p:animEffect transition="in" filter="checkerboard(across)">
                                      <p:cBhvr>
                                        <p:cTn id="49" dur="500"/>
                                        <p:tgtEl>
                                          <p:spTgt spid="6043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ppt_x"/>
                                          </p:val>
                                        </p:tav>
                                        <p:tav tm="100000">
                                          <p:val>
                                            <p:strVal val="#ppt_x"/>
                                          </p:val>
                                        </p:tav>
                                      </p:tavLst>
                                    </p:anim>
                                    <p:anim calcmode="lin" valueType="num">
                                      <p:cBhvr additive="base">
                                        <p:cTn id="5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checkerboard(across)">
                                      <p:cBhvr>
                                        <p:cTn id="60" dur="500"/>
                                        <p:tgtEl>
                                          <p:spTgt spid="33"/>
                                        </p:tgtEl>
                                      </p:cBhvr>
                                    </p:animEffect>
                                  </p:childTnLst>
                                </p:cTn>
                              </p:par>
                              <p:par>
                                <p:cTn id="61" presetID="5" presetClass="entr" presetSubtype="1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checkerboard(across)">
                                      <p:cBhvr>
                                        <p:cTn id="63" dur="500"/>
                                        <p:tgtEl>
                                          <p:spTgt spid="5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0440"/>
                                        </p:tgtEl>
                                        <p:attrNameLst>
                                          <p:attrName>style.visibility</p:attrName>
                                        </p:attrNameLst>
                                      </p:cBhvr>
                                      <p:to>
                                        <p:strVal val="visible"/>
                                      </p:to>
                                    </p:set>
                                    <p:anim calcmode="lin" valueType="num">
                                      <p:cBhvr additive="base">
                                        <p:cTn id="68" dur="500" fill="hold"/>
                                        <p:tgtEl>
                                          <p:spTgt spid="60440"/>
                                        </p:tgtEl>
                                        <p:attrNameLst>
                                          <p:attrName>ppt_x</p:attrName>
                                        </p:attrNameLst>
                                      </p:cBhvr>
                                      <p:tavLst>
                                        <p:tav tm="0">
                                          <p:val>
                                            <p:strVal val="#ppt_x"/>
                                          </p:val>
                                        </p:tav>
                                        <p:tav tm="100000">
                                          <p:val>
                                            <p:strVal val="#ppt_x"/>
                                          </p:val>
                                        </p:tav>
                                      </p:tavLst>
                                    </p:anim>
                                    <p:anim calcmode="lin" valueType="num">
                                      <p:cBhvr additive="base">
                                        <p:cTn id="69" dur="500" fill="hold"/>
                                        <p:tgtEl>
                                          <p:spTgt spid="6044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60441"/>
                                        </p:tgtEl>
                                        <p:attrNameLst>
                                          <p:attrName>style.visibility</p:attrName>
                                        </p:attrNameLst>
                                      </p:cBhvr>
                                      <p:to>
                                        <p:strVal val="visible"/>
                                      </p:to>
                                    </p:set>
                                    <p:anim calcmode="lin" valueType="num">
                                      <p:cBhvr additive="base">
                                        <p:cTn id="74" dur="500" fill="hold"/>
                                        <p:tgtEl>
                                          <p:spTgt spid="60441"/>
                                        </p:tgtEl>
                                        <p:attrNameLst>
                                          <p:attrName>ppt_x</p:attrName>
                                        </p:attrNameLst>
                                      </p:cBhvr>
                                      <p:tavLst>
                                        <p:tav tm="0">
                                          <p:val>
                                            <p:strVal val="#ppt_x"/>
                                          </p:val>
                                        </p:tav>
                                        <p:tav tm="100000">
                                          <p:val>
                                            <p:strVal val="#ppt_x"/>
                                          </p:val>
                                        </p:tav>
                                      </p:tavLst>
                                    </p:anim>
                                    <p:anim calcmode="lin" valueType="num">
                                      <p:cBhvr additive="base">
                                        <p:cTn id="75" dur="500" fill="hold"/>
                                        <p:tgtEl>
                                          <p:spTgt spid="6044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0444"/>
                                        </p:tgtEl>
                                        <p:attrNameLst>
                                          <p:attrName>style.visibility</p:attrName>
                                        </p:attrNameLst>
                                      </p:cBhvr>
                                      <p:to>
                                        <p:strVal val="visible"/>
                                      </p:to>
                                    </p:set>
                                    <p:anim calcmode="lin" valueType="num">
                                      <p:cBhvr additive="base">
                                        <p:cTn id="80" dur="500" fill="hold"/>
                                        <p:tgtEl>
                                          <p:spTgt spid="60444"/>
                                        </p:tgtEl>
                                        <p:attrNameLst>
                                          <p:attrName>ppt_x</p:attrName>
                                        </p:attrNameLst>
                                      </p:cBhvr>
                                      <p:tavLst>
                                        <p:tav tm="0">
                                          <p:val>
                                            <p:strVal val="#ppt_x"/>
                                          </p:val>
                                        </p:tav>
                                        <p:tav tm="100000">
                                          <p:val>
                                            <p:strVal val="#ppt_x"/>
                                          </p:val>
                                        </p:tav>
                                      </p:tavLst>
                                    </p:anim>
                                    <p:anim calcmode="lin" valueType="num">
                                      <p:cBhvr additive="base">
                                        <p:cTn id="81" dur="500" fill="hold"/>
                                        <p:tgtEl>
                                          <p:spTgt spid="60444"/>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checkerboard(across)">
                                      <p:cBhvr>
                                        <p:cTn id="86" dur="500"/>
                                        <p:tgtEl>
                                          <p:spTgt spid="45"/>
                                        </p:tgtEl>
                                      </p:cBhvr>
                                    </p:animEffect>
                                  </p:childTnLst>
                                </p:cTn>
                              </p:par>
                              <p:par>
                                <p:cTn id="87" presetID="5" presetClass="entr" presetSubtype="10" fill="hold" nodeType="withEffect">
                                  <p:stCondLst>
                                    <p:cond delay="0"/>
                                  </p:stCondLst>
                                  <p:childTnLst>
                                    <p:set>
                                      <p:cBhvr>
                                        <p:cTn id="88" dur="1" fill="hold">
                                          <p:stCondLst>
                                            <p:cond delay="0"/>
                                          </p:stCondLst>
                                        </p:cTn>
                                        <p:tgtEl>
                                          <p:spTgt spid="60447"/>
                                        </p:tgtEl>
                                        <p:attrNameLst>
                                          <p:attrName>style.visibility</p:attrName>
                                        </p:attrNameLst>
                                      </p:cBhvr>
                                      <p:to>
                                        <p:strVal val="visible"/>
                                      </p:to>
                                    </p:set>
                                    <p:animEffect transition="in" filter="checkerboard(across)">
                                      <p:cBhvr>
                                        <p:cTn id="89" dur="500"/>
                                        <p:tgtEl>
                                          <p:spTgt spid="60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cstate="print"/>
          <a:srcRect/>
          <a:stretch>
            <a:fillRect/>
          </a:stretch>
        </p:blipFill>
        <p:spPr bwMode="auto">
          <a:xfrm>
            <a:off x="381000" y="76200"/>
            <a:ext cx="8440615" cy="685800"/>
          </a:xfrm>
          <a:prstGeom prst="rect">
            <a:avLst/>
          </a:prstGeom>
          <a:noFill/>
          <a:ln w="9525">
            <a:no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1981200" y="762000"/>
            <a:ext cx="4943475" cy="666750"/>
          </a:xfrm>
          <a:prstGeom prst="rect">
            <a:avLst/>
          </a:prstGeom>
          <a:noFill/>
          <a:ln w="9525">
            <a:noFill/>
            <a:miter lim="800000"/>
            <a:headEnd/>
            <a:tailEnd/>
          </a:ln>
        </p:spPr>
      </p:pic>
      <p:pic>
        <p:nvPicPr>
          <p:cNvPr id="63493" name="Picture 5"/>
          <p:cNvPicPr>
            <a:picLocks noChangeAspect="1" noChangeArrowheads="1"/>
          </p:cNvPicPr>
          <p:nvPr/>
        </p:nvPicPr>
        <p:blipFill>
          <a:blip r:embed="rId4" cstate="print"/>
          <a:srcRect/>
          <a:stretch>
            <a:fillRect/>
          </a:stretch>
        </p:blipFill>
        <p:spPr bwMode="auto">
          <a:xfrm>
            <a:off x="628650" y="1600200"/>
            <a:ext cx="7886700" cy="1143000"/>
          </a:xfrm>
          <a:prstGeom prst="rect">
            <a:avLst/>
          </a:prstGeom>
          <a:noFill/>
          <a:ln w="9525">
            <a:noFill/>
            <a:miter lim="800000"/>
            <a:headEnd/>
            <a:tailEnd/>
          </a:ln>
        </p:spPr>
      </p:pic>
      <p:pic>
        <p:nvPicPr>
          <p:cNvPr id="63494" name="Picture 6"/>
          <p:cNvPicPr>
            <a:picLocks noChangeAspect="1" noChangeArrowheads="1"/>
          </p:cNvPicPr>
          <p:nvPr/>
        </p:nvPicPr>
        <p:blipFill>
          <a:blip r:embed="rId5" cstate="print"/>
          <a:srcRect/>
          <a:stretch>
            <a:fillRect/>
          </a:stretch>
        </p:blipFill>
        <p:spPr bwMode="auto">
          <a:xfrm>
            <a:off x="13855" y="3429000"/>
            <a:ext cx="3143250" cy="333375"/>
          </a:xfrm>
          <a:prstGeom prst="rect">
            <a:avLst/>
          </a:prstGeom>
          <a:noFill/>
          <a:ln w="9525">
            <a:noFill/>
            <a:miter lim="800000"/>
            <a:headEnd/>
            <a:tailEnd/>
          </a:ln>
        </p:spPr>
      </p:pic>
      <p:pic>
        <p:nvPicPr>
          <p:cNvPr id="63495" name="Picture 7"/>
          <p:cNvPicPr>
            <a:picLocks noChangeAspect="1" noChangeArrowheads="1"/>
          </p:cNvPicPr>
          <p:nvPr/>
        </p:nvPicPr>
        <p:blipFill>
          <a:blip r:embed="rId6" cstate="print"/>
          <a:srcRect/>
          <a:stretch>
            <a:fillRect/>
          </a:stretch>
        </p:blipFill>
        <p:spPr bwMode="auto">
          <a:xfrm>
            <a:off x="3200400" y="2971800"/>
            <a:ext cx="2424223" cy="1447800"/>
          </a:xfrm>
          <a:prstGeom prst="rect">
            <a:avLst/>
          </a:prstGeom>
          <a:noFill/>
          <a:ln w="9525">
            <a:noFill/>
            <a:miter lim="800000"/>
            <a:headEnd/>
            <a:tailEnd/>
          </a:ln>
        </p:spPr>
      </p:pic>
      <p:grpSp>
        <p:nvGrpSpPr>
          <p:cNvPr id="15" name="Group 14"/>
          <p:cNvGrpSpPr/>
          <p:nvPr/>
        </p:nvGrpSpPr>
        <p:grpSpPr>
          <a:xfrm>
            <a:off x="6864324" y="3059668"/>
            <a:ext cx="2432076" cy="1055132"/>
            <a:chOff x="6864324" y="3059668"/>
            <a:chExt cx="2432076" cy="1055132"/>
          </a:xfrm>
        </p:grpSpPr>
        <p:pic>
          <p:nvPicPr>
            <p:cNvPr id="63496" name="Picture 8"/>
            <p:cNvPicPr>
              <a:picLocks noChangeAspect="1" noChangeArrowheads="1"/>
            </p:cNvPicPr>
            <p:nvPr/>
          </p:nvPicPr>
          <p:blipFill>
            <a:blip r:embed="rId7" cstate="print"/>
            <a:srcRect/>
            <a:stretch>
              <a:fillRect/>
            </a:stretch>
          </p:blipFill>
          <p:spPr bwMode="auto">
            <a:xfrm>
              <a:off x="7420504" y="3552825"/>
              <a:ext cx="1419225" cy="561975"/>
            </a:xfrm>
            <a:prstGeom prst="rect">
              <a:avLst/>
            </a:prstGeom>
            <a:noFill/>
            <a:ln w="9525">
              <a:noFill/>
              <a:miter lim="800000"/>
              <a:headEnd/>
              <a:tailEnd/>
            </a:ln>
          </p:spPr>
        </p:pic>
        <p:sp>
          <p:nvSpPr>
            <p:cNvPr id="13" name="TextBox 12"/>
            <p:cNvSpPr txBox="1"/>
            <p:nvPr/>
          </p:nvSpPr>
          <p:spPr>
            <a:xfrm>
              <a:off x="6864324" y="3059668"/>
              <a:ext cx="2432076" cy="369332"/>
            </a:xfrm>
            <a:prstGeom prst="rect">
              <a:avLst/>
            </a:prstGeom>
            <a:noFill/>
          </p:spPr>
          <p:txBody>
            <a:bodyPr wrap="none" rtlCol="0">
              <a:spAutoFit/>
            </a:bodyPr>
            <a:lstStyle/>
            <a:p>
              <a:r>
                <a:rPr lang="en-US" dirty="0" smtClean="0"/>
                <a:t>In the numerator of </a:t>
              </a:r>
              <a:endParaRPr lang="en-US" dirty="0"/>
            </a:p>
          </p:txBody>
        </p:sp>
      </p:grpSp>
      <p:grpSp>
        <p:nvGrpSpPr>
          <p:cNvPr id="18" name="Group 17"/>
          <p:cNvGrpSpPr/>
          <p:nvPr/>
        </p:nvGrpSpPr>
        <p:grpSpPr>
          <a:xfrm>
            <a:off x="5334000" y="2743200"/>
            <a:ext cx="1717137" cy="1620980"/>
            <a:chOff x="5334000" y="2743200"/>
            <a:chExt cx="1717137" cy="1620980"/>
          </a:xfrm>
        </p:grpSpPr>
        <p:sp>
          <p:nvSpPr>
            <p:cNvPr id="8" name="TextBox 7"/>
            <p:cNvSpPr txBox="1"/>
            <p:nvPr/>
          </p:nvSpPr>
          <p:spPr>
            <a:xfrm>
              <a:off x="5765919" y="2971800"/>
              <a:ext cx="939681" cy="369332"/>
            </a:xfrm>
            <a:prstGeom prst="rect">
              <a:avLst/>
            </a:prstGeom>
            <a:noFill/>
          </p:spPr>
          <p:txBody>
            <a:bodyPr wrap="none" rtlCol="0">
              <a:spAutoFit/>
            </a:bodyPr>
            <a:lstStyle/>
            <a:p>
              <a:r>
                <a:rPr lang="en-US" dirty="0" smtClean="0"/>
                <a:t>x</a:t>
              </a:r>
              <a:r>
                <a:rPr lang="en-US" baseline="30000" dirty="0" smtClean="0"/>
                <a:t>3</a:t>
              </a:r>
              <a:r>
                <a:rPr lang="en-US" dirty="0" smtClean="0"/>
                <a:t> is 0 </a:t>
              </a:r>
              <a:endParaRPr lang="en-US" dirty="0"/>
            </a:p>
          </p:txBody>
        </p:sp>
        <p:sp>
          <p:nvSpPr>
            <p:cNvPr id="9" name="TextBox 8"/>
            <p:cNvSpPr txBox="1"/>
            <p:nvPr/>
          </p:nvSpPr>
          <p:spPr>
            <a:xfrm>
              <a:off x="5765919" y="3343688"/>
              <a:ext cx="939681" cy="369332"/>
            </a:xfrm>
            <a:prstGeom prst="rect">
              <a:avLst/>
            </a:prstGeom>
            <a:noFill/>
          </p:spPr>
          <p:txBody>
            <a:bodyPr wrap="none" rtlCol="0">
              <a:spAutoFit/>
            </a:bodyPr>
            <a:lstStyle/>
            <a:p>
              <a:r>
                <a:rPr lang="en-US" dirty="0" smtClean="0"/>
                <a:t>x</a:t>
              </a:r>
              <a:r>
                <a:rPr lang="en-US" baseline="30000" dirty="0" smtClean="0"/>
                <a:t>2</a:t>
              </a:r>
              <a:r>
                <a:rPr lang="en-US" dirty="0" smtClean="0"/>
                <a:t> is 0 </a:t>
              </a:r>
              <a:endParaRPr lang="en-US" dirty="0"/>
            </a:p>
          </p:txBody>
        </p:sp>
        <p:sp>
          <p:nvSpPr>
            <p:cNvPr id="10" name="TextBox 9"/>
            <p:cNvSpPr txBox="1"/>
            <p:nvPr/>
          </p:nvSpPr>
          <p:spPr>
            <a:xfrm>
              <a:off x="5745107" y="3657600"/>
              <a:ext cx="914033" cy="369332"/>
            </a:xfrm>
            <a:prstGeom prst="rect">
              <a:avLst/>
            </a:prstGeom>
            <a:noFill/>
          </p:spPr>
          <p:txBody>
            <a:bodyPr wrap="none" rtlCol="0">
              <a:spAutoFit/>
            </a:bodyPr>
            <a:lstStyle/>
            <a:p>
              <a:r>
                <a:rPr lang="en-US" dirty="0" smtClean="0"/>
                <a:t>x</a:t>
              </a:r>
              <a:r>
                <a:rPr lang="en-US" baseline="30000" dirty="0" smtClean="0"/>
                <a:t>1</a:t>
              </a:r>
              <a:r>
                <a:rPr lang="en-US" dirty="0" smtClean="0"/>
                <a:t> is 0 </a:t>
              </a:r>
              <a:endParaRPr lang="en-US" dirty="0"/>
            </a:p>
          </p:txBody>
        </p:sp>
        <p:sp>
          <p:nvSpPr>
            <p:cNvPr id="11" name="TextBox 10"/>
            <p:cNvSpPr txBox="1"/>
            <p:nvPr/>
          </p:nvSpPr>
          <p:spPr>
            <a:xfrm>
              <a:off x="5765919" y="3994848"/>
              <a:ext cx="902811" cy="369332"/>
            </a:xfrm>
            <a:prstGeom prst="rect">
              <a:avLst/>
            </a:prstGeom>
            <a:noFill/>
          </p:spPr>
          <p:txBody>
            <a:bodyPr wrap="none" rtlCol="0">
              <a:spAutoFit/>
            </a:bodyPr>
            <a:lstStyle/>
            <a:p>
              <a:r>
                <a:rPr lang="en-US" dirty="0" smtClean="0"/>
                <a:t>x</a:t>
              </a:r>
              <a:r>
                <a:rPr lang="en-US" baseline="30000" dirty="0" smtClean="0"/>
                <a:t>0</a:t>
              </a:r>
              <a:r>
                <a:rPr lang="en-US" dirty="0" smtClean="0"/>
                <a:t> is 1 </a:t>
              </a:r>
              <a:endParaRPr lang="en-US" dirty="0"/>
            </a:p>
          </p:txBody>
        </p:sp>
        <p:sp>
          <p:nvSpPr>
            <p:cNvPr id="14" name="TextBox 13"/>
            <p:cNvSpPr txBox="1"/>
            <p:nvPr/>
          </p:nvSpPr>
          <p:spPr>
            <a:xfrm>
              <a:off x="5334000" y="2743200"/>
              <a:ext cx="1717137" cy="369332"/>
            </a:xfrm>
            <a:prstGeom prst="rect">
              <a:avLst/>
            </a:prstGeom>
            <a:noFill/>
          </p:spPr>
          <p:txBody>
            <a:bodyPr wrap="none" rtlCol="0">
              <a:spAutoFit/>
            </a:bodyPr>
            <a:lstStyle/>
            <a:p>
              <a:r>
                <a:rPr lang="en-US" dirty="0" smtClean="0"/>
                <a:t>Coefficient of</a:t>
              </a:r>
              <a:endParaRPr lang="en-US" dirty="0"/>
            </a:p>
          </p:txBody>
        </p:sp>
      </p:grpSp>
      <p:pic>
        <p:nvPicPr>
          <p:cNvPr id="63497" name="Picture 9"/>
          <p:cNvPicPr>
            <a:picLocks noChangeAspect="1" noChangeArrowheads="1"/>
          </p:cNvPicPr>
          <p:nvPr/>
        </p:nvPicPr>
        <p:blipFill>
          <a:blip r:embed="rId8" cstate="print"/>
          <a:srcRect/>
          <a:stretch>
            <a:fillRect/>
          </a:stretch>
        </p:blipFill>
        <p:spPr bwMode="auto">
          <a:xfrm>
            <a:off x="1062038" y="4419600"/>
            <a:ext cx="7019925" cy="1285875"/>
          </a:xfrm>
          <a:prstGeom prst="rect">
            <a:avLst/>
          </a:prstGeom>
          <a:noFill/>
          <a:ln w="9525">
            <a:noFill/>
            <a:miter lim="800000"/>
            <a:headEnd/>
            <a:tailEnd/>
          </a:ln>
        </p:spPr>
      </p:pic>
      <p:pic>
        <p:nvPicPr>
          <p:cNvPr id="63498" name="Picture 10"/>
          <p:cNvPicPr>
            <a:picLocks noChangeAspect="1" noChangeArrowheads="1"/>
          </p:cNvPicPr>
          <p:nvPr/>
        </p:nvPicPr>
        <p:blipFill>
          <a:blip r:embed="rId9" cstate="print"/>
          <a:srcRect/>
          <a:stretch>
            <a:fillRect/>
          </a:stretch>
        </p:blipFill>
        <p:spPr bwMode="auto">
          <a:xfrm>
            <a:off x="1433513" y="5810250"/>
            <a:ext cx="6276975" cy="514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additive="base">
                                        <p:cTn id="7" dur="500" fill="hold"/>
                                        <p:tgtEl>
                                          <p:spTgt spid="63492"/>
                                        </p:tgtEl>
                                        <p:attrNameLst>
                                          <p:attrName>ppt_x</p:attrName>
                                        </p:attrNameLst>
                                      </p:cBhvr>
                                      <p:tavLst>
                                        <p:tav tm="0">
                                          <p:val>
                                            <p:strVal val="#ppt_x"/>
                                          </p:val>
                                        </p:tav>
                                        <p:tav tm="100000">
                                          <p:val>
                                            <p:strVal val="#ppt_x"/>
                                          </p:val>
                                        </p:tav>
                                      </p:tavLst>
                                    </p:anim>
                                    <p:anim calcmode="lin" valueType="num">
                                      <p:cBhvr additive="base">
                                        <p:cTn id="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gtEl>
                                        <p:attrNameLst>
                                          <p:attrName>style.visibility</p:attrName>
                                        </p:attrNameLst>
                                      </p:cBhvr>
                                      <p:to>
                                        <p:strVal val="visible"/>
                                      </p:to>
                                    </p:set>
                                    <p:anim calcmode="lin" valueType="num">
                                      <p:cBhvr additive="base">
                                        <p:cTn id="13" dur="500" fill="hold"/>
                                        <p:tgtEl>
                                          <p:spTgt spid="63493"/>
                                        </p:tgtEl>
                                        <p:attrNameLst>
                                          <p:attrName>ppt_x</p:attrName>
                                        </p:attrNameLst>
                                      </p:cBhvr>
                                      <p:tavLst>
                                        <p:tav tm="0">
                                          <p:val>
                                            <p:strVal val="#ppt_x"/>
                                          </p:val>
                                        </p:tav>
                                        <p:tav tm="100000">
                                          <p:val>
                                            <p:strVal val="#ppt_x"/>
                                          </p:val>
                                        </p:tav>
                                      </p:tavLst>
                                    </p:anim>
                                    <p:anim calcmode="lin" valueType="num">
                                      <p:cBhvr additive="base">
                                        <p:cTn id="14"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3494"/>
                                        </p:tgtEl>
                                        <p:attrNameLst>
                                          <p:attrName>style.visibility</p:attrName>
                                        </p:attrNameLst>
                                      </p:cBhvr>
                                      <p:to>
                                        <p:strVal val="visible"/>
                                      </p:to>
                                    </p:set>
                                    <p:animEffect transition="in" filter="checkerboard(across)">
                                      <p:cBhvr>
                                        <p:cTn id="19" dur="500"/>
                                        <p:tgtEl>
                                          <p:spTgt spid="63494"/>
                                        </p:tgtEl>
                                      </p:cBhvr>
                                    </p:animEffect>
                                  </p:childTnLst>
                                </p:cTn>
                              </p:par>
                              <p:par>
                                <p:cTn id="20" presetID="5" presetClass="entr" presetSubtype="10" fill="hold" nodeType="with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checkerboard(across)">
                                      <p:cBhvr>
                                        <p:cTn id="22" dur="500"/>
                                        <p:tgtEl>
                                          <p:spTgt spid="6349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3497"/>
                                        </p:tgtEl>
                                        <p:attrNameLst>
                                          <p:attrName>style.visibility</p:attrName>
                                        </p:attrNameLst>
                                      </p:cBhvr>
                                      <p:to>
                                        <p:strVal val="visible"/>
                                      </p:to>
                                    </p:set>
                                    <p:anim calcmode="lin" valueType="num">
                                      <p:cBhvr additive="base">
                                        <p:cTn id="33" dur="500" fill="hold"/>
                                        <p:tgtEl>
                                          <p:spTgt spid="63497"/>
                                        </p:tgtEl>
                                        <p:attrNameLst>
                                          <p:attrName>ppt_x</p:attrName>
                                        </p:attrNameLst>
                                      </p:cBhvr>
                                      <p:tavLst>
                                        <p:tav tm="0">
                                          <p:val>
                                            <p:strVal val="#ppt_x"/>
                                          </p:val>
                                        </p:tav>
                                        <p:tav tm="100000">
                                          <p:val>
                                            <p:strVal val="#ppt_x"/>
                                          </p:val>
                                        </p:tav>
                                      </p:tavLst>
                                    </p:anim>
                                    <p:anim calcmode="lin" valueType="num">
                                      <p:cBhvr additive="base">
                                        <p:cTn id="34" dur="500" fill="hold"/>
                                        <p:tgtEl>
                                          <p:spTgt spid="6349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63498"/>
                                        </p:tgtEl>
                                        <p:attrNameLst>
                                          <p:attrName>style.visibility</p:attrName>
                                        </p:attrNameLst>
                                      </p:cBhvr>
                                      <p:to>
                                        <p:strVal val="visible"/>
                                      </p:to>
                                    </p:set>
                                    <p:animEffect transition="in" filter="checkerboard(across)">
                                      <p:cBhvr>
                                        <p:cTn id="39"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276600" y="457200"/>
            <a:ext cx="2608263" cy="457200"/>
          </a:xfrm>
          <a:prstGeom prst="rect">
            <a:avLst/>
          </a:prstGeom>
          <a:noFill/>
          <a:ln w="9525">
            <a:noFill/>
            <a:miter lim="800000"/>
            <a:headEnd/>
            <a:tailEnd/>
          </a:ln>
        </p:spPr>
        <p:txBody>
          <a:bodyPr wrap="none">
            <a:spAutoFit/>
          </a:bodyPr>
          <a:lstStyle/>
          <a:p>
            <a:r>
              <a:rPr lang="en-US" altLang="zh-TW" sz="2400" b="1">
                <a:solidFill>
                  <a:srgbClr val="003366"/>
                </a:solidFill>
              </a:rPr>
              <a:t>Simple Examples</a:t>
            </a:r>
          </a:p>
        </p:txBody>
      </p:sp>
      <p:pic>
        <p:nvPicPr>
          <p:cNvPr id="1312772" name="Picture 4" descr="txp_fig"/>
          <p:cNvPicPr>
            <a:picLocks noChangeAspect="1" noChangeArrowheads="1"/>
          </p:cNvPicPr>
          <p:nvPr>
            <p:custDataLst>
              <p:tags r:id="rId1"/>
            </p:custDataLst>
          </p:nvPr>
        </p:nvPicPr>
        <p:blipFill>
          <a:blip r:embed="rId5" cstate="print"/>
          <a:srcRect/>
          <a:stretch>
            <a:fillRect/>
          </a:stretch>
        </p:blipFill>
        <p:spPr bwMode="auto">
          <a:xfrm>
            <a:off x="946150" y="1384300"/>
            <a:ext cx="7259638" cy="374650"/>
          </a:xfrm>
          <a:prstGeom prst="rect">
            <a:avLst/>
          </a:prstGeom>
          <a:noFill/>
          <a:ln w="9525">
            <a:noFill/>
            <a:miter lim="800000"/>
            <a:headEnd/>
            <a:tailEnd/>
          </a:ln>
        </p:spPr>
      </p:pic>
      <p:pic>
        <p:nvPicPr>
          <p:cNvPr id="1312774" name="Picture 6" descr="txp_fig"/>
          <p:cNvPicPr>
            <a:picLocks noChangeAspect="1" noChangeArrowheads="1"/>
          </p:cNvPicPr>
          <p:nvPr>
            <p:custDataLst>
              <p:tags r:id="rId2"/>
            </p:custDataLst>
          </p:nvPr>
        </p:nvPicPr>
        <p:blipFill>
          <a:blip r:embed="rId6" cstate="print"/>
          <a:srcRect/>
          <a:stretch>
            <a:fillRect/>
          </a:stretch>
        </p:blipFill>
        <p:spPr bwMode="auto">
          <a:xfrm>
            <a:off x="973138" y="2292350"/>
            <a:ext cx="7259637" cy="374650"/>
          </a:xfrm>
          <a:prstGeom prst="rect">
            <a:avLst/>
          </a:prstGeom>
          <a:noFill/>
          <a:ln w="9525">
            <a:noFill/>
            <a:miter lim="800000"/>
            <a:headEnd/>
            <a:tailEnd/>
          </a:ln>
        </p:spPr>
      </p:pic>
      <p:pic>
        <p:nvPicPr>
          <p:cNvPr id="1312776" name="Picture 8" descr="txp_fig"/>
          <p:cNvPicPr>
            <a:picLocks noChangeAspect="1" noChangeArrowheads="1"/>
          </p:cNvPicPr>
          <p:nvPr>
            <p:custDataLst>
              <p:tags r:id="rId3"/>
            </p:custDataLst>
          </p:nvPr>
        </p:nvPicPr>
        <p:blipFill>
          <a:blip r:embed="rId7" cstate="print"/>
          <a:srcRect/>
          <a:stretch>
            <a:fillRect/>
          </a:stretch>
        </p:blipFill>
        <p:spPr bwMode="auto">
          <a:xfrm>
            <a:off x="247650" y="3206750"/>
            <a:ext cx="8599488" cy="374650"/>
          </a:xfrm>
          <a:prstGeom prst="rect">
            <a:avLst/>
          </a:prstGeom>
          <a:noFill/>
          <a:ln w="9525">
            <a:noFill/>
            <a:miter lim="800000"/>
            <a:headEnd/>
            <a:tailEnd/>
          </a:ln>
        </p:spPr>
      </p:pic>
      <p:sp>
        <p:nvSpPr>
          <p:cNvPr id="1312777" name="Rectangle 9"/>
          <p:cNvSpPr>
            <a:spLocks noChangeArrowheads="1"/>
          </p:cNvSpPr>
          <p:nvPr/>
        </p:nvSpPr>
        <p:spPr bwMode="auto">
          <a:xfrm>
            <a:off x="1752600" y="4208463"/>
            <a:ext cx="5638800" cy="1201737"/>
          </a:xfrm>
          <a:prstGeom prst="rect">
            <a:avLst/>
          </a:prstGeom>
          <a:solidFill>
            <a:srgbClr val="FFFF66"/>
          </a:solidFill>
          <a:ln w="9525">
            <a:solidFill>
              <a:schemeClr val="bg2"/>
            </a:solidFill>
            <a:miter lim="800000"/>
            <a:headEnd/>
            <a:tailEnd/>
          </a:ln>
        </p:spPr>
        <p:txBody>
          <a:bodyPr>
            <a:spAutoFit/>
          </a:bodyPr>
          <a:lstStyle/>
          <a:p>
            <a:r>
              <a:rPr lang="en-US"/>
              <a:t>The pattern here is simple: </a:t>
            </a:r>
          </a:p>
          <a:p>
            <a:pPr>
              <a:lnSpc>
                <a:spcPct val="150000"/>
              </a:lnSpc>
            </a:pPr>
            <a:r>
              <a:rPr lang="en-US"/>
              <a:t>the i-th term in the sequence (indexing from 0) is the coefficient of x</a:t>
            </a:r>
            <a:r>
              <a:rPr lang="en-US" sz="2000" baseline="30000"/>
              <a:t>i</a:t>
            </a:r>
            <a:r>
              <a:rPr lang="en-US"/>
              <a:t> in the generating function.</a:t>
            </a:r>
          </a:p>
        </p:txBody>
      </p:sp>
      <p:sp>
        <p:nvSpPr>
          <p:cNvPr id="1312778" name="Text Box 10"/>
          <p:cNvSpPr txBox="1">
            <a:spLocks noChangeArrowheads="1"/>
          </p:cNvSpPr>
          <p:nvPr/>
        </p:nvSpPr>
        <p:spPr bwMode="auto">
          <a:xfrm>
            <a:off x="1144588" y="5908675"/>
            <a:ext cx="6942137" cy="376238"/>
          </a:xfrm>
          <a:prstGeom prst="rect">
            <a:avLst/>
          </a:prstGeom>
          <a:solidFill>
            <a:srgbClr val="CCCCFF"/>
          </a:solidFill>
          <a:ln w="9525">
            <a:solidFill>
              <a:schemeClr val="bg2"/>
            </a:solidFill>
            <a:miter lim="800000"/>
            <a:headEnd/>
            <a:tailEnd/>
          </a:ln>
        </p:spPr>
        <p:txBody>
          <a:bodyPr wrap="none">
            <a:spAutoFit/>
          </a:bodyPr>
          <a:lstStyle/>
          <a:p>
            <a:r>
              <a:rPr lang="en-US"/>
              <a:t>What is the generating function for &lt;1,1,1,1,1,1,1,………………………&gt;?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27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27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27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7" grpId="0" animBg="1"/>
      <p:bldP spid="131277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04800"/>
            <a:ext cx="3762568" cy="369332"/>
          </a:xfrm>
          <a:prstGeom prst="rect">
            <a:avLst/>
          </a:prstGeom>
          <a:noFill/>
        </p:spPr>
        <p:txBody>
          <a:bodyPr wrap="none" rtlCol="0">
            <a:spAutoFit/>
          </a:bodyPr>
          <a:lstStyle/>
          <a:p>
            <a:r>
              <a:rPr lang="en-US" dirty="0" smtClean="0"/>
              <a:t>What will be the closed form of: </a:t>
            </a:r>
            <a:endParaRPr lang="en-US"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45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61345" y="193965"/>
            <a:ext cx="2235200" cy="609600"/>
          </a:xfrm>
          <a:prstGeom prst="rect">
            <a:avLst/>
          </a:prstGeom>
          <a:noFill/>
        </p:spPr>
      </p:pic>
      <p:pic>
        <p:nvPicPr>
          <p:cNvPr id="64515" name="Picture 3"/>
          <p:cNvPicPr>
            <a:picLocks noChangeAspect="1" noChangeArrowheads="1"/>
          </p:cNvPicPr>
          <p:nvPr/>
        </p:nvPicPr>
        <p:blipFill>
          <a:blip r:embed="rId3" cstate="print"/>
          <a:srcRect/>
          <a:stretch>
            <a:fillRect/>
          </a:stretch>
        </p:blipFill>
        <p:spPr bwMode="auto">
          <a:xfrm>
            <a:off x="2981325" y="838200"/>
            <a:ext cx="3181350" cy="685800"/>
          </a:xfrm>
          <a:prstGeom prst="rect">
            <a:avLst/>
          </a:prstGeom>
          <a:noFill/>
          <a:ln w="9525">
            <a:noFill/>
            <a:miter lim="800000"/>
            <a:headEnd/>
            <a:tailEnd/>
          </a:ln>
        </p:spPr>
      </p:pic>
      <p:pic>
        <p:nvPicPr>
          <p:cNvPr id="64516" name="Picture 4"/>
          <p:cNvPicPr>
            <a:picLocks noChangeAspect="1" noChangeArrowheads="1"/>
          </p:cNvPicPr>
          <p:nvPr/>
        </p:nvPicPr>
        <p:blipFill>
          <a:blip r:embed="rId4" cstate="print"/>
          <a:srcRect/>
          <a:stretch>
            <a:fillRect/>
          </a:stretch>
        </p:blipFill>
        <p:spPr bwMode="auto">
          <a:xfrm>
            <a:off x="3563215" y="1711035"/>
            <a:ext cx="2581275" cy="542925"/>
          </a:xfrm>
          <a:prstGeom prst="rect">
            <a:avLst/>
          </a:prstGeom>
          <a:noFill/>
          <a:ln w="9525">
            <a:noFill/>
            <a:miter lim="800000"/>
            <a:headEnd/>
            <a:tailEnd/>
          </a:ln>
        </p:spPr>
      </p:pic>
      <p:pic>
        <p:nvPicPr>
          <p:cNvPr id="64517" name="Picture 5"/>
          <p:cNvPicPr>
            <a:picLocks noChangeAspect="1" noChangeArrowheads="1"/>
          </p:cNvPicPr>
          <p:nvPr/>
        </p:nvPicPr>
        <p:blipFill>
          <a:blip r:embed="rId5" cstate="print"/>
          <a:srcRect/>
          <a:stretch>
            <a:fillRect/>
          </a:stretch>
        </p:blipFill>
        <p:spPr bwMode="auto">
          <a:xfrm>
            <a:off x="3558885" y="2362200"/>
            <a:ext cx="971550" cy="552450"/>
          </a:xfrm>
          <a:prstGeom prst="rect">
            <a:avLst/>
          </a:prstGeom>
          <a:noFill/>
          <a:ln w="9525">
            <a:noFill/>
            <a:miter lim="800000"/>
            <a:headEnd/>
            <a:tailEnd/>
          </a:ln>
        </p:spPr>
      </p:pic>
      <p:pic>
        <p:nvPicPr>
          <p:cNvPr id="64518" name="Picture 6"/>
          <p:cNvPicPr>
            <a:picLocks noChangeAspect="1" noChangeArrowheads="1"/>
          </p:cNvPicPr>
          <p:nvPr/>
        </p:nvPicPr>
        <p:blipFill>
          <a:blip r:embed="rId6" cstate="print"/>
          <a:srcRect/>
          <a:stretch>
            <a:fillRect/>
          </a:stretch>
        </p:blipFill>
        <p:spPr bwMode="auto">
          <a:xfrm>
            <a:off x="3532910" y="3061855"/>
            <a:ext cx="1400175" cy="352425"/>
          </a:xfrm>
          <a:prstGeom prst="rect">
            <a:avLst/>
          </a:prstGeom>
          <a:noFill/>
          <a:ln w="9525">
            <a:noFill/>
            <a:miter lim="800000"/>
            <a:headEnd/>
            <a:tailEnd/>
          </a:ln>
        </p:spPr>
      </p:pic>
      <p:pic>
        <p:nvPicPr>
          <p:cNvPr id="64519" name="Picture 7"/>
          <p:cNvPicPr>
            <a:picLocks noChangeAspect="1" noChangeArrowheads="1"/>
          </p:cNvPicPr>
          <p:nvPr/>
        </p:nvPicPr>
        <p:blipFill>
          <a:blip r:embed="rId7" cstate="print"/>
          <a:srcRect/>
          <a:stretch>
            <a:fillRect/>
          </a:stretch>
        </p:blipFill>
        <p:spPr bwMode="auto">
          <a:xfrm>
            <a:off x="0" y="3581400"/>
            <a:ext cx="5334000" cy="457200"/>
          </a:xfrm>
          <a:prstGeom prst="rect">
            <a:avLst/>
          </a:prstGeom>
          <a:noFill/>
          <a:ln w="9525">
            <a:noFill/>
            <a:miter lim="800000"/>
            <a:headEnd/>
            <a:tailEnd/>
          </a:ln>
        </p:spPr>
      </p:pic>
      <p:pic>
        <p:nvPicPr>
          <p:cNvPr id="64520" name="Picture 8"/>
          <p:cNvPicPr>
            <a:picLocks noChangeAspect="1" noChangeArrowheads="1"/>
          </p:cNvPicPr>
          <p:nvPr/>
        </p:nvPicPr>
        <p:blipFill>
          <a:blip r:embed="rId8" cstate="print"/>
          <a:srcRect/>
          <a:stretch>
            <a:fillRect/>
          </a:stretch>
        </p:blipFill>
        <p:spPr bwMode="auto">
          <a:xfrm>
            <a:off x="47625" y="4095750"/>
            <a:ext cx="2543175" cy="400050"/>
          </a:xfrm>
          <a:prstGeom prst="rect">
            <a:avLst/>
          </a:prstGeom>
          <a:noFill/>
          <a:ln w="9525">
            <a:noFill/>
            <a:miter lim="800000"/>
            <a:headEnd/>
            <a:tailEnd/>
          </a:ln>
        </p:spPr>
      </p:pic>
      <p:sp>
        <p:nvSpPr>
          <p:cNvPr id="11" name="TextBox 10"/>
          <p:cNvSpPr txBox="1"/>
          <p:nvPr/>
        </p:nvSpPr>
        <p:spPr>
          <a:xfrm>
            <a:off x="4087090" y="4114800"/>
            <a:ext cx="1872629" cy="369332"/>
          </a:xfrm>
          <a:prstGeom prst="rect">
            <a:avLst/>
          </a:prstGeom>
          <a:noFill/>
        </p:spPr>
        <p:txBody>
          <a:bodyPr wrap="none" rtlCol="0">
            <a:spAutoFit/>
          </a:bodyPr>
          <a:lstStyle/>
          <a:p>
            <a:r>
              <a:rPr lang="en-US" dirty="0" smtClean="0"/>
              <a:t>Putting x = 0 in </a:t>
            </a:r>
            <a:endParaRPr lang="en-US" dirty="0"/>
          </a:p>
        </p:txBody>
      </p:sp>
      <p:pic>
        <p:nvPicPr>
          <p:cNvPr id="12" name="Picture 3"/>
          <p:cNvPicPr>
            <a:picLocks noChangeAspect="1" noChangeArrowheads="1"/>
          </p:cNvPicPr>
          <p:nvPr/>
        </p:nvPicPr>
        <p:blipFill>
          <a:blip r:embed="rId3" cstate="print"/>
          <a:srcRect/>
          <a:stretch>
            <a:fillRect/>
          </a:stretch>
        </p:blipFill>
        <p:spPr bwMode="auto">
          <a:xfrm>
            <a:off x="5886450" y="3913910"/>
            <a:ext cx="3181350" cy="685800"/>
          </a:xfrm>
          <a:prstGeom prst="rect">
            <a:avLst/>
          </a:prstGeom>
          <a:noFill/>
          <a:ln w="9525">
            <a:noFill/>
            <a:miter lim="800000"/>
            <a:headEnd/>
            <a:tailEnd/>
          </a:ln>
        </p:spPr>
      </p:pic>
      <p:sp>
        <p:nvSpPr>
          <p:cNvPr id="13" name="TextBox 12"/>
          <p:cNvSpPr txBox="1"/>
          <p:nvPr/>
        </p:nvSpPr>
        <p:spPr>
          <a:xfrm>
            <a:off x="5442571" y="3657600"/>
            <a:ext cx="2404826" cy="369332"/>
          </a:xfrm>
          <a:prstGeom prst="rect">
            <a:avLst/>
          </a:prstGeom>
          <a:noFill/>
        </p:spPr>
        <p:txBody>
          <a:bodyPr wrap="none" rtlCol="0">
            <a:spAutoFit/>
          </a:bodyPr>
          <a:lstStyle/>
          <a:p>
            <a:r>
              <a:rPr lang="en-US" dirty="0" smtClean="0"/>
              <a:t>Putting x = 0 in G(x) </a:t>
            </a:r>
            <a:endParaRPr lang="en-US" dirty="0"/>
          </a:p>
        </p:txBody>
      </p:sp>
      <p:pic>
        <p:nvPicPr>
          <p:cNvPr id="14" name="Picture 6"/>
          <p:cNvPicPr>
            <a:picLocks noChangeAspect="1" noChangeArrowheads="1"/>
          </p:cNvPicPr>
          <p:nvPr/>
        </p:nvPicPr>
        <p:blipFill>
          <a:blip r:embed="rId6" cstate="print"/>
          <a:srcRect/>
          <a:stretch>
            <a:fillRect/>
          </a:stretch>
        </p:blipFill>
        <p:spPr bwMode="auto">
          <a:xfrm>
            <a:off x="7667625" y="3699165"/>
            <a:ext cx="1400175" cy="352425"/>
          </a:xfrm>
          <a:prstGeom prst="rect">
            <a:avLst/>
          </a:prstGeom>
          <a:noFill/>
          <a:ln w="9525">
            <a:noFill/>
            <a:miter lim="800000"/>
            <a:headEnd/>
            <a:tailEnd/>
          </a:ln>
        </p:spPr>
      </p:pic>
      <p:pic>
        <p:nvPicPr>
          <p:cNvPr id="64521" name="Picture 9"/>
          <p:cNvPicPr>
            <a:picLocks noChangeAspect="1" noChangeArrowheads="1"/>
          </p:cNvPicPr>
          <p:nvPr/>
        </p:nvPicPr>
        <p:blipFill>
          <a:blip r:embed="rId9" cstate="print"/>
          <a:srcRect/>
          <a:stretch>
            <a:fillRect/>
          </a:stretch>
        </p:blipFill>
        <p:spPr bwMode="auto">
          <a:xfrm>
            <a:off x="3233866" y="5362575"/>
            <a:ext cx="2481134" cy="581025"/>
          </a:xfrm>
          <a:prstGeom prst="rect">
            <a:avLst/>
          </a:prstGeom>
          <a:noFill/>
          <a:ln w="9525">
            <a:noFill/>
            <a:miter lim="800000"/>
            <a:headEnd/>
            <a:tailEnd/>
          </a:ln>
        </p:spPr>
      </p:pic>
      <p:sp>
        <p:nvSpPr>
          <p:cNvPr id="16" name="TextBox 15"/>
          <p:cNvSpPr txBox="1"/>
          <p:nvPr/>
        </p:nvSpPr>
        <p:spPr>
          <a:xfrm>
            <a:off x="2611580" y="4133393"/>
            <a:ext cx="511679" cy="369332"/>
          </a:xfrm>
          <a:prstGeom prst="rect">
            <a:avLst/>
          </a:prstGeom>
          <a:noFill/>
        </p:spPr>
        <p:txBody>
          <a:bodyPr wrap="none" rtlCol="0">
            <a:spAutoFit/>
          </a:bodyPr>
          <a:lstStyle/>
          <a:p>
            <a:r>
              <a:rPr lang="en-US" dirty="0" smtClean="0"/>
              <a:t>= 0</a:t>
            </a:r>
            <a:endParaRPr lang="en-US" dirty="0"/>
          </a:p>
        </p:txBody>
      </p:sp>
      <p:pic>
        <p:nvPicPr>
          <p:cNvPr id="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56400" y="5029200"/>
            <a:ext cx="2235200" cy="609600"/>
          </a:xfrm>
          <a:prstGeom prst="rect">
            <a:avLst/>
          </a:prstGeom>
          <a:noFill/>
        </p:spPr>
      </p:pic>
      <p:cxnSp>
        <p:nvCxnSpPr>
          <p:cNvPr id="19" name="Straight Arrow Connector 18"/>
          <p:cNvCxnSpPr/>
          <p:nvPr/>
        </p:nvCxnSpPr>
        <p:spPr bwMode="auto">
          <a:xfrm>
            <a:off x="7696200" y="4648200"/>
            <a:ext cx="0" cy="304800"/>
          </a:xfrm>
          <a:prstGeom prst="straightConnector1">
            <a:avLst/>
          </a:prstGeom>
          <a:solidFill>
            <a:schemeClr val="accent1"/>
          </a:solidFill>
          <a:ln w="38100" cap="flat" cmpd="sng" algn="ctr">
            <a:solidFill>
              <a:schemeClr val="tx1"/>
            </a:solidFill>
            <a:prstDash val="solid"/>
            <a:round/>
            <a:headEnd type="stealth" w="med" len="med"/>
            <a:tailEnd type="stealth"/>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ppt_x"/>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additive="base">
                                        <p:cTn id="13" dur="500" fill="hold"/>
                                        <p:tgtEl>
                                          <p:spTgt spid="64516"/>
                                        </p:tgtEl>
                                        <p:attrNameLst>
                                          <p:attrName>ppt_x</p:attrName>
                                        </p:attrNameLst>
                                      </p:cBhvr>
                                      <p:tavLst>
                                        <p:tav tm="0">
                                          <p:val>
                                            <p:strVal val="#ppt_x"/>
                                          </p:val>
                                        </p:tav>
                                        <p:tav tm="100000">
                                          <p:val>
                                            <p:strVal val="#ppt_x"/>
                                          </p:val>
                                        </p:tav>
                                      </p:tavLst>
                                    </p:anim>
                                    <p:anim calcmode="lin" valueType="num">
                                      <p:cBhvr additive="base">
                                        <p:cTn id="14"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7"/>
                                        </p:tgtEl>
                                        <p:attrNameLst>
                                          <p:attrName>style.visibility</p:attrName>
                                        </p:attrNameLst>
                                      </p:cBhvr>
                                      <p:to>
                                        <p:strVal val="visible"/>
                                      </p:to>
                                    </p:set>
                                    <p:anim calcmode="lin" valueType="num">
                                      <p:cBhvr additive="base">
                                        <p:cTn id="19" dur="500" fill="hold"/>
                                        <p:tgtEl>
                                          <p:spTgt spid="64517"/>
                                        </p:tgtEl>
                                        <p:attrNameLst>
                                          <p:attrName>ppt_x</p:attrName>
                                        </p:attrNameLst>
                                      </p:cBhvr>
                                      <p:tavLst>
                                        <p:tav tm="0">
                                          <p:val>
                                            <p:strVal val="#ppt_x"/>
                                          </p:val>
                                        </p:tav>
                                        <p:tav tm="100000">
                                          <p:val>
                                            <p:strVal val="#ppt_x"/>
                                          </p:val>
                                        </p:tav>
                                      </p:tavLst>
                                    </p:anim>
                                    <p:anim calcmode="lin" valueType="num">
                                      <p:cBhvr additive="base">
                                        <p:cTn id="20" dur="500" fill="hold"/>
                                        <p:tgtEl>
                                          <p:spTgt spid="645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4518"/>
                                        </p:tgtEl>
                                        <p:attrNameLst>
                                          <p:attrName>style.visibility</p:attrName>
                                        </p:attrNameLst>
                                      </p:cBhvr>
                                      <p:to>
                                        <p:strVal val="visible"/>
                                      </p:to>
                                    </p:set>
                                    <p:animEffect transition="in" filter="checkerboard(across)">
                                      <p:cBhvr>
                                        <p:cTn id="25" dur="500"/>
                                        <p:tgtEl>
                                          <p:spTgt spid="6451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19"/>
                                        </p:tgtEl>
                                        <p:attrNameLst>
                                          <p:attrName>style.visibility</p:attrName>
                                        </p:attrNameLst>
                                      </p:cBhvr>
                                      <p:to>
                                        <p:strVal val="visible"/>
                                      </p:to>
                                    </p:set>
                                    <p:anim calcmode="lin" valueType="num">
                                      <p:cBhvr additive="base">
                                        <p:cTn id="30" dur="500" fill="hold"/>
                                        <p:tgtEl>
                                          <p:spTgt spid="64519"/>
                                        </p:tgtEl>
                                        <p:attrNameLst>
                                          <p:attrName>ppt_x</p:attrName>
                                        </p:attrNameLst>
                                      </p:cBhvr>
                                      <p:tavLst>
                                        <p:tav tm="0">
                                          <p:val>
                                            <p:strVal val="#ppt_x"/>
                                          </p:val>
                                        </p:tav>
                                        <p:tav tm="100000">
                                          <p:val>
                                            <p:strVal val="#ppt_x"/>
                                          </p:val>
                                        </p:tav>
                                      </p:tavLst>
                                    </p:anim>
                                    <p:anim calcmode="lin" valueType="num">
                                      <p:cBhvr additive="base">
                                        <p:cTn id="31" dur="500" fill="hold"/>
                                        <p:tgtEl>
                                          <p:spTgt spid="6451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4520"/>
                                        </p:tgtEl>
                                        <p:attrNameLst>
                                          <p:attrName>style.visibility</p:attrName>
                                        </p:attrNameLst>
                                      </p:cBhvr>
                                      <p:to>
                                        <p:strVal val="visible"/>
                                      </p:to>
                                    </p:set>
                                    <p:anim calcmode="lin" valueType="num">
                                      <p:cBhvr additive="base">
                                        <p:cTn id="44" dur="500" fill="hold"/>
                                        <p:tgtEl>
                                          <p:spTgt spid="64520"/>
                                        </p:tgtEl>
                                        <p:attrNameLst>
                                          <p:attrName>ppt_x</p:attrName>
                                        </p:attrNameLst>
                                      </p:cBhvr>
                                      <p:tavLst>
                                        <p:tav tm="0">
                                          <p:val>
                                            <p:strVal val="#ppt_x"/>
                                          </p:val>
                                        </p:tav>
                                        <p:tav tm="100000">
                                          <p:val>
                                            <p:strVal val="#ppt_x"/>
                                          </p:val>
                                        </p:tav>
                                      </p:tavLst>
                                    </p:anim>
                                    <p:anim calcmode="lin" valueType="num">
                                      <p:cBhvr additive="base">
                                        <p:cTn id="45" dur="500" fill="hold"/>
                                        <p:tgtEl>
                                          <p:spTgt spid="645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checkerboard(across)">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64521"/>
                                        </p:tgtEl>
                                        <p:attrNameLst>
                                          <p:attrName>style.visibility</p:attrName>
                                        </p:attrNameLst>
                                      </p:cBhvr>
                                      <p:to>
                                        <p:strVal val="visible"/>
                                      </p:to>
                                    </p:set>
                                    <p:animEffect transition="in" filter="checkerboard(across)">
                                      <p:cBhvr>
                                        <p:cTn id="71" dur="500"/>
                                        <p:tgtEl>
                                          <p:spTgt spid="6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3767" cy="1338828"/>
          </a:xfrm>
          <a:prstGeom prst="rect">
            <a:avLst/>
          </a:prstGeom>
          <a:noFill/>
        </p:spPr>
        <p:txBody>
          <a:bodyPr wrap="square" rtlCol="0">
            <a:spAutoFit/>
          </a:bodyPr>
          <a:lstStyle/>
          <a:p>
            <a:pPr>
              <a:lnSpc>
                <a:spcPct val="150000"/>
              </a:lnSpc>
            </a:pPr>
            <a:r>
              <a:rPr lang="en-US" dirty="0" smtClean="0"/>
              <a:t>There are 30 identical souvenirs, to be distributed among the 50 trainees, and each trainee may get more than one souvenir. How many ways are there to distribute the 30 souvenirs among the 50 trainees?</a:t>
            </a:r>
            <a:endParaRPr lang="en-US" dirty="0"/>
          </a:p>
        </p:txBody>
      </p:sp>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4" name="Group 13"/>
          <p:cNvGrpSpPr/>
          <p:nvPr/>
        </p:nvGrpSpPr>
        <p:grpSpPr>
          <a:xfrm>
            <a:off x="151577" y="1639669"/>
            <a:ext cx="8916223" cy="874931"/>
            <a:chOff x="151577" y="1639669"/>
            <a:chExt cx="8916223" cy="874931"/>
          </a:xfrm>
        </p:grpSpPr>
        <p:sp>
          <p:nvSpPr>
            <p:cNvPr id="3" name="TextBox 2"/>
            <p:cNvSpPr txBox="1"/>
            <p:nvPr/>
          </p:nvSpPr>
          <p:spPr>
            <a:xfrm>
              <a:off x="151577" y="1639669"/>
              <a:ext cx="8916223" cy="646331"/>
            </a:xfrm>
            <a:prstGeom prst="rect">
              <a:avLst/>
            </a:prstGeom>
            <a:noFill/>
          </p:spPr>
          <p:txBody>
            <a:bodyPr wrap="none" rtlCol="0">
              <a:spAutoFit/>
            </a:bodyPr>
            <a:lstStyle/>
            <a:p>
              <a:r>
                <a:rPr lang="en-US" dirty="0" smtClean="0"/>
                <a:t>Each student may get 0 OR 1 OR 2 OR … souvenirs, thus contributing a factor of: </a:t>
              </a:r>
              <a:br>
                <a:rPr lang="en-US" dirty="0" smtClean="0"/>
              </a:br>
              <a:endParaRPr lang="en-US" dirty="0"/>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71800" y="2095500"/>
              <a:ext cx="2891790" cy="419100"/>
            </a:xfrm>
            <a:prstGeom prst="rect">
              <a:avLst/>
            </a:prstGeom>
            <a:noFill/>
          </p:spPr>
        </p:pic>
      </p:grpSp>
      <p:sp>
        <p:nvSpPr>
          <p:cNvPr id="6656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5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656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2590800"/>
            <a:ext cx="6412230" cy="685800"/>
          </a:xfrm>
          <a:prstGeom prst="rect">
            <a:avLst/>
          </a:prstGeom>
          <a:noFill/>
        </p:spPr>
      </p:pic>
      <p:sp>
        <p:nvSpPr>
          <p:cNvPr id="66566"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2057400" y="3505200"/>
            <a:ext cx="4903907" cy="369332"/>
          </a:xfrm>
          <a:prstGeom prst="rect">
            <a:avLst/>
          </a:prstGeom>
          <a:noFill/>
        </p:spPr>
        <p:txBody>
          <a:bodyPr wrap="none" rtlCol="0">
            <a:spAutoFit/>
          </a:bodyPr>
          <a:lstStyle/>
          <a:p>
            <a:r>
              <a:rPr lang="en-US" dirty="0" smtClean="0"/>
              <a:t>We need to compute the coefficient of x</a:t>
            </a:r>
            <a:r>
              <a:rPr lang="en-US" baseline="30000" dirty="0" smtClean="0"/>
              <a:t>30</a:t>
            </a:r>
            <a:endParaRPr lang="en-US" baseline="30000" dirty="0"/>
          </a:p>
        </p:txBody>
      </p:sp>
      <p:sp>
        <p:nvSpPr>
          <p:cNvPr id="11" name="TextBox 10"/>
          <p:cNvSpPr txBox="1"/>
          <p:nvPr/>
        </p:nvSpPr>
        <p:spPr>
          <a:xfrm>
            <a:off x="1600200" y="4267200"/>
            <a:ext cx="2911374" cy="369332"/>
          </a:xfrm>
          <a:prstGeom prst="rect">
            <a:avLst/>
          </a:prstGeom>
          <a:noFill/>
        </p:spPr>
        <p:txBody>
          <a:bodyPr wrap="none" rtlCol="0">
            <a:spAutoFit/>
          </a:bodyPr>
          <a:lstStyle/>
          <a:p>
            <a:r>
              <a:rPr lang="en-US" dirty="0" smtClean="0"/>
              <a:t>the coefficient of x</a:t>
            </a:r>
            <a:r>
              <a:rPr lang="en-US" baseline="30000" dirty="0" smtClean="0"/>
              <a:t>30</a:t>
            </a:r>
            <a:r>
              <a:rPr lang="en-US" dirty="0" smtClean="0"/>
              <a:t> is: </a:t>
            </a:r>
            <a:endParaRPr lang="en-US" baseline="30000" dirty="0" smtClean="0"/>
          </a:p>
        </p:txBody>
      </p:sp>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656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343400" y="4191000"/>
            <a:ext cx="4182533" cy="60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6564"/>
                                        </p:tgtEl>
                                        <p:attrNameLst>
                                          <p:attrName>style.visibility</p:attrName>
                                        </p:attrNameLst>
                                      </p:cBhvr>
                                      <p:to>
                                        <p:strVal val="visible"/>
                                      </p:to>
                                    </p:set>
                                    <p:animEffect transition="in" filter="checkerboard(across)">
                                      <p:cBhvr>
                                        <p:cTn id="13" dur="500"/>
                                        <p:tgtEl>
                                          <p:spTgt spid="6656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6567"/>
                                        </p:tgtEl>
                                        <p:attrNameLst>
                                          <p:attrName>style.visibility</p:attrName>
                                        </p:attrNameLst>
                                      </p:cBhvr>
                                      <p:to>
                                        <p:strVal val="visible"/>
                                      </p:to>
                                    </p:set>
                                    <p:animEffect transition="in" filter="checkerboard(across)">
                                      <p:cBhvr>
                                        <p:cTn id="24" dur="500"/>
                                        <p:tgtEl>
                                          <p:spTgt spid="6656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493812"/>
          </a:xfrm>
          <a:prstGeom prst="rect">
            <a:avLst/>
          </a:prstGeom>
          <a:noFill/>
        </p:spPr>
        <p:txBody>
          <a:bodyPr wrap="square" rtlCol="0">
            <a:spAutoFit/>
          </a:bodyPr>
          <a:lstStyle/>
          <a:p>
            <a:pPr>
              <a:lnSpc>
                <a:spcPct val="150000"/>
              </a:lnSpc>
            </a:pPr>
            <a:r>
              <a:rPr lang="en-US" dirty="0" smtClean="0"/>
              <a:t>There are 20 bags, each containing a $5 coin and a $7 coin. You can use at most one coin from each bag, in how many different ways can we pay $17, assuming that all coins are distinguishable (i.e. the $5 coin from the first bag is considered to be different from that in the second bag, and so on)? </a:t>
            </a:r>
          </a:p>
          <a:p>
            <a:pPr>
              <a:lnSpc>
                <a:spcPct val="150000"/>
              </a:lnSpc>
            </a:pPr>
            <a:endParaRPr lang="en-US" dirty="0" smtClean="0"/>
          </a:p>
          <a:p>
            <a:pPr>
              <a:lnSpc>
                <a:spcPct val="150000"/>
              </a:lnSpc>
            </a:pPr>
            <a:r>
              <a:rPr lang="en-US" dirty="0" smtClean="0"/>
              <a:t>How to pay $17? </a:t>
            </a:r>
          </a:p>
          <a:p>
            <a:pPr>
              <a:lnSpc>
                <a:spcPct val="150000"/>
              </a:lnSpc>
            </a:pPr>
            <a:r>
              <a:rPr lang="en-US" dirty="0" smtClean="0"/>
              <a:t>You have to use two $5 coins and one $7 coin. </a:t>
            </a:r>
          </a:p>
          <a:p>
            <a:pPr>
              <a:lnSpc>
                <a:spcPct val="150000"/>
              </a:lnSpc>
            </a:pPr>
            <a:endParaRPr lang="en-US" dirty="0" smtClean="0"/>
          </a:p>
          <a:p>
            <a:pPr>
              <a:lnSpc>
                <a:spcPct val="150000"/>
              </a:lnSpc>
            </a:pPr>
            <a:r>
              <a:rPr lang="en-US" dirty="0" smtClean="0"/>
              <a:t>How many ways to choose two $5 coins from the 20 bags?</a:t>
            </a:r>
          </a:p>
          <a:p>
            <a:pPr>
              <a:lnSpc>
                <a:spcPct val="150000"/>
              </a:lnSpc>
            </a:pPr>
            <a:endParaRPr lang="en-US" dirty="0" smtClean="0"/>
          </a:p>
          <a:p>
            <a:pPr>
              <a:lnSpc>
                <a:spcPct val="150000"/>
              </a:lnSpc>
            </a:pPr>
            <a:r>
              <a:rPr lang="en-US" dirty="0" smtClean="0"/>
              <a:t>How many ways to choose a $7 coin from the remaining 18 bags?</a:t>
            </a:r>
          </a:p>
          <a:p>
            <a:pPr>
              <a:lnSpc>
                <a:spcPct val="150000"/>
              </a:lnSpc>
            </a:pPr>
            <a:r>
              <a:rPr lang="en-US" dirty="0" smtClean="0"/>
              <a:t/>
            </a:r>
            <a:br>
              <a:rPr lang="en-US" dirty="0" smtClean="0"/>
            </a:br>
            <a:r>
              <a:rPr lang="en-US" dirty="0" smtClean="0"/>
              <a:t>So, the result is </a:t>
            </a:r>
            <a:endParaRPr lang="en-US" dirty="0"/>
          </a:p>
        </p:txBody>
      </p:sp>
      <p:pic>
        <p:nvPicPr>
          <p:cNvPr id="3"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05600" y="3505200"/>
            <a:ext cx="381000" cy="442452"/>
          </a:xfrm>
          <a:prstGeom prst="rect">
            <a:avLst/>
          </a:prstGeom>
          <a:noFill/>
        </p:spPr>
      </p:pic>
      <p:pic>
        <p:nvPicPr>
          <p:cNvPr id="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15200" y="4267200"/>
            <a:ext cx="381000" cy="442452"/>
          </a:xfrm>
          <a:prstGeom prst="rect">
            <a:avLst/>
          </a:prstGeom>
          <a:noFill/>
        </p:spPr>
      </p:pic>
      <p:pic>
        <p:nvPicPr>
          <p:cNvPr id="5"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57425" y="5105400"/>
            <a:ext cx="2847975" cy="495300"/>
          </a:xfrm>
          <a:prstGeom prst="rect">
            <a:avLst/>
          </a:prstGeom>
          <a:noFill/>
        </p:spPr>
      </p:pic>
      <p:grpSp>
        <p:nvGrpSpPr>
          <p:cNvPr id="10" name="Group 9"/>
          <p:cNvGrpSpPr/>
          <p:nvPr/>
        </p:nvGrpSpPr>
        <p:grpSpPr>
          <a:xfrm>
            <a:off x="1385455" y="6057900"/>
            <a:ext cx="6327890" cy="419100"/>
            <a:chOff x="1385455" y="6057900"/>
            <a:chExt cx="6327890" cy="419100"/>
          </a:xfrm>
        </p:grpSpPr>
        <p:pic>
          <p:nvPicPr>
            <p:cNvPr id="6"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38800" y="6057900"/>
              <a:ext cx="2074545" cy="419100"/>
            </a:xfrm>
            <a:prstGeom prst="rect">
              <a:avLst/>
            </a:prstGeom>
            <a:noFill/>
          </p:spPr>
        </p:pic>
        <p:sp>
          <p:nvSpPr>
            <p:cNvPr id="8" name="TextBox 7"/>
            <p:cNvSpPr txBox="1"/>
            <p:nvPr/>
          </p:nvSpPr>
          <p:spPr>
            <a:xfrm>
              <a:off x="1385455" y="6057900"/>
              <a:ext cx="4528804" cy="369332"/>
            </a:xfrm>
            <a:prstGeom prst="rect">
              <a:avLst/>
            </a:prstGeom>
            <a:noFill/>
          </p:spPr>
          <p:txBody>
            <a:bodyPr wrap="none" rtlCol="0">
              <a:spAutoFit/>
            </a:bodyPr>
            <a:lstStyle/>
            <a:p>
              <a:r>
                <a:rPr lang="en-US" dirty="0" smtClean="0"/>
                <a:t>This is in fact the coefficient of x</a:t>
              </a:r>
              <a:r>
                <a:rPr lang="en-US" baseline="30000" dirty="0" smtClean="0"/>
                <a:t>17</a:t>
              </a:r>
              <a:r>
                <a:rPr lang="en-US" dirty="0" smtClean="0"/>
                <a:t> in   </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checkerboard(across)">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 calcmode="lin" valueType="num">
                                      <p:cBhvr additive="base">
                                        <p:cTn id="1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 calcmode="lin" valueType="num">
                                      <p:cBhvr additive="base">
                                        <p:cTn id="28"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 calcmode="lin" valueType="num">
                                      <p:cBhvr additive="base">
                                        <p:cTn id="38"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heckerboard(across)">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2"/>
          <p:cNvSpPr txBox="1">
            <a:spLocks noChangeArrowheads="1"/>
          </p:cNvSpPr>
          <p:nvPr/>
        </p:nvSpPr>
        <p:spPr bwMode="auto">
          <a:xfrm>
            <a:off x="3144838" y="152400"/>
            <a:ext cx="2722562" cy="457200"/>
          </a:xfrm>
          <a:prstGeom prst="rect">
            <a:avLst/>
          </a:prstGeom>
          <a:noFill/>
          <a:ln w="9525">
            <a:noFill/>
            <a:miter lim="800000"/>
            <a:headEnd/>
            <a:tailEnd/>
          </a:ln>
        </p:spPr>
        <p:txBody>
          <a:bodyPr wrap="none">
            <a:spAutoFit/>
          </a:bodyPr>
          <a:lstStyle/>
          <a:p>
            <a:r>
              <a:rPr lang="en-US" altLang="zh-TW" sz="2400" b="1">
                <a:solidFill>
                  <a:srgbClr val="003366"/>
                </a:solidFill>
              </a:rPr>
              <a:t>Geometric Series</a:t>
            </a:r>
          </a:p>
        </p:txBody>
      </p:sp>
      <p:graphicFrame>
        <p:nvGraphicFramePr>
          <p:cNvPr id="1026" name="Object 3"/>
          <p:cNvGraphicFramePr>
            <a:graphicFrameLocks noChangeAspect="1"/>
          </p:cNvGraphicFramePr>
          <p:nvPr/>
        </p:nvGraphicFramePr>
        <p:xfrm>
          <a:off x="2209800" y="1219200"/>
          <a:ext cx="4724400" cy="577850"/>
        </p:xfrm>
        <a:graphic>
          <a:graphicData uri="http://schemas.openxmlformats.org/presentationml/2006/ole">
            <mc:AlternateContent xmlns:mc="http://schemas.openxmlformats.org/markup-compatibility/2006">
              <mc:Choice xmlns:v="urn:schemas-microsoft-com:vml" Requires="v">
                <p:oleObj spid="_x0000_s1046" name="Equation" r:id="rId3" imgW="1968480" imgH="241200" progId="">
                  <p:embed/>
                </p:oleObj>
              </mc:Choice>
              <mc:Fallback>
                <p:oleObj name="Equation" r:id="rId3" imgW="1968480" imgH="2412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19200"/>
                        <a:ext cx="47244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20" name="Text Box 4"/>
          <p:cNvSpPr txBox="1">
            <a:spLocks noChangeArrowheads="1"/>
          </p:cNvSpPr>
          <p:nvPr/>
        </p:nvSpPr>
        <p:spPr bwMode="auto">
          <a:xfrm>
            <a:off x="2209800" y="1981200"/>
            <a:ext cx="4735513" cy="376238"/>
          </a:xfrm>
          <a:prstGeom prst="rect">
            <a:avLst/>
          </a:prstGeom>
          <a:noFill/>
          <a:ln w="9525">
            <a:solidFill>
              <a:schemeClr val="bg2"/>
            </a:solidFill>
            <a:miter lim="800000"/>
            <a:headEnd/>
            <a:tailEnd/>
          </a:ln>
        </p:spPr>
        <p:txBody>
          <a:bodyPr wrap="none">
            <a:spAutoFit/>
          </a:bodyPr>
          <a:lstStyle/>
          <a:p>
            <a:r>
              <a:rPr lang="en-US"/>
              <a:t>What is the closed form expression of G</a:t>
            </a:r>
            <a:r>
              <a:rPr lang="en-US" baseline="-25000"/>
              <a:t>n</a:t>
            </a:r>
            <a:r>
              <a:rPr lang="en-US"/>
              <a:t>?</a:t>
            </a:r>
          </a:p>
        </p:txBody>
      </p:sp>
      <p:graphicFrame>
        <p:nvGraphicFramePr>
          <p:cNvPr id="1314821" name="Object 5"/>
          <p:cNvGraphicFramePr>
            <a:graphicFrameLocks noChangeAspect="1"/>
          </p:cNvGraphicFramePr>
          <p:nvPr/>
        </p:nvGraphicFramePr>
        <p:xfrm>
          <a:off x="1871663" y="2743200"/>
          <a:ext cx="5330825" cy="652463"/>
        </p:xfrm>
        <a:graphic>
          <a:graphicData uri="http://schemas.openxmlformats.org/presentationml/2006/ole">
            <mc:AlternateContent xmlns:mc="http://schemas.openxmlformats.org/markup-compatibility/2006">
              <mc:Choice xmlns:v="urn:schemas-microsoft-com:vml" Requires="v">
                <p:oleObj spid="_x0000_s1047" name="Equation" r:id="rId5" imgW="1968480" imgH="241200" progId="">
                  <p:embed/>
                </p:oleObj>
              </mc:Choice>
              <mc:Fallback>
                <p:oleObj name="Equation" r:id="rId5" imgW="1968480" imgH="241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2743200"/>
                        <a:ext cx="53308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4822" name="Object 6"/>
          <p:cNvGraphicFramePr>
            <a:graphicFrameLocks noChangeAspect="1"/>
          </p:cNvGraphicFramePr>
          <p:nvPr/>
        </p:nvGraphicFramePr>
        <p:xfrm>
          <a:off x="1676400" y="3462338"/>
          <a:ext cx="6477000" cy="660400"/>
        </p:xfrm>
        <a:graphic>
          <a:graphicData uri="http://schemas.openxmlformats.org/presentationml/2006/ole">
            <mc:AlternateContent xmlns:mc="http://schemas.openxmlformats.org/markup-compatibility/2006">
              <mc:Choice xmlns:v="urn:schemas-microsoft-com:vml" Requires="v">
                <p:oleObj spid="_x0000_s1048" name="Equation" r:id="rId6" imgW="2361960" imgH="241200" progId="">
                  <p:embed/>
                </p:oleObj>
              </mc:Choice>
              <mc:Fallback>
                <p:oleObj name="Equation" r:id="rId6" imgW="2361960" imgH="24120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462338"/>
                        <a:ext cx="64770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23" name="Line 7"/>
          <p:cNvSpPr>
            <a:spLocks noChangeShapeType="1"/>
          </p:cNvSpPr>
          <p:nvPr/>
        </p:nvSpPr>
        <p:spPr bwMode="auto">
          <a:xfrm>
            <a:off x="1447800" y="4191000"/>
            <a:ext cx="6781800" cy="0"/>
          </a:xfrm>
          <a:prstGeom prst="line">
            <a:avLst/>
          </a:prstGeom>
          <a:noFill/>
          <a:ln w="38100">
            <a:solidFill>
              <a:schemeClr val="tx1"/>
            </a:solidFill>
            <a:round/>
            <a:headEnd/>
            <a:tailEnd/>
          </a:ln>
        </p:spPr>
        <p:txBody>
          <a:bodyPr/>
          <a:lstStyle/>
          <a:p>
            <a:endParaRPr lang="en-US"/>
          </a:p>
        </p:txBody>
      </p:sp>
      <p:sp>
        <p:nvSpPr>
          <p:cNvPr id="1314824" name="Line 8"/>
          <p:cNvSpPr>
            <a:spLocks noChangeShapeType="1"/>
          </p:cNvSpPr>
          <p:nvPr/>
        </p:nvSpPr>
        <p:spPr bwMode="auto">
          <a:xfrm flipH="1">
            <a:off x="3505200" y="2667000"/>
            <a:ext cx="304800" cy="1447800"/>
          </a:xfrm>
          <a:prstGeom prst="line">
            <a:avLst/>
          </a:prstGeom>
          <a:noFill/>
          <a:ln w="28575">
            <a:solidFill>
              <a:srgbClr val="A50021"/>
            </a:solidFill>
            <a:round/>
            <a:headEnd/>
            <a:tailEnd/>
          </a:ln>
        </p:spPr>
        <p:txBody>
          <a:bodyPr/>
          <a:lstStyle/>
          <a:p>
            <a:endParaRPr lang="en-US"/>
          </a:p>
        </p:txBody>
      </p:sp>
      <p:sp>
        <p:nvSpPr>
          <p:cNvPr id="1314825" name="Line 9"/>
          <p:cNvSpPr>
            <a:spLocks noChangeShapeType="1"/>
          </p:cNvSpPr>
          <p:nvPr/>
        </p:nvSpPr>
        <p:spPr bwMode="auto">
          <a:xfrm flipH="1">
            <a:off x="4038600" y="2667000"/>
            <a:ext cx="304800" cy="1447800"/>
          </a:xfrm>
          <a:prstGeom prst="line">
            <a:avLst/>
          </a:prstGeom>
          <a:noFill/>
          <a:ln w="28575">
            <a:solidFill>
              <a:srgbClr val="A50021"/>
            </a:solidFill>
            <a:round/>
            <a:headEnd/>
            <a:tailEnd/>
          </a:ln>
        </p:spPr>
        <p:txBody>
          <a:bodyPr/>
          <a:lstStyle/>
          <a:p>
            <a:endParaRPr lang="en-US"/>
          </a:p>
        </p:txBody>
      </p:sp>
      <p:sp>
        <p:nvSpPr>
          <p:cNvPr id="1314826" name="Line 10"/>
          <p:cNvSpPr>
            <a:spLocks noChangeShapeType="1"/>
          </p:cNvSpPr>
          <p:nvPr/>
        </p:nvSpPr>
        <p:spPr bwMode="auto">
          <a:xfrm flipH="1">
            <a:off x="6705600" y="2667000"/>
            <a:ext cx="304800" cy="1447800"/>
          </a:xfrm>
          <a:prstGeom prst="line">
            <a:avLst/>
          </a:prstGeom>
          <a:noFill/>
          <a:ln w="28575">
            <a:solidFill>
              <a:srgbClr val="A50021"/>
            </a:solidFill>
            <a:round/>
            <a:headEnd/>
            <a:tailEnd/>
          </a:ln>
        </p:spPr>
        <p:txBody>
          <a:bodyPr/>
          <a:lstStyle/>
          <a:p>
            <a:endParaRPr lang="en-US"/>
          </a:p>
        </p:txBody>
      </p:sp>
      <p:sp>
        <p:nvSpPr>
          <p:cNvPr id="1314829" name="Text Box 13"/>
          <p:cNvSpPr txBox="1">
            <a:spLocks noChangeArrowheads="1"/>
          </p:cNvSpPr>
          <p:nvPr/>
        </p:nvSpPr>
        <p:spPr bwMode="auto">
          <a:xfrm>
            <a:off x="1131888" y="4419600"/>
            <a:ext cx="1687512" cy="579438"/>
          </a:xfrm>
          <a:prstGeom prst="rect">
            <a:avLst/>
          </a:prstGeom>
          <a:noFill/>
          <a:ln w="9525">
            <a:noFill/>
            <a:miter lim="800000"/>
            <a:headEnd/>
            <a:tailEnd/>
          </a:ln>
        </p:spPr>
        <p:txBody>
          <a:bodyPr wrap="none">
            <a:spAutoFit/>
          </a:bodyPr>
          <a:lstStyle/>
          <a:p>
            <a:pPr eaLnBrk="0" hangingPunct="0"/>
            <a:r>
              <a:rPr kumimoji="0" lang="en-US" sz="3200">
                <a:solidFill>
                  <a:srgbClr val="3333FF"/>
                </a:solidFill>
              </a:rPr>
              <a:t>G</a:t>
            </a:r>
            <a:r>
              <a:rPr kumimoji="0" lang="en-US" sz="3200" baseline="-25000">
                <a:solidFill>
                  <a:srgbClr val="3333FF"/>
                </a:solidFill>
              </a:rPr>
              <a:t>n</a:t>
            </a:r>
            <a:r>
              <a:rPr kumimoji="0" lang="en-US" sz="3200">
                <a:solidFill>
                  <a:srgbClr val="3333FF"/>
                </a:solidFill>
                <a:sym typeface="Symbol" pitchFamily="18" charset="2"/>
              </a:rPr>
              <a:t></a:t>
            </a:r>
            <a:r>
              <a:rPr kumimoji="0" lang="en-US" sz="3200">
                <a:solidFill>
                  <a:srgbClr val="3333FF"/>
                </a:solidFill>
              </a:rPr>
              <a:t>xG</a:t>
            </a:r>
            <a:r>
              <a:rPr kumimoji="0" lang="en-US" sz="3200" baseline="-25000">
                <a:solidFill>
                  <a:srgbClr val="3333FF"/>
                </a:solidFill>
              </a:rPr>
              <a:t>n</a:t>
            </a:r>
            <a:r>
              <a:rPr kumimoji="0" lang="en-US" sz="3200">
                <a:solidFill>
                  <a:srgbClr val="3333FF"/>
                </a:solidFill>
              </a:rPr>
              <a:t>=</a:t>
            </a:r>
          </a:p>
        </p:txBody>
      </p:sp>
      <p:sp>
        <p:nvSpPr>
          <p:cNvPr id="1314830" name="Text Box 14"/>
          <p:cNvSpPr txBox="1">
            <a:spLocks noChangeArrowheads="1"/>
          </p:cNvSpPr>
          <p:nvPr/>
        </p:nvSpPr>
        <p:spPr bwMode="auto">
          <a:xfrm>
            <a:off x="2986088" y="4419600"/>
            <a:ext cx="366712" cy="579438"/>
          </a:xfrm>
          <a:prstGeom prst="rect">
            <a:avLst/>
          </a:prstGeom>
          <a:noFill/>
          <a:ln w="9525">
            <a:noFill/>
            <a:miter lim="800000"/>
            <a:headEnd/>
            <a:tailEnd/>
          </a:ln>
        </p:spPr>
        <p:txBody>
          <a:bodyPr wrap="none">
            <a:spAutoFit/>
          </a:bodyPr>
          <a:lstStyle/>
          <a:p>
            <a:pPr eaLnBrk="0" hangingPunct="0"/>
            <a:r>
              <a:rPr kumimoji="0" lang="en-US" sz="3200">
                <a:solidFill>
                  <a:srgbClr val="3333FF"/>
                </a:solidFill>
              </a:rPr>
              <a:t>1</a:t>
            </a:r>
          </a:p>
        </p:txBody>
      </p:sp>
      <p:graphicFrame>
        <p:nvGraphicFramePr>
          <p:cNvPr id="1314832" name="Object 16"/>
          <p:cNvGraphicFramePr>
            <a:graphicFrameLocks noChangeAspect="1"/>
          </p:cNvGraphicFramePr>
          <p:nvPr/>
        </p:nvGraphicFramePr>
        <p:xfrm>
          <a:off x="3248025" y="5386388"/>
          <a:ext cx="2732088" cy="1327150"/>
        </p:xfrm>
        <a:graphic>
          <a:graphicData uri="http://schemas.openxmlformats.org/presentationml/2006/ole">
            <mc:AlternateContent xmlns:mc="http://schemas.openxmlformats.org/markup-compatibility/2006">
              <mc:Choice xmlns:v="urn:schemas-microsoft-com:vml" Requires="v">
                <p:oleObj spid="_x0000_s1049" name="Equation" r:id="rId8" imgW="939600" imgH="457200" progId="">
                  <p:embed/>
                </p:oleObj>
              </mc:Choice>
              <mc:Fallback>
                <p:oleObj name="Equation" r:id="rId8" imgW="939600" imgH="457200" progId="">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8025" y="5386388"/>
                        <a:ext cx="2732088"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4833" name="Rectangle 17"/>
          <p:cNvSpPr>
            <a:spLocks noChangeArrowheads="1"/>
          </p:cNvSpPr>
          <p:nvPr/>
        </p:nvSpPr>
        <p:spPr bwMode="auto">
          <a:xfrm>
            <a:off x="3124200" y="5257800"/>
            <a:ext cx="2971800" cy="1509713"/>
          </a:xfrm>
          <a:prstGeom prst="rect">
            <a:avLst/>
          </a:prstGeom>
          <a:noFill/>
          <a:ln w="38100">
            <a:solidFill>
              <a:srgbClr val="FF00FF"/>
            </a:solidFill>
            <a:miter lim="800000"/>
            <a:headEnd/>
            <a:tailEnd type="none" w="lg" len="lg"/>
          </a:ln>
        </p:spPr>
        <p:txBody>
          <a:bodyPr wrap="none" anchor="ctr"/>
          <a:lstStyle/>
          <a:p>
            <a:endParaRPr lang="en-US"/>
          </a:p>
        </p:txBody>
      </p:sp>
      <p:sp>
        <p:nvSpPr>
          <p:cNvPr id="1039" name="Text Box 18"/>
          <p:cNvSpPr txBox="1">
            <a:spLocks noChangeArrowheads="1"/>
          </p:cNvSpPr>
          <p:nvPr/>
        </p:nvSpPr>
        <p:spPr bwMode="auto">
          <a:xfrm>
            <a:off x="4876800" y="1295400"/>
            <a:ext cx="492125" cy="366713"/>
          </a:xfrm>
          <a:prstGeom prst="rect">
            <a:avLst/>
          </a:prstGeom>
          <a:solidFill>
            <a:schemeClr val="bg1"/>
          </a:solidFill>
          <a:ln w="9525">
            <a:noFill/>
            <a:miter lim="800000"/>
            <a:headEnd/>
            <a:tailEnd/>
          </a:ln>
        </p:spPr>
        <p:txBody>
          <a:bodyPr wrap="none">
            <a:spAutoFit/>
          </a:bodyPr>
          <a:lstStyle/>
          <a:p>
            <a:r>
              <a:rPr lang="en-US">
                <a:solidFill>
                  <a:srgbClr val="0066FF"/>
                </a:solidFill>
              </a:rPr>
              <a:t>……</a:t>
            </a:r>
          </a:p>
        </p:txBody>
      </p:sp>
      <p:sp>
        <p:nvSpPr>
          <p:cNvPr id="1314835" name="Text Box 19"/>
          <p:cNvSpPr txBox="1">
            <a:spLocks noChangeArrowheads="1"/>
          </p:cNvSpPr>
          <p:nvPr/>
        </p:nvSpPr>
        <p:spPr bwMode="auto">
          <a:xfrm>
            <a:off x="4918075" y="2833688"/>
            <a:ext cx="492125" cy="366712"/>
          </a:xfrm>
          <a:prstGeom prst="rect">
            <a:avLst/>
          </a:prstGeom>
          <a:solidFill>
            <a:schemeClr val="bg1"/>
          </a:solidFill>
          <a:ln w="9525">
            <a:noFill/>
            <a:miter lim="800000"/>
            <a:headEnd/>
            <a:tailEnd/>
          </a:ln>
        </p:spPr>
        <p:txBody>
          <a:bodyPr wrap="none">
            <a:spAutoFit/>
          </a:bodyPr>
          <a:lstStyle/>
          <a:p>
            <a:r>
              <a:rPr lang="en-US">
                <a:solidFill>
                  <a:srgbClr val="0066FF"/>
                </a:solidFill>
              </a:rPr>
              <a:t>……</a:t>
            </a:r>
          </a:p>
        </p:txBody>
      </p:sp>
      <p:sp>
        <p:nvSpPr>
          <p:cNvPr id="1314836" name="Text Box 20"/>
          <p:cNvSpPr txBox="1">
            <a:spLocks noChangeArrowheads="1"/>
          </p:cNvSpPr>
          <p:nvPr/>
        </p:nvSpPr>
        <p:spPr bwMode="auto">
          <a:xfrm>
            <a:off x="5638800" y="3581400"/>
            <a:ext cx="492125" cy="366713"/>
          </a:xfrm>
          <a:prstGeom prst="rect">
            <a:avLst/>
          </a:prstGeom>
          <a:solidFill>
            <a:schemeClr val="bg1"/>
          </a:solidFill>
          <a:ln w="9525">
            <a:noFill/>
            <a:miter lim="800000"/>
            <a:headEnd/>
            <a:tailEnd/>
          </a:ln>
        </p:spPr>
        <p:txBody>
          <a:bodyPr wrap="none">
            <a:spAutoFit/>
          </a:bodyPr>
          <a:lstStyle/>
          <a:p>
            <a:r>
              <a:rPr lang="en-US">
                <a:solidFill>
                  <a:srgbClr val="0066FF"/>
                </a:solidFill>
              </a:rPr>
              <a:t>……</a:t>
            </a:r>
          </a:p>
        </p:txBody>
      </p:sp>
      <p:sp>
        <p:nvSpPr>
          <p:cNvPr id="1314828" name="Line 12"/>
          <p:cNvSpPr>
            <a:spLocks noChangeShapeType="1"/>
          </p:cNvSpPr>
          <p:nvPr/>
        </p:nvSpPr>
        <p:spPr bwMode="auto">
          <a:xfrm flipH="1">
            <a:off x="4800600" y="2667000"/>
            <a:ext cx="304800" cy="1447800"/>
          </a:xfrm>
          <a:prstGeom prst="line">
            <a:avLst/>
          </a:prstGeom>
          <a:noFill/>
          <a:ln w="28575">
            <a:solidFill>
              <a:srgbClr val="A50021"/>
            </a:solidFill>
            <a:round/>
            <a:headEnd/>
            <a:tailEnd/>
          </a:ln>
        </p:spPr>
        <p:txBody>
          <a:bodyPr/>
          <a:lstStyle/>
          <a:p>
            <a:endParaRPr lang="en-US"/>
          </a:p>
        </p:txBody>
      </p:sp>
      <p:sp>
        <p:nvSpPr>
          <p:cNvPr id="1314827" name="Line 11"/>
          <p:cNvSpPr>
            <a:spLocks noChangeShapeType="1"/>
          </p:cNvSpPr>
          <p:nvPr/>
        </p:nvSpPr>
        <p:spPr bwMode="auto">
          <a:xfrm flipH="1">
            <a:off x="5867400" y="2667000"/>
            <a:ext cx="304800" cy="1447800"/>
          </a:xfrm>
          <a:prstGeom prst="line">
            <a:avLst/>
          </a:prstGeom>
          <a:noFill/>
          <a:ln w="28575">
            <a:solidFill>
              <a:srgbClr val="A50021"/>
            </a:solidFill>
            <a:round/>
            <a:headEnd/>
            <a:tailEnd/>
          </a:ln>
        </p:spPr>
        <p:txBody>
          <a:bodyPr/>
          <a:lstStyle/>
          <a:p>
            <a:endParaRPr lang="en-US"/>
          </a:p>
        </p:txBody>
      </p:sp>
      <p:sp>
        <p:nvSpPr>
          <p:cNvPr id="1314838" name="Text Box 22"/>
          <p:cNvSpPr txBox="1">
            <a:spLocks noChangeArrowheads="1"/>
          </p:cNvSpPr>
          <p:nvPr/>
        </p:nvSpPr>
        <p:spPr bwMode="auto">
          <a:xfrm>
            <a:off x="7508875" y="2824163"/>
            <a:ext cx="833438" cy="457200"/>
          </a:xfrm>
          <a:prstGeom prst="rect">
            <a:avLst/>
          </a:prstGeom>
          <a:solidFill>
            <a:schemeClr val="bg1"/>
          </a:solidFill>
          <a:ln w="9525">
            <a:noFill/>
            <a:miter lim="800000"/>
            <a:headEnd/>
            <a:tailEnd/>
          </a:ln>
        </p:spPr>
        <p:txBody>
          <a:bodyPr wrap="none">
            <a:spAutoFit/>
          </a:bodyPr>
          <a:lstStyle/>
          <a:p>
            <a:r>
              <a:rPr lang="en-US" sz="2400">
                <a:solidFill>
                  <a:srgbClr val="0066FF"/>
                </a:solidFill>
              </a:rPr>
              <a:t>+ ……</a:t>
            </a:r>
          </a:p>
        </p:txBody>
      </p:sp>
      <p:sp>
        <p:nvSpPr>
          <p:cNvPr id="1314839" name="Text Box 23"/>
          <p:cNvSpPr txBox="1">
            <a:spLocks noChangeArrowheads="1"/>
          </p:cNvSpPr>
          <p:nvPr/>
        </p:nvSpPr>
        <p:spPr bwMode="auto">
          <a:xfrm>
            <a:off x="8153400" y="3581400"/>
            <a:ext cx="833438" cy="457200"/>
          </a:xfrm>
          <a:prstGeom prst="rect">
            <a:avLst/>
          </a:prstGeom>
          <a:solidFill>
            <a:schemeClr val="bg1"/>
          </a:solidFill>
          <a:ln w="9525">
            <a:noFill/>
            <a:miter lim="800000"/>
            <a:headEnd/>
            <a:tailEnd/>
          </a:ln>
        </p:spPr>
        <p:txBody>
          <a:bodyPr wrap="none">
            <a:spAutoFit/>
          </a:bodyPr>
          <a:lstStyle/>
          <a:p>
            <a:r>
              <a:rPr lang="en-US" sz="2400">
                <a:solidFill>
                  <a:srgbClr val="0066FF"/>
                </a:solidFill>
              </a:rPr>
              <a:t>+ ……</a:t>
            </a:r>
          </a:p>
        </p:txBody>
      </p:sp>
      <p:sp>
        <p:nvSpPr>
          <p:cNvPr id="1314837" name="Line 21"/>
          <p:cNvSpPr>
            <a:spLocks noChangeShapeType="1"/>
          </p:cNvSpPr>
          <p:nvPr/>
        </p:nvSpPr>
        <p:spPr bwMode="auto">
          <a:xfrm flipH="1">
            <a:off x="7543800" y="2667000"/>
            <a:ext cx="304800" cy="1447800"/>
          </a:xfrm>
          <a:prstGeom prst="line">
            <a:avLst/>
          </a:prstGeom>
          <a:noFill/>
          <a:ln w="28575">
            <a:solidFill>
              <a:srgbClr val="A50021"/>
            </a:solidFill>
            <a:round/>
            <a:headEnd/>
            <a:tailEnd/>
          </a:ln>
        </p:spPr>
        <p:txBody>
          <a:bodyPr/>
          <a:lstStyle/>
          <a:p>
            <a:endParaRPr lang="en-US"/>
          </a:p>
        </p:txBody>
      </p:sp>
      <p:sp>
        <p:nvSpPr>
          <p:cNvPr id="1047" name="Rectangle 24"/>
          <p:cNvSpPr>
            <a:spLocks noChangeArrowheads="1"/>
          </p:cNvSpPr>
          <p:nvPr/>
        </p:nvSpPr>
        <p:spPr bwMode="auto">
          <a:xfrm>
            <a:off x="4800600" y="5334000"/>
            <a:ext cx="990600" cy="609600"/>
          </a:xfrm>
          <a:prstGeom prst="rect">
            <a:avLst/>
          </a:prstGeom>
          <a:solidFill>
            <a:schemeClr val="bg1"/>
          </a:solidFill>
          <a:ln w="9525">
            <a:noFill/>
            <a:miter lim="800000"/>
            <a:headEnd/>
            <a:tailEnd/>
          </a:ln>
        </p:spPr>
        <p:txBody>
          <a:bodyPr wrap="none" anchor="ctr"/>
          <a:lstStyle/>
          <a:p>
            <a:endParaRPr lang="en-US"/>
          </a:p>
        </p:txBody>
      </p:sp>
      <p:sp>
        <p:nvSpPr>
          <p:cNvPr id="1048" name="Text Box 25"/>
          <p:cNvSpPr txBox="1">
            <a:spLocks noChangeArrowheads="1"/>
          </p:cNvSpPr>
          <p:nvPr/>
        </p:nvSpPr>
        <p:spPr bwMode="auto">
          <a:xfrm>
            <a:off x="6934200" y="1295400"/>
            <a:ext cx="833438" cy="457200"/>
          </a:xfrm>
          <a:prstGeom prst="rect">
            <a:avLst/>
          </a:prstGeom>
          <a:solidFill>
            <a:schemeClr val="bg1"/>
          </a:solidFill>
          <a:ln w="9525">
            <a:noFill/>
            <a:miter lim="800000"/>
            <a:headEnd/>
            <a:tailEnd/>
          </a:ln>
        </p:spPr>
        <p:txBody>
          <a:bodyPr wrap="none">
            <a:spAutoFit/>
          </a:bodyPr>
          <a:lstStyle/>
          <a:p>
            <a:r>
              <a:rPr lang="en-US" sz="2400">
                <a:solidFill>
                  <a:srgbClr val="0066FF"/>
                </a:solidFill>
              </a:rPr>
              <a:t>+ ……</a:t>
            </a:r>
          </a:p>
        </p:txBody>
      </p:sp>
      <p:sp>
        <p:nvSpPr>
          <p:cNvPr id="28" name="Text Box 10"/>
          <p:cNvSpPr txBox="1">
            <a:spLocks noChangeArrowheads="1"/>
          </p:cNvSpPr>
          <p:nvPr/>
        </p:nvSpPr>
        <p:spPr bwMode="auto">
          <a:xfrm>
            <a:off x="1144588" y="685800"/>
            <a:ext cx="6942137" cy="376238"/>
          </a:xfrm>
          <a:prstGeom prst="rect">
            <a:avLst/>
          </a:prstGeom>
          <a:solidFill>
            <a:srgbClr val="CCCCFF"/>
          </a:solidFill>
          <a:ln w="9525">
            <a:solidFill>
              <a:schemeClr val="bg2"/>
            </a:solidFill>
            <a:miter lim="800000"/>
            <a:headEnd/>
            <a:tailEnd/>
          </a:ln>
        </p:spPr>
        <p:txBody>
          <a:bodyPr wrap="none">
            <a:spAutoFit/>
          </a:bodyPr>
          <a:lstStyle/>
          <a:p>
            <a:r>
              <a:rPr lang="en-US"/>
              <a:t>What is the generating function for &lt;1,1,1,1,1,1,1,………………………&gt;?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4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48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4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4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4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48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48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4823"/>
                                        </p:tgtEl>
                                        <p:attrNameLst>
                                          <p:attrName>style.visibility</p:attrName>
                                        </p:attrNameLst>
                                      </p:cBhvr>
                                      <p:to>
                                        <p:strVal val="visible"/>
                                      </p:to>
                                    </p:set>
                                    <p:animEffect transition="in" filter="wipe(left)">
                                      <p:cBhvr>
                                        <p:cTn id="27" dur="500"/>
                                        <p:tgtEl>
                                          <p:spTgt spid="13148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4829"/>
                                        </p:tgtEl>
                                        <p:attrNameLst>
                                          <p:attrName>style.visibility</p:attrName>
                                        </p:attrNameLst>
                                      </p:cBhvr>
                                      <p:to>
                                        <p:strVal val="visible"/>
                                      </p:to>
                                    </p:set>
                                    <p:animEffect transition="in" filter="blinds(horizontal)">
                                      <p:cBhvr>
                                        <p:cTn id="32" dur="500"/>
                                        <p:tgtEl>
                                          <p:spTgt spid="13148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14824"/>
                                        </p:tgtEl>
                                        <p:attrNameLst>
                                          <p:attrName>style.visibility</p:attrName>
                                        </p:attrNameLst>
                                      </p:cBhvr>
                                      <p:to>
                                        <p:strVal val="visible"/>
                                      </p:to>
                                    </p:set>
                                    <p:animEffect transition="in" filter="wipe(down)">
                                      <p:cBhvr>
                                        <p:cTn id="37" dur="500"/>
                                        <p:tgtEl>
                                          <p:spTgt spid="1314824"/>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314825"/>
                                        </p:tgtEl>
                                        <p:attrNameLst>
                                          <p:attrName>style.visibility</p:attrName>
                                        </p:attrNameLst>
                                      </p:cBhvr>
                                      <p:to>
                                        <p:strVal val="visible"/>
                                      </p:to>
                                    </p:set>
                                    <p:animEffect transition="in" filter="wipe(down)">
                                      <p:cBhvr>
                                        <p:cTn id="41" dur="500"/>
                                        <p:tgtEl>
                                          <p:spTgt spid="1314825"/>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1314828"/>
                                        </p:tgtEl>
                                        <p:attrNameLst>
                                          <p:attrName>style.visibility</p:attrName>
                                        </p:attrNameLst>
                                      </p:cBhvr>
                                      <p:to>
                                        <p:strVal val="visible"/>
                                      </p:to>
                                    </p:set>
                                    <p:animEffect transition="in" filter="wipe(down)">
                                      <p:cBhvr>
                                        <p:cTn id="45" dur="500"/>
                                        <p:tgtEl>
                                          <p:spTgt spid="1314828"/>
                                        </p:tgtEl>
                                      </p:cBhvr>
                                    </p:animEffect>
                                  </p:childTnLst>
                                </p:cTn>
                              </p:par>
                            </p:childTnLst>
                          </p:cTn>
                        </p:par>
                        <p:par>
                          <p:cTn id="46" fill="hold">
                            <p:stCondLst>
                              <p:cond delay="1500"/>
                            </p:stCondLst>
                            <p:childTnLst>
                              <p:par>
                                <p:cTn id="47" presetID="22" presetClass="entr" presetSubtype="4" fill="hold" grpId="0" nodeType="afterEffect">
                                  <p:stCondLst>
                                    <p:cond delay="0"/>
                                  </p:stCondLst>
                                  <p:childTnLst>
                                    <p:set>
                                      <p:cBhvr>
                                        <p:cTn id="48" dur="1" fill="hold">
                                          <p:stCondLst>
                                            <p:cond delay="0"/>
                                          </p:stCondLst>
                                        </p:cTn>
                                        <p:tgtEl>
                                          <p:spTgt spid="1314827"/>
                                        </p:tgtEl>
                                        <p:attrNameLst>
                                          <p:attrName>style.visibility</p:attrName>
                                        </p:attrNameLst>
                                      </p:cBhvr>
                                      <p:to>
                                        <p:strVal val="visible"/>
                                      </p:to>
                                    </p:set>
                                    <p:animEffect transition="in" filter="wipe(down)">
                                      <p:cBhvr>
                                        <p:cTn id="49" dur="500"/>
                                        <p:tgtEl>
                                          <p:spTgt spid="1314827"/>
                                        </p:tgtEl>
                                      </p:cBhvr>
                                    </p:animEffect>
                                  </p:childTnLst>
                                </p:cTn>
                              </p:par>
                            </p:childTnLst>
                          </p:cTn>
                        </p:par>
                        <p:par>
                          <p:cTn id="50" fill="hold">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1314826"/>
                                        </p:tgtEl>
                                        <p:attrNameLst>
                                          <p:attrName>style.visibility</p:attrName>
                                        </p:attrNameLst>
                                      </p:cBhvr>
                                      <p:to>
                                        <p:strVal val="visible"/>
                                      </p:to>
                                    </p:set>
                                    <p:animEffect transition="in" filter="wipe(down)">
                                      <p:cBhvr>
                                        <p:cTn id="53" dur="500"/>
                                        <p:tgtEl>
                                          <p:spTgt spid="1314826"/>
                                        </p:tgtEl>
                                      </p:cBhvr>
                                    </p:animEffect>
                                  </p:childTnLst>
                                </p:cTn>
                              </p:par>
                            </p:childTnLst>
                          </p:cTn>
                        </p:par>
                        <p:par>
                          <p:cTn id="54" fill="hold">
                            <p:stCondLst>
                              <p:cond delay="2500"/>
                            </p:stCondLst>
                            <p:childTnLst>
                              <p:par>
                                <p:cTn id="55" presetID="22" presetClass="entr" presetSubtype="4" fill="hold" grpId="0" nodeType="afterEffect">
                                  <p:stCondLst>
                                    <p:cond delay="0"/>
                                  </p:stCondLst>
                                  <p:childTnLst>
                                    <p:set>
                                      <p:cBhvr>
                                        <p:cTn id="56" dur="1" fill="hold">
                                          <p:stCondLst>
                                            <p:cond delay="0"/>
                                          </p:stCondLst>
                                        </p:cTn>
                                        <p:tgtEl>
                                          <p:spTgt spid="1314837"/>
                                        </p:tgtEl>
                                        <p:attrNameLst>
                                          <p:attrName>style.visibility</p:attrName>
                                        </p:attrNameLst>
                                      </p:cBhvr>
                                      <p:to>
                                        <p:strVal val="visible"/>
                                      </p:to>
                                    </p:set>
                                    <p:animEffect transition="in" filter="wipe(down)">
                                      <p:cBhvr>
                                        <p:cTn id="57" dur="500"/>
                                        <p:tgtEl>
                                          <p:spTgt spid="131483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14830"/>
                                        </p:tgtEl>
                                        <p:attrNameLst>
                                          <p:attrName>style.visibility</p:attrName>
                                        </p:attrNameLst>
                                      </p:cBhvr>
                                      <p:to>
                                        <p:strVal val="visible"/>
                                      </p:to>
                                    </p:set>
                                    <p:animEffect transition="in" filter="blinds(horizontal)">
                                      <p:cBhvr>
                                        <p:cTn id="62" dur="500"/>
                                        <p:tgtEl>
                                          <p:spTgt spid="131483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14832"/>
                                        </p:tgtEl>
                                        <p:attrNameLst>
                                          <p:attrName>style.visibility</p:attrName>
                                        </p:attrNameLst>
                                      </p:cBhvr>
                                      <p:to>
                                        <p:strVal val="visible"/>
                                      </p:to>
                                    </p:set>
                                  </p:childTnLst>
                                </p:cTn>
                              </p:par>
                              <p:par>
                                <p:cTn id="67" presetID="15" presetClass="entr" presetSubtype="0" fill="hold" grpId="0" nodeType="withEffect">
                                  <p:stCondLst>
                                    <p:cond delay="0"/>
                                  </p:stCondLst>
                                  <p:childTnLst>
                                    <p:set>
                                      <p:cBhvr>
                                        <p:cTn id="68" dur="1" fill="hold">
                                          <p:stCondLst>
                                            <p:cond delay="0"/>
                                          </p:stCondLst>
                                        </p:cTn>
                                        <p:tgtEl>
                                          <p:spTgt spid="1314833"/>
                                        </p:tgtEl>
                                        <p:attrNameLst>
                                          <p:attrName>style.visibility</p:attrName>
                                        </p:attrNameLst>
                                      </p:cBhvr>
                                      <p:to>
                                        <p:strVal val="visible"/>
                                      </p:to>
                                    </p:set>
                                    <p:anim calcmode="lin" valueType="num">
                                      <p:cBhvr>
                                        <p:cTn id="69" dur="1000" fill="hold"/>
                                        <p:tgtEl>
                                          <p:spTgt spid="1314833"/>
                                        </p:tgtEl>
                                        <p:attrNameLst>
                                          <p:attrName>ppt_w</p:attrName>
                                        </p:attrNameLst>
                                      </p:cBhvr>
                                      <p:tavLst>
                                        <p:tav tm="0">
                                          <p:val>
                                            <p:fltVal val="0"/>
                                          </p:val>
                                        </p:tav>
                                        <p:tav tm="100000">
                                          <p:val>
                                            <p:strVal val="#ppt_w"/>
                                          </p:val>
                                        </p:tav>
                                      </p:tavLst>
                                    </p:anim>
                                    <p:anim calcmode="lin" valueType="num">
                                      <p:cBhvr>
                                        <p:cTn id="70" dur="1000" fill="hold"/>
                                        <p:tgtEl>
                                          <p:spTgt spid="1314833"/>
                                        </p:tgtEl>
                                        <p:attrNameLst>
                                          <p:attrName>ppt_h</p:attrName>
                                        </p:attrNameLst>
                                      </p:cBhvr>
                                      <p:tavLst>
                                        <p:tav tm="0">
                                          <p:val>
                                            <p:fltVal val="0"/>
                                          </p:val>
                                        </p:tav>
                                        <p:tav tm="100000">
                                          <p:val>
                                            <p:strVal val="#ppt_h"/>
                                          </p:val>
                                        </p:tav>
                                      </p:tavLst>
                                    </p:anim>
                                    <p:anim calcmode="lin" valueType="num">
                                      <p:cBhvr>
                                        <p:cTn id="71" dur="1000" fill="hold"/>
                                        <p:tgtEl>
                                          <p:spTgt spid="1314833"/>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13148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0" grpId="0" animBg="1"/>
      <p:bldP spid="1314823" grpId="0" animBg="1"/>
      <p:bldP spid="1314824" grpId="0" animBg="1"/>
      <p:bldP spid="1314825" grpId="0" animBg="1"/>
      <p:bldP spid="1314826" grpId="0" animBg="1"/>
      <p:bldP spid="1314829" grpId="0"/>
      <p:bldP spid="1314830" grpId="0"/>
      <p:bldP spid="1314833" grpId="0" animBg="1"/>
      <p:bldP spid="1314835" grpId="0" animBg="1"/>
      <p:bldP spid="1314836" grpId="0" animBg="1"/>
      <p:bldP spid="1314828" grpId="0" animBg="1"/>
      <p:bldP spid="1314827" grpId="0" animBg="1"/>
      <p:bldP spid="1314838" grpId="0" animBg="1"/>
      <p:bldP spid="1314839" grpId="0" animBg="1"/>
      <p:bldP spid="131483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352800" y="457200"/>
            <a:ext cx="2403475" cy="457200"/>
          </a:xfrm>
          <a:prstGeom prst="rect">
            <a:avLst/>
          </a:prstGeom>
          <a:noFill/>
          <a:ln w="9525">
            <a:noFill/>
            <a:miter lim="800000"/>
            <a:headEnd/>
            <a:tailEnd/>
          </a:ln>
        </p:spPr>
        <p:txBody>
          <a:bodyPr wrap="none">
            <a:spAutoFit/>
          </a:bodyPr>
          <a:lstStyle/>
          <a:p>
            <a:r>
              <a:rPr lang="en-US" altLang="zh-TW" sz="2400" b="1">
                <a:solidFill>
                  <a:srgbClr val="003366"/>
                </a:solidFill>
              </a:rPr>
              <a:t>More Examples</a:t>
            </a:r>
          </a:p>
        </p:txBody>
      </p:sp>
      <p:pic>
        <p:nvPicPr>
          <p:cNvPr id="9219" name="Picture 4" descr="txp_fig"/>
          <p:cNvPicPr>
            <a:picLocks noChangeAspect="1" noChangeArrowheads="1"/>
          </p:cNvPicPr>
          <p:nvPr>
            <p:custDataLst>
              <p:tags r:id="rId1"/>
            </p:custDataLst>
          </p:nvPr>
        </p:nvPicPr>
        <p:blipFill>
          <a:blip r:embed="rId6" cstate="print"/>
          <a:srcRect/>
          <a:stretch>
            <a:fillRect/>
          </a:stretch>
        </p:blipFill>
        <p:spPr bwMode="auto">
          <a:xfrm>
            <a:off x="396875" y="914400"/>
            <a:ext cx="8288338" cy="685800"/>
          </a:xfrm>
          <a:prstGeom prst="rect">
            <a:avLst/>
          </a:prstGeom>
          <a:noFill/>
          <a:ln w="9525">
            <a:noFill/>
            <a:miter lim="800000"/>
            <a:headEnd/>
            <a:tailEnd/>
          </a:ln>
        </p:spPr>
      </p:pic>
      <p:pic>
        <p:nvPicPr>
          <p:cNvPr id="1311750" name="Picture 6" descr="txp_fig"/>
          <p:cNvPicPr>
            <a:picLocks noChangeAspect="1" noChangeArrowheads="1"/>
          </p:cNvPicPr>
          <p:nvPr>
            <p:custDataLst>
              <p:tags r:id="rId2"/>
            </p:custDataLst>
          </p:nvPr>
        </p:nvPicPr>
        <p:blipFill>
          <a:blip r:embed="rId7" cstate="print"/>
          <a:srcRect/>
          <a:stretch>
            <a:fillRect/>
          </a:stretch>
        </p:blipFill>
        <p:spPr bwMode="auto">
          <a:xfrm>
            <a:off x="161925" y="2043113"/>
            <a:ext cx="8755063" cy="715962"/>
          </a:xfrm>
          <a:prstGeom prst="rect">
            <a:avLst/>
          </a:prstGeom>
          <a:noFill/>
          <a:ln w="9525">
            <a:noFill/>
            <a:miter lim="800000"/>
            <a:headEnd/>
            <a:tailEnd/>
          </a:ln>
        </p:spPr>
      </p:pic>
      <p:pic>
        <p:nvPicPr>
          <p:cNvPr id="1311754" name="Picture 10" descr="txp_fig"/>
          <p:cNvPicPr>
            <a:picLocks noChangeAspect="1" noChangeArrowheads="1"/>
          </p:cNvPicPr>
          <p:nvPr>
            <p:custDataLst>
              <p:tags r:id="rId3"/>
            </p:custDataLst>
          </p:nvPr>
        </p:nvPicPr>
        <p:blipFill>
          <a:blip r:embed="rId8" cstate="print"/>
          <a:srcRect/>
          <a:stretch>
            <a:fillRect/>
          </a:stretch>
        </p:blipFill>
        <p:spPr bwMode="auto">
          <a:xfrm>
            <a:off x="330200" y="4419600"/>
            <a:ext cx="8458200" cy="685800"/>
          </a:xfrm>
          <a:prstGeom prst="rect">
            <a:avLst/>
          </a:prstGeom>
          <a:noFill/>
          <a:ln w="9525">
            <a:noFill/>
            <a:miter lim="800000"/>
            <a:headEnd/>
            <a:tailEnd/>
          </a:ln>
        </p:spPr>
      </p:pic>
      <p:pic>
        <p:nvPicPr>
          <p:cNvPr id="1311755" name="Picture 11" descr="txp_fig"/>
          <p:cNvPicPr>
            <a:picLocks noChangeAspect="1" noChangeArrowheads="1"/>
          </p:cNvPicPr>
          <p:nvPr>
            <p:custDataLst>
              <p:tags r:id="rId4"/>
            </p:custDataLst>
          </p:nvPr>
        </p:nvPicPr>
        <p:blipFill>
          <a:blip r:embed="rId9" cstate="print"/>
          <a:srcRect/>
          <a:stretch>
            <a:fillRect/>
          </a:stretch>
        </p:blipFill>
        <p:spPr bwMode="auto">
          <a:xfrm>
            <a:off x="17463" y="3182938"/>
            <a:ext cx="9018587" cy="685800"/>
          </a:xfrm>
          <a:prstGeom prst="rect">
            <a:avLst/>
          </a:prstGeom>
          <a:noFill/>
          <a:ln w="9525">
            <a:noFill/>
            <a:miter lim="800000"/>
            <a:headEnd/>
            <a:tailEnd/>
          </a:ln>
        </p:spPr>
      </p:pic>
      <p:sp>
        <p:nvSpPr>
          <p:cNvPr id="1311756" name="Text Box 12"/>
          <p:cNvSpPr txBox="1">
            <a:spLocks noChangeArrowheads="1"/>
          </p:cNvSpPr>
          <p:nvPr/>
        </p:nvSpPr>
        <p:spPr bwMode="auto">
          <a:xfrm>
            <a:off x="1100138" y="6238875"/>
            <a:ext cx="6900862" cy="466725"/>
          </a:xfrm>
          <a:prstGeom prst="rect">
            <a:avLst/>
          </a:prstGeom>
          <a:solidFill>
            <a:srgbClr val="FFCCFF"/>
          </a:solidFill>
          <a:ln w="9525">
            <a:solidFill>
              <a:schemeClr val="bg2"/>
            </a:solidFill>
            <a:miter lim="800000"/>
            <a:headEnd/>
            <a:tailEnd/>
          </a:ln>
        </p:spPr>
        <p:txBody>
          <a:bodyPr wrap="none">
            <a:spAutoFit/>
          </a:bodyPr>
          <a:lstStyle/>
          <a:p>
            <a:r>
              <a:rPr lang="en-US" sz="2400"/>
              <a:t>These are all </a:t>
            </a:r>
            <a:r>
              <a:rPr lang="en-US" sz="2400">
                <a:solidFill>
                  <a:srgbClr val="0066FF"/>
                </a:solidFill>
              </a:rPr>
              <a:t>closed form</a:t>
            </a:r>
            <a:r>
              <a:rPr lang="en-US" sz="2400"/>
              <a:t> generating functions.</a:t>
            </a:r>
          </a:p>
        </p:txBody>
      </p:sp>
      <p:grpSp>
        <p:nvGrpSpPr>
          <p:cNvPr id="16" name="Group 15"/>
          <p:cNvGrpSpPr/>
          <p:nvPr/>
        </p:nvGrpSpPr>
        <p:grpSpPr>
          <a:xfrm>
            <a:off x="2590800" y="3048000"/>
            <a:ext cx="3581400" cy="2362200"/>
            <a:chOff x="228600" y="0"/>
            <a:chExt cx="2514600" cy="990600"/>
          </a:xfrm>
          <a:solidFill>
            <a:schemeClr val="bg1"/>
          </a:solidFill>
        </p:grpSpPr>
        <p:pic>
          <p:nvPicPr>
            <p:cNvPr id="9227" name="Picture 1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85775" y="0"/>
              <a:ext cx="2257425" cy="190500"/>
            </a:xfrm>
            <a:prstGeom prst="rect">
              <a:avLst/>
            </a:prstGeom>
            <a:grpFill/>
          </p:spPr>
        </p:pic>
        <p:pic>
          <p:nvPicPr>
            <p:cNvPr id="9226" name="Picture 10"/>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72760" y="190500"/>
              <a:ext cx="2428875" cy="190500"/>
            </a:xfrm>
            <a:prstGeom prst="rect">
              <a:avLst/>
            </a:prstGeom>
            <a:grpFill/>
          </p:spPr>
        </p:pic>
        <p:pic>
          <p:nvPicPr>
            <p:cNvPr id="9225" name="Picture 9"/>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228600" y="419100"/>
              <a:ext cx="1000125" cy="190500"/>
            </a:xfrm>
            <a:prstGeom prst="rect">
              <a:avLst/>
            </a:prstGeom>
            <a:grpFill/>
          </p:spPr>
        </p:pic>
        <p:pic>
          <p:nvPicPr>
            <p:cNvPr id="9224" name="Picture 8"/>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247650" y="647700"/>
              <a:ext cx="742950" cy="342900"/>
            </a:xfrm>
            <a:prstGeom prst="rect">
              <a:avLst/>
            </a:prstGeom>
            <a:grpFill/>
          </p:spPr>
        </p:pic>
      </p:grpSp>
      <p:sp>
        <p:nvSpPr>
          <p:cNvPr id="92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229" name="Rectangle 13"/>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9230" name="Rectangle 14"/>
          <p:cNvSpPr>
            <a:spLocks noChangeArrowheads="1"/>
          </p:cNvSpPr>
          <p:nvPr/>
        </p:nvSpPr>
        <p:spPr bwMode="auto">
          <a:xfrm>
            <a:off x="0" y="381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9231" name="Rectangle 15"/>
          <p:cNvSpPr>
            <a:spLocks noChangeArrowheads="1"/>
          </p:cNvSpPr>
          <p:nvPr/>
        </p:nvSpPr>
        <p:spPr bwMode="auto">
          <a:xfrm>
            <a:off x="0" y="571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t/>
            </a:r>
            <a:br>
              <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rPr>
            </a:br>
            <a:endParaRPr kumimoji="1" lang="en-US" altLang="zh-TW" sz="1800" b="0" i="0" u="none" strike="noStrike" cap="none" normalizeH="0" baseline="0" smtClean="0">
              <a:ln>
                <a:noFill/>
              </a:ln>
              <a:solidFill>
                <a:schemeClr val="tx1"/>
              </a:solidFill>
              <a:effectLst/>
              <a:latin typeface="Comic Sans MS" pitchFamily="66" charset="0"/>
              <a:ea typeface="新細明體" pitchFamily="18" charset="-120"/>
            </a:endParaRPr>
          </a:p>
        </p:txBody>
      </p:sp>
      <p:sp>
        <p:nvSpPr>
          <p:cNvPr id="17" name="TextBox 16"/>
          <p:cNvSpPr txBox="1"/>
          <p:nvPr/>
        </p:nvSpPr>
        <p:spPr>
          <a:xfrm>
            <a:off x="5715000" y="5334000"/>
            <a:ext cx="3340979" cy="369332"/>
          </a:xfrm>
          <a:prstGeom prst="rect">
            <a:avLst/>
          </a:prstGeom>
          <a:noFill/>
        </p:spPr>
        <p:txBody>
          <a:bodyPr wrap="none" rtlCol="0">
            <a:spAutoFit/>
          </a:bodyPr>
          <a:lstStyle/>
          <a:p>
            <a:r>
              <a:rPr lang="en-US" dirty="0" smtClean="0"/>
              <a:t>Will show an easy  proof soon</a:t>
            </a:r>
            <a:endParaRPr lang="en-US" dirty="0"/>
          </a:p>
        </p:txBody>
      </p:sp>
      <p:sp>
        <p:nvSpPr>
          <p:cNvPr id="18" name="TextBox 17"/>
          <p:cNvSpPr txBox="1"/>
          <p:nvPr/>
        </p:nvSpPr>
        <p:spPr>
          <a:xfrm>
            <a:off x="5791200" y="3962400"/>
            <a:ext cx="3312125" cy="369332"/>
          </a:xfrm>
          <a:prstGeom prst="rect">
            <a:avLst/>
          </a:prstGeom>
          <a:noFill/>
        </p:spPr>
        <p:txBody>
          <a:bodyPr wrap="none" rtlCol="0">
            <a:spAutoFit/>
          </a:bodyPr>
          <a:lstStyle/>
          <a:p>
            <a:r>
              <a:rPr lang="en-US" dirty="0" smtClean="0"/>
              <a:t>Follows easily from first one.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11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6"/>
                                        </p:tgtEl>
                                        <p:attrNameLst>
                                          <p:attrName>ppt_x</p:attrName>
                                        </p:attrNameLst>
                                      </p:cBhvr>
                                      <p:tavLst>
                                        <p:tav tm="0">
                                          <p:val>
                                            <p:strVal val="ppt_x"/>
                                          </p:val>
                                        </p:tav>
                                        <p:tav tm="100000">
                                          <p:val>
                                            <p:strVal val="ppt_x"/>
                                          </p:val>
                                        </p:tav>
                                      </p:tavLst>
                                    </p:anim>
                                    <p:anim calcmode="lin" valueType="num">
                                      <p:cBhvr additive="base">
                                        <p:cTn id="17" dur="500"/>
                                        <p:tgtEl>
                                          <p:spTgt spid="16"/>
                                        </p:tgtEl>
                                        <p:attrNameLst>
                                          <p:attrName>ppt_y</p:attrName>
                                        </p:attrNameLst>
                                      </p:cBhvr>
                                      <p:tavLst>
                                        <p:tav tm="0">
                                          <p:val>
                                            <p:strVal val="ppt_y"/>
                                          </p:val>
                                        </p:tav>
                                        <p:tav tm="100000">
                                          <p:val>
                                            <p:strVal val="1+ppt_h/2"/>
                                          </p:val>
                                        </p:tav>
                                      </p:tavLst>
                                    </p:anim>
                                    <p:set>
                                      <p:cBhvr>
                                        <p:cTn id="18" dur="1" fill="hold">
                                          <p:stCondLst>
                                            <p:cond delay="499"/>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11755"/>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311754"/>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11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56" grpId="0" animBg="1" autoUpdateAnimBg="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63938" y="457200"/>
            <a:ext cx="1998662" cy="457200"/>
          </a:xfrm>
          <a:prstGeom prst="rect">
            <a:avLst/>
          </a:prstGeom>
          <a:noFill/>
          <a:ln w="9525">
            <a:noFill/>
            <a:miter lim="800000"/>
            <a:headEnd/>
            <a:tailEnd/>
          </a:ln>
        </p:spPr>
        <p:txBody>
          <a:bodyPr wrap="none">
            <a:spAutoFit/>
          </a:bodyPr>
          <a:lstStyle/>
          <a:p>
            <a:r>
              <a:rPr lang="en-US" altLang="zh-TW" sz="2400" b="1">
                <a:solidFill>
                  <a:srgbClr val="003366"/>
                </a:solidFill>
              </a:rPr>
              <a:t>Today’s Plan</a:t>
            </a:r>
          </a:p>
        </p:txBody>
      </p:sp>
      <p:sp>
        <p:nvSpPr>
          <p:cNvPr id="10243" name="Text Box 3"/>
          <p:cNvSpPr txBox="1">
            <a:spLocks noChangeArrowheads="1"/>
          </p:cNvSpPr>
          <p:nvPr/>
        </p:nvSpPr>
        <p:spPr bwMode="auto">
          <a:xfrm>
            <a:off x="2133600" y="1774825"/>
            <a:ext cx="4968027" cy="1708353"/>
          </a:xfrm>
          <a:prstGeom prst="rect">
            <a:avLst/>
          </a:prstGeom>
          <a:noFill/>
          <a:ln w="9525">
            <a:noFill/>
            <a:miter lim="800000"/>
            <a:headEnd/>
            <a:tailEnd/>
          </a:ln>
        </p:spPr>
        <p:txBody>
          <a:bodyPr wrap="none">
            <a:spAutoFit/>
          </a:bodyPr>
          <a:lstStyle/>
          <a:p>
            <a:pPr marL="342900" indent="-342900">
              <a:lnSpc>
                <a:spcPct val="150000"/>
              </a:lnSpc>
              <a:buClr>
                <a:srgbClr val="CC0000"/>
              </a:buClr>
              <a:buFontTx/>
              <a:buAutoNum type="arabicPeriod"/>
            </a:pPr>
            <a:r>
              <a:rPr lang="en-US" dirty="0">
                <a:solidFill>
                  <a:schemeClr val="bg2"/>
                </a:solidFill>
              </a:rPr>
              <a:t>Generating functions for basic sequences</a:t>
            </a:r>
          </a:p>
          <a:p>
            <a:pPr marL="342900" indent="-342900">
              <a:lnSpc>
                <a:spcPct val="150000"/>
              </a:lnSpc>
              <a:buClr>
                <a:srgbClr val="CC0000"/>
              </a:buClr>
              <a:buFontTx/>
              <a:buAutoNum type="arabicPeriod"/>
            </a:pPr>
            <a:r>
              <a:rPr lang="en-US" dirty="0"/>
              <a:t>Operations on generating functions</a:t>
            </a:r>
          </a:p>
          <a:p>
            <a:pPr marL="342900" indent="-342900">
              <a:lnSpc>
                <a:spcPct val="150000"/>
              </a:lnSpc>
              <a:buClr>
                <a:srgbClr val="CC0000"/>
              </a:buClr>
              <a:buFontTx/>
              <a:buAutoNum type="arabicPeriod"/>
            </a:pPr>
            <a:r>
              <a:rPr lang="en-US" dirty="0">
                <a:solidFill>
                  <a:schemeClr val="bg2"/>
                </a:solidFill>
              </a:rPr>
              <a:t>Counting</a:t>
            </a:r>
          </a:p>
          <a:p>
            <a:pPr marL="342900" indent="-342900">
              <a:lnSpc>
                <a:spcPct val="150000"/>
              </a:lnSpc>
              <a:buClr>
                <a:srgbClr val="CC0000"/>
              </a:buClr>
              <a:buFontTx/>
              <a:buAutoNum type="arabicPeriod"/>
            </a:pPr>
            <a:r>
              <a:rPr lang="en-US" dirty="0">
                <a:solidFill>
                  <a:schemeClr val="bg2"/>
                </a:solidFill>
              </a:rPr>
              <a:t>Solve </a:t>
            </a:r>
            <a:r>
              <a:rPr lang="en-US" dirty="0" smtClean="0">
                <a:solidFill>
                  <a:schemeClr val="bg2"/>
                </a:solidFill>
              </a:rPr>
              <a:t>recurrences</a:t>
            </a:r>
            <a:endParaRPr lang="en-US"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28800" y="457200"/>
            <a:ext cx="5422900" cy="457200"/>
          </a:xfrm>
          <a:prstGeom prst="rect">
            <a:avLst/>
          </a:prstGeom>
          <a:noFill/>
          <a:ln w="9525">
            <a:noFill/>
            <a:miter lim="800000"/>
            <a:headEnd/>
            <a:tailEnd/>
          </a:ln>
        </p:spPr>
        <p:txBody>
          <a:bodyPr wrap="none">
            <a:spAutoFit/>
          </a:bodyPr>
          <a:lstStyle/>
          <a:p>
            <a:r>
              <a:rPr lang="en-US" altLang="zh-TW" sz="2400" b="1">
                <a:solidFill>
                  <a:srgbClr val="003366"/>
                </a:solidFill>
              </a:rPr>
              <a:t>Operations on Generating Functions</a:t>
            </a:r>
          </a:p>
        </p:txBody>
      </p:sp>
      <p:sp>
        <p:nvSpPr>
          <p:cNvPr id="11267" name="Rectangle 3"/>
          <p:cNvSpPr>
            <a:spLocks noChangeArrowheads="1"/>
          </p:cNvSpPr>
          <p:nvPr/>
        </p:nvSpPr>
        <p:spPr bwMode="auto">
          <a:xfrm>
            <a:off x="1203325" y="1752600"/>
            <a:ext cx="3063875" cy="376238"/>
          </a:xfrm>
          <a:prstGeom prst="rect">
            <a:avLst/>
          </a:prstGeom>
          <a:solidFill>
            <a:srgbClr val="FFFF66"/>
          </a:solidFill>
          <a:ln w="9525">
            <a:solidFill>
              <a:schemeClr val="bg2"/>
            </a:solidFill>
            <a:miter lim="800000"/>
            <a:headEnd/>
            <a:tailEnd/>
          </a:ln>
        </p:spPr>
        <p:txBody>
          <a:bodyPr wrap="none">
            <a:spAutoFit/>
          </a:bodyPr>
          <a:lstStyle/>
          <a:p>
            <a:r>
              <a:rPr lang="en-US"/>
              <a:t>manipulations on sequences</a:t>
            </a:r>
          </a:p>
        </p:txBody>
      </p:sp>
      <p:sp>
        <p:nvSpPr>
          <p:cNvPr id="1310724" name="Rectangle 4"/>
          <p:cNvSpPr>
            <a:spLocks noChangeArrowheads="1"/>
          </p:cNvSpPr>
          <p:nvPr/>
        </p:nvSpPr>
        <p:spPr bwMode="auto">
          <a:xfrm>
            <a:off x="4953000" y="1752600"/>
            <a:ext cx="2984500" cy="376238"/>
          </a:xfrm>
          <a:prstGeom prst="rect">
            <a:avLst/>
          </a:prstGeom>
          <a:solidFill>
            <a:srgbClr val="CCFF99"/>
          </a:solidFill>
          <a:ln w="9525">
            <a:solidFill>
              <a:schemeClr val="bg2"/>
            </a:solidFill>
            <a:miter lim="800000"/>
            <a:headEnd/>
            <a:tailEnd/>
          </a:ln>
        </p:spPr>
        <p:txBody>
          <a:bodyPr wrap="none">
            <a:spAutoFit/>
          </a:bodyPr>
          <a:lstStyle/>
          <a:p>
            <a:r>
              <a:rPr lang="en-US"/>
              <a:t>manipulations on functions</a:t>
            </a:r>
          </a:p>
        </p:txBody>
      </p:sp>
      <p:sp>
        <p:nvSpPr>
          <p:cNvPr id="1310725" name="Line 5"/>
          <p:cNvSpPr>
            <a:spLocks noChangeShapeType="1"/>
          </p:cNvSpPr>
          <p:nvPr/>
        </p:nvSpPr>
        <p:spPr bwMode="auto">
          <a:xfrm>
            <a:off x="4495800" y="1905000"/>
            <a:ext cx="304800" cy="0"/>
          </a:xfrm>
          <a:prstGeom prst="line">
            <a:avLst/>
          </a:prstGeom>
          <a:noFill/>
          <a:ln w="9525">
            <a:solidFill>
              <a:schemeClr val="tx1"/>
            </a:solidFill>
            <a:round/>
            <a:headEnd type="triangle" w="med" len="med"/>
            <a:tailEnd type="triangle" w="med" len="med"/>
          </a:ln>
        </p:spPr>
        <p:txBody>
          <a:bodyPr/>
          <a:lstStyle/>
          <a:p>
            <a:endParaRPr lang="en-US"/>
          </a:p>
        </p:txBody>
      </p:sp>
      <p:sp>
        <p:nvSpPr>
          <p:cNvPr id="1310726" name="Text Box 6"/>
          <p:cNvSpPr txBox="1">
            <a:spLocks noChangeArrowheads="1"/>
          </p:cNvSpPr>
          <p:nvPr/>
        </p:nvSpPr>
        <p:spPr bwMode="auto">
          <a:xfrm>
            <a:off x="2132013" y="2590800"/>
            <a:ext cx="4878387" cy="366713"/>
          </a:xfrm>
          <a:prstGeom prst="rect">
            <a:avLst/>
          </a:prstGeom>
          <a:noFill/>
          <a:ln w="9525">
            <a:noFill/>
            <a:miter lim="800000"/>
            <a:headEnd/>
            <a:tailEnd/>
          </a:ln>
        </p:spPr>
        <p:txBody>
          <a:bodyPr wrap="none">
            <a:spAutoFit/>
          </a:bodyPr>
          <a:lstStyle/>
          <a:p>
            <a:r>
              <a:rPr lang="en-US"/>
              <a:t>There are a few basic operations we’ll learn.</a:t>
            </a:r>
          </a:p>
        </p:txBody>
      </p:sp>
      <p:sp>
        <p:nvSpPr>
          <p:cNvPr id="1310727" name="Text Box 7"/>
          <p:cNvSpPr txBox="1">
            <a:spLocks noChangeArrowheads="1"/>
          </p:cNvSpPr>
          <p:nvPr/>
        </p:nvSpPr>
        <p:spPr bwMode="auto">
          <a:xfrm>
            <a:off x="2209800" y="3276600"/>
            <a:ext cx="2166938" cy="2017713"/>
          </a:xfrm>
          <a:prstGeom prst="rect">
            <a:avLst/>
          </a:prstGeom>
          <a:noFill/>
          <a:ln w="9525">
            <a:noFill/>
            <a:miter lim="800000"/>
            <a:headEnd/>
            <a:tailEnd/>
          </a:ln>
        </p:spPr>
        <p:txBody>
          <a:bodyPr wrap="none">
            <a:spAutoFit/>
          </a:bodyPr>
          <a:lstStyle/>
          <a:p>
            <a:pPr marL="342900" indent="-342900">
              <a:buClr>
                <a:srgbClr val="CC0000"/>
              </a:buClr>
              <a:buFontTx/>
              <a:buAutoNum type="arabicPeriod"/>
            </a:pPr>
            <a:r>
              <a:rPr lang="en-US"/>
              <a:t>Scaling </a:t>
            </a:r>
          </a:p>
          <a:p>
            <a:pPr marL="342900" indent="-342900">
              <a:lnSpc>
                <a:spcPct val="150000"/>
              </a:lnSpc>
              <a:buClr>
                <a:srgbClr val="CC0000"/>
              </a:buClr>
              <a:buFontTx/>
              <a:buAutoNum type="arabicPeriod"/>
            </a:pPr>
            <a:r>
              <a:rPr lang="en-US"/>
              <a:t>Addition</a:t>
            </a:r>
          </a:p>
          <a:p>
            <a:pPr marL="342900" indent="-342900">
              <a:lnSpc>
                <a:spcPct val="150000"/>
              </a:lnSpc>
              <a:buClr>
                <a:srgbClr val="CC0000"/>
              </a:buClr>
              <a:buFontTx/>
              <a:buAutoNum type="arabicPeriod"/>
            </a:pPr>
            <a:r>
              <a:rPr lang="en-US"/>
              <a:t>Right shift</a:t>
            </a:r>
          </a:p>
          <a:p>
            <a:pPr marL="342900" indent="-342900">
              <a:lnSpc>
                <a:spcPct val="150000"/>
              </a:lnSpc>
              <a:buClr>
                <a:srgbClr val="CC0000"/>
              </a:buClr>
              <a:buFontTx/>
              <a:buAutoNum type="arabicPeriod"/>
            </a:pPr>
            <a:r>
              <a:rPr lang="en-US"/>
              <a:t>Differentiation</a:t>
            </a:r>
          </a:p>
          <a:p>
            <a:pPr marL="342900" indent="-342900">
              <a:lnSpc>
                <a:spcPct val="150000"/>
              </a:lnSpc>
              <a:buClr>
                <a:srgbClr val="CC0000"/>
              </a:buClr>
              <a:buFontTx/>
              <a:buAutoNum type="arabicPeriod"/>
            </a:pPr>
            <a:r>
              <a:rPr lang="en-US"/>
              <a:t>Product</a:t>
            </a:r>
          </a:p>
        </p:txBody>
      </p:sp>
      <p:sp>
        <p:nvSpPr>
          <p:cNvPr id="1310728" name="Text Box 8"/>
          <p:cNvSpPr txBox="1">
            <a:spLocks noChangeArrowheads="1"/>
          </p:cNvSpPr>
          <p:nvPr/>
        </p:nvSpPr>
        <p:spPr bwMode="auto">
          <a:xfrm>
            <a:off x="533400" y="5729288"/>
            <a:ext cx="8085138" cy="915987"/>
          </a:xfrm>
          <a:prstGeom prst="rect">
            <a:avLst/>
          </a:prstGeom>
          <a:noFill/>
          <a:ln w="9525">
            <a:noFill/>
            <a:miter lim="800000"/>
            <a:headEnd/>
            <a:tailEnd/>
          </a:ln>
        </p:spPr>
        <p:txBody>
          <a:bodyPr wrap="none">
            <a:spAutoFit/>
          </a:bodyPr>
          <a:lstStyle/>
          <a:p>
            <a:pPr algn="ctr"/>
            <a:r>
              <a:rPr lang="en-US"/>
              <a:t>We can use these operations to get new sequences from known sequences,</a:t>
            </a:r>
          </a:p>
          <a:p>
            <a:pPr algn="ctr"/>
            <a:endParaRPr lang="en-US"/>
          </a:p>
          <a:p>
            <a:pPr algn="ctr"/>
            <a:r>
              <a:rPr lang="en-US"/>
              <a:t>and new generating functions from known generating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07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2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2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1072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1072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1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4" grpId="0" animBg="1"/>
      <p:bldP spid="1310725" grpId="0" animBg="1"/>
      <p:bldP spid="1310726" grpId="0"/>
      <p:bldP spid="1310728"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53"/>
  <p:tag name="DEFAULTHEIGHT" val="200"/>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a,a^2,a^3,\ldots&gt;~~\leftrightarrow~~1 + ax + a^2x^2 + a^3x^3 + \ldots~~=~~\frac{1}{1-a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79"/>
  <p:tag name="PICTUREFILESIZE" val="22253"/>
</p:tagLst>
</file>

<file path=ppt/tags/tag10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ldots&gt;~~\leftrightarrow~~1 + 1x + 1x^2 + 1x^3 + \ldots~~=~~\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32"/>
  <p:tag name="PICTUREFILESIZE" val="15598"/>
</p:tagLst>
</file>

<file path=ppt/tags/tag10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0,0,\ldots,0,1,1,1,1,\ldots&gt;~~\leftrightarrow~~x^k + x^{k+1} + x^{k+2}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18"/>
  <p:tag name="PICTUREFILESIZE" val="15673"/>
</p:tagLst>
</file>

<file path=ppt/tags/tag10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x^k}{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76"/>
  <p:tag name="PICTUREFILESIZE" val="3933"/>
</p:tagLst>
</file>

<file path=ppt/tags/tag10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input{c:/latex-macros/texpoint.sty}&#10;&#10;\begin{document}&#10;\[&#10;\color{blue}S(x) = \frac{x}{(1-x)(1-2x)}&#10;\]&#10;\end{document}"/>
  <p:tag name="EXTERNALNAME" val="TP_tmp"/>
  <p:tag name="BLEND" val="0"/>
  <p:tag name="TRANSPARENT" val="1"/>
  <p:tag name="RESOLUTION" val="600"/>
  <p:tag name="WORKAROUNDTRANSPARENCYBUG" val="0"/>
  <p:tag name="ALLOWFONTSUBSTITUTION" val="0"/>
  <p:tag name="BITMAPFORMAT" val="png256"/>
  <p:tag name="ORIGWIDTH" val="228"/>
  <p:tag name="PICTUREFILESIZE" val="7749"/>
</p:tagLst>
</file>

<file path=ppt/tags/tag10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x) = \frac{x}{(1- x)(1 - 2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28"/>
  <p:tag name="PICTUREFILESIZE" val="12278"/>
</p:tagLst>
</file>

<file path=ppt/tags/tag10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1}{(1-2x)} - \frac{1}{(1 - 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05"/>
  <p:tag name="PICTUREFILESIZE" val="8006"/>
</p:tagLst>
</file>

<file path=ppt/tags/tag10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2 x} = 1 + 2 x + 2^2 x^2 + \ldots + 2^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15"/>
  <p:tag name="PICTUREFILESIZE" val="15022"/>
</p:tagLst>
</file>

<file path=ppt/tags/tag10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 x} = 1 + x + x^2 + \ldots +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44"/>
  <p:tag name="PICTUREFILESIZE" val="1016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0,1,0,\ldots&gt;~~\leftrightarrow~~1 + 0x + 1x^2 + 0x^3 + \ldots~~=~~\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43"/>
  <p:tag name="PICTUREFILESIZE" val="18556"/>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2}{1-x^2}~~=~~2 + 2x^2 + 2x^4 + 2x^6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82"/>
  <p:tag name="PICTUREFILESIZE" val="15251"/>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2,0,2,0,\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54"/>
  <p:tag name="PICTUREFILESIZE" val="6084"/>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2,0,2,0,2,0,\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98"/>
  <p:tag name="PICTUREFILESIZE" val="7867"/>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1,1,\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98"/>
  <p:tag name="PICTUREFILESIZE" val="4580"/>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1,-1,\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46"/>
  <p:tag name="PICTUREFILESIZE" val="5580"/>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4"/>
  <p:tag name="PICTUREFILESIZE" val="3074"/>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8"/>
  <p:tag name="PICTUREFILESIZE" val="3279"/>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1-x} + \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78"/>
  <p:tag name="PICTUREFILESIZE" val="562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G(x) = g_0 + g_1 x + g_2 x^2 + g_3 x^3 + \ldots \]&#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7"/>
  <p:tag name="PICTUREFILESIZE" val="15947"/>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2}{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7"/>
  <p:tag name="PICTUREFILESIZE" val="3963"/>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ldots&gt;~~\leftrightarrow~~\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78"/>
  <p:tag name="PICTUREFILESIZE" val="7879"/>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0,0,\ldots,0,1,1,1,1,\ldots&gt;~~\leftrightarrow~~x^k + x^{k+1} + x^{k+2}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18"/>
  <p:tag name="PICTUREFILESIZE" val="15673"/>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x^k(1+x+x^2+\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21"/>
  <p:tag name="PICTUREFILESIZE" val="7842"/>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x^k}{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76"/>
  <p:tag name="PICTUREFILESIZE" val="393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2x+3x^2+4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43"/>
  <p:tag name="PICTUREFILESIZE" val="8574"/>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2x+3x^2+4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43"/>
  <p:tag name="PICTUREFILESIZE" val="8574"/>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d}{dx}(1+x+x^2+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51"/>
  <p:tag name="PICTUREFILESIZE" val="11512"/>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d}{dx}(\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47"/>
  <p:tag name="PICTUREFILESIZE" val="7566"/>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2"/>
  <p:tag name="PICTUREFILESIZE" val="573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g_0,g_1,g_2,g_3,\ldots&gt;~~\leftrightarrow~~g_0 + g_1 x + g_2 x^2 + g_3 x^3 + \ldots \]&#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0"/>
  <p:tag name="PICTUREFILESIZE" val="20333"/>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2,3,4,\ldots&gt;~~\leftrightarrow~~\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09"/>
  <p:tag name="PICTUREFILESIZE" val="12354"/>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d}{dx}(1+2x+3x^2+4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89"/>
  <p:tag name="PICTUREFILESIZE" val="14489"/>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2+6x+12x^2+20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94"/>
  <p:tag name="PICTUREFILESIZE" val="11349"/>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lt;2,6,12,20,\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20"/>
  <p:tag name="PICTUREFILESIZE" val="8257"/>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d}{dx}(0+x+2x^2+3x^3+4x^4+\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39"/>
  <p:tag name="PICTUREFILESIZE" val="16975"/>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1+4x+9x^2+16x^3+25x^4+\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8"/>
  <p:tag name="PICTUREFILESIZE" val="13001"/>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2x+3x^2+4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43"/>
  <p:tag name="PICTUREFILESIZE" val="8574"/>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2"/>
  <p:tag name="PICTUREFILESIZE" val="5738"/>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x+2x^2+3x^3+4x^4+\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95"/>
  <p:tag name="PICTUREFILESIZE" val="11168"/>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x}{(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2"/>
  <p:tag name="PICTUREFILESIZE" val="6229"/>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0,0,0,0,\ldots&gt;~~\leftrightarrow~~0 + 0x + 0x^2 + 0x^3 + \ldots = 0\]&#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6"/>
  <p:tag name="PICTUREFILESIZE" val="14944"/>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d}{dx}\frac{x}{(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50"/>
  <p:tag name="PICTUREFILESIZE" val="9192"/>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rightarrow~~\frac{1+x}{(1-x)^3}\]&#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24"/>
  <p:tag name="PICTUREFILESIZE" val="6660"/>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4,9,16,25,\ldots&gt;~~\leftrightarrow \frac{1+x}{(1-x)^3}\]&#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39"/>
  <p:tag name="PICTUREFILESIZE" val="16197"/>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a_0,a_1,a_2,a_3,\ldots&gt;~~\leftrightarrow~~A(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10"/>
  <p:tag name="PICTUREFILESIZE" val="12726"/>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b_0,b_1,b_2,b_3,\ldots&gt;~~\leftrightarrow~~B(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03"/>
  <p:tag name="PICTUREFILESIZE" val="12871"/>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x) = a_0 + a_1 x + a_2 x^2 + a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61"/>
  <p:tag name="PICTUREFILESIZE" val="14946"/>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x) = b_0 + b_1 x + b_2 x^2 + b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3"/>
  <p:tag name="PICTUREFILESIZE" val="15156"/>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C(x) = A(x) \cdot B(x) = (a_0 + a_1x + \ldots)(b_0 + b_1x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80"/>
  <p:tag name="PICTUREFILESIZE" val="21371"/>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c_k = a_0 b_k + a_1 b_{k-1} + a_2 b_{k-2} + \ldots + a_{k-1} b_1 + a_k b_0 = \sum_{i=0}^k a_i b_{k-i}\]&#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71"/>
  <p:tag name="PICTUREFILESIZE" val="29799"/>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lt;\binom{k}{0}, \binom{k}{1}, \ldots, \binom{k}{k}, 0, 0, \ldots&gt;~~\leftrightarrow~~\binom{k}{0} + \binom{k}{1}x + \ldots + \binom{k}{k}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49"/>
  <p:tag name="PICTUREFILESIZE" val="31819"/>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0,0,0,\ldots&gt;~~\leftrightarrow~~1 + 0x + 0x^2 + 0x^3 + \ldots = 1\]&#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6"/>
  <p:tag name="PICTUREFILESIZE" val="14481"/>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06"/>
  <p:tag name="PICTUREFILESIZE" val="4279"/>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x) = a_0 + a_1 x + a_2 x^2 + a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61"/>
  <p:tag name="PICTUREFILESIZE" val="14946"/>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x) = b_0 + b_1 x + b_2 x^2 + b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3"/>
  <p:tag name="PICTUREFILESIZE" val="15156"/>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C(x) = A(x) \cdot B(x) = (a_0 + a_1x + \ldots)(b_0 + b_1x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80"/>
  <p:tag name="PICTUREFILESIZE" val="21371"/>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c_k = a_0 b_k + a_1 b_{k-1} + a_2 b_{k-2} + \ldots + a_{k-1} b_1 + a_k b_0\]&#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6"/>
  <p:tag name="PICTUREFILESIZE" val="18738"/>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ldots&gt;~~\leftrightarrow~~1 + 1x + 1x^2 + 1x^3 + \ldots~~=~~\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32"/>
  <p:tag name="PICTUREFILESIZE" val="15598"/>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0"/>
  <p:tag name="PICTUREFILESIZE" val="4565"/>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0"/>
  <p:tag name="PICTUREFILESIZE" val="4565"/>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f(0) + f'(0)x + \frac{f''(0)}{2!} x^2 + \ldots + \frac{f^{(n)}(0)}{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9"/>
  <p:tag name="PICTUREFILESIZE" val="29311"/>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c_0 + c_1x + c_2 x^2 + \ldots + c_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03"/>
  <p:tag name="PICTUREFILESIZE" val="13991"/>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3,2,1,0,\ldots&gt;~~\leftrightarrow~~3 + 2x + 1x^2 + 0x^3 + \ldots = 3 + 2x + 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52"/>
  <p:tag name="PICTUREFILESIZE" val="18894"/>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0) = c_0\]&#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3"/>
  <p:tag name="PICTUREFILESIZE" val="4451"/>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c_1 + 2c_2 x + \ldots + (n-1)c_n x^{n-1}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43"/>
  <p:tag name="PICTUREFILESIZE" val="15505"/>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0) = c_1\]&#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8"/>
  <p:tag name="PICTUREFILESIZE" val="4402"/>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2c_2 + \ldots + (n-1)(n-2)c_n x^{n-2}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58"/>
  <p:tag name="PICTUREFILESIZE" val="17727"/>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0) = 2c_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16"/>
  <p:tag name="PICTUREFILESIZE" val="5898"/>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f(0) + f'(0)x + \frac{f''(0)}{2!} x^2 + \ldots + \frac{f^{(n)}(0)}{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9"/>
  <p:tag name="PICTUREFILESIZE" val="29311"/>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0"/>
  <p:tag name="PICTUREFILESIZE" val="4565"/>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f(0) + f'(0)x + \frac{f''(0)}{2!} x^2 + \ldots + \frac{f^{(n)}(0)}{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9"/>
  <p:tag name="PICTUREFILESIZE" val="29311"/>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66"/>
  <p:tag name="PICTUREFILESIZE" val="6683"/>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k(1-x)^{-(k+1)}\]&#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25"/>
  <p:tag name="PICTUREFILESIZE" val="10331"/>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ldots&gt;~~\leftrightarrow~~1 + 1x + 1x^2 + 1x^3 + \ldots~~=~~\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32"/>
  <p:tag name="PICTUREFILESIZE" val="15598"/>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n)}(x) = k(k+1)\ldots(k+n-1)(1-x)^{-(k+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1"/>
  <p:tag name="PICTUREFILESIZE" val="20019"/>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k(k+1)(1-x)^{-(k+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01"/>
  <p:tag name="PICTUREFILESIZE" val="14278"/>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n)}(x) = k(k+1)\ldots(k+n-1)(1-x)^{-(k+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1"/>
  <p:tag name="PICTUREFILESIZE" val="20019"/>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0"/>
  <p:tag name="PICTUREFILESIZE" val="4565"/>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f(0) + f'(0)x + \frac{f''(0)}{2!} x^2 + \ldots + \frac{f^{(n)}(0)}{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9"/>
  <p:tag name="PICTUREFILESIZE" val="29311"/>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f^{(n)}(0)}{n!} = \frac{k(k+1)\ldots(k+n-1)}{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30"/>
  <p:tag name="PICTUREFILESIZE" val="18067"/>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 \binom{n+k-1}{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4"/>
  <p:tag name="PICTUREFILESIZE" val="6784"/>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n)}(x) = k(k+1)\ldots(k+n-1)(1-x)^{-(k+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61"/>
  <p:tag name="PICTUREFILESIZE" val="20019"/>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x)^k}\]&#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80"/>
  <p:tag name="PICTUREFILESIZE" val="4565"/>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 = f(0) + f'(0)x + \frac{f''(0)}{2!} x^2 + \ldots + \frac{f^{(n)}(0)}{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99"/>
  <p:tag name="PICTUREFILESIZE" val="2931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1,1,-1,\ldots&gt;~~\leftrightarrow~~1 - 1x + 1x^2 - 1x^3 + \ldots~~=~~\frac{1}{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62"/>
  <p:tag name="PICTUREFILESIZE" val="16704"/>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f^{(n)}(0)}{n!} = \frac{k(k+1)\ldots(k+n-1)}{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30"/>
  <p:tag name="PICTUREFILESIZE" val="18067"/>
</p:tagLst>
</file>

<file path=ppt/tags/tag8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 \binom{n+k-1}{n}\]&#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4"/>
  <p:tag name="PICTUREFILESIZE" val="6784"/>
</p:tagLst>
</file>

<file path=ppt/tags/tag8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x) = 1 + x^2 + x^4 + \ldots = \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40"/>
  <p:tag name="PICTUREFILESIZE" val="12854"/>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x) = 1 + x^5 + x^{10} + \ldots = \frac{1}{1-x^5}\]&#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0"/>
  <p:tag name="PICTUREFILESIZE" val="13250"/>
</p:tagLst>
</file>

<file path=ppt/tags/tag8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x) = 1 + x + x^2 + x^3 + x^4 = \frac{1-x^5}{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78"/>
  <p:tag name="PICTUREFILESIZE" val="16707"/>
</p:tagLst>
</file>

<file path=ppt/tags/tag8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x) = 1 + 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30"/>
  <p:tag name="PICTUREFILESIZE" val="4988"/>
</p:tagLst>
</file>

<file path=ppt/tags/tag8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1}{1-x^2} \frac{1}{1-x^5} \frac{1-x^5}{1-x} (1+x)\]&#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85"/>
  <p:tag name="PICTUREFILESIZE" val="12470"/>
</p:tagLst>
</file>

<file path=ppt/tags/tag8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06"/>
  <p:tag name="PICTUREFILESIZE" val="5035"/>
</p:tagLst>
</file>

<file path=ppt/tags/tag8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06"/>
  <p:tag name="PICTUREFILESIZE" val="5035"/>
</p:tagLst>
</file>

<file path=ppt/tags/tag8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2,3,4,\ldots&gt;~~\leftrightarrow~~\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09"/>
  <p:tag name="PICTUREFILESIZE" val="1235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1,0,1,0,\ldots&gt;~~\leftrightarrow~~1 + 0x + 1x^2 + 0x^3 + \ldots~~=~~\frac{1}{1-x^2}\]&#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543"/>
  <p:tag name="PICTUREFILESIZE" val="18556"/>
</p:tagLst>
</file>

<file path=ppt/tags/tag9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2x+3x^2+4x^3+\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243"/>
  <p:tag name="PICTUREFILESIZE" val="8574"/>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r_0,r_1,r_2,r_3,\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86"/>
  <p:tag name="PICTUREFILESIZE" val="7500"/>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_{i+2} = r_{i+1} + r_i\]&#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59"/>
  <p:tag name="PICTUREFILESIZE" val="5256"/>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x) = r_0 + r_1 x + r_2 x^2 + r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4"/>
  <p:tag name="PICTUREFILESIZE" val="13951"/>
</p:tagLst>
</file>

<file path=ppt/tags/tag9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0,1,1,2,3,5,8,13,21,34,\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22"/>
  <p:tag name="PICTUREFILESIZE" val="12598"/>
</p:tagLst>
</file>

<file path=ppt/tags/tag9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_{i+2} = r_{i+1} + r_i\]&#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59"/>
  <p:tag name="PICTUREFILESIZE" val="5256"/>
</p:tagLst>
</file>

<file path=ppt/tags/tag9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1-\alpha x} = 1 + \alpha x + \alpha^2 x^2 + \ldots + \alpha^n x^n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20"/>
  <p:tag name="PICTUREFILESIZE" val="14777"/>
</p:tagLst>
</file>

<file path=ppt/tags/tag9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input{c:/latex-macros/texpoint.sty}&#10;&#10;\begin{document}&#10;%\begin{center}&#10;\unitlength=0.6pt&#10;\begin{picture}(600,190)(0,-30)&#10;% \put(0,-30){\dashbox(600,190){}} % bounding box&#10;&#10;\put(99,0){\dashbox(2,140){}}&#10;\put(99,140){\framebox(2,20){}}&#10;\put(30,0){\framebox(140,20){}}&#10;\put(40,20){\framebox(120,20){}}&#10;\put(50,40){\framebox(100,20){}}&#10;\put(60,60){\framebox(80,20){}}&#10;\put(70,80){\framebox(60,20){}}&#10;\put(80,100){\framebox(40,20){}}&#10;\put(90,120){\framebox(20,20){}}&#10;\put(299,0){\framebox(2,160){}}&#10;\put(499,0){\framebox(2,160){}}&#10;\put(0,-5){\framebox(600,5){}}&#10;\put(100,-20){\makebox(0,0){Post \#1}}&#10;\put(300,-20){\makebox(0,0){Post \#2}}&#10;\put(500,-20){\makebox(0,0){Post \#3}}&#10;\end{picture}&#10;&#10;\end{document}"/>
  <p:tag name="FILENAME" val="TP_tmp"/>
  <p:tag name="FORMAT" val="emf"/>
  <p:tag name="RES" val="1200"/>
  <p:tag name="BLEND" val="0"/>
  <p:tag name="TRANSPARENT" val="0"/>
  <p:tag name="TBUG" val="0"/>
  <p:tag name="ALLOWFS" val="1"/>
  <p:tag name="MAGNIFICATION" val="2002"/>
  <p:tag name="ORIGWIDTH" val="362"/>
  <p:tag name="PICTUREFILESIZE" val="38888"/>
</p:tagLst>
</file>

<file path=ppt/tags/tag9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t;s_0,s_1,s_2,s_3,\ldots&gt;\]&#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86"/>
  <p:tag name="PICTUREFILESIZE" val="7939"/>
</p:tagLst>
</file>

<file path=ppt/tags/tag9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x) = s_0 + s_1 x + s_2 x^2 + s_3 x^3 + \ldots\]&#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353"/>
  <p:tag name="PICTUREFILESIZE" val="1501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22801</TotalTime>
  <Words>2100</Words>
  <Application>Microsoft Office PowerPoint</Application>
  <PresentationFormat>On-screen Show (4:3)</PresentationFormat>
  <Paragraphs>338</Paragraphs>
  <Slides>52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新細明體</vt:lpstr>
      <vt:lpstr>Arial</vt:lpstr>
      <vt:lpstr>Calibri</vt:lpstr>
      <vt:lpstr>Comic Sans MS</vt:lpstr>
      <vt:lpstr>Euclid Symbol</vt:lpstr>
      <vt:lpstr>MT Extra</vt:lpstr>
      <vt:lpstr>Symbol</vt:lpstr>
      <vt:lpstr>Times New Roman</vt:lpstr>
      <vt:lpstr>Wingdings</vt:lpstr>
      <vt:lpstr>Default Design</vt:lpstr>
      <vt:lpstr>Equation</vt:lpstr>
      <vt:lpstr>Generating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Discrete Mathematics</dc:title>
  <dc:creator>CSE</dc:creator>
  <cp:lastModifiedBy>user</cp:lastModifiedBy>
  <cp:revision>583</cp:revision>
  <dcterms:created xsi:type="dcterms:W3CDTF">2007-08-29T04:27:34Z</dcterms:created>
  <dcterms:modified xsi:type="dcterms:W3CDTF">2022-09-09T17:56:30Z</dcterms:modified>
</cp:coreProperties>
</file>