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30" r:id="rId3"/>
    <p:sldId id="413" r:id="rId4"/>
    <p:sldId id="331" r:id="rId5"/>
    <p:sldId id="332" r:id="rId6"/>
    <p:sldId id="448" r:id="rId7"/>
    <p:sldId id="333" r:id="rId8"/>
    <p:sldId id="380" r:id="rId9"/>
    <p:sldId id="334" r:id="rId10"/>
    <p:sldId id="381" r:id="rId11"/>
    <p:sldId id="382" r:id="rId12"/>
    <p:sldId id="383" r:id="rId13"/>
    <p:sldId id="414" r:id="rId14"/>
    <p:sldId id="338" r:id="rId15"/>
    <p:sldId id="339" r:id="rId16"/>
    <p:sldId id="340" r:id="rId17"/>
    <p:sldId id="341" r:id="rId18"/>
    <p:sldId id="336" r:id="rId19"/>
    <p:sldId id="386" r:id="rId20"/>
    <p:sldId id="415" r:id="rId21"/>
    <p:sldId id="342" r:id="rId22"/>
    <p:sldId id="343" r:id="rId23"/>
    <p:sldId id="344" r:id="rId24"/>
    <p:sldId id="387" r:id="rId25"/>
    <p:sldId id="388" r:id="rId26"/>
    <p:sldId id="345" r:id="rId27"/>
    <p:sldId id="346" r:id="rId28"/>
    <p:sldId id="389" r:id="rId29"/>
    <p:sldId id="416" r:id="rId30"/>
    <p:sldId id="347" r:id="rId31"/>
    <p:sldId id="348" r:id="rId32"/>
    <p:sldId id="349" r:id="rId33"/>
    <p:sldId id="351" r:id="rId34"/>
    <p:sldId id="352" r:id="rId35"/>
    <p:sldId id="353" r:id="rId36"/>
    <p:sldId id="417" r:id="rId37"/>
    <p:sldId id="398" r:id="rId38"/>
    <p:sldId id="399" r:id="rId39"/>
    <p:sldId id="400" r:id="rId40"/>
    <p:sldId id="402" r:id="rId41"/>
    <p:sldId id="403" r:id="rId42"/>
    <p:sldId id="404" r:id="rId43"/>
    <p:sldId id="410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18" r:id="rId52"/>
    <p:sldId id="354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7" r:id="rId61"/>
    <p:sldId id="457" r:id="rId62"/>
    <p:sldId id="426" r:id="rId63"/>
    <p:sldId id="428" r:id="rId64"/>
    <p:sldId id="429" r:id="rId65"/>
    <p:sldId id="431" r:id="rId66"/>
    <p:sldId id="432" r:id="rId67"/>
    <p:sldId id="433" r:id="rId68"/>
    <p:sldId id="434" r:id="rId69"/>
    <p:sldId id="435" r:id="rId70"/>
    <p:sldId id="436" r:id="rId71"/>
    <p:sldId id="437" r:id="rId72"/>
    <p:sldId id="438" r:id="rId73"/>
    <p:sldId id="439" r:id="rId74"/>
    <p:sldId id="440" r:id="rId75"/>
    <p:sldId id="430" r:id="rId76"/>
    <p:sldId id="441" r:id="rId77"/>
    <p:sldId id="459" r:id="rId78"/>
    <p:sldId id="442" r:id="rId79"/>
    <p:sldId id="443" r:id="rId80"/>
    <p:sldId id="444" r:id="rId81"/>
    <p:sldId id="445" r:id="rId82"/>
    <p:sldId id="446" r:id="rId83"/>
    <p:sldId id="447" r:id="rId84"/>
    <p:sldId id="458" r:id="rId85"/>
    <p:sldId id="460" r:id="rId86"/>
    <p:sldId id="461" r:id="rId87"/>
    <p:sldId id="463" r:id="rId88"/>
    <p:sldId id="462" r:id="rId89"/>
    <p:sldId id="464" r:id="rId90"/>
    <p:sldId id="465" r:id="rId91"/>
    <p:sldId id="466" r:id="rId92"/>
  </p:sldIdLst>
  <p:sldSz cx="9144000" cy="6858000" type="screen4x3"/>
  <p:notesSz cx="6858000" cy="9144000"/>
  <p:custDataLst>
    <p:tags r:id="rId9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99"/>
    <a:srgbClr val="008000"/>
    <a:srgbClr val="CCCCFF"/>
    <a:srgbClr val="FFFF66"/>
    <a:srgbClr val="A50021"/>
    <a:srgbClr val="FF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46" d="100"/>
          <a:sy n="46" d="100"/>
        </p:scale>
        <p:origin x="85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66BBA43-BCE4-4073-A577-FDB2D787B1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5DC4C-13B3-444F-BE01-682B2E0378F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82BCA-3ADC-4BC0-89EF-33574DF831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F0427-5F4C-468A-8BF2-1469C36021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A41AC-DF82-4680-8AA8-BCB1C8F643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49A31-642C-4840-ACF5-EB405FF2DD8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BF540-8035-4902-B337-D1EB3C0203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66E9A-4279-4F15-AE3C-0EB26710696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B1FA-EFFF-42E6-8AFD-B7E33F68CF6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5799F-9A67-4984-857E-FC6DF7B1574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AD650-116C-428C-84D0-76459137B7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0B2A7-039D-4AE0-BD01-E7D6F9CE64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D126BB2A-C11B-433D-A635-8E0576CC44E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57200"/>
            <a:ext cx="5943600" cy="9144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latin typeface="Comic Sans MS" pitchFamily="66" charset="0"/>
              </a:rPr>
              <a:t>Introduction to Graphs</a:t>
            </a:r>
          </a:p>
        </p:txBody>
      </p:sp>
      <p:sp>
        <p:nvSpPr>
          <p:cNvPr id="4100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1" name="Picture 173" descr="Konigsberg_brid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2578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8148384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>
                <a:solidFill>
                  <a:srgbClr val="003366"/>
                </a:solidFill>
              </a:rPr>
              <a:t>”</a:t>
            </a:r>
            <a:r>
              <a:rPr lang="en-US" dirty="0"/>
              <a:t> </a:t>
            </a:r>
            <a:r>
              <a:rPr lang="en-US" dirty="0" smtClean="0"/>
              <a:t>has no solution</a:t>
            </a:r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56101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it always possible to find such a walk if there is</a:t>
            </a: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3815" name="Oval 7"/>
          <p:cNvSpPr>
            <a:spLocks noChangeArrowheads="1"/>
          </p:cNvSpPr>
          <p:nvPr/>
        </p:nvSpPr>
        <p:spPr bwMode="auto">
          <a:xfrm>
            <a:off x="10668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6" name="Oval 8"/>
          <p:cNvSpPr>
            <a:spLocks noChangeArrowheads="1"/>
          </p:cNvSpPr>
          <p:nvPr/>
        </p:nvSpPr>
        <p:spPr bwMode="auto">
          <a:xfrm>
            <a:off x="19812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7" name="Oval 9"/>
          <p:cNvSpPr>
            <a:spLocks noChangeArrowheads="1"/>
          </p:cNvSpPr>
          <p:nvPr/>
        </p:nvSpPr>
        <p:spPr bwMode="auto">
          <a:xfrm>
            <a:off x="28956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8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9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20" name="Text Box 12"/>
          <p:cNvSpPr txBox="1">
            <a:spLocks noChangeArrowheads="1"/>
          </p:cNvSpPr>
          <p:nvPr/>
        </p:nvSpPr>
        <p:spPr bwMode="auto">
          <a:xfrm>
            <a:off x="7016750" y="5908675"/>
            <a:ext cx="6159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5" grpId="0" animBg="1"/>
      <p:bldP spid="503816" grpId="0" animBg="1"/>
      <p:bldP spid="503817" grpId="0" animBg="1"/>
      <p:bldP spid="503818" grpId="0" animBg="1"/>
      <p:bldP spid="503819" grpId="0" animBg="1"/>
      <p:bldP spid="5038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735488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it always possible to find such a walk if the graph is </a:t>
            </a:r>
            <a:r>
              <a:rPr lang="en-US" altLang="zh-TW" b="1">
                <a:solidFill>
                  <a:srgbClr val="008000"/>
                </a:solidFill>
              </a:rPr>
              <a:t>“connected”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there are</a:t>
            </a:r>
            <a:r>
              <a:rPr lang="en-US" altLang="zh-TW" b="1">
                <a:solidFill>
                  <a:srgbClr val="A50021"/>
                </a:solidFill>
              </a:rPr>
              <a:t> 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>
            <a:off x="8077200" y="5908675"/>
            <a:ext cx="693738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YES!</a:t>
            </a:r>
          </a:p>
        </p:txBody>
      </p:sp>
      <p:sp>
        <p:nvSpPr>
          <p:cNvPr id="13319" name="Oval 13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14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6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7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8148384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>
                <a:solidFill>
                  <a:srgbClr val="003366"/>
                </a:solidFill>
              </a:rPr>
              <a:t>”</a:t>
            </a:r>
            <a:r>
              <a:rPr lang="en-US" dirty="0"/>
              <a:t> </a:t>
            </a:r>
            <a:r>
              <a:rPr lang="en-US" dirty="0" smtClean="0"/>
              <a:t>has no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 animBg="1"/>
      <p:bldP spid="5048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505869" name="AutoShape 13"/>
          <p:cNvSpPr>
            <a:spLocks noChangeArrowheads="1"/>
          </p:cNvSpPr>
          <p:nvPr/>
        </p:nvSpPr>
        <p:spPr bwMode="auto">
          <a:xfrm>
            <a:off x="3505200" y="2819400"/>
            <a:ext cx="2209800" cy="381000"/>
          </a:xfrm>
          <a:prstGeom prst="wedgeRoundRectCallout">
            <a:avLst>
              <a:gd name="adj1" fmla="val -23995"/>
              <a:gd name="adj2" fmla="val -149167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Eulerian path</a:t>
            </a:r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660400" y="3783013"/>
            <a:ext cx="7797800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graph has an Eulerian path if and only if it is </a:t>
            </a:r>
          </a:p>
          <a:p>
            <a:pPr>
              <a:lnSpc>
                <a:spcPct val="150000"/>
              </a:lnSpc>
            </a:pPr>
            <a:r>
              <a:rPr lang="en-US"/>
              <a:t>“connected” and has at most two vertices with an odd number of edges.</a:t>
            </a:r>
          </a:p>
        </p:txBody>
      </p: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1492250" y="5146675"/>
            <a:ext cx="613727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theorem was proved in 1736, </a:t>
            </a:r>
          </a:p>
          <a:p>
            <a:pPr>
              <a:lnSpc>
                <a:spcPct val="150000"/>
              </a:lnSpc>
            </a:pPr>
            <a:r>
              <a:rPr lang="en-US"/>
              <a:t>and was regarded as the starting point of graph theory.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8148384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>
                <a:solidFill>
                  <a:srgbClr val="003366"/>
                </a:solidFill>
              </a:rPr>
              <a:t>”</a:t>
            </a:r>
            <a:r>
              <a:rPr lang="en-US" dirty="0"/>
              <a:t> </a:t>
            </a:r>
            <a:r>
              <a:rPr lang="en-US" dirty="0" smtClean="0"/>
              <a:t>has no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9" grpId="0" animBg="1"/>
      <p:bldP spid="505870" grpId="0" animBg="1"/>
      <p:bldP spid="5058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95650" y="457200"/>
            <a:ext cx="263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Types of Graphs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334000" y="1843088"/>
            <a:ext cx="3406775" cy="2043112"/>
            <a:chOff x="494" y="1169"/>
            <a:chExt cx="2146" cy="1287"/>
          </a:xfrm>
        </p:grpSpPr>
        <p:sp>
          <p:nvSpPr>
            <p:cNvPr id="16410" name="Text Box 37"/>
            <p:cNvSpPr txBox="1">
              <a:spLocks noChangeArrowheads="1"/>
            </p:cNvSpPr>
            <p:nvPr/>
          </p:nvSpPr>
          <p:spPr bwMode="auto">
            <a:xfrm>
              <a:off x="494" y="1169"/>
              <a:ext cx="1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sz="2000">
                  <a:solidFill>
                    <a:srgbClr val="000000"/>
                  </a:solidFill>
                </a:rPr>
                <a:t>Directed Graph</a:t>
              </a:r>
            </a:p>
          </p:txBody>
        </p:sp>
        <p:sp>
          <p:nvSpPr>
            <p:cNvPr id="16411" name="Oval 38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39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Oval 40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41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415" name="AutoShape 42"/>
            <p:cNvCxnSpPr>
              <a:cxnSpLocks noChangeShapeType="1"/>
              <a:stCxn id="16411" idx="5"/>
              <a:endCxn id="16412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6416" name="AutoShape 43"/>
            <p:cNvCxnSpPr>
              <a:cxnSpLocks noChangeShapeType="1"/>
              <a:stCxn id="16411" idx="4"/>
              <a:endCxn id="16414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6417" name="AutoShape 44"/>
            <p:cNvCxnSpPr>
              <a:cxnSpLocks noChangeShapeType="1"/>
              <a:stCxn id="16414" idx="0"/>
              <a:endCxn id="16412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6418" name="AutoShape 45"/>
            <p:cNvCxnSpPr>
              <a:cxnSpLocks noChangeShapeType="1"/>
              <a:stCxn id="16414" idx="0"/>
              <a:endCxn id="16413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sp>
          <p:nvSpPr>
            <p:cNvPr id="16419" name="Freeform 46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>
                <a:gd name="T0" fmla="*/ 128 w 360"/>
                <a:gd name="T1" fmla="*/ 376 h 376"/>
                <a:gd name="T2" fmla="*/ 32 w 360"/>
                <a:gd name="T3" fmla="*/ 88 h 376"/>
                <a:gd name="T4" fmla="*/ 320 w 360"/>
                <a:gd name="T5" fmla="*/ 40 h 376"/>
                <a:gd name="T6" fmla="*/ 272 w 360"/>
                <a:gd name="T7" fmla="*/ 32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"/>
                <a:gd name="T13" fmla="*/ 0 h 376"/>
                <a:gd name="T14" fmla="*/ 360 w 360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47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>
                <a:gd name="T0" fmla="*/ 912 w 912"/>
                <a:gd name="T1" fmla="*/ 336 h 440"/>
                <a:gd name="T2" fmla="*/ 288 w 912"/>
                <a:gd name="T3" fmla="*/ 384 h 440"/>
                <a:gd name="T4" fmla="*/ 0 w 912"/>
                <a:gd name="T5" fmla="*/ 0 h 440"/>
                <a:gd name="T6" fmla="*/ 0 60000 65536"/>
                <a:gd name="T7" fmla="*/ 0 60000 65536"/>
                <a:gd name="T8" fmla="*/ 0 60000 65536"/>
                <a:gd name="T9" fmla="*/ 0 w 912"/>
                <a:gd name="T10" fmla="*/ 0 h 440"/>
                <a:gd name="T11" fmla="*/ 912 w 912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25" name="Text Box 49"/>
          <p:cNvSpPr txBox="1">
            <a:spLocks noChangeArrowheads="1"/>
          </p:cNvSpPr>
          <p:nvPr/>
        </p:nvSpPr>
        <p:spPr bwMode="auto">
          <a:xfrm>
            <a:off x="3194050" y="4691063"/>
            <a:ext cx="1614488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rgbClr val="000000"/>
                </a:solidFill>
              </a:rPr>
              <a:t>Multi-Graph</a:t>
            </a:r>
          </a:p>
        </p:txBody>
      </p:sp>
      <p:sp>
        <p:nvSpPr>
          <p:cNvPr id="511026" name="Oval 50"/>
          <p:cNvSpPr>
            <a:spLocks noChangeArrowheads="1"/>
          </p:cNvSpPr>
          <p:nvPr/>
        </p:nvSpPr>
        <p:spPr bwMode="auto">
          <a:xfrm>
            <a:off x="31242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1027" name="Oval 51"/>
          <p:cNvSpPr>
            <a:spLocks noChangeArrowheads="1"/>
          </p:cNvSpPr>
          <p:nvPr/>
        </p:nvSpPr>
        <p:spPr bwMode="auto">
          <a:xfrm>
            <a:off x="45339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1028" name="Oval 52"/>
          <p:cNvSpPr>
            <a:spLocks noChangeArrowheads="1"/>
          </p:cNvSpPr>
          <p:nvPr/>
        </p:nvSpPr>
        <p:spPr bwMode="auto">
          <a:xfrm>
            <a:off x="59817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1029" name="AutoShape 53"/>
          <p:cNvCxnSpPr>
            <a:cxnSpLocks noChangeShapeType="1"/>
            <a:stCxn id="511026" idx="6"/>
            <a:endCxn id="511027" idx="2"/>
          </p:cNvCxnSpPr>
          <p:nvPr/>
        </p:nvCxnSpPr>
        <p:spPr bwMode="auto">
          <a:xfrm>
            <a:off x="3352800" y="5816600"/>
            <a:ext cx="11811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511030" name="AutoShape 54"/>
          <p:cNvCxnSpPr>
            <a:cxnSpLocks noChangeShapeType="1"/>
            <a:endCxn id="511027" idx="6"/>
          </p:cNvCxnSpPr>
          <p:nvPr/>
        </p:nvCxnSpPr>
        <p:spPr bwMode="auto">
          <a:xfrm flipH="1">
            <a:off x="4762500" y="5778500"/>
            <a:ext cx="1219200" cy="38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</p:spPr>
      </p:cxnSp>
      <p:sp>
        <p:nvSpPr>
          <p:cNvPr id="511031" name="Freeform 55"/>
          <p:cNvSpPr>
            <a:spLocks/>
          </p:cNvSpPr>
          <p:nvPr/>
        </p:nvSpPr>
        <p:spPr bwMode="auto">
          <a:xfrm>
            <a:off x="3319463" y="5314950"/>
            <a:ext cx="1266825" cy="500063"/>
          </a:xfrm>
          <a:custGeom>
            <a:avLst/>
            <a:gdLst>
              <a:gd name="T0" fmla="*/ 0 w 816"/>
              <a:gd name="T1" fmla="*/ 248 h 296"/>
              <a:gd name="T2" fmla="*/ 384 w 816"/>
              <a:gd name="T3" fmla="*/ 8 h 296"/>
              <a:gd name="T4" fmla="*/ 816 w 816"/>
              <a:gd name="T5" fmla="*/ 296 h 296"/>
              <a:gd name="T6" fmla="*/ 0 60000 65536"/>
              <a:gd name="T7" fmla="*/ 0 60000 65536"/>
              <a:gd name="T8" fmla="*/ 0 60000 65536"/>
              <a:gd name="T9" fmla="*/ 0 w 816"/>
              <a:gd name="T10" fmla="*/ 0 h 296"/>
              <a:gd name="T11" fmla="*/ 816 w 81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96">
                <a:moveTo>
                  <a:pt x="0" y="248"/>
                </a:moveTo>
                <a:cubicBezTo>
                  <a:pt x="124" y="124"/>
                  <a:pt x="248" y="0"/>
                  <a:pt x="384" y="8"/>
                </a:cubicBezTo>
                <a:cubicBezTo>
                  <a:pt x="520" y="16"/>
                  <a:pt x="668" y="156"/>
                  <a:pt x="816" y="296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8025" y="1676400"/>
            <a:ext cx="3365500" cy="2389188"/>
            <a:chOff x="350" y="952"/>
            <a:chExt cx="2120" cy="1505"/>
          </a:xfrm>
        </p:grpSpPr>
        <p:sp>
          <p:nvSpPr>
            <p:cNvPr id="16400" name="Text Box 57"/>
            <p:cNvSpPr txBox="1">
              <a:spLocks noChangeArrowheads="1"/>
            </p:cNvSpPr>
            <p:nvPr/>
          </p:nvSpPr>
          <p:spPr bwMode="auto">
            <a:xfrm>
              <a:off x="350" y="952"/>
              <a:ext cx="21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000">
                  <a:solidFill>
                    <a:srgbClr val="000000"/>
                  </a:solidFill>
                </a:rPr>
                <a:t> </a:t>
              </a:r>
              <a:r>
                <a:rPr kumimoji="0" lang="en-US" sz="2000" b="1">
                  <a:solidFill>
                    <a:srgbClr val="000000"/>
                  </a:solidFill>
                </a:rPr>
                <a:t>Simple Undirected Graph</a:t>
              </a:r>
            </a:p>
          </p:txBody>
        </p:sp>
        <p:sp>
          <p:nvSpPr>
            <p:cNvPr id="16401" name="Oval 58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Oval 59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Oval 60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Oval 61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405" name="AutoShape 62"/>
            <p:cNvCxnSpPr>
              <a:cxnSpLocks noChangeShapeType="1"/>
              <a:stCxn id="16404" idx="0"/>
              <a:endCxn id="16402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406" name="AutoShape 63"/>
            <p:cNvCxnSpPr>
              <a:cxnSpLocks noChangeShapeType="1"/>
              <a:stCxn id="16404" idx="0"/>
              <a:endCxn id="16403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407" name="AutoShape 64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16408" name="Line 65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66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45" name="AutoShape 69"/>
          <p:cNvSpPr>
            <a:spLocks noChangeArrowheads="1"/>
          </p:cNvSpPr>
          <p:nvPr/>
        </p:nvSpPr>
        <p:spPr bwMode="auto">
          <a:xfrm>
            <a:off x="6248400" y="4648200"/>
            <a:ext cx="2133600" cy="685800"/>
          </a:xfrm>
          <a:prstGeom prst="wedgeRoundRectCallout">
            <a:avLst>
              <a:gd name="adj1" fmla="val -47319"/>
              <a:gd name="adj2" fmla="val 78935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/>
              <a:t>Eulerian path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5" grpId="0"/>
      <p:bldP spid="511026" grpId="0" animBg="1"/>
      <p:bldP spid="511027" grpId="0" animBg="1"/>
      <p:bldP spid="511028" grpId="0" animBg="1"/>
      <p:bldP spid="511031" grpId="0" animBg="1"/>
      <p:bldP spid="5110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9"/>
          <p:cNvGrpSpPr>
            <a:grpSpLocks/>
          </p:cNvGrpSpPr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17430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1" name="Rectangle 36"/>
          <p:cNvSpPr>
            <a:spLocks noChangeArrowheads="1"/>
          </p:cNvSpPr>
          <p:nvPr/>
        </p:nvSpPr>
        <p:spPr bwMode="auto">
          <a:xfrm>
            <a:off x="1428750" y="1595438"/>
            <a:ext cx="34480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graph G=(V,E) consists of: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 vertices,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lang="en-US" i="1">
                <a:solidFill>
                  <a:srgbClr val="0033CC"/>
                </a:solidFill>
              </a:rPr>
              <a:t>V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</a:t>
            </a:r>
            <a:r>
              <a:rPr lang="en-US" i="1">
                <a:solidFill>
                  <a:srgbClr val="000000"/>
                </a:solidFill>
              </a:rPr>
              <a:t> undirected</a:t>
            </a:r>
            <a:r>
              <a:rPr lang="en-US">
                <a:solidFill>
                  <a:srgbClr val="000000"/>
                </a:solidFill>
              </a:rPr>
              <a:t> edges, </a:t>
            </a:r>
            <a:r>
              <a:rPr lang="en-US" i="1">
                <a:solidFill>
                  <a:srgbClr val="008000"/>
                </a:solidFill>
              </a:rPr>
              <a:t>E</a:t>
            </a:r>
            <a:r>
              <a:rPr lang="en-US">
                <a:solidFill>
                  <a:srgbClr val="0080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17412" name="Group 44"/>
          <p:cNvGrpSpPr>
            <a:grpSpLocks/>
          </p:cNvGrpSpPr>
          <p:nvPr/>
        </p:nvGrpSpPr>
        <p:grpSpPr bwMode="auto">
          <a:xfrm>
            <a:off x="6065838" y="1665288"/>
            <a:ext cx="1362075" cy="2047875"/>
            <a:chOff x="4498" y="955"/>
            <a:chExt cx="858" cy="1290"/>
          </a:xfrm>
        </p:grpSpPr>
        <p:cxnSp>
          <p:nvCxnSpPr>
            <p:cNvPr id="17423" name="AutoShape 45"/>
            <p:cNvCxnSpPr>
              <a:cxnSpLocks noChangeShapeType="1"/>
              <a:stCxn id="17432" idx="7"/>
              <a:endCxn id="17434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6"/>
            <p:cNvCxnSpPr>
              <a:cxnSpLocks noChangeShapeType="1"/>
              <a:stCxn id="17432" idx="6"/>
              <a:endCxn id="17433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7"/>
            <p:cNvCxnSpPr>
              <a:cxnSpLocks noChangeShapeType="1"/>
              <a:stCxn id="17430" idx="7"/>
              <a:endCxn id="17431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48"/>
            <p:cNvCxnSpPr>
              <a:cxnSpLocks noChangeShapeType="1"/>
              <a:stCxn id="17435" idx="7"/>
              <a:endCxn id="17434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49"/>
            <p:cNvCxnSpPr>
              <a:cxnSpLocks noChangeShapeType="1"/>
              <a:endCxn id="17433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0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1"/>
            <p:cNvCxnSpPr>
              <a:cxnSpLocks noChangeShapeType="1"/>
              <a:stCxn id="17430" idx="5"/>
              <a:endCxn id="17435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</p:grpSp>
      <p:sp>
        <p:nvSpPr>
          <p:cNvPr id="17413" name="Text Box 56"/>
          <p:cNvSpPr txBox="1">
            <a:spLocks noChangeArrowheads="1"/>
          </p:cNvSpPr>
          <p:nvPr/>
        </p:nvSpPr>
        <p:spPr bwMode="auto">
          <a:xfrm>
            <a:off x="3508375" y="457200"/>
            <a:ext cx="227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Graphs</a:t>
            </a:r>
          </a:p>
        </p:txBody>
      </p:sp>
      <p:sp>
        <p:nvSpPr>
          <p:cNvPr id="17414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15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7416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7417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7418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7419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420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V(G) = {a,b,c,d,e,f}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E(G) = {ad,af,bd,be,cd,ce,df}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85813" y="5105400"/>
            <a:ext cx="7554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vertices a,b are </a:t>
            </a:r>
            <a:r>
              <a:rPr lang="en-US" b="1" i="1">
                <a:solidFill>
                  <a:srgbClr val="CC0000"/>
                </a:solidFill>
              </a:rPr>
              <a:t>adjacent</a:t>
            </a:r>
            <a:r>
              <a:rPr lang="en-US"/>
              <a:t> (</a:t>
            </a:r>
            <a:r>
              <a:rPr lang="en-US" b="1" i="1">
                <a:solidFill>
                  <a:srgbClr val="008000"/>
                </a:solidFill>
              </a:rPr>
              <a:t>neighbours</a:t>
            </a:r>
            <a:r>
              <a:rPr lang="en-US"/>
              <a:t>) if the edge ab is present.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1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Vertex Degrees</a:t>
            </a:r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914400" y="4135438"/>
            <a:ext cx="4692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1">
                <a:solidFill>
                  <a:srgbClr val="0033CC"/>
                </a:solidFill>
              </a:rPr>
              <a:t>degree</a:t>
            </a:r>
            <a:r>
              <a:rPr lang="en-US">
                <a:solidFill>
                  <a:srgbClr val="000000"/>
                </a:solidFill>
              </a:rPr>
              <a:t> of a vertex = # of </a:t>
            </a:r>
            <a:r>
              <a:rPr lang="en-US" b="1" i="1">
                <a:solidFill>
                  <a:srgbClr val="0033CC"/>
                </a:solidFill>
              </a:rPr>
              <a:t>incident</a:t>
            </a:r>
            <a:r>
              <a:rPr lang="en-US">
                <a:solidFill>
                  <a:srgbClr val="000000"/>
                </a:solidFill>
              </a:rPr>
              <a:t> edges</a:t>
            </a:r>
          </a:p>
        </p:txBody>
      </p:sp>
      <p:grpSp>
        <p:nvGrpSpPr>
          <p:cNvPr id="18436" name="Group 49"/>
          <p:cNvGrpSpPr>
            <a:grpSpLocks/>
          </p:cNvGrpSpPr>
          <p:nvPr/>
        </p:nvGrpSpPr>
        <p:grpSpPr bwMode="auto">
          <a:xfrm>
            <a:off x="6403975" y="1406525"/>
            <a:ext cx="1752600" cy="2438400"/>
            <a:chOff x="4375" y="832"/>
            <a:chExt cx="1104" cy="1536"/>
          </a:xfrm>
        </p:grpSpPr>
        <p:sp>
          <p:nvSpPr>
            <p:cNvPr id="18458" name="Oval 5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Oval 5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Oval 5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Oval 5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Oval 5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Oval 5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7" name="Group 56"/>
          <p:cNvGrpSpPr>
            <a:grpSpLocks/>
          </p:cNvGrpSpPr>
          <p:nvPr/>
        </p:nvGrpSpPr>
        <p:grpSpPr bwMode="auto">
          <a:xfrm>
            <a:off x="6599238" y="1609725"/>
            <a:ext cx="1362075" cy="2047875"/>
            <a:chOff x="4498" y="955"/>
            <a:chExt cx="858" cy="1290"/>
          </a:xfrm>
        </p:grpSpPr>
        <p:cxnSp>
          <p:nvCxnSpPr>
            <p:cNvPr id="18451" name="AutoShape 57"/>
            <p:cNvCxnSpPr>
              <a:cxnSpLocks noChangeShapeType="1"/>
              <a:stCxn id="18460" idx="7"/>
              <a:endCxn id="18462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58"/>
            <p:cNvCxnSpPr>
              <a:cxnSpLocks noChangeShapeType="1"/>
              <a:stCxn id="18460" idx="6"/>
              <a:endCxn id="18461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3" name="AutoShape 59"/>
            <p:cNvCxnSpPr>
              <a:cxnSpLocks noChangeShapeType="1"/>
              <a:stCxn id="18458" idx="7"/>
              <a:endCxn id="18459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4" name="AutoShape 60"/>
            <p:cNvCxnSpPr>
              <a:cxnSpLocks noChangeShapeType="1"/>
              <a:stCxn id="18463" idx="7"/>
              <a:endCxn id="18462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5" name="AutoShape 61"/>
            <p:cNvCxnSpPr>
              <a:cxnSpLocks noChangeShapeType="1"/>
              <a:endCxn id="18461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6" name="AutoShape 62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7" name="AutoShape 63"/>
            <p:cNvCxnSpPr>
              <a:cxnSpLocks noChangeShapeType="1"/>
              <a:stCxn id="18458" idx="5"/>
              <a:endCxn id="18463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64"/>
          <p:cNvSpPr txBox="1">
            <a:spLocks noChangeArrowheads="1"/>
          </p:cNvSpPr>
          <p:nvPr/>
        </p:nvSpPr>
        <p:spPr bwMode="auto">
          <a:xfrm>
            <a:off x="6769100" y="11430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439" name="Text Box 65"/>
          <p:cNvSpPr txBox="1">
            <a:spLocks noChangeArrowheads="1"/>
          </p:cNvSpPr>
          <p:nvPr/>
        </p:nvSpPr>
        <p:spPr bwMode="auto">
          <a:xfrm>
            <a:off x="6175375" y="2092325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440" name="Text Box 66"/>
          <p:cNvSpPr txBox="1">
            <a:spLocks noChangeArrowheads="1"/>
          </p:cNvSpPr>
          <p:nvPr/>
        </p:nvSpPr>
        <p:spPr bwMode="auto">
          <a:xfrm>
            <a:off x="6403975" y="331152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8441" name="Text Box 67"/>
          <p:cNvSpPr txBox="1">
            <a:spLocks noChangeArrowheads="1"/>
          </p:cNvSpPr>
          <p:nvPr/>
        </p:nvSpPr>
        <p:spPr bwMode="auto">
          <a:xfrm>
            <a:off x="7546975" y="3692525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8442" name="Text Box 68"/>
          <p:cNvSpPr txBox="1">
            <a:spLocks noChangeArrowheads="1"/>
          </p:cNvSpPr>
          <p:nvPr/>
        </p:nvSpPr>
        <p:spPr bwMode="auto">
          <a:xfrm>
            <a:off x="8232775" y="2930525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8443" name="Text Box 69"/>
          <p:cNvSpPr txBox="1">
            <a:spLocks noChangeArrowheads="1"/>
          </p:cNvSpPr>
          <p:nvPr/>
        </p:nvSpPr>
        <p:spPr bwMode="auto">
          <a:xfrm>
            <a:off x="7927975" y="1406525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44" name="Text Box 70"/>
          <p:cNvSpPr txBox="1">
            <a:spLocks noChangeArrowheads="1"/>
          </p:cNvSpPr>
          <p:nvPr/>
        </p:nvSpPr>
        <p:spPr bwMode="auto">
          <a:xfrm>
            <a:off x="990600" y="1239838"/>
            <a:ext cx="341153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 edge uv is</a:t>
            </a:r>
            <a:r>
              <a:rPr lang="en-US" b="1" i="1">
                <a:solidFill>
                  <a:srgbClr val="CC0000"/>
                </a:solidFill>
              </a:rPr>
              <a:t> incident </a:t>
            </a:r>
            <a:r>
              <a:rPr lang="en-US"/>
              <a:t>on </a:t>
            </a:r>
          </a:p>
          <a:p>
            <a:pPr>
              <a:lnSpc>
                <a:spcPct val="150000"/>
              </a:lnSpc>
            </a:pPr>
            <a:r>
              <a:rPr lang="en-US"/>
              <a:t>the vertex u and the vertex v.</a:t>
            </a: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914400" y="2459038"/>
            <a:ext cx="42100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</a:t>
            </a:r>
            <a:r>
              <a:rPr lang="en-US" b="1" i="1">
                <a:solidFill>
                  <a:srgbClr val="008000"/>
                </a:solidFill>
              </a:rPr>
              <a:t>neighbour set</a:t>
            </a:r>
            <a:r>
              <a:rPr lang="en-US"/>
              <a:t>  N(v) of a vertex v</a:t>
            </a:r>
          </a:p>
          <a:p>
            <a:pPr>
              <a:lnSpc>
                <a:spcPct val="150000"/>
              </a:lnSpc>
            </a:pPr>
            <a:r>
              <a:rPr lang="en-US"/>
              <a:t>is the set of vertices adjacent to it.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927100" y="3328988"/>
            <a:ext cx="500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N(a) = {d,f},  N(d) = {a,b,c,f}, N(e) = {b,c}.</a:t>
            </a:r>
          </a:p>
        </p:txBody>
      </p:sp>
      <p:sp>
        <p:nvSpPr>
          <p:cNvPr id="550985" name="Text Box 73"/>
          <p:cNvSpPr txBox="1">
            <a:spLocks noChangeArrowheads="1"/>
          </p:cNvSpPr>
          <p:nvPr/>
        </p:nvSpPr>
        <p:spPr bwMode="auto">
          <a:xfrm>
            <a:off x="914400" y="4606925"/>
            <a:ext cx="615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deg(d) = 4,    deg(a)=deg(b)=deg(c)=deg(e)=deg(f)=2.</a:t>
            </a: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1358900" y="5486400"/>
            <a:ext cx="6424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</a:pPr>
            <a:r>
              <a:rPr lang="en-US"/>
              <a:t>the degree of a vertex v = the number of neighbours of v?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1600200" y="6172200"/>
            <a:ext cx="2417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For multigraphs, </a:t>
            </a:r>
            <a:r>
              <a:rPr lang="en-US" altLang="zh-TW">
                <a:solidFill>
                  <a:srgbClr val="A50021"/>
                </a:solidFill>
              </a:rPr>
              <a:t>NO.</a:t>
            </a: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4883150" y="6172200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For simple graphs, </a:t>
            </a:r>
            <a:r>
              <a:rPr lang="en-US" altLang="zh-TW">
                <a:solidFill>
                  <a:srgbClr val="008000"/>
                </a:solidFill>
              </a:rPr>
              <a:t>YES</a:t>
            </a:r>
            <a:r>
              <a:rPr lang="en-US" altLang="zh-TW">
                <a:solidFill>
                  <a:srgbClr val="A5002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8" grpId="0"/>
      <p:bldP spid="550983" grpId="0"/>
      <p:bldP spid="550984" grpId="0"/>
      <p:bldP spid="550985" grpId="0"/>
      <p:bldP spid="550986" grpId="0" animBg="1"/>
      <p:bldP spid="550987" grpId="0"/>
      <p:bldP spid="550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57538" y="457200"/>
            <a:ext cx="270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Degree Sequence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5214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(2,2,2)?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096000" y="1447800"/>
            <a:ext cx="687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YES.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78486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8305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896" name="Line 8"/>
          <p:cNvSpPr>
            <a:spLocks noChangeShapeType="1"/>
          </p:cNvSpPr>
          <p:nvPr/>
        </p:nvSpPr>
        <p:spPr bwMode="auto">
          <a:xfrm flipV="1">
            <a:off x="74676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/>
        </p:nvSpPr>
        <p:spPr bwMode="auto">
          <a:xfrm>
            <a:off x="79248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746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2667000"/>
            <a:ext cx="5418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(3,3,3,3)?</a:t>
            </a:r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6096000" y="2681288"/>
            <a:ext cx="687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YES</a:t>
            </a:r>
            <a:r>
              <a:rPr lang="en-US" dirty="0"/>
              <a:t>.</a:t>
            </a:r>
          </a:p>
        </p:txBody>
      </p:sp>
      <p:sp>
        <p:nvSpPr>
          <p:cNvPr id="549901" name="Oval 13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2" name="Oval 14"/>
          <p:cNvSpPr>
            <a:spLocks noChangeArrowheads="1"/>
          </p:cNvSpPr>
          <p:nvPr/>
        </p:nvSpPr>
        <p:spPr bwMode="auto">
          <a:xfrm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3" name="Oval 15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 flipV="1">
            <a:off x="74676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>
            <a:off x="79248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6" name="Line 18"/>
          <p:cNvSpPr>
            <a:spLocks noChangeShapeType="1"/>
          </p:cNvSpPr>
          <p:nvPr/>
        </p:nvSpPr>
        <p:spPr bwMode="auto">
          <a:xfrm>
            <a:off x="7467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>
            <a:off x="79248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9" name="Line 21"/>
          <p:cNvSpPr>
            <a:spLocks noChangeShapeType="1"/>
          </p:cNvSpPr>
          <p:nvPr/>
        </p:nvSpPr>
        <p:spPr bwMode="auto">
          <a:xfrm flipH="1">
            <a:off x="74676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10" name="Line 22"/>
          <p:cNvSpPr>
            <a:spLocks noChangeShapeType="1"/>
          </p:cNvSpPr>
          <p:nvPr/>
        </p:nvSpPr>
        <p:spPr bwMode="auto">
          <a:xfrm>
            <a:off x="79248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33400" y="3886200"/>
            <a:ext cx="517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(2,2,1)?</a:t>
            </a:r>
          </a:p>
        </p:txBody>
      </p:sp>
      <p:sp>
        <p:nvSpPr>
          <p:cNvPr id="549919" name="Oval 31"/>
          <p:cNvSpPr>
            <a:spLocks noChangeArrowheads="1"/>
          </p:cNvSpPr>
          <p:nvPr/>
        </p:nvSpPr>
        <p:spPr bwMode="auto">
          <a:xfrm>
            <a:off x="784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20" name="Oval 32"/>
          <p:cNvSpPr>
            <a:spLocks noChangeArrowheads="1"/>
          </p:cNvSpPr>
          <p:nvPr/>
        </p:nvSpPr>
        <p:spPr bwMode="auto">
          <a:xfrm>
            <a:off x="83058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21" name="Oval 3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22" name="Line 34"/>
          <p:cNvSpPr>
            <a:spLocks noChangeShapeType="1"/>
          </p:cNvSpPr>
          <p:nvPr/>
        </p:nvSpPr>
        <p:spPr bwMode="auto">
          <a:xfrm flipV="1">
            <a:off x="74676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23" name="Line 35"/>
          <p:cNvSpPr>
            <a:spLocks noChangeShapeType="1"/>
          </p:cNvSpPr>
          <p:nvPr/>
        </p:nvSpPr>
        <p:spPr bwMode="auto">
          <a:xfrm>
            <a:off x="79248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25" name="Line 37"/>
          <p:cNvSpPr>
            <a:spLocks noChangeShapeType="1"/>
          </p:cNvSpPr>
          <p:nvPr/>
        </p:nvSpPr>
        <p:spPr bwMode="auto">
          <a:xfrm>
            <a:off x="74676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26" name="AutoShape 38"/>
          <p:cNvSpPr>
            <a:spLocks noChangeArrowheads="1"/>
          </p:cNvSpPr>
          <p:nvPr/>
        </p:nvSpPr>
        <p:spPr bwMode="auto">
          <a:xfrm>
            <a:off x="7162800" y="5867400"/>
            <a:ext cx="1905000" cy="457200"/>
          </a:xfrm>
          <a:prstGeom prst="wedgeRoundRectCallout">
            <a:avLst>
              <a:gd name="adj1" fmla="val -4250"/>
              <a:gd name="adj2" fmla="val -12534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Where to go?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7756525" y="4003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8442325" y="47656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7146925" y="4765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6251575" y="3895725"/>
            <a:ext cx="60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19491" name="Text Box 43"/>
          <p:cNvSpPr txBox="1">
            <a:spLocks noChangeArrowheads="1"/>
          </p:cNvSpPr>
          <p:nvPr/>
        </p:nvSpPr>
        <p:spPr bwMode="auto">
          <a:xfrm>
            <a:off x="587375" y="5105400"/>
            <a:ext cx="558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(2,2,2,2,1)?</a:t>
            </a: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6251575" y="5105400"/>
            <a:ext cx="60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1828800" y="6019800"/>
            <a:ext cx="40957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wrong with these sequences?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858000" y="1143000"/>
            <a:ext cx="0" cy="533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 animBg="1"/>
      <p:bldP spid="549894" grpId="0" animBg="1"/>
      <p:bldP spid="549895" grpId="0" animBg="1"/>
      <p:bldP spid="549896" grpId="0" animBg="1"/>
      <p:bldP spid="549897" grpId="0" animBg="1"/>
      <p:bldP spid="549898" grpId="0" animBg="1"/>
      <p:bldP spid="549900" grpId="0"/>
      <p:bldP spid="549901" grpId="0" animBg="1"/>
      <p:bldP spid="549902" grpId="0" animBg="1"/>
      <p:bldP spid="549903" grpId="0" animBg="1"/>
      <p:bldP spid="549904" grpId="0" animBg="1"/>
      <p:bldP spid="549905" grpId="0" animBg="1"/>
      <p:bldP spid="549906" grpId="0" animBg="1"/>
      <p:bldP spid="549907" grpId="0" animBg="1"/>
      <p:bldP spid="549908" grpId="0" animBg="1"/>
      <p:bldP spid="549909" grpId="0" animBg="1"/>
      <p:bldP spid="549910" grpId="0" animBg="1"/>
      <p:bldP spid="549919" grpId="0" animBg="1"/>
      <p:bldP spid="549920" grpId="0" animBg="1"/>
      <p:bldP spid="549921" grpId="0" animBg="1"/>
      <p:bldP spid="549922" grpId="0" animBg="1"/>
      <p:bldP spid="549923" grpId="0" animBg="1"/>
      <p:bldP spid="549925" grpId="0" animBg="1"/>
      <p:bldP spid="549926" grpId="0" animBg="1"/>
      <p:bldP spid="549927" grpId="0"/>
      <p:bldP spid="549928" grpId="0"/>
      <p:bldP spid="549929" grpId="0"/>
      <p:bldP spid="549930" grpId="0"/>
      <p:bldP spid="549932" grpId="0"/>
      <p:bldP spid="5499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1752600" y="1450975"/>
            <a:ext cx="5562600" cy="377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/>
              <a:t>For any graph, sum of degrees = twice # edges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22375" y="5468938"/>
            <a:ext cx="4873625" cy="7794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Examples.     2+2+1 = odd, so impossible.</a:t>
            </a:r>
          </a:p>
          <a:p>
            <a:pPr>
              <a:lnSpc>
                <a:spcPct val="150000"/>
              </a:lnSpc>
            </a:pPr>
            <a:r>
              <a:rPr kumimoji="0" lang="en-US"/>
              <a:t>                    2+2+2+2+1 = odd, so impossible.</a:t>
            </a:r>
          </a:p>
        </p:txBody>
      </p:sp>
      <p:graphicFrame>
        <p:nvGraphicFramePr>
          <p:cNvPr id="499721" name="Object 9"/>
          <p:cNvGraphicFramePr>
            <a:graphicFrameLocks noChangeAspect="1"/>
          </p:cNvGraphicFramePr>
          <p:nvPr/>
        </p:nvGraphicFramePr>
        <p:xfrm>
          <a:off x="2667000" y="25146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396800" imgH="406080" progId="">
                  <p:embed/>
                </p:oleObj>
              </mc:Choice>
              <mc:Fallback>
                <p:oleObj name="Equation" r:id="rId3" imgW="1396800" imgH="406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219200" y="255587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Lemma.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1219200" y="4156075"/>
            <a:ext cx="120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Corollary.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2667000" y="4156075"/>
            <a:ext cx="47482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Sum of degree is an even number.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/>
              <a:t>Number of odd degree vertices is even.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/>
      <p:bldP spid="499722" grpId="0"/>
      <p:bldP spid="499723" grpId="0"/>
      <p:bldP spid="4997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048000" y="0"/>
            <a:ext cx="310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667000" y="5334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396800" imgH="406080" progId="">
                  <p:embed/>
                </p:oleObj>
              </mc:Choice>
              <mc:Fallback>
                <p:oleObj name="Equation" r:id="rId3" imgW="1396800" imgH="4060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19200" y="57467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Lemma.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1230313" y="1828800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Proof.</a:t>
            </a:r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2536825" y="1828800"/>
            <a:ext cx="538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Each edge contributes 2 to the sum on the right.</a:t>
            </a:r>
          </a:p>
        </p:txBody>
      </p: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8001000" y="18288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Q.E.D.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838200" y="2224087"/>
            <a:ext cx="714533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Question.</a:t>
            </a:r>
            <a:r>
              <a:rPr lang="en-US"/>
              <a:t>  Given a degree sequence, if the sum of degree is even,</a:t>
            </a:r>
          </a:p>
          <a:p>
            <a:pPr>
              <a:lnSpc>
                <a:spcPct val="150000"/>
              </a:lnSpc>
            </a:pPr>
            <a:r>
              <a:rPr lang="en-US"/>
              <a:t>       is it true that there is a graph with such a degree sequence?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1143000" y="3124200"/>
            <a:ext cx="687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simple graphs,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A50021"/>
                </a:solidFill>
              </a:rPr>
              <a:t>NO</a:t>
            </a:r>
            <a:r>
              <a:rPr lang="en-US" dirty="0"/>
              <a:t>, consider the degree sequence (3,3,3,1).</a:t>
            </a:r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358900" y="4953000"/>
            <a:ext cx="4389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/>
              <a:t>multigraphs</a:t>
            </a:r>
            <a:r>
              <a:rPr lang="en-US" altLang="zh-TW" dirty="0"/>
              <a:t> (with self loops), </a:t>
            </a:r>
            <a:r>
              <a:rPr lang="en-US" altLang="zh-TW" dirty="0">
                <a:solidFill>
                  <a:srgbClr val="008000"/>
                </a:solidFill>
              </a:rPr>
              <a:t>YES! 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62000" y="3733800"/>
            <a:ext cx="5029200" cy="914400"/>
            <a:chOff x="76200" y="3505200"/>
            <a:chExt cx="5029200" cy="914400"/>
          </a:xfrm>
        </p:grpSpPr>
        <p:sp>
          <p:nvSpPr>
            <p:cNvPr id="11" name="Oval 10"/>
            <p:cNvSpPr/>
            <p:nvPr/>
          </p:nvSpPr>
          <p:spPr bwMode="auto">
            <a:xfrm>
              <a:off x="2286000" y="3962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14" name="Straight Connector 13"/>
            <p:cNvCxnSpPr>
              <a:stCxn id="11" idx="2"/>
            </p:cNvCxnSpPr>
            <p:nvPr/>
          </p:nvCxnSpPr>
          <p:spPr bwMode="auto">
            <a:xfrm flipH="1">
              <a:off x="1676400" y="41148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2590800" y="41148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1" idx="0"/>
            </p:cNvCxnSpPr>
            <p:nvPr/>
          </p:nvCxnSpPr>
          <p:spPr bwMode="auto">
            <a:xfrm flipV="1">
              <a:off x="2438400" y="35052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Oval 17"/>
            <p:cNvSpPr/>
            <p:nvPr/>
          </p:nvSpPr>
          <p:spPr bwMode="auto">
            <a:xfrm>
              <a:off x="6858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19" name="Straight Connector 18"/>
            <p:cNvCxnSpPr>
              <a:stCxn id="18" idx="2"/>
            </p:cNvCxnSpPr>
            <p:nvPr/>
          </p:nvCxnSpPr>
          <p:spPr bwMode="auto">
            <a:xfrm flipH="1">
              <a:off x="762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9906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0"/>
            </p:cNvCxnSpPr>
            <p:nvPr/>
          </p:nvCxnSpPr>
          <p:spPr bwMode="auto">
            <a:xfrm flipV="1">
              <a:off x="838200" y="3657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36576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23" name="Straight Connector 22"/>
            <p:cNvCxnSpPr>
              <a:stCxn id="22" idx="2"/>
            </p:cNvCxnSpPr>
            <p:nvPr/>
          </p:nvCxnSpPr>
          <p:spPr bwMode="auto">
            <a:xfrm flipH="1">
              <a:off x="30480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39624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2" idx="0"/>
            </p:cNvCxnSpPr>
            <p:nvPr/>
          </p:nvCxnSpPr>
          <p:spPr bwMode="auto">
            <a:xfrm flipV="1">
              <a:off x="3810000" y="3657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48006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33" name="Straight Connector 32"/>
            <p:cNvCxnSpPr>
              <a:stCxn id="30" idx="0"/>
            </p:cNvCxnSpPr>
            <p:nvPr/>
          </p:nvCxnSpPr>
          <p:spPr bwMode="auto">
            <a:xfrm flipV="1">
              <a:off x="4953000" y="3657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477000" y="3657600"/>
            <a:ext cx="1752600" cy="1219200"/>
            <a:chOff x="6477000" y="3657600"/>
            <a:chExt cx="1752600" cy="1219200"/>
          </a:xfrm>
        </p:grpSpPr>
        <p:sp>
          <p:nvSpPr>
            <p:cNvPr id="34" name="Oval 33"/>
            <p:cNvSpPr/>
            <p:nvPr/>
          </p:nvSpPr>
          <p:spPr bwMode="auto">
            <a:xfrm>
              <a:off x="64770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77000" y="454429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924800" y="4572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924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6737163" y="3810000"/>
              <a:ext cx="12322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781800" y="4724400"/>
              <a:ext cx="12322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endCxn id="35" idx="0"/>
            </p:cNvCxnSpPr>
            <p:nvPr/>
          </p:nvCxnSpPr>
          <p:spPr bwMode="auto">
            <a:xfrm flipH="1">
              <a:off x="6629400" y="3962400"/>
              <a:ext cx="20780" cy="5818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8077200" y="3962400"/>
              <a:ext cx="20780" cy="5818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37" idx="3"/>
              <a:endCxn id="35" idx="7"/>
            </p:cNvCxnSpPr>
            <p:nvPr/>
          </p:nvCxnSpPr>
          <p:spPr bwMode="auto">
            <a:xfrm flipH="1">
              <a:off x="6737163" y="3917763"/>
              <a:ext cx="1232274" cy="6711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34" idx="5"/>
              <a:endCxn id="36" idx="1"/>
            </p:cNvCxnSpPr>
            <p:nvPr/>
          </p:nvCxnSpPr>
          <p:spPr bwMode="auto">
            <a:xfrm>
              <a:off x="6737163" y="3917763"/>
              <a:ext cx="1232274" cy="6988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 rot="16200000">
            <a:off x="8087266" y="407754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(3,3,3,3)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 bwMode="auto">
          <a:xfrm>
            <a:off x="706582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6582" y="637309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154382" y="640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154382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966745" y="5638800"/>
            <a:ext cx="12322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endCxn id="56" idx="0"/>
          </p:cNvCxnSpPr>
          <p:nvPr/>
        </p:nvCxnSpPr>
        <p:spPr bwMode="auto">
          <a:xfrm flipH="1">
            <a:off x="858982" y="5791200"/>
            <a:ext cx="20780" cy="581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2306782" y="5791200"/>
            <a:ext cx="20780" cy="581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8" idx="3"/>
            <a:endCxn id="56" idx="7"/>
          </p:cNvCxnSpPr>
          <p:nvPr/>
        </p:nvCxnSpPr>
        <p:spPr bwMode="auto">
          <a:xfrm flipH="1">
            <a:off x="966745" y="5746563"/>
            <a:ext cx="1232274" cy="67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Freeform 68"/>
          <p:cNvSpPr/>
          <p:nvPr/>
        </p:nvSpPr>
        <p:spPr bwMode="auto">
          <a:xfrm>
            <a:off x="404090" y="6324600"/>
            <a:ext cx="378692" cy="415635"/>
          </a:xfrm>
          <a:custGeom>
            <a:avLst/>
            <a:gdLst>
              <a:gd name="connsiteX0" fmla="*/ 350982 w 378692"/>
              <a:gd name="connsiteY0" fmla="*/ 53109 h 415635"/>
              <a:gd name="connsiteX1" fmla="*/ 60037 w 378692"/>
              <a:gd name="connsiteY1" fmla="*/ 53109 h 415635"/>
              <a:gd name="connsiteX2" fmla="*/ 46182 w 378692"/>
              <a:gd name="connsiteY2" fmla="*/ 371763 h 415635"/>
              <a:gd name="connsiteX3" fmla="*/ 337128 w 378692"/>
              <a:gd name="connsiteY3" fmla="*/ 316345 h 415635"/>
              <a:gd name="connsiteX4" fmla="*/ 295564 w 378692"/>
              <a:gd name="connsiteY4" fmla="*/ 316345 h 41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92" h="415635">
                <a:moveTo>
                  <a:pt x="350982" y="53109"/>
                </a:moveTo>
                <a:cubicBezTo>
                  <a:pt x="230909" y="26554"/>
                  <a:pt x="110837" y="0"/>
                  <a:pt x="60037" y="53109"/>
                </a:cubicBezTo>
                <a:cubicBezTo>
                  <a:pt x="9237" y="106218"/>
                  <a:pt x="0" y="327891"/>
                  <a:pt x="46182" y="371763"/>
                </a:cubicBezTo>
                <a:cubicBezTo>
                  <a:pt x="92364" y="415635"/>
                  <a:pt x="295564" y="325581"/>
                  <a:pt x="337128" y="316345"/>
                </a:cubicBezTo>
                <a:cubicBezTo>
                  <a:pt x="378692" y="307109"/>
                  <a:pt x="295564" y="316345"/>
                  <a:pt x="295564" y="3163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401782" y="5451765"/>
            <a:ext cx="378692" cy="415635"/>
          </a:xfrm>
          <a:custGeom>
            <a:avLst/>
            <a:gdLst>
              <a:gd name="connsiteX0" fmla="*/ 350982 w 378692"/>
              <a:gd name="connsiteY0" fmla="*/ 53109 h 415635"/>
              <a:gd name="connsiteX1" fmla="*/ 60037 w 378692"/>
              <a:gd name="connsiteY1" fmla="*/ 53109 h 415635"/>
              <a:gd name="connsiteX2" fmla="*/ 46182 w 378692"/>
              <a:gd name="connsiteY2" fmla="*/ 371763 h 415635"/>
              <a:gd name="connsiteX3" fmla="*/ 337128 w 378692"/>
              <a:gd name="connsiteY3" fmla="*/ 316345 h 415635"/>
              <a:gd name="connsiteX4" fmla="*/ 295564 w 378692"/>
              <a:gd name="connsiteY4" fmla="*/ 316345 h 41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92" h="415635">
                <a:moveTo>
                  <a:pt x="350982" y="53109"/>
                </a:moveTo>
                <a:cubicBezTo>
                  <a:pt x="230909" y="26554"/>
                  <a:pt x="110837" y="0"/>
                  <a:pt x="60037" y="53109"/>
                </a:cubicBezTo>
                <a:cubicBezTo>
                  <a:pt x="9237" y="106218"/>
                  <a:pt x="0" y="327891"/>
                  <a:pt x="46182" y="371763"/>
                </a:cubicBezTo>
                <a:cubicBezTo>
                  <a:pt x="92364" y="415635"/>
                  <a:pt x="295564" y="325581"/>
                  <a:pt x="337128" y="316345"/>
                </a:cubicBezTo>
                <a:cubicBezTo>
                  <a:pt x="378692" y="307109"/>
                  <a:pt x="295564" y="316345"/>
                  <a:pt x="295564" y="3163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19985" y="58674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(2,2,2)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23768" y="58674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(2,2,3,1)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63185" y="58674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(4,4,3,1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6" name="Right Arrow 75"/>
          <p:cNvSpPr/>
          <p:nvPr/>
        </p:nvSpPr>
        <p:spPr bwMode="auto">
          <a:xfrm>
            <a:off x="4765965" y="5943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7" name="Right Arrow 76"/>
          <p:cNvSpPr/>
          <p:nvPr/>
        </p:nvSpPr>
        <p:spPr bwMode="auto">
          <a:xfrm>
            <a:off x="6248400" y="5943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43592" y="586244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(3,3,3,1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Right Arrow 59"/>
          <p:cNvSpPr/>
          <p:nvPr/>
        </p:nvSpPr>
        <p:spPr bwMode="auto">
          <a:xfrm>
            <a:off x="7628807" y="5938643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9" grpId="0"/>
      <p:bldP spid="552970" grpId="0"/>
      <p:bldP spid="552971" grpId="0"/>
      <p:bldP spid="552972" grpId="0" animBg="1"/>
      <p:bldP spid="552973" grpId="0"/>
      <p:bldP spid="552974" grpId="0"/>
      <p:bldP spid="52" grpId="0"/>
      <p:bldP spid="55" grpId="0" animBg="1"/>
      <p:bldP spid="57" grpId="0" animBg="1"/>
      <p:bldP spid="69" grpId="0" animBg="1"/>
      <p:bldP spid="70" grpId="0" animBg="1"/>
      <p:bldP spid="74" grpId="0"/>
      <p:bldP spid="75" grpId="0"/>
      <p:bldP spid="76" grpId="0" animBg="1"/>
      <p:bldP spid="77" grpId="0" animBg="1"/>
      <p:bldP spid="54" grpId="0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123" name="Text Box 116"/>
          <p:cNvSpPr txBox="1">
            <a:spLocks noChangeArrowheads="1"/>
          </p:cNvSpPr>
          <p:nvPr/>
        </p:nvSpPr>
        <p:spPr bwMode="auto">
          <a:xfrm>
            <a:off x="685800" y="1371600"/>
            <a:ext cx="77120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 this part we will study some basic graph theory.</a:t>
            </a:r>
          </a:p>
          <a:p>
            <a:endParaRPr lang="en-US" altLang="zh-TW"/>
          </a:p>
          <a:p>
            <a:r>
              <a:rPr lang="en-US" altLang="zh-TW"/>
              <a:t>Graph is a useful concept to model many problems in computer science.</a:t>
            </a:r>
          </a:p>
        </p:txBody>
      </p:sp>
      <p:sp>
        <p:nvSpPr>
          <p:cNvPr id="5124" name="Text Box 117"/>
          <p:cNvSpPr txBox="1">
            <a:spLocks noChangeArrowheads="1"/>
          </p:cNvSpPr>
          <p:nvPr/>
        </p:nvSpPr>
        <p:spPr bwMode="auto">
          <a:xfrm>
            <a:off x="2860675" y="2860675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Same Graphs?</a:t>
            </a:r>
          </a:p>
        </p:txBody>
      </p:sp>
      <p:grpSp>
        <p:nvGrpSpPr>
          <p:cNvPr id="21507" name="Group 91"/>
          <p:cNvGrpSpPr>
            <a:grpSpLocks/>
          </p:cNvGrpSpPr>
          <p:nvPr/>
        </p:nvGrpSpPr>
        <p:grpSpPr bwMode="auto">
          <a:xfrm>
            <a:off x="1676400" y="1674813"/>
            <a:ext cx="2270125" cy="2211387"/>
            <a:chOff x="244" y="1419"/>
            <a:chExt cx="2291" cy="2479"/>
          </a:xfrm>
        </p:grpSpPr>
        <p:sp>
          <p:nvSpPr>
            <p:cNvPr id="21575" name="Oval 92"/>
            <p:cNvSpPr>
              <a:spLocks noChangeArrowheads="1"/>
            </p:cNvSpPr>
            <p:nvPr/>
          </p:nvSpPr>
          <p:spPr bwMode="auto">
            <a:xfrm>
              <a:off x="71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Oval 93"/>
            <p:cNvSpPr>
              <a:spLocks noChangeArrowheads="1"/>
            </p:cNvSpPr>
            <p:nvPr/>
          </p:nvSpPr>
          <p:spPr bwMode="auto">
            <a:xfrm>
              <a:off x="141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Oval 94"/>
            <p:cNvSpPr>
              <a:spLocks noChangeArrowheads="1"/>
            </p:cNvSpPr>
            <p:nvPr/>
          </p:nvSpPr>
          <p:spPr bwMode="auto">
            <a:xfrm>
              <a:off x="57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Oval 95"/>
            <p:cNvSpPr>
              <a:spLocks noChangeArrowheads="1"/>
            </p:cNvSpPr>
            <p:nvPr/>
          </p:nvSpPr>
          <p:spPr bwMode="auto">
            <a:xfrm>
              <a:off x="207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Oval 96"/>
            <p:cNvSpPr>
              <a:spLocks noChangeArrowheads="1"/>
            </p:cNvSpPr>
            <p:nvPr/>
          </p:nvSpPr>
          <p:spPr bwMode="auto">
            <a:xfrm>
              <a:off x="2004" y="168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0" name="Oval 97"/>
            <p:cNvSpPr>
              <a:spLocks noChangeArrowheads="1"/>
            </p:cNvSpPr>
            <p:nvPr/>
          </p:nvSpPr>
          <p:spPr bwMode="auto">
            <a:xfrm>
              <a:off x="136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81" name="AutoShape 98"/>
            <p:cNvCxnSpPr>
              <a:cxnSpLocks noChangeShapeType="1"/>
              <a:stCxn id="21577" idx="6"/>
              <a:endCxn id="21579" idx="3"/>
            </p:cNvCxnSpPr>
            <p:nvPr/>
          </p:nvCxnSpPr>
          <p:spPr bwMode="auto">
            <a:xfrm flipV="1">
              <a:off x="716" y="1803"/>
              <a:ext cx="1309" cy="10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2" name="AutoShape 99"/>
            <p:cNvCxnSpPr>
              <a:cxnSpLocks noChangeShapeType="1"/>
              <a:stCxn id="21577" idx="6"/>
              <a:endCxn id="21578" idx="2"/>
            </p:cNvCxnSpPr>
            <p:nvPr/>
          </p:nvCxnSpPr>
          <p:spPr bwMode="auto">
            <a:xfrm>
              <a:off x="71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3" name="AutoShape 100"/>
            <p:cNvCxnSpPr>
              <a:cxnSpLocks noChangeShapeType="1"/>
              <a:stCxn id="21575" idx="5"/>
              <a:endCxn id="21576" idx="2"/>
            </p:cNvCxnSpPr>
            <p:nvPr/>
          </p:nvCxnSpPr>
          <p:spPr bwMode="auto">
            <a:xfrm flipV="1">
              <a:off x="83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4" name="AutoShape 101"/>
            <p:cNvCxnSpPr>
              <a:cxnSpLocks noChangeShapeType="1"/>
              <a:stCxn id="21575" idx="4"/>
              <a:endCxn id="21580" idx="0"/>
            </p:cNvCxnSpPr>
            <p:nvPr/>
          </p:nvCxnSpPr>
          <p:spPr bwMode="auto">
            <a:xfrm>
              <a:off x="78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5" name="AutoShape 102"/>
            <p:cNvCxnSpPr>
              <a:cxnSpLocks noChangeShapeType="1"/>
              <a:stCxn id="21580" idx="0"/>
              <a:endCxn id="21576" idx="4"/>
            </p:cNvCxnSpPr>
            <p:nvPr/>
          </p:nvCxnSpPr>
          <p:spPr bwMode="auto">
            <a:xfrm flipV="1">
              <a:off x="143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6" name="AutoShape 103"/>
            <p:cNvCxnSpPr>
              <a:cxnSpLocks noChangeShapeType="1"/>
              <a:stCxn id="21580" idx="0"/>
              <a:endCxn id="21579" idx="3"/>
            </p:cNvCxnSpPr>
            <p:nvPr/>
          </p:nvCxnSpPr>
          <p:spPr bwMode="auto">
            <a:xfrm flipV="1">
              <a:off x="1436" y="1803"/>
              <a:ext cx="589" cy="1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7" name="AutoShape 104"/>
            <p:cNvCxnSpPr>
              <a:cxnSpLocks noChangeShapeType="1"/>
              <a:stCxn id="21580" idx="7"/>
              <a:endCxn id="21578" idx="2"/>
            </p:cNvCxnSpPr>
            <p:nvPr/>
          </p:nvCxnSpPr>
          <p:spPr bwMode="auto">
            <a:xfrm flipV="1">
              <a:off x="148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88" name="Text Box 105"/>
            <p:cNvSpPr txBox="1">
              <a:spLocks noChangeArrowheads="1"/>
            </p:cNvSpPr>
            <p:nvPr/>
          </p:nvSpPr>
          <p:spPr bwMode="auto">
            <a:xfrm>
              <a:off x="292" y="1522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21589" name="Text Box 106"/>
            <p:cNvSpPr txBox="1">
              <a:spLocks noChangeArrowheads="1"/>
            </p:cNvSpPr>
            <p:nvPr/>
          </p:nvSpPr>
          <p:spPr bwMode="auto">
            <a:xfrm>
              <a:off x="2053" y="2522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21590" name="Text Box 107"/>
            <p:cNvSpPr txBox="1">
              <a:spLocks noChangeArrowheads="1"/>
            </p:cNvSpPr>
            <p:nvPr/>
          </p:nvSpPr>
          <p:spPr bwMode="auto">
            <a:xfrm>
              <a:off x="1300" y="3487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21591" name="Text Box 108"/>
            <p:cNvSpPr txBox="1">
              <a:spLocks noChangeArrowheads="1"/>
            </p:cNvSpPr>
            <p:nvPr/>
          </p:nvSpPr>
          <p:spPr bwMode="auto">
            <a:xfrm>
              <a:off x="1964" y="1458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21592" name="Text Box 109"/>
            <p:cNvSpPr txBox="1">
              <a:spLocks noChangeArrowheads="1"/>
            </p:cNvSpPr>
            <p:nvPr/>
          </p:nvSpPr>
          <p:spPr bwMode="auto">
            <a:xfrm>
              <a:off x="244" y="2563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21593" name="Text Box 110"/>
            <p:cNvSpPr txBox="1">
              <a:spLocks noChangeArrowheads="1"/>
            </p:cNvSpPr>
            <p:nvPr/>
          </p:nvSpPr>
          <p:spPr bwMode="auto">
            <a:xfrm>
              <a:off x="1284" y="1419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21594" name="AutoShape 111"/>
            <p:cNvCxnSpPr>
              <a:cxnSpLocks noChangeShapeType="1"/>
              <a:stCxn id="21577" idx="6"/>
              <a:endCxn id="21580" idx="7"/>
            </p:cNvCxnSpPr>
            <p:nvPr/>
          </p:nvCxnSpPr>
          <p:spPr bwMode="auto">
            <a:xfrm>
              <a:off x="71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5241925" y="1447800"/>
            <a:ext cx="1857375" cy="2479675"/>
            <a:chOff x="3428" y="1275"/>
            <a:chExt cx="1875" cy="2779"/>
          </a:xfrm>
        </p:grpSpPr>
        <p:sp>
          <p:nvSpPr>
            <p:cNvPr id="21555" name="Oval 113"/>
            <p:cNvSpPr>
              <a:spLocks noChangeArrowheads="1"/>
            </p:cNvSpPr>
            <p:nvPr/>
          </p:nvSpPr>
          <p:spPr bwMode="auto">
            <a:xfrm>
              <a:off x="3612" y="1520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Oval 114"/>
            <p:cNvSpPr>
              <a:spLocks noChangeArrowheads="1"/>
            </p:cNvSpPr>
            <p:nvPr/>
          </p:nvSpPr>
          <p:spPr bwMode="auto">
            <a:xfrm>
              <a:off x="4572" y="157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115"/>
            <p:cNvSpPr>
              <a:spLocks noChangeArrowheads="1"/>
            </p:cNvSpPr>
            <p:nvPr/>
          </p:nvSpPr>
          <p:spPr bwMode="auto">
            <a:xfrm>
              <a:off x="4212" y="342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Oval 116"/>
            <p:cNvSpPr>
              <a:spLocks noChangeArrowheads="1"/>
            </p:cNvSpPr>
            <p:nvPr/>
          </p:nvSpPr>
          <p:spPr bwMode="auto">
            <a:xfrm>
              <a:off x="3516" y="343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Oval 117"/>
            <p:cNvSpPr>
              <a:spLocks noChangeArrowheads="1"/>
            </p:cNvSpPr>
            <p:nvPr/>
          </p:nvSpPr>
          <p:spPr bwMode="auto">
            <a:xfrm>
              <a:off x="4780" y="3408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Oval 118"/>
            <p:cNvSpPr>
              <a:spLocks noChangeArrowheads="1"/>
            </p:cNvSpPr>
            <p:nvPr/>
          </p:nvSpPr>
          <p:spPr bwMode="auto">
            <a:xfrm>
              <a:off x="4084" y="218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61" name="AutoShape 119"/>
            <p:cNvCxnSpPr>
              <a:cxnSpLocks noChangeShapeType="1"/>
              <a:stCxn id="21557" idx="6"/>
              <a:endCxn id="21559" idx="2"/>
            </p:cNvCxnSpPr>
            <p:nvPr/>
          </p:nvCxnSpPr>
          <p:spPr bwMode="auto">
            <a:xfrm flipV="1">
              <a:off x="4356" y="3480"/>
              <a:ext cx="424" cy="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2" name="AutoShape 120"/>
            <p:cNvCxnSpPr>
              <a:cxnSpLocks noChangeShapeType="1"/>
              <a:stCxn id="21555" idx="5"/>
              <a:endCxn id="21556" idx="2"/>
            </p:cNvCxnSpPr>
            <p:nvPr/>
          </p:nvCxnSpPr>
          <p:spPr bwMode="auto">
            <a:xfrm>
              <a:off x="3735" y="1643"/>
              <a:ext cx="837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3" name="AutoShape 121"/>
            <p:cNvCxnSpPr>
              <a:cxnSpLocks noChangeShapeType="1"/>
              <a:stCxn id="21555" idx="4"/>
              <a:endCxn id="21560" idx="0"/>
            </p:cNvCxnSpPr>
            <p:nvPr/>
          </p:nvCxnSpPr>
          <p:spPr bwMode="auto">
            <a:xfrm>
              <a:off x="3684" y="1664"/>
              <a:ext cx="472" cy="5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4" name="AutoShape 122"/>
            <p:cNvCxnSpPr>
              <a:cxnSpLocks noChangeShapeType="1"/>
              <a:stCxn id="21560" idx="0"/>
              <a:endCxn id="21556" idx="4"/>
            </p:cNvCxnSpPr>
            <p:nvPr/>
          </p:nvCxnSpPr>
          <p:spPr bwMode="auto">
            <a:xfrm flipV="1">
              <a:off x="4156" y="1716"/>
              <a:ext cx="488" cy="46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5" name="AutoShape 123"/>
            <p:cNvCxnSpPr>
              <a:cxnSpLocks noChangeShapeType="1"/>
              <a:stCxn id="21560" idx="4"/>
              <a:endCxn id="21559" idx="1"/>
            </p:cNvCxnSpPr>
            <p:nvPr/>
          </p:nvCxnSpPr>
          <p:spPr bwMode="auto">
            <a:xfrm>
              <a:off x="4156" y="2324"/>
              <a:ext cx="645" cy="11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6" name="AutoShape 124"/>
            <p:cNvCxnSpPr>
              <a:cxnSpLocks noChangeShapeType="1"/>
              <a:stCxn id="21560" idx="4"/>
              <a:endCxn id="21558" idx="2"/>
            </p:cNvCxnSpPr>
            <p:nvPr/>
          </p:nvCxnSpPr>
          <p:spPr bwMode="auto">
            <a:xfrm flipH="1">
              <a:off x="3516" y="2324"/>
              <a:ext cx="640" cy="11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67" name="Text Box 125"/>
            <p:cNvSpPr txBox="1">
              <a:spLocks noChangeArrowheads="1"/>
            </p:cNvSpPr>
            <p:nvPr/>
          </p:nvSpPr>
          <p:spPr bwMode="auto">
            <a:xfrm>
              <a:off x="3428" y="1307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21568" name="Text Box 126"/>
            <p:cNvSpPr txBox="1">
              <a:spLocks noChangeArrowheads="1"/>
            </p:cNvSpPr>
            <p:nvPr/>
          </p:nvSpPr>
          <p:spPr bwMode="auto">
            <a:xfrm>
              <a:off x="3492" y="3643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21569" name="Text Box 127"/>
            <p:cNvSpPr txBox="1">
              <a:spLocks noChangeArrowheads="1"/>
            </p:cNvSpPr>
            <p:nvPr/>
          </p:nvSpPr>
          <p:spPr bwMode="auto">
            <a:xfrm>
              <a:off x="4268" y="2150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21570" name="Text Box 128"/>
            <p:cNvSpPr txBox="1">
              <a:spLocks noChangeArrowheads="1"/>
            </p:cNvSpPr>
            <p:nvPr/>
          </p:nvSpPr>
          <p:spPr bwMode="auto">
            <a:xfrm>
              <a:off x="4732" y="3586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21571" name="Text Box 129"/>
            <p:cNvSpPr txBox="1">
              <a:spLocks noChangeArrowheads="1"/>
            </p:cNvSpPr>
            <p:nvPr/>
          </p:nvSpPr>
          <p:spPr bwMode="auto">
            <a:xfrm>
              <a:off x="4059" y="3620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21572" name="Text Box 130"/>
            <p:cNvSpPr txBox="1">
              <a:spLocks noChangeArrowheads="1"/>
            </p:cNvSpPr>
            <p:nvPr/>
          </p:nvSpPr>
          <p:spPr bwMode="auto">
            <a:xfrm>
              <a:off x="4492" y="1275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21573" name="AutoShape 131"/>
            <p:cNvCxnSpPr>
              <a:cxnSpLocks noChangeShapeType="1"/>
              <a:stCxn id="21557" idx="3"/>
              <a:endCxn id="21560" idx="4"/>
            </p:cNvCxnSpPr>
            <p:nvPr/>
          </p:nvCxnSpPr>
          <p:spPr bwMode="auto">
            <a:xfrm flipH="1" flipV="1">
              <a:off x="4156" y="2324"/>
              <a:ext cx="77" cy="12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74" name="AutoShape 132"/>
            <p:cNvCxnSpPr>
              <a:cxnSpLocks noChangeShapeType="1"/>
              <a:stCxn id="21558" idx="6"/>
              <a:endCxn id="21557" idx="2"/>
            </p:cNvCxnSpPr>
            <p:nvPr/>
          </p:nvCxnSpPr>
          <p:spPr bwMode="auto">
            <a:xfrm flipV="1">
              <a:off x="3660" y="3496"/>
              <a:ext cx="55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48998" name="Text Box 134"/>
          <p:cNvSpPr txBox="1">
            <a:spLocks noChangeArrowheads="1"/>
          </p:cNvSpPr>
          <p:nvPr/>
        </p:nvSpPr>
        <p:spPr bwMode="auto">
          <a:xfrm>
            <a:off x="882650" y="1219200"/>
            <a:ext cx="368935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8000"/>
                </a:solidFill>
              </a:rPr>
              <a:t>Same graph</a:t>
            </a:r>
            <a:r>
              <a:rPr kumimoji="0" lang="en-US">
                <a:solidFill>
                  <a:srgbClr val="000000"/>
                </a:solidFill>
              </a:rPr>
              <a:t> (different </a:t>
            </a:r>
            <a:r>
              <a:rPr kumimoji="0" lang="en-US" i="1">
                <a:solidFill>
                  <a:srgbClr val="000000"/>
                </a:solidFill>
              </a:rPr>
              <a:t>drawings</a:t>
            </a:r>
            <a:r>
              <a:rPr kumimoji="0" lang="en-US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4" name="Group 223"/>
          <p:cNvGrpSpPr>
            <a:grpSpLocks/>
          </p:cNvGrpSpPr>
          <p:nvPr/>
        </p:nvGrpSpPr>
        <p:grpSpPr bwMode="auto">
          <a:xfrm>
            <a:off x="1676400" y="4344988"/>
            <a:ext cx="2049463" cy="2325687"/>
            <a:chOff x="204" y="1419"/>
            <a:chExt cx="2376" cy="2457"/>
          </a:xfrm>
        </p:grpSpPr>
        <p:sp>
          <p:nvSpPr>
            <p:cNvPr id="21535" name="Oval 22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22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Oval 22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Oval 22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22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22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41" name="AutoShape 230"/>
            <p:cNvCxnSpPr>
              <a:cxnSpLocks noChangeShapeType="1"/>
              <a:stCxn id="21537" idx="6"/>
              <a:endCxn id="21539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2" name="AutoShape 231"/>
            <p:cNvCxnSpPr>
              <a:cxnSpLocks noChangeShapeType="1"/>
              <a:stCxn id="21537" idx="6"/>
              <a:endCxn id="21538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3" name="AutoShape 232"/>
            <p:cNvCxnSpPr>
              <a:cxnSpLocks noChangeShapeType="1"/>
              <a:stCxn id="21535" idx="5"/>
              <a:endCxn id="21536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4" name="AutoShape 233"/>
            <p:cNvCxnSpPr>
              <a:cxnSpLocks noChangeShapeType="1"/>
              <a:stCxn id="21535" idx="4"/>
              <a:endCxn id="21540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5" name="AutoShape 234"/>
            <p:cNvCxnSpPr>
              <a:cxnSpLocks noChangeShapeType="1"/>
              <a:stCxn id="21540" idx="0"/>
              <a:endCxn id="21536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6" name="AutoShape 235"/>
            <p:cNvCxnSpPr>
              <a:cxnSpLocks noChangeShapeType="1"/>
              <a:stCxn id="21540" idx="0"/>
              <a:endCxn id="21539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7" name="AutoShape 236"/>
            <p:cNvCxnSpPr>
              <a:cxnSpLocks noChangeShapeType="1"/>
              <a:stCxn id="21540" idx="7"/>
              <a:endCxn id="21538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48" name="Text Box 237"/>
            <p:cNvSpPr txBox="1">
              <a:spLocks noChangeArrowheads="1"/>
            </p:cNvSpPr>
            <p:nvPr/>
          </p:nvSpPr>
          <p:spPr bwMode="auto">
            <a:xfrm>
              <a:off x="252" y="1521"/>
              <a:ext cx="655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21549" name="Text Box 238"/>
            <p:cNvSpPr txBox="1">
              <a:spLocks noChangeArrowheads="1"/>
            </p:cNvSpPr>
            <p:nvPr/>
          </p:nvSpPr>
          <p:spPr bwMode="auto">
            <a:xfrm>
              <a:off x="2011" y="2521"/>
              <a:ext cx="508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21550" name="Text Box 239"/>
            <p:cNvSpPr txBox="1">
              <a:spLocks noChangeArrowheads="1"/>
            </p:cNvSpPr>
            <p:nvPr/>
          </p:nvSpPr>
          <p:spPr bwMode="auto">
            <a:xfrm>
              <a:off x="1260" y="3488"/>
              <a:ext cx="508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21551" name="Text Box 240"/>
            <p:cNvSpPr txBox="1">
              <a:spLocks noChangeArrowheads="1"/>
            </p:cNvSpPr>
            <p:nvPr/>
          </p:nvSpPr>
          <p:spPr bwMode="auto">
            <a:xfrm>
              <a:off x="1925" y="1461"/>
              <a:ext cx="65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21552" name="Text Box 241"/>
            <p:cNvSpPr txBox="1">
              <a:spLocks noChangeArrowheads="1"/>
            </p:cNvSpPr>
            <p:nvPr/>
          </p:nvSpPr>
          <p:spPr bwMode="auto">
            <a:xfrm>
              <a:off x="204" y="2563"/>
              <a:ext cx="65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21553" name="Text Box 242"/>
            <p:cNvSpPr txBox="1">
              <a:spLocks noChangeArrowheads="1"/>
            </p:cNvSpPr>
            <p:nvPr/>
          </p:nvSpPr>
          <p:spPr bwMode="auto">
            <a:xfrm>
              <a:off x="1244" y="1419"/>
              <a:ext cx="65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21554" name="AutoShape 243"/>
            <p:cNvCxnSpPr>
              <a:cxnSpLocks noChangeShapeType="1"/>
              <a:stCxn id="21537" idx="6"/>
              <a:endCxn id="21540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244"/>
          <p:cNvGrpSpPr>
            <a:grpSpLocks/>
          </p:cNvGrpSpPr>
          <p:nvPr/>
        </p:nvGrpSpPr>
        <p:grpSpPr bwMode="auto">
          <a:xfrm>
            <a:off x="5334000" y="4357688"/>
            <a:ext cx="2424113" cy="2347912"/>
            <a:chOff x="3076" y="1427"/>
            <a:chExt cx="2810" cy="2481"/>
          </a:xfrm>
        </p:grpSpPr>
        <p:sp>
          <p:nvSpPr>
            <p:cNvPr id="21515" name="Oval 24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24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24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24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Oval 24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25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21" name="AutoShape 251"/>
            <p:cNvCxnSpPr>
              <a:cxnSpLocks noChangeShapeType="1"/>
              <a:stCxn id="21517" idx="6"/>
              <a:endCxn id="2151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2" name="AutoShape 252"/>
            <p:cNvCxnSpPr>
              <a:cxnSpLocks noChangeShapeType="1"/>
              <a:stCxn id="21517" idx="6"/>
              <a:endCxn id="2151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3" name="AutoShape 253"/>
            <p:cNvCxnSpPr>
              <a:cxnSpLocks noChangeShapeType="1"/>
              <a:stCxn id="21515" idx="6"/>
              <a:endCxn id="2151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4" name="AutoShape 254"/>
            <p:cNvCxnSpPr>
              <a:cxnSpLocks noChangeShapeType="1"/>
              <a:stCxn id="21515" idx="4"/>
              <a:endCxn id="2152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5" name="AutoShape 255"/>
            <p:cNvCxnSpPr>
              <a:cxnSpLocks noChangeShapeType="1"/>
              <a:stCxn id="21520" idx="0"/>
              <a:endCxn id="2151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256"/>
            <p:cNvCxnSpPr>
              <a:cxnSpLocks noChangeShapeType="1"/>
              <a:stCxn id="21520" idx="0"/>
              <a:endCxn id="2151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257"/>
            <p:cNvCxnSpPr>
              <a:cxnSpLocks noChangeShapeType="1"/>
              <a:stCxn id="21520" idx="7"/>
              <a:endCxn id="2151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28" name="Text Box 258"/>
            <p:cNvSpPr txBox="1">
              <a:spLocks noChangeArrowheads="1"/>
            </p:cNvSpPr>
            <p:nvPr/>
          </p:nvSpPr>
          <p:spPr bwMode="auto">
            <a:xfrm>
              <a:off x="3076" y="1501"/>
              <a:ext cx="90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Albert</a:t>
              </a:r>
            </a:p>
          </p:txBody>
        </p:sp>
        <p:sp>
          <p:nvSpPr>
            <p:cNvPr id="21529" name="Text Box 259"/>
            <p:cNvSpPr txBox="1">
              <a:spLocks noChangeArrowheads="1"/>
            </p:cNvSpPr>
            <p:nvPr/>
          </p:nvSpPr>
          <p:spPr bwMode="auto">
            <a:xfrm>
              <a:off x="4701" y="2539"/>
              <a:ext cx="1185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Christos</a:t>
              </a:r>
            </a:p>
          </p:txBody>
        </p:sp>
        <p:sp>
          <p:nvSpPr>
            <p:cNvPr id="21530" name="Text Box 260"/>
            <p:cNvSpPr txBox="1">
              <a:spLocks noChangeArrowheads="1"/>
            </p:cNvSpPr>
            <p:nvPr/>
          </p:nvSpPr>
          <p:spPr bwMode="auto">
            <a:xfrm>
              <a:off x="3998" y="3520"/>
              <a:ext cx="1097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Jessica</a:t>
              </a:r>
            </a:p>
          </p:txBody>
        </p:sp>
        <p:sp>
          <p:nvSpPr>
            <p:cNvPr id="21531" name="Text Box 261"/>
            <p:cNvSpPr txBox="1">
              <a:spLocks noChangeArrowheads="1"/>
            </p:cNvSpPr>
            <p:nvPr/>
          </p:nvSpPr>
          <p:spPr bwMode="auto">
            <a:xfrm>
              <a:off x="4761" y="1469"/>
              <a:ext cx="994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Sharat</a:t>
              </a:r>
            </a:p>
          </p:txBody>
        </p:sp>
        <p:sp>
          <p:nvSpPr>
            <p:cNvPr id="21532" name="Text Box 262"/>
            <p:cNvSpPr txBox="1">
              <a:spLocks noChangeArrowheads="1"/>
            </p:cNvSpPr>
            <p:nvPr/>
          </p:nvSpPr>
          <p:spPr bwMode="auto">
            <a:xfrm>
              <a:off x="3188" y="2947"/>
              <a:ext cx="964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Sonya</a:t>
              </a:r>
            </a:p>
          </p:txBody>
        </p:sp>
        <p:sp>
          <p:nvSpPr>
            <p:cNvPr id="21533" name="Text Box 263"/>
            <p:cNvSpPr txBox="1">
              <a:spLocks noChangeArrowheads="1"/>
            </p:cNvSpPr>
            <p:nvPr/>
          </p:nvSpPr>
          <p:spPr bwMode="auto">
            <a:xfrm>
              <a:off x="4084" y="1427"/>
              <a:ext cx="876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Grant</a:t>
              </a:r>
            </a:p>
          </p:txBody>
        </p:sp>
        <p:cxnSp>
          <p:nvCxnSpPr>
            <p:cNvPr id="21534" name="AutoShape 264"/>
            <p:cNvCxnSpPr>
              <a:cxnSpLocks noChangeShapeType="1"/>
              <a:stCxn id="21517" idx="6"/>
              <a:endCxn id="2152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49129" name="AutoShape 265"/>
          <p:cNvSpPr>
            <a:spLocks noChangeArrowheads="1"/>
          </p:cNvSpPr>
          <p:nvPr/>
        </p:nvSpPr>
        <p:spPr bwMode="auto">
          <a:xfrm>
            <a:off x="4267200" y="5572125"/>
            <a:ext cx="658813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130" name="Text Box 266"/>
          <p:cNvSpPr txBox="1">
            <a:spLocks noChangeArrowheads="1"/>
          </p:cNvSpPr>
          <p:nvPr/>
        </p:nvSpPr>
        <p:spPr bwMode="auto">
          <a:xfrm>
            <a:off x="898525" y="3962400"/>
            <a:ext cx="3368675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8000"/>
                </a:solidFill>
              </a:rPr>
              <a:t>Same graph</a:t>
            </a:r>
            <a:r>
              <a:rPr kumimoji="0" lang="en-US">
                <a:solidFill>
                  <a:srgbClr val="000000"/>
                </a:solidFill>
              </a:rPr>
              <a:t> (different </a:t>
            </a:r>
            <a:r>
              <a:rPr kumimoji="0" lang="en-US" i="1">
                <a:solidFill>
                  <a:srgbClr val="000000"/>
                </a:solidFill>
              </a:rPr>
              <a:t>labels</a:t>
            </a:r>
            <a:r>
              <a:rPr kumimoji="0"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9131" name="AutoShape 267"/>
          <p:cNvSpPr>
            <a:spLocks noChangeArrowheads="1"/>
          </p:cNvSpPr>
          <p:nvPr/>
        </p:nvSpPr>
        <p:spPr bwMode="auto">
          <a:xfrm>
            <a:off x="4217988" y="2514600"/>
            <a:ext cx="658812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98" grpId="0"/>
      <p:bldP spid="549129" grpId="0" animBg="1"/>
      <p:bldP spid="549130" grpId="0"/>
      <p:bldP spid="5491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6"/>
          <p:cNvSpPr txBox="1">
            <a:spLocks noChangeArrowheads="1"/>
          </p:cNvSpPr>
          <p:nvPr/>
        </p:nvSpPr>
        <p:spPr bwMode="auto">
          <a:xfrm>
            <a:off x="1609725" y="1447800"/>
            <a:ext cx="6010275" cy="91598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kumimoji="0" lang="en-US"/>
              <a:t>All that matters is the </a:t>
            </a:r>
            <a:r>
              <a:rPr kumimoji="0" lang="en-US" i="1"/>
              <a:t>connections.</a:t>
            </a:r>
          </a:p>
          <a:p>
            <a:pPr>
              <a:lnSpc>
                <a:spcPct val="200000"/>
              </a:lnSpc>
            </a:pPr>
            <a:r>
              <a:rPr kumimoji="0" lang="en-US"/>
              <a:t>Graphs with the same connections are </a:t>
            </a:r>
            <a:r>
              <a:rPr kumimoji="0" lang="en-US" i="1">
                <a:solidFill>
                  <a:srgbClr val="0033CC"/>
                </a:solidFill>
              </a:rPr>
              <a:t>isomorphic</a:t>
            </a:r>
            <a:r>
              <a:rPr kumimoji="0" lang="en-US" i="1"/>
              <a:t>.</a:t>
            </a:r>
          </a:p>
        </p:txBody>
      </p:sp>
      <p:sp>
        <p:nvSpPr>
          <p:cNvPr id="22531" name="Text Box 47"/>
          <p:cNvSpPr txBox="1">
            <a:spLocks noChangeArrowheads="1"/>
          </p:cNvSpPr>
          <p:nvPr/>
        </p:nvSpPr>
        <p:spPr bwMode="auto">
          <a:xfrm>
            <a:off x="3048000" y="457200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457200" y="2819400"/>
            <a:ext cx="82248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Informally, two graphs are isomorphic if they are the same after </a:t>
            </a:r>
            <a:r>
              <a:rPr lang="en-US" i="1">
                <a:solidFill>
                  <a:srgbClr val="CC0000"/>
                </a:solidFill>
              </a:rPr>
              <a:t>renaming</a:t>
            </a:r>
            <a:r>
              <a:rPr lang="en-US"/>
              <a:t>.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28600" y="3662363"/>
            <a:ext cx="8755063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Graph isomorphism has applications like checking fingerprint, testing molecules…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88" grpId="0" animBg="1"/>
      <p:bldP spid="5478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8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3578" name="Oval 39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Oval 40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Oval 41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Oval 42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82" name="AutoShape 43"/>
            <p:cNvCxnSpPr>
              <a:cxnSpLocks noChangeShapeType="1"/>
              <a:stCxn id="23578" idx="6"/>
              <a:endCxn id="23579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3" name="AutoShape 44"/>
            <p:cNvCxnSpPr>
              <a:cxnSpLocks noChangeShapeType="1"/>
              <a:stCxn id="23581" idx="0"/>
              <a:endCxn id="23579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4" name="AutoShape 45"/>
            <p:cNvCxnSpPr>
              <a:cxnSpLocks noChangeShapeType="1"/>
              <a:stCxn id="23580" idx="6"/>
              <a:endCxn id="23581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5" name="AutoShape 46"/>
            <p:cNvCxnSpPr>
              <a:cxnSpLocks noChangeShapeType="1"/>
              <a:stCxn id="23578" idx="4"/>
              <a:endCxn id="23580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6" name="AutoShape 47"/>
            <p:cNvCxnSpPr>
              <a:cxnSpLocks noChangeShapeType="1"/>
              <a:stCxn id="23578" idx="5"/>
              <a:endCxn id="23581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3587" name="Text Box 48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3588" name="Text Box 49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3589" name="Text Box 50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3590" name="Text Box 51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/>
            </a:p>
          </p:txBody>
        </p:sp>
        <p:sp>
          <p:nvSpPr>
            <p:cNvPr id="23591" name="Text Box 52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3555" name="Group 53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3565" name="Oval 54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55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Oval 56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57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9" name="AutoShape 58"/>
            <p:cNvCxnSpPr>
              <a:cxnSpLocks noChangeShapeType="1"/>
              <a:stCxn id="23567" idx="6"/>
              <a:endCxn id="23568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0" name="AutoShape 59"/>
            <p:cNvCxnSpPr>
              <a:cxnSpLocks noChangeShapeType="1"/>
              <a:stCxn id="23565" idx="4"/>
              <a:endCxn id="23567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1" name="AutoShape 60"/>
            <p:cNvCxnSpPr>
              <a:cxnSpLocks noChangeShapeType="1"/>
              <a:stCxn id="23565" idx="5"/>
              <a:endCxn id="23568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2" name="AutoShape 61"/>
            <p:cNvCxnSpPr>
              <a:cxnSpLocks noChangeShapeType="1"/>
              <a:stCxn id="23567" idx="7"/>
              <a:endCxn id="23566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3" name="AutoShape 62"/>
            <p:cNvCxnSpPr>
              <a:cxnSpLocks noChangeShapeType="1"/>
              <a:stCxn id="23566" idx="5"/>
              <a:endCxn id="23568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3574" name="Text Box 63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3575" name="Text Box 64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3576" name="Text Box 65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3577" name="Text Box 66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546883" name="AutoShape 67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546884" name="AutoShape 68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3563" name="AutoShape 70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23564" name="AutoShape 71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46888" name="Rectangle 72"/>
          <p:cNvSpPr>
            <a:spLocks noChangeArrowheads="1"/>
          </p:cNvSpPr>
          <p:nvPr/>
        </p:nvSpPr>
        <p:spPr bwMode="auto">
          <a:xfrm>
            <a:off x="1676400" y="5638800"/>
            <a:ext cx="1998663" cy="7794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(Dog)  = Beef</a:t>
            </a:r>
          </a:p>
          <a:p>
            <a:pPr>
              <a:lnSpc>
                <a:spcPct val="150000"/>
              </a:lnSpc>
            </a:pPr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(Cat)   = Tuna</a:t>
            </a:r>
          </a:p>
        </p:txBody>
      </p:sp>
      <p:sp>
        <p:nvSpPr>
          <p:cNvPr id="546889" name="Rectangle 73"/>
          <p:cNvSpPr>
            <a:spLocks noChangeArrowheads="1"/>
          </p:cNvSpPr>
          <p:nvPr/>
        </p:nvSpPr>
        <p:spPr bwMode="auto">
          <a:xfrm>
            <a:off x="5468938" y="5638800"/>
            <a:ext cx="1998662" cy="7794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(Cow)  = Hay</a:t>
            </a:r>
          </a:p>
          <a:p>
            <a:pPr>
              <a:lnSpc>
                <a:spcPct val="150000"/>
              </a:lnSpc>
            </a:pPr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(Pig)   = Corn</a:t>
            </a:r>
          </a:p>
        </p:txBody>
      </p:sp>
      <p:sp>
        <p:nvSpPr>
          <p:cNvPr id="23561" name="Text Box 74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6308725" y="1260475"/>
            <a:ext cx="22542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one-to-one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4605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9" name="AutoShape 7"/>
            <p:cNvCxnSpPr>
              <a:cxnSpLocks noChangeShapeType="1"/>
              <a:stCxn id="24605" idx="6"/>
              <a:endCxn id="24606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0" name="AutoShape 8"/>
            <p:cNvCxnSpPr>
              <a:cxnSpLocks noChangeShapeType="1"/>
              <a:stCxn id="24608" idx="0"/>
              <a:endCxn id="24606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1" name="AutoShape 9"/>
            <p:cNvCxnSpPr>
              <a:cxnSpLocks noChangeShapeType="1"/>
              <a:stCxn id="24607" idx="6"/>
              <a:endCxn id="24608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2" name="AutoShape 10"/>
            <p:cNvCxnSpPr>
              <a:cxnSpLocks noChangeShapeType="1"/>
              <a:stCxn id="24605" idx="4"/>
              <a:endCxn id="24607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3" name="AutoShape 11"/>
            <p:cNvCxnSpPr>
              <a:cxnSpLocks noChangeShapeType="1"/>
              <a:stCxn id="24605" idx="5"/>
              <a:endCxn id="24608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4614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4615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4616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4617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/>
            </a:p>
          </p:txBody>
        </p:sp>
        <p:sp>
          <p:nvSpPr>
            <p:cNvPr id="24618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4579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4592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596" name="AutoShape 22"/>
            <p:cNvCxnSpPr>
              <a:cxnSpLocks noChangeShapeType="1"/>
              <a:stCxn id="24594" idx="6"/>
              <a:endCxn id="24595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597" name="AutoShape 23"/>
            <p:cNvCxnSpPr>
              <a:cxnSpLocks noChangeShapeType="1"/>
              <a:stCxn id="24592" idx="4"/>
              <a:endCxn id="24594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598" name="AutoShape 24"/>
            <p:cNvCxnSpPr>
              <a:cxnSpLocks noChangeShapeType="1"/>
              <a:stCxn id="24592" idx="5"/>
              <a:endCxn id="24595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599" name="AutoShape 25"/>
            <p:cNvCxnSpPr>
              <a:cxnSpLocks noChangeShapeType="1"/>
              <a:stCxn id="24594" idx="7"/>
              <a:endCxn id="24593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00" name="AutoShape 26"/>
            <p:cNvCxnSpPr>
              <a:cxnSpLocks noChangeShapeType="1"/>
              <a:stCxn id="24593" idx="5"/>
              <a:endCxn id="24595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4602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4603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4604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4580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24581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24582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4590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2459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24583" name="Text Box 38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457200" y="5451475"/>
            <a:ext cx="1979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Edge preserved?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6137275"/>
            <a:ext cx="8315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there is an edge in the original graph, there is an edge after the mapping.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820988" y="5486400"/>
            <a:ext cx="684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4026" name="Line 42"/>
          <p:cNvSpPr>
            <a:spLocks noChangeShapeType="1"/>
          </p:cNvSpPr>
          <p:nvPr/>
        </p:nvSpPr>
        <p:spPr bwMode="auto">
          <a:xfrm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4027" name="Line 43"/>
          <p:cNvSpPr>
            <a:spLocks noChangeShapeType="1"/>
          </p:cNvSpPr>
          <p:nvPr/>
        </p:nvSpPr>
        <p:spPr bwMode="auto">
          <a:xfrm>
            <a:off x="5334000" y="4495800"/>
            <a:ext cx="1752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6308725" y="1260475"/>
            <a:ext cx="22542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one-to-one mapping</a:t>
            </a:r>
          </a:p>
        </p:txBody>
      </p:sp>
      <p:cxnSp>
        <p:nvCxnSpPr>
          <p:cNvPr id="48" name="Straight Connector 47"/>
          <p:cNvCxnSpPr>
            <a:stCxn id="24606" idx="4"/>
            <a:endCxn id="24608" idx="0"/>
          </p:cNvCxnSpPr>
          <p:nvPr/>
        </p:nvCxnSpPr>
        <p:spPr bwMode="auto">
          <a:xfrm>
            <a:off x="3111500" y="3030538"/>
            <a:ext cx="0" cy="1295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4595" idx="1"/>
            <a:endCxn id="24593" idx="5"/>
          </p:cNvCxnSpPr>
          <p:nvPr/>
        </p:nvCxnSpPr>
        <p:spPr bwMode="auto">
          <a:xfrm flipH="1" flipV="1">
            <a:off x="6354622" y="3919397"/>
            <a:ext cx="803556" cy="4733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24608" idx="2"/>
            <a:endCxn id="24607" idx="6"/>
          </p:cNvCxnSpPr>
          <p:nvPr/>
        </p:nvCxnSpPr>
        <p:spPr bwMode="auto">
          <a:xfrm flipH="1">
            <a:off x="1701800" y="4440238"/>
            <a:ext cx="1295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4595" idx="0"/>
            <a:endCxn id="24592" idx="5"/>
          </p:cNvCxnSpPr>
          <p:nvPr/>
        </p:nvCxnSpPr>
        <p:spPr bwMode="auto">
          <a:xfrm flipH="1" flipV="1">
            <a:off x="6253022" y="2789097"/>
            <a:ext cx="985978" cy="157017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1676400" y="2895600"/>
            <a:ext cx="1295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24593" idx="3"/>
          </p:cNvCxnSpPr>
          <p:nvPr/>
        </p:nvCxnSpPr>
        <p:spPr bwMode="auto">
          <a:xfrm flipH="1">
            <a:off x="5334000" y="3919397"/>
            <a:ext cx="858978" cy="50020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600200" y="3048000"/>
            <a:ext cx="0" cy="1295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5257800" y="2822575"/>
            <a:ext cx="914400" cy="159702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3" grpId="0" animBg="1"/>
      <p:bldP spid="554024" grpId="0"/>
      <p:bldP spid="554025" grpId="0"/>
      <p:bldP spid="554026" grpId="0" animBg="1"/>
      <p:bldP spid="5540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5629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33" name="AutoShape 7"/>
            <p:cNvCxnSpPr>
              <a:cxnSpLocks noChangeShapeType="1"/>
              <a:stCxn id="25629" idx="6"/>
              <a:endCxn id="25630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4" name="AutoShape 8"/>
            <p:cNvCxnSpPr>
              <a:cxnSpLocks noChangeShapeType="1"/>
              <a:stCxn id="25632" idx="0"/>
              <a:endCxn id="25630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5" name="AutoShape 9"/>
            <p:cNvCxnSpPr>
              <a:cxnSpLocks noChangeShapeType="1"/>
              <a:stCxn id="25631" idx="6"/>
              <a:endCxn id="25632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6" name="AutoShape 10"/>
            <p:cNvCxnSpPr>
              <a:cxnSpLocks noChangeShapeType="1"/>
              <a:stCxn id="25629" idx="4"/>
              <a:endCxn id="25631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7" name="AutoShape 11"/>
            <p:cNvCxnSpPr>
              <a:cxnSpLocks noChangeShapeType="1"/>
              <a:stCxn id="25629" idx="5"/>
              <a:endCxn id="25632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5638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5639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5640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5641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/>
            </a:p>
          </p:txBody>
        </p:sp>
        <p:sp>
          <p:nvSpPr>
            <p:cNvPr id="25642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5603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5616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20" name="AutoShape 22"/>
            <p:cNvCxnSpPr>
              <a:cxnSpLocks noChangeShapeType="1"/>
              <a:stCxn id="25618" idx="6"/>
              <a:endCxn id="25619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1" name="AutoShape 23"/>
            <p:cNvCxnSpPr>
              <a:cxnSpLocks noChangeShapeType="1"/>
              <a:stCxn id="25616" idx="4"/>
              <a:endCxn id="25618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2" name="AutoShape 24"/>
            <p:cNvCxnSpPr>
              <a:cxnSpLocks noChangeShapeType="1"/>
              <a:stCxn id="25616" idx="5"/>
              <a:endCxn id="25619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3" name="AutoShape 25"/>
            <p:cNvCxnSpPr>
              <a:cxnSpLocks noChangeShapeType="1"/>
              <a:stCxn id="25618" idx="7"/>
              <a:endCxn id="25617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4" name="AutoShape 26"/>
            <p:cNvCxnSpPr>
              <a:cxnSpLocks noChangeShapeType="1"/>
              <a:stCxn id="25617" idx="5"/>
              <a:endCxn id="25619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5625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5626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5627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5628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5604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25605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25606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5614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25615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25607" name="Text Box 36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457200" y="5451475"/>
            <a:ext cx="25003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33"/>
                </a:solidFill>
              </a:rPr>
              <a:t>Non</a:t>
            </a:r>
            <a:r>
              <a:rPr lang="en-US"/>
              <a:t>-Edge preserved?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381000" y="6137275"/>
            <a:ext cx="832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there is </a:t>
            </a:r>
            <a:r>
              <a:rPr lang="en-US" b="1">
                <a:solidFill>
                  <a:srgbClr val="FF9933"/>
                </a:solidFill>
              </a:rPr>
              <a:t>no</a:t>
            </a:r>
            <a:r>
              <a:rPr lang="en-US"/>
              <a:t> edge in the original graph, there is </a:t>
            </a:r>
            <a:r>
              <a:rPr lang="en-US" b="1">
                <a:solidFill>
                  <a:srgbClr val="FF9933"/>
                </a:solidFill>
              </a:rPr>
              <a:t>no</a:t>
            </a:r>
            <a:r>
              <a:rPr lang="en-US"/>
              <a:t> edge after the mapping.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3049588" y="5486400"/>
            <a:ext cx="684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5050" name="Line 42"/>
          <p:cNvSpPr>
            <a:spLocks noChangeShapeType="1"/>
          </p:cNvSpPr>
          <p:nvPr/>
        </p:nvSpPr>
        <p:spPr bwMode="auto">
          <a:xfrm flipV="1"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051" name="Line 43"/>
          <p:cNvSpPr>
            <a:spLocks noChangeShapeType="1"/>
          </p:cNvSpPr>
          <p:nvPr/>
        </p:nvSpPr>
        <p:spPr bwMode="auto">
          <a:xfrm>
            <a:off x="6172200" y="2819400"/>
            <a:ext cx="76200" cy="9144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308725" y="1260475"/>
            <a:ext cx="22542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one-to-one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5" grpId="0" animBg="1"/>
      <p:bldP spid="555046" grpId="0"/>
      <p:bldP spid="555047" grpId="0"/>
      <p:bldP spid="555050" grpId="0" animBg="1"/>
      <p:bldP spid="5550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89275" y="457200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152400" y="4273550"/>
            <a:ext cx="808513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are isomorphic, do they have the same number of vertices?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are isomorphic, do they have the same number of edges?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are isomorphic, do they have the same degree sequence?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have the same degree sequence, are they isomorphic?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8289925" y="4460875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8305800" y="502920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8305800" y="5576888"/>
            <a:ext cx="630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8305800" y="61722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28700"/>
            <a:ext cx="82867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4400" y="2895600"/>
            <a:ext cx="2514600" cy="381000"/>
          </a:xfrm>
          <a:prstGeom prst="wedgeRoundRectCallout">
            <a:avLst>
              <a:gd name="adj1" fmla="val 42171"/>
              <a:gd name="adj2" fmla="val -148333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err="1"/>
              <a:t>uv</a:t>
            </a:r>
            <a:r>
              <a:rPr lang="en-US" dirty="0"/>
              <a:t> is an edge in G1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4800600" y="2895600"/>
            <a:ext cx="3352800" cy="381000"/>
          </a:xfrm>
          <a:prstGeom prst="wedgeRoundRectCallout">
            <a:avLst>
              <a:gd name="adj1" fmla="val -40009"/>
              <a:gd name="adj2" fmla="val -15791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f(u)f(v) is an edge in 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1" grpId="0"/>
      <p:bldP spid="545802" grpId="0"/>
      <p:bldP spid="545803" grpId="0"/>
      <p:bldP spid="545804" grpId="0"/>
      <p:bldP spid="545805" grpId="0"/>
      <p:bldP spid="13" grpId="1" animBg="1"/>
      <p:bldP spid="13" grpId="2" animBg="1"/>
      <p:bldP spid="14" grpId="1" animBg="1"/>
      <p:bldP spid="1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2362200" y="457200"/>
            <a:ext cx="440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Checking Graph Isomorphism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4505325"/>
            <a:ext cx="1460500" cy="1514475"/>
            <a:chOff x="1107" y="1374"/>
            <a:chExt cx="1436" cy="1465"/>
          </a:xfrm>
        </p:grpSpPr>
        <p:sp>
          <p:nvSpPr>
            <p:cNvPr id="27672" name="Oval 28"/>
            <p:cNvSpPr>
              <a:spLocks noChangeArrowheads="1"/>
            </p:cNvSpPr>
            <p:nvPr/>
          </p:nvSpPr>
          <p:spPr bwMode="auto">
            <a:xfrm rot="-54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Oval 29"/>
            <p:cNvSpPr>
              <a:spLocks noChangeArrowheads="1"/>
            </p:cNvSpPr>
            <p:nvPr/>
          </p:nvSpPr>
          <p:spPr bwMode="auto">
            <a:xfrm rot="-54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30"/>
            <p:cNvSpPr>
              <a:spLocks noChangeArrowheads="1"/>
            </p:cNvSpPr>
            <p:nvPr/>
          </p:nvSpPr>
          <p:spPr bwMode="auto">
            <a:xfrm rot="-54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31"/>
            <p:cNvSpPr>
              <a:spLocks noChangeArrowheads="1"/>
            </p:cNvSpPr>
            <p:nvPr/>
          </p:nvSpPr>
          <p:spPr bwMode="auto">
            <a:xfrm rot="-54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76" name="AutoShape 32"/>
            <p:cNvCxnSpPr>
              <a:cxnSpLocks noChangeShapeType="1"/>
              <a:stCxn id="27672" idx="6"/>
              <a:endCxn id="27673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7" name="AutoShape 33"/>
            <p:cNvCxnSpPr>
              <a:cxnSpLocks noChangeShapeType="1"/>
              <a:stCxn id="27675" idx="0"/>
              <a:endCxn id="27673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8" name="AutoShape 34"/>
            <p:cNvCxnSpPr>
              <a:cxnSpLocks noChangeShapeType="1"/>
              <a:stCxn id="27674" idx="6"/>
              <a:endCxn id="27675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9" name="AutoShape 35"/>
            <p:cNvCxnSpPr>
              <a:cxnSpLocks noChangeShapeType="1"/>
            </p:cNvCxnSpPr>
            <p:nvPr/>
          </p:nvCxnSpPr>
          <p:spPr bwMode="auto">
            <a:xfrm rot="-54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80" name="AutoShape 36"/>
            <p:cNvCxnSpPr>
              <a:cxnSpLocks noChangeShapeType="1"/>
              <a:stCxn id="27672" idx="5"/>
              <a:endCxn id="27675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4114800"/>
            <a:ext cx="2022475" cy="2271713"/>
            <a:chOff x="2881" y="865"/>
            <a:chExt cx="1746" cy="1959"/>
          </a:xfrm>
        </p:grpSpPr>
        <p:sp>
          <p:nvSpPr>
            <p:cNvPr id="27662" name="Oval 38"/>
            <p:cNvSpPr>
              <a:spLocks noChangeArrowheads="1"/>
            </p:cNvSpPr>
            <p:nvPr/>
          </p:nvSpPr>
          <p:spPr bwMode="auto">
            <a:xfrm rot="-54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Oval 39"/>
            <p:cNvSpPr>
              <a:spLocks noChangeArrowheads="1"/>
            </p:cNvSpPr>
            <p:nvPr/>
          </p:nvSpPr>
          <p:spPr bwMode="auto">
            <a:xfrm rot="-54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Oval 40"/>
            <p:cNvSpPr>
              <a:spLocks noChangeArrowheads="1"/>
            </p:cNvSpPr>
            <p:nvPr/>
          </p:nvSpPr>
          <p:spPr bwMode="auto">
            <a:xfrm rot="-54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Oval 41"/>
            <p:cNvSpPr>
              <a:spLocks noChangeArrowheads="1"/>
            </p:cNvSpPr>
            <p:nvPr/>
          </p:nvSpPr>
          <p:spPr bwMode="auto">
            <a:xfrm rot="-54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66" name="AutoShape 42"/>
            <p:cNvCxnSpPr>
              <a:cxnSpLocks noChangeShapeType="1"/>
              <a:stCxn id="27664" idx="6"/>
              <a:endCxn id="27665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67" name="AutoShape 43"/>
            <p:cNvCxnSpPr>
              <a:cxnSpLocks noChangeShapeType="1"/>
              <a:stCxn id="27662" idx="4"/>
              <a:endCxn id="27664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68" name="AutoShape 44"/>
            <p:cNvCxnSpPr>
              <a:cxnSpLocks noChangeShapeType="1"/>
              <a:stCxn id="27662" idx="5"/>
              <a:endCxn id="27665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69" name="AutoShape 45"/>
            <p:cNvCxnSpPr>
              <a:cxnSpLocks noChangeShapeType="1"/>
              <a:stCxn id="27664" idx="7"/>
              <a:endCxn id="27663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0" name="AutoShape 46"/>
            <p:cNvCxnSpPr>
              <a:cxnSpLocks noChangeShapeType="1"/>
              <a:stCxn id="27663" idx="5"/>
              <a:endCxn id="27665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1" name="AutoShape 47"/>
            <p:cNvCxnSpPr>
              <a:cxnSpLocks noChangeShapeType="1"/>
              <a:stCxn id="27662" idx="4"/>
              <a:endCxn id="27663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44816" name="Oval 48"/>
          <p:cNvSpPr>
            <a:spLocks noChangeArrowheads="1"/>
          </p:cNvSpPr>
          <p:nvPr/>
        </p:nvSpPr>
        <p:spPr bwMode="auto">
          <a:xfrm rot="16200000">
            <a:off x="2014609" y="5730081"/>
            <a:ext cx="287337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817" name="Oval 49"/>
          <p:cNvSpPr>
            <a:spLocks noChangeArrowheads="1"/>
          </p:cNvSpPr>
          <p:nvPr/>
        </p:nvSpPr>
        <p:spPr bwMode="auto">
          <a:xfrm rot="16200000">
            <a:off x="823119" y="4510882"/>
            <a:ext cx="287338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990600" y="6262688"/>
            <a:ext cx="1133475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degree </a:t>
            </a:r>
            <a:r>
              <a:rPr kumimoji="0"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3124200" y="6248400"/>
            <a:ext cx="1443038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all degree </a:t>
            </a:r>
            <a:r>
              <a:rPr kumimoji="0" lang="en-US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6096000" y="4957763"/>
            <a:ext cx="1849438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Non-isomorphic</a:t>
            </a:r>
          </a:p>
        </p:txBody>
      </p:sp>
      <p:sp>
        <p:nvSpPr>
          <p:cNvPr id="27658" name="Text Box 55"/>
          <p:cNvSpPr txBox="1">
            <a:spLocks noChangeArrowheads="1"/>
          </p:cNvSpPr>
          <p:nvPr/>
        </p:nvSpPr>
        <p:spPr bwMode="auto">
          <a:xfrm>
            <a:off x="762000" y="1371600"/>
            <a:ext cx="4514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show two graphs are isomorphic?</a:t>
            </a:r>
          </a:p>
        </p:txBody>
      </p:sp>
      <p:sp>
        <p:nvSpPr>
          <p:cNvPr id="544824" name="Text Box 56"/>
          <p:cNvSpPr txBox="1">
            <a:spLocks noChangeArrowheads="1"/>
          </p:cNvSpPr>
          <p:nvPr/>
        </p:nvSpPr>
        <p:spPr bwMode="auto">
          <a:xfrm>
            <a:off x="76200" y="1919288"/>
            <a:ext cx="8994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Find a mapping and show that it is </a:t>
            </a:r>
            <a:r>
              <a:rPr lang="en-US" dirty="0" smtClean="0"/>
              <a:t>edge-preserving as well as non-edge preserving.</a:t>
            </a:r>
            <a:endParaRPr lang="en-US" dirty="0"/>
          </a:p>
        </p:txBody>
      </p:sp>
      <p:sp>
        <p:nvSpPr>
          <p:cNvPr id="544825" name="Text Box 57"/>
          <p:cNvSpPr txBox="1">
            <a:spLocks noChangeArrowheads="1"/>
          </p:cNvSpPr>
          <p:nvPr/>
        </p:nvSpPr>
        <p:spPr bwMode="auto">
          <a:xfrm>
            <a:off x="746125" y="2514600"/>
            <a:ext cx="49688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show two graphs are non-isomorphic?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2743200" y="3124200"/>
            <a:ext cx="54022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Find some </a:t>
            </a:r>
            <a:r>
              <a:rPr lang="en-US">
                <a:solidFill>
                  <a:srgbClr val="A50021"/>
                </a:solidFill>
              </a:rPr>
              <a:t>isomorphic-preserving properties</a:t>
            </a:r>
          </a:p>
          <a:p>
            <a:pPr>
              <a:lnSpc>
                <a:spcPct val="150000"/>
              </a:lnSpc>
            </a:pPr>
            <a:r>
              <a:rPr lang="en-US"/>
              <a:t>which is satisfied in one graph but not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16" grpId="0" animBg="1"/>
      <p:bldP spid="544817" grpId="0" animBg="1"/>
      <p:bldP spid="544820" grpId="0"/>
      <p:bldP spid="544821" grpId="0"/>
      <p:bldP spid="544822" grpId="0" animBg="1"/>
      <p:bldP spid="544824" grpId="0"/>
      <p:bldP spid="544825" grpId="0" animBg="1"/>
      <p:bldP spid="5448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57238"/>
            <a:ext cx="8001000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800225" y="5580063"/>
            <a:ext cx="5664200" cy="1201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Testing graph isomorphism is not easy</a:t>
            </a:r>
            <a:r>
              <a:rPr lang="en-US"/>
              <a:t> – </a:t>
            </a:r>
          </a:p>
          <a:p>
            <a:pPr>
              <a:lnSpc>
                <a:spcPct val="150000"/>
              </a:lnSpc>
            </a:pPr>
            <a:r>
              <a:rPr lang="en-US"/>
              <a:t>No known general method to test graph ismorphism</a:t>
            </a:r>
          </a:p>
          <a:p>
            <a:pPr>
              <a:lnSpc>
                <a:spcPct val="150000"/>
              </a:lnSpc>
            </a:pPr>
            <a:r>
              <a:rPr lang="en-US"/>
              <a:t>much more efficient than checking all possibilities.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228600" y="3824288"/>
            <a:ext cx="3068638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is isomorphic to G1?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/>
      <p:bldP spid="5560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</a:p>
        </p:txBody>
      </p:sp>
      <p:pic>
        <p:nvPicPr>
          <p:cNvPr id="6147" name="Picture 3" descr="Konigsberg_brid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41438"/>
            <a:ext cx="5257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5872163"/>
            <a:ext cx="80962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Is it possible to walk with a route that crosses each bridge exactly once?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046538" y="457200"/>
            <a:ext cx="982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Paths</a:t>
            </a:r>
          </a:p>
        </p:txBody>
      </p:sp>
      <p:sp>
        <p:nvSpPr>
          <p:cNvPr id="30723" name="Rectangle 95"/>
          <p:cNvSpPr>
            <a:spLocks noChangeArrowheads="1"/>
          </p:cNvSpPr>
          <p:nvPr/>
        </p:nvSpPr>
        <p:spPr bwMode="auto">
          <a:xfrm>
            <a:off x="914400" y="4938713"/>
            <a:ext cx="403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Path</a:t>
            </a:r>
            <a:r>
              <a:rPr lang="en-US">
                <a:solidFill>
                  <a:srgbClr val="000000"/>
                </a:solidFill>
              </a:rPr>
              <a:t>: sequence of </a:t>
            </a:r>
            <a:r>
              <a:rPr lang="en-US" i="1">
                <a:solidFill>
                  <a:srgbClr val="000000"/>
                </a:solidFill>
              </a:rPr>
              <a:t>adjacent</a:t>
            </a:r>
            <a:r>
              <a:rPr lang="en-US">
                <a:solidFill>
                  <a:srgbClr val="000000"/>
                </a:solidFill>
              </a:rPr>
              <a:t> vertices</a:t>
            </a:r>
          </a:p>
        </p:txBody>
      </p:sp>
      <p:sp>
        <p:nvSpPr>
          <p:cNvPr id="30724" name="Oval 96"/>
          <p:cNvSpPr>
            <a:spLocks noChangeArrowheads="1"/>
          </p:cNvSpPr>
          <p:nvPr/>
        </p:nvSpPr>
        <p:spPr bwMode="auto">
          <a:xfrm rot="5400000">
            <a:off x="5562600" y="20320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pPr algn="ctr"/>
            <a:endParaRPr kumimoji="0" lang="en-US">
              <a:solidFill>
                <a:srgbClr val="FF5050"/>
              </a:solidFill>
            </a:endParaRPr>
          </a:p>
        </p:txBody>
      </p:sp>
      <p:sp>
        <p:nvSpPr>
          <p:cNvPr id="30725" name="Oval 97"/>
          <p:cNvSpPr>
            <a:spLocks noChangeArrowheads="1"/>
          </p:cNvSpPr>
          <p:nvPr/>
        </p:nvSpPr>
        <p:spPr bwMode="auto">
          <a:xfrm rot="5400000">
            <a:off x="5480050" y="35560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98"/>
          <p:cNvSpPr>
            <a:spLocks noChangeArrowheads="1"/>
          </p:cNvSpPr>
          <p:nvPr/>
        </p:nvSpPr>
        <p:spPr bwMode="auto">
          <a:xfrm rot="5400000">
            <a:off x="2540000" y="29845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99"/>
          <p:cNvSpPr>
            <a:spLocks noChangeArrowheads="1"/>
          </p:cNvSpPr>
          <p:nvPr/>
        </p:nvSpPr>
        <p:spPr bwMode="auto">
          <a:xfrm rot="5400000">
            <a:off x="2527300" y="18796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100"/>
          <p:cNvSpPr>
            <a:spLocks noChangeArrowheads="1"/>
          </p:cNvSpPr>
          <p:nvPr/>
        </p:nvSpPr>
        <p:spPr bwMode="auto">
          <a:xfrm rot="5400000">
            <a:off x="2565400" y="3886200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101"/>
          <p:cNvSpPr>
            <a:spLocks noChangeArrowheads="1"/>
          </p:cNvSpPr>
          <p:nvPr/>
        </p:nvSpPr>
        <p:spPr bwMode="auto">
          <a:xfrm rot="5400000">
            <a:off x="4437063" y="28622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30" name="AutoShape 102"/>
          <p:cNvCxnSpPr>
            <a:cxnSpLocks noChangeShapeType="1"/>
            <a:stCxn id="30726" idx="6"/>
            <a:endCxn id="30728" idx="2"/>
          </p:cNvCxnSpPr>
          <p:nvPr/>
        </p:nvCxnSpPr>
        <p:spPr bwMode="auto">
          <a:xfrm>
            <a:off x="2654300" y="3225800"/>
            <a:ext cx="2540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1" name="AutoShape 103"/>
          <p:cNvCxnSpPr>
            <a:cxnSpLocks noChangeShapeType="1"/>
            <a:stCxn id="30724" idx="5"/>
            <a:endCxn id="30725" idx="2"/>
          </p:cNvCxnSpPr>
          <p:nvPr/>
        </p:nvCxnSpPr>
        <p:spPr bwMode="auto">
          <a:xfrm>
            <a:off x="5583238" y="2225675"/>
            <a:ext cx="11112" cy="131762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2" name="AutoShape 104"/>
          <p:cNvCxnSpPr>
            <a:cxnSpLocks noChangeShapeType="1"/>
            <a:stCxn id="30724" idx="4"/>
            <a:endCxn id="30729" idx="0"/>
          </p:cNvCxnSpPr>
          <p:nvPr/>
        </p:nvCxnSpPr>
        <p:spPr bwMode="auto">
          <a:xfrm flipH="1">
            <a:off x="4678363" y="2146300"/>
            <a:ext cx="871537" cy="8302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3" name="AutoShape 105"/>
          <p:cNvCxnSpPr>
            <a:cxnSpLocks noChangeShapeType="1"/>
            <a:stCxn id="30729" idx="0"/>
            <a:endCxn id="30725" idx="4"/>
          </p:cNvCxnSpPr>
          <p:nvPr/>
        </p:nvCxnSpPr>
        <p:spPr bwMode="auto">
          <a:xfrm>
            <a:off x="4678363" y="2976563"/>
            <a:ext cx="788987" cy="693737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4" name="AutoShape 106"/>
          <p:cNvCxnSpPr>
            <a:cxnSpLocks noChangeShapeType="1"/>
            <a:stCxn id="30729" idx="4"/>
            <a:endCxn id="30728" idx="1"/>
          </p:cNvCxnSpPr>
          <p:nvPr/>
        </p:nvCxnSpPr>
        <p:spPr bwMode="auto">
          <a:xfrm flipH="1">
            <a:off x="2771775" y="2976563"/>
            <a:ext cx="1652588" cy="94297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5" name="AutoShape 107"/>
          <p:cNvCxnSpPr>
            <a:cxnSpLocks noChangeShapeType="1"/>
            <a:stCxn id="30729" idx="4"/>
            <a:endCxn id="30727" idx="2"/>
          </p:cNvCxnSpPr>
          <p:nvPr/>
        </p:nvCxnSpPr>
        <p:spPr bwMode="auto">
          <a:xfrm flipH="1" flipV="1">
            <a:off x="2641600" y="1866900"/>
            <a:ext cx="1782763" cy="11096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6" name="AutoShape 108"/>
          <p:cNvCxnSpPr>
            <a:cxnSpLocks noChangeShapeType="1"/>
            <a:stCxn id="30726" idx="1"/>
            <a:endCxn id="30729" idx="4"/>
          </p:cNvCxnSpPr>
          <p:nvPr/>
        </p:nvCxnSpPr>
        <p:spPr bwMode="auto">
          <a:xfrm flipV="1">
            <a:off x="2746375" y="2976563"/>
            <a:ext cx="1677988" cy="412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7" name="AutoShape 109"/>
          <p:cNvCxnSpPr>
            <a:cxnSpLocks noChangeShapeType="1"/>
            <a:stCxn id="30727" idx="6"/>
            <a:endCxn id="30726" idx="2"/>
          </p:cNvCxnSpPr>
          <p:nvPr/>
        </p:nvCxnSpPr>
        <p:spPr bwMode="auto">
          <a:xfrm>
            <a:off x="2641600" y="2120900"/>
            <a:ext cx="12700" cy="850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sp>
        <p:nvSpPr>
          <p:cNvPr id="30738" name="Oval 110"/>
          <p:cNvSpPr>
            <a:spLocks noChangeArrowheads="1"/>
          </p:cNvSpPr>
          <p:nvPr/>
        </p:nvSpPr>
        <p:spPr bwMode="auto">
          <a:xfrm rot="5400000">
            <a:off x="5730875" y="4967288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Oval 111"/>
          <p:cNvSpPr>
            <a:spLocks noChangeArrowheads="1"/>
          </p:cNvSpPr>
          <p:nvPr/>
        </p:nvSpPr>
        <p:spPr bwMode="auto">
          <a:xfrm rot="5400000">
            <a:off x="6254750" y="49704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112"/>
          <p:cNvSpPr txBox="1">
            <a:spLocks noChangeArrowheads="1"/>
          </p:cNvSpPr>
          <p:nvPr/>
        </p:nvSpPr>
        <p:spPr bwMode="auto">
          <a:xfrm>
            <a:off x="5257800" y="4938713"/>
            <a:ext cx="268288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30741" name="Text Box 113"/>
          <p:cNvSpPr txBox="1">
            <a:spLocks noChangeArrowheads="1"/>
          </p:cNvSpPr>
          <p:nvPr/>
        </p:nvSpPr>
        <p:spPr bwMode="auto">
          <a:xfrm>
            <a:off x="8494713" y="4954588"/>
            <a:ext cx="268287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742" name="Oval 114"/>
          <p:cNvSpPr>
            <a:spLocks noChangeArrowheads="1"/>
          </p:cNvSpPr>
          <p:nvPr/>
        </p:nvSpPr>
        <p:spPr bwMode="auto">
          <a:xfrm rot="5400000">
            <a:off x="6759575" y="4970463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Oval 115"/>
          <p:cNvSpPr>
            <a:spLocks noChangeArrowheads="1"/>
          </p:cNvSpPr>
          <p:nvPr/>
        </p:nvSpPr>
        <p:spPr bwMode="auto">
          <a:xfrm rot="5400000">
            <a:off x="7226300" y="497205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pPr algn="ctr"/>
            <a:endParaRPr kumimoji="0" lang="en-US">
              <a:solidFill>
                <a:srgbClr val="FF5050"/>
              </a:solidFill>
            </a:endParaRPr>
          </a:p>
        </p:txBody>
      </p:sp>
      <p:sp>
        <p:nvSpPr>
          <p:cNvPr id="30744" name="Oval 116"/>
          <p:cNvSpPr>
            <a:spLocks noChangeArrowheads="1"/>
          </p:cNvSpPr>
          <p:nvPr/>
        </p:nvSpPr>
        <p:spPr bwMode="auto">
          <a:xfrm rot="5400000">
            <a:off x="7661275" y="4986338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117"/>
          <p:cNvSpPr>
            <a:spLocks noChangeArrowheads="1"/>
          </p:cNvSpPr>
          <p:nvPr/>
        </p:nvSpPr>
        <p:spPr bwMode="auto">
          <a:xfrm rot="5400000">
            <a:off x="8102600" y="4987925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65188" y="4938713"/>
            <a:ext cx="393541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Simple Path</a:t>
            </a:r>
            <a:r>
              <a:rPr lang="en-US">
                <a:solidFill>
                  <a:srgbClr val="000000"/>
                </a:solidFill>
              </a:rPr>
              <a:t>: all vertices different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5243513" y="4962525"/>
            <a:ext cx="3062287" cy="371475"/>
            <a:chOff x="2084" y="3254"/>
            <a:chExt cx="1929" cy="234"/>
          </a:xfrm>
        </p:grpSpPr>
        <p:sp>
          <p:nvSpPr>
            <p:cNvPr id="31764" name="Oval 4"/>
            <p:cNvSpPr>
              <a:spLocks noChangeArrowheads="1"/>
            </p:cNvSpPr>
            <p:nvPr/>
          </p:nvSpPr>
          <p:spPr bwMode="auto">
            <a:xfrm rot="5400000">
              <a:off x="2687" y="3275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 rot="5400000">
              <a:off x="3017" y="3277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6"/>
            <p:cNvSpPr txBox="1">
              <a:spLocks noChangeArrowheads="1"/>
            </p:cNvSpPr>
            <p:nvPr/>
          </p:nvSpPr>
          <p:spPr bwMode="auto">
            <a:xfrm>
              <a:off x="2084" y="3257"/>
              <a:ext cx="169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31767" name="Text Box 7"/>
            <p:cNvSpPr txBox="1">
              <a:spLocks noChangeArrowheads="1"/>
            </p:cNvSpPr>
            <p:nvPr/>
          </p:nvSpPr>
          <p:spPr bwMode="auto">
            <a:xfrm>
              <a:off x="3844" y="3254"/>
              <a:ext cx="169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1768" name="Oval 8"/>
            <p:cNvSpPr>
              <a:spLocks noChangeArrowheads="1"/>
            </p:cNvSpPr>
            <p:nvPr/>
          </p:nvSpPr>
          <p:spPr bwMode="auto">
            <a:xfrm rot="5400000">
              <a:off x="3335" y="3277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Oval 9"/>
            <p:cNvSpPr>
              <a:spLocks noChangeArrowheads="1"/>
            </p:cNvSpPr>
            <p:nvPr/>
          </p:nvSpPr>
          <p:spPr bwMode="auto">
            <a:xfrm rot="5400000">
              <a:off x="3629" y="3278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rot="10800000" vert="eaVert" wrap="none" anchor="ctr"/>
            <a:lstStyle/>
            <a:p>
              <a:pPr algn="ctr"/>
              <a:endParaRPr kumimoji="0" lang="en-US">
                <a:solidFill>
                  <a:srgbClr val="FF5050"/>
                </a:solidFill>
              </a:endParaRPr>
            </a:p>
          </p:txBody>
        </p:sp>
        <p:sp>
          <p:nvSpPr>
            <p:cNvPr id="31770" name="Oval 10"/>
            <p:cNvSpPr>
              <a:spLocks noChangeArrowheads="1"/>
            </p:cNvSpPr>
            <p:nvPr/>
          </p:nvSpPr>
          <p:spPr bwMode="auto">
            <a:xfrm rot="5400000">
              <a:off x="2363" y="3269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48" name="Group 26"/>
          <p:cNvGrpSpPr>
            <a:grpSpLocks/>
          </p:cNvGrpSpPr>
          <p:nvPr/>
        </p:nvGrpSpPr>
        <p:grpSpPr bwMode="auto">
          <a:xfrm>
            <a:off x="2527300" y="1866900"/>
            <a:ext cx="3263900" cy="2247900"/>
            <a:chOff x="1863" y="1349"/>
            <a:chExt cx="2056" cy="1416"/>
          </a:xfrm>
        </p:grpSpPr>
        <p:sp>
          <p:nvSpPr>
            <p:cNvPr id="31750" name="Oval 27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rot="10800000" vert="eaVert" wrap="none" anchor="ctr"/>
            <a:lstStyle/>
            <a:p>
              <a:pPr algn="ctr"/>
              <a:endParaRPr kumimoji="0" lang="en-US" sz="4000">
                <a:solidFill>
                  <a:srgbClr val="FF5050"/>
                </a:solidFill>
                <a:latin typeface="Arial" charset="0"/>
              </a:endParaRPr>
            </a:p>
          </p:txBody>
        </p:sp>
        <p:sp>
          <p:nvSpPr>
            <p:cNvPr id="31751" name="Oval 28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29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Oval 30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31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Oval 32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756" name="AutoShape 33"/>
            <p:cNvCxnSpPr>
              <a:cxnSpLocks noChangeShapeType="1"/>
              <a:stCxn id="31752" idx="6"/>
              <a:endCxn id="31754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57" name="AutoShape 34"/>
            <p:cNvCxnSpPr>
              <a:cxnSpLocks noChangeShapeType="1"/>
              <a:stCxn id="31750" idx="5"/>
              <a:endCxn id="31751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58" name="AutoShape 35"/>
            <p:cNvCxnSpPr>
              <a:cxnSpLocks noChangeShapeType="1"/>
              <a:stCxn id="31750" idx="4"/>
              <a:endCxn id="31755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59" name="AutoShape 36"/>
            <p:cNvCxnSpPr>
              <a:cxnSpLocks noChangeShapeType="1"/>
              <a:stCxn id="31755" idx="0"/>
              <a:endCxn id="31751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0" name="AutoShape 37"/>
            <p:cNvCxnSpPr>
              <a:cxnSpLocks noChangeShapeType="1"/>
              <a:stCxn id="31755" idx="4"/>
              <a:endCxn id="31754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1" name="AutoShape 38"/>
            <p:cNvCxnSpPr>
              <a:cxnSpLocks noChangeShapeType="1"/>
              <a:stCxn id="31755" idx="4"/>
              <a:endCxn id="31753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2" name="AutoShape 39"/>
            <p:cNvCxnSpPr>
              <a:cxnSpLocks noChangeShapeType="1"/>
              <a:stCxn id="31752" idx="1"/>
              <a:endCxn id="31755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3" name="AutoShape 40"/>
            <p:cNvCxnSpPr>
              <a:cxnSpLocks noChangeShapeType="1"/>
              <a:stCxn id="31753" idx="6"/>
              <a:endCxn id="31752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31749" name="Text Box 41"/>
          <p:cNvSpPr txBox="1">
            <a:spLocks noChangeArrowheads="1"/>
          </p:cNvSpPr>
          <p:nvPr/>
        </p:nvSpPr>
        <p:spPr bwMode="auto">
          <a:xfrm>
            <a:off x="3573463" y="457200"/>
            <a:ext cx="2065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Connectedness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914400" y="12192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v"/>
            </a:pPr>
            <a:r>
              <a:rPr lang="en-US"/>
              <a:t>Vertices </a:t>
            </a:r>
            <a:r>
              <a:rPr lang="en-US" i="1">
                <a:solidFill>
                  <a:srgbClr val="0033CC"/>
                </a:solidFill>
              </a:rPr>
              <a:t>v</a:t>
            </a:r>
            <a:r>
              <a:rPr lang="en-US" i="1"/>
              <a:t>, </a:t>
            </a:r>
            <a:r>
              <a:rPr lang="en-US" i="1">
                <a:solidFill>
                  <a:srgbClr val="0033CC"/>
                </a:solidFill>
              </a:rPr>
              <a:t>w</a:t>
            </a:r>
            <a:r>
              <a:rPr lang="en-US" i="1"/>
              <a:t> </a:t>
            </a:r>
            <a:r>
              <a:rPr lang="en-US"/>
              <a:t>are </a:t>
            </a:r>
            <a:r>
              <a:rPr lang="en-US" i="1">
                <a:solidFill>
                  <a:srgbClr val="0033CC"/>
                </a:solidFill>
              </a:rPr>
              <a:t>connected</a:t>
            </a:r>
            <a:r>
              <a:rPr lang="en-US"/>
              <a:t> if and only if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/>
              <a:t>	there is a path starting at </a:t>
            </a:r>
            <a:r>
              <a:rPr lang="en-US" i="1">
                <a:solidFill>
                  <a:srgbClr val="0033CC"/>
                </a:solidFill>
              </a:rPr>
              <a:t>v</a:t>
            </a:r>
            <a:r>
              <a:rPr lang="en-US"/>
              <a:t>  and ending at </a:t>
            </a:r>
            <a:r>
              <a:rPr lang="en-US" i="1">
                <a:solidFill>
                  <a:srgbClr val="0033CC"/>
                </a:solidFill>
              </a:rPr>
              <a:t>w</a:t>
            </a:r>
            <a:r>
              <a:rPr lang="en-US" i="1"/>
              <a:t>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v"/>
            </a:pPr>
            <a:r>
              <a:rPr lang="en-US"/>
              <a:t>A </a:t>
            </a:r>
            <a:r>
              <a:rPr lang="en-US" i="1"/>
              <a:t>graph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/>
              <a:t>is </a:t>
            </a:r>
            <a:r>
              <a:rPr lang="en-US" i="1">
                <a:solidFill>
                  <a:srgbClr val="0033CC"/>
                </a:solidFill>
              </a:rPr>
              <a:t>connected</a:t>
            </a:r>
            <a:r>
              <a:rPr lang="en-US"/>
              <a:t>  iff every pair of vertices are connected.</a:t>
            </a:r>
          </a:p>
        </p:txBody>
      </p:sp>
      <p:sp>
        <p:nvSpPr>
          <p:cNvPr id="541721" name="Rectangle 3"/>
          <p:cNvSpPr>
            <a:spLocks noChangeArrowheads="1"/>
          </p:cNvSpPr>
          <p:nvPr/>
        </p:nvSpPr>
        <p:spPr bwMode="auto">
          <a:xfrm>
            <a:off x="152400" y="28956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Every graph consists of separate connected pieces called </a:t>
            </a:r>
            <a:r>
              <a:rPr lang="en-US" i="1">
                <a:solidFill>
                  <a:srgbClr val="0033CC"/>
                </a:solidFill>
              </a:rPr>
              <a:t>connected components</a:t>
            </a:r>
            <a:endParaRPr lang="en-US" i="1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4895850"/>
            <a:ext cx="1195387" cy="547688"/>
            <a:chOff x="2672" y="3232"/>
            <a:chExt cx="488" cy="205"/>
          </a:xfrm>
        </p:grpSpPr>
        <p:sp>
          <p:nvSpPr>
            <p:cNvPr id="32810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11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3859213"/>
            <a:ext cx="1546225" cy="1589087"/>
            <a:chOff x="3920" y="2039"/>
            <a:chExt cx="974" cy="1001"/>
          </a:xfrm>
        </p:grpSpPr>
        <p:sp>
          <p:nvSpPr>
            <p:cNvPr id="32801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2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3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4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5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E25</a:t>
              </a:r>
            </a:p>
          </p:txBody>
        </p:sp>
        <p:sp>
          <p:nvSpPr>
            <p:cNvPr id="32806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E17</a:t>
              </a:r>
            </a:p>
          </p:txBody>
        </p:sp>
        <p:cxnSp>
          <p:nvCxnSpPr>
            <p:cNvPr id="32807" name="AutoShape 14"/>
            <p:cNvCxnSpPr>
              <a:cxnSpLocks noChangeShapeType="1"/>
              <a:stCxn id="32802" idx="4"/>
              <a:endCxn id="32801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808" name="AutoShape 15"/>
            <p:cNvCxnSpPr>
              <a:cxnSpLocks noChangeShapeType="1"/>
              <a:stCxn id="32801" idx="6"/>
              <a:endCxn id="32803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809" name="AutoShape 16"/>
            <p:cNvCxnSpPr>
              <a:cxnSpLocks noChangeShapeType="1"/>
              <a:stCxn id="32803" idx="4"/>
              <a:endCxn id="32804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11125" y="3657600"/>
            <a:ext cx="4425950" cy="1879600"/>
            <a:chOff x="280" y="2055"/>
            <a:chExt cx="2341" cy="1024"/>
          </a:xfrm>
        </p:grpSpPr>
        <p:sp>
          <p:nvSpPr>
            <p:cNvPr id="32778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79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0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1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2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3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4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2785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32786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46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2787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2788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46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32789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7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2790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91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92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32793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66</a:t>
              </a:r>
            </a:p>
          </p:txBody>
        </p:sp>
        <p:cxnSp>
          <p:nvCxnSpPr>
            <p:cNvPr id="32794" name="AutoShape 34"/>
            <p:cNvCxnSpPr>
              <a:cxnSpLocks noChangeShapeType="1"/>
              <a:stCxn id="32790" idx="6"/>
              <a:endCxn id="32791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5" name="AutoShape 35"/>
            <p:cNvCxnSpPr>
              <a:cxnSpLocks noChangeShapeType="1"/>
              <a:stCxn id="32790" idx="2"/>
              <a:endCxn id="32782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6" name="AutoShape 36"/>
            <p:cNvCxnSpPr>
              <a:cxnSpLocks noChangeShapeType="1"/>
              <a:stCxn id="32782" idx="4"/>
              <a:endCxn id="32783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7" name="AutoShape 37"/>
            <p:cNvCxnSpPr>
              <a:cxnSpLocks noChangeShapeType="1"/>
              <a:stCxn id="32783" idx="2"/>
              <a:endCxn id="32779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8" name="AutoShape 38"/>
            <p:cNvCxnSpPr>
              <a:cxnSpLocks noChangeShapeType="1"/>
              <a:stCxn id="32779" idx="0"/>
              <a:endCxn id="32780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9" name="AutoShape 39"/>
            <p:cNvCxnSpPr>
              <a:cxnSpLocks noChangeShapeType="1"/>
              <a:stCxn id="32781" idx="4"/>
              <a:endCxn id="32778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800" name="AutoShape 40"/>
            <p:cNvCxnSpPr>
              <a:cxnSpLocks noChangeShapeType="1"/>
              <a:stCxn id="32778" idx="6"/>
              <a:endCxn id="32779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3200400" y="5653088"/>
            <a:ext cx="2789238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33CC"/>
                </a:solidFill>
              </a:rPr>
              <a:t>3 connected components</a:t>
            </a:r>
          </a:p>
        </p:txBody>
      </p:sp>
      <p:sp>
        <p:nvSpPr>
          <p:cNvPr id="541760" name="Rectangle 3"/>
          <p:cNvSpPr>
            <a:spLocks noChangeArrowheads="1"/>
          </p:cNvSpPr>
          <p:nvPr/>
        </p:nvSpPr>
        <p:spPr bwMode="auto">
          <a:xfrm>
            <a:off x="533400" y="6324600"/>
            <a:ext cx="8120063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So a graph is </a:t>
            </a:r>
            <a:r>
              <a:rPr lang="en-US">
                <a:solidFill>
                  <a:srgbClr val="0033CC"/>
                </a:solidFill>
              </a:rPr>
              <a:t>connected </a:t>
            </a:r>
            <a:r>
              <a:rPr lang="en-US"/>
              <a:t>if and only if it has only </a:t>
            </a:r>
            <a:r>
              <a:rPr lang="en-US">
                <a:solidFill>
                  <a:srgbClr val="0033CC"/>
                </a:solidFill>
              </a:rPr>
              <a:t>1</a:t>
            </a:r>
            <a:r>
              <a:rPr lang="en-US"/>
              <a:t> </a:t>
            </a:r>
            <a:r>
              <a:rPr lang="en-US">
                <a:solidFill>
                  <a:srgbClr val="0033CC"/>
                </a:solidFill>
              </a:rPr>
              <a:t>connected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21" grpId="0"/>
      <p:bldP spid="767017" grpId="0"/>
      <p:bldP spid="5417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9350" y="2846388"/>
            <a:ext cx="4195763" cy="2159000"/>
            <a:chOff x="1763" y="1807"/>
            <a:chExt cx="2643" cy="1360"/>
          </a:xfrm>
        </p:grpSpPr>
        <p:grpSp>
          <p:nvGrpSpPr>
            <p:cNvPr id="33804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33806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i="1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33807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8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809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3381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i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33812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  <p:sp>
              <p:nvSpPr>
                <p:cNvPr id="33813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</p:grpSp>
          <p:sp>
            <p:nvSpPr>
              <p:cNvPr id="33810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33805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</p:grpSp>
      <p:sp>
        <p:nvSpPr>
          <p:cNvPr id="33795" name="Text Box 14"/>
          <p:cNvSpPr txBox="1">
            <a:spLocks noChangeArrowheads="1"/>
          </p:cNvSpPr>
          <p:nvPr/>
        </p:nvSpPr>
        <p:spPr bwMode="auto">
          <a:xfrm>
            <a:off x="1428750" y="1462088"/>
            <a:ext cx="6248400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 </a:t>
            </a:r>
            <a:r>
              <a:rPr kumimoji="0" lang="en-US" i="1">
                <a:solidFill>
                  <a:srgbClr val="0033CC"/>
                </a:solidFill>
              </a:rPr>
              <a:t>cycle</a:t>
            </a:r>
            <a:r>
              <a:rPr kumimoji="0" lang="en-US">
                <a:solidFill>
                  <a:srgbClr val="000000"/>
                </a:solidFill>
              </a:rPr>
              <a:t> is a path that begins and ends with same vertex. 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30313" y="2678113"/>
            <a:ext cx="4478337" cy="2525712"/>
            <a:chOff x="1814" y="1701"/>
            <a:chExt cx="2821" cy="1591"/>
          </a:xfrm>
        </p:grpSpPr>
        <p:sp>
          <p:nvSpPr>
            <p:cNvPr id="33802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997450"/>
            <a:ext cx="2849562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cycle:</a:t>
            </a:r>
            <a:r>
              <a:rPr kumimoji="0" lang="en-US" i="1">
                <a:solidFill>
                  <a:srgbClr val="000000"/>
                </a:solidFill>
              </a:rPr>
              <a:t> v</a:t>
            </a:r>
            <a:r>
              <a:rPr kumimoji="0" lang="en-US">
                <a:solidFill>
                  <a:srgbClr val="000000"/>
                </a:solidFill>
              </a:rPr>
              <a:t> 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4281488"/>
            <a:ext cx="319087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779963"/>
            <a:ext cx="169862" cy="1778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kumimoji="0" lang="en-US"/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781675"/>
            <a:ext cx="2794000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33CC"/>
                </a:solidFill>
              </a:rPr>
              <a:t>also:</a:t>
            </a:r>
            <a:r>
              <a:rPr kumimoji="0" lang="en-US">
                <a:solidFill>
                  <a:srgbClr val="000000"/>
                </a:solidFill>
              </a:rPr>
              <a:t>  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1" name="Text Box 40"/>
          <p:cNvSpPr txBox="1">
            <a:spLocks noChangeArrowheads="1"/>
          </p:cNvSpPr>
          <p:nvPr/>
        </p:nvSpPr>
        <p:spPr bwMode="auto">
          <a:xfrm>
            <a:off x="4005263" y="457200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905000" y="1309688"/>
            <a:ext cx="5383213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A simple </a:t>
            </a:r>
            <a:r>
              <a:rPr kumimoji="0" lang="en-US" i="1">
                <a:solidFill>
                  <a:srgbClr val="0033CC"/>
                </a:solidFill>
              </a:rPr>
              <a:t>cycle</a:t>
            </a:r>
            <a:r>
              <a:rPr kumimoji="0" lang="en-US"/>
              <a:t> is a cycle that doesn’t cross itself</a:t>
            </a: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2514600" y="5715000"/>
            <a:ext cx="1720850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cycle:</a:t>
            </a:r>
            <a:r>
              <a:rPr kumimoji="0" lang="en-US" i="1"/>
              <a:t> v</a:t>
            </a:r>
            <a:r>
              <a:rPr kumimoji="0" lang="en-US"/>
              <a:t> ···</a:t>
            </a:r>
            <a:r>
              <a:rPr kumimoji="0" lang="en-US" i="1"/>
              <a:t>w </a:t>
            </a:r>
            <a:r>
              <a:rPr kumimoji="0" lang="en-US"/>
              <a:t>···</a:t>
            </a:r>
            <a:r>
              <a:rPr kumimoji="0" lang="en-US" i="1"/>
              <a:t>v</a:t>
            </a:r>
          </a:p>
        </p:txBody>
      </p:sp>
      <p:sp>
        <p:nvSpPr>
          <p:cNvPr id="538628" name="Freeform 6"/>
          <p:cNvSpPr>
            <a:spLocks/>
          </p:cNvSpPr>
          <p:nvPr/>
        </p:nvSpPr>
        <p:spPr bwMode="auto">
          <a:xfrm rot="-812617">
            <a:off x="3035300" y="2974975"/>
            <a:ext cx="2306638" cy="2052638"/>
          </a:xfrm>
          <a:custGeom>
            <a:avLst/>
            <a:gdLst>
              <a:gd name="T0" fmla="*/ 84138 w 1453"/>
              <a:gd name="T1" fmla="*/ 1016000 h 1293"/>
              <a:gd name="T2" fmla="*/ 909638 w 1453"/>
              <a:gd name="T3" fmla="*/ 101600 h 1293"/>
              <a:gd name="T4" fmla="*/ 1817688 w 1453"/>
              <a:gd name="T5" fmla="*/ 411163 h 1293"/>
              <a:gd name="T6" fmla="*/ 2216151 w 1453"/>
              <a:gd name="T7" fmla="*/ 1495425 h 1293"/>
              <a:gd name="T8" fmla="*/ 1271588 w 1453"/>
              <a:gd name="T9" fmla="*/ 1989138 h 1293"/>
              <a:gd name="T10" fmla="*/ 401638 w 1453"/>
              <a:gd name="T11" fmla="*/ 1878013 h 1293"/>
              <a:gd name="T12" fmla="*/ 84138 w 1453"/>
              <a:gd name="T13" fmla="*/ 1016000 h 1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3"/>
              <a:gd name="T22" fmla="*/ 0 h 1293"/>
              <a:gd name="T23" fmla="*/ 1453 w 1453"/>
              <a:gd name="T24" fmla="*/ 1293 h 1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3" h="1293">
                <a:moveTo>
                  <a:pt x="53" y="640"/>
                </a:moveTo>
                <a:cubicBezTo>
                  <a:pt x="106" y="453"/>
                  <a:pt x="391" y="128"/>
                  <a:pt x="573" y="64"/>
                </a:cubicBezTo>
                <a:cubicBezTo>
                  <a:pt x="755" y="0"/>
                  <a:pt x="1008" y="113"/>
                  <a:pt x="1145" y="259"/>
                </a:cubicBezTo>
                <a:cubicBezTo>
                  <a:pt x="1282" y="405"/>
                  <a:pt x="1453" y="776"/>
                  <a:pt x="1396" y="942"/>
                </a:cubicBezTo>
                <a:cubicBezTo>
                  <a:pt x="1339" y="1108"/>
                  <a:pt x="991" y="1213"/>
                  <a:pt x="801" y="1253"/>
                </a:cubicBezTo>
                <a:cubicBezTo>
                  <a:pt x="611" y="1293"/>
                  <a:pt x="379" y="1286"/>
                  <a:pt x="253" y="1183"/>
                </a:cubicBezTo>
                <a:cubicBezTo>
                  <a:pt x="127" y="1080"/>
                  <a:pt x="0" y="827"/>
                  <a:pt x="53" y="64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-812617">
            <a:off x="2790825" y="3106738"/>
            <a:ext cx="2528888" cy="1308100"/>
            <a:chOff x="1954" y="2337"/>
            <a:chExt cx="1593" cy="824"/>
          </a:xfrm>
        </p:grpSpPr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1954" y="2337"/>
              <a:ext cx="186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i="1"/>
                <a:t>v</a:t>
              </a:r>
            </a:p>
          </p:txBody>
        </p:sp>
        <p:sp>
          <p:nvSpPr>
            <p:cNvPr id="34828" name="Oval 11"/>
            <p:cNvSpPr>
              <a:spLocks noChangeArrowheads="1"/>
            </p:cNvSpPr>
            <p:nvPr/>
          </p:nvSpPr>
          <p:spPr bwMode="auto">
            <a:xfrm>
              <a:off x="3440" y="3049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4829" name="Oval 12"/>
            <p:cNvSpPr>
              <a:spLocks noChangeArrowheads="1"/>
            </p:cNvSpPr>
            <p:nvPr/>
          </p:nvSpPr>
          <p:spPr bwMode="auto">
            <a:xfrm>
              <a:off x="2170" y="2634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</p:grpSp>
      <p:sp>
        <p:nvSpPr>
          <p:cNvPr id="538633" name="Freeform 14"/>
          <p:cNvSpPr>
            <a:spLocks/>
          </p:cNvSpPr>
          <p:nvPr/>
        </p:nvSpPr>
        <p:spPr bwMode="auto">
          <a:xfrm rot="-811902">
            <a:off x="3286125" y="2700338"/>
            <a:ext cx="1822450" cy="1106487"/>
          </a:xfrm>
          <a:custGeom>
            <a:avLst/>
            <a:gdLst>
              <a:gd name="T0" fmla="*/ 1822450 w 1148"/>
              <a:gd name="T1" fmla="*/ 1106487 h 697"/>
              <a:gd name="T2" fmla="*/ 1711325 w 1148"/>
              <a:gd name="T3" fmla="*/ 715962 h 697"/>
              <a:gd name="T4" fmla="*/ 1482725 w 1148"/>
              <a:gd name="T5" fmla="*/ 347662 h 697"/>
              <a:gd name="T6" fmla="*/ 1158875 w 1148"/>
              <a:gd name="T7" fmla="*/ 52387 h 697"/>
              <a:gd name="T8" fmla="*/ 849313 w 1148"/>
              <a:gd name="T9" fmla="*/ 30162 h 697"/>
              <a:gd name="T10" fmla="*/ 200025 w 1148"/>
              <a:gd name="T11" fmla="*/ 155575 h 697"/>
              <a:gd name="T12" fmla="*/ 0 w 1148"/>
              <a:gd name="T13" fmla="*/ 369887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8634" name="Text Box 19"/>
          <p:cNvSpPr txBox="1">
            <a:spLocks noChangeArrowheads="1"/>
          </p:cNvSpPr>
          <p:nvPr/>
        </p:nvSpPr>
        <p:spPr bwMode="auto">
          <a:xfrm>
            <a:off x="5403850" y="3629025"/>
            <a:ext cx="341313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i="1"/>
              <a:t>w</a:t>
            </a:r>
          </a:p>
        </p:txBody>
      </p:sp>
      <p:sp>
        <p:nvSpPr>
          <p:cNvPr id="801812" name="Text Box 20"/>
          <p:cNvSpPr txBox="1">
            <a:spLocks noChangeArrowheads="1"/>
          </p:cNvSpPr>
          <p:nvPr/>
        </p:nvSpPr>
        <p:spPr bwMode="auto">
          <a:xfrm>
            <a:off x="4935538" y="5684838"/>
            <a:ext cx="1636712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also:</a:t>
            </a:r>
            <a:r>
              <a:rPr kumimoji="0" lang="en-US" i="1"/>
              <a:t> w</a:t>
            </a:r>
            <a:r>
              <a:rPr kumimoji="0" lang="en-US"/>
              <a:t> ···</a:t>
            </a:r>
            <a:r>
              <a:rPr kumimoji="0" lang="en-US" i="1"/>
              <a:t>v </a:t>
            </a:r>
            <a:r>
              <a:rPr kumimoji="0" lang="en-US"/>
              <a:t>···</a:t>
            </a:r>
            <a:r>
              <a:rPr kumimoji="0" lang="en-US" i="1"/>
              <a:t>w</a:t>
            </a:r>
          </a:p>
        </p:txBody>
      </p:sp>
      <p:sp>
        <p:nvSpPr>
          <p:cNvPr id="34825" name="Text Box 12"/>
          <p:cNvSpPr txBox="1">
            <a:spLocks noChangeArrowheads="1"/>
          </p:cNvSpPr>
          <p:nvPr/>
        </p:nvSpPr>
        <p:spPr bwMode="auto">
          <a:xfrm>
            <a:off x="3455988" y="457200"/>
            <a:ext cx="218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Cycles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1905000" y="2022475"/>
            <a:ext cx="593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a simple cycle, every vertex is of degree exactly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38628" grpId="0" animBg="1"/>
      <p:bldP spid="538633" grpId="0" animBg="1"/>
      <p:bldP spid="538634" grpId="0"/>
      <p:bldP spid="801812" grpId="0"/>
      <p:bldP spid="5386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33" name="Rectangle 3"/>
          <p:cNvSpPr>
            <a:spLocks noChangeArrowheads="1"/>
          </p:cNvSpPr>
          <p:nvPr/>
        </p:nvSpPr>
        <p:spPr bwMode="auto">
          <a:xfrm>
            <a:off x="1371600" y="2590800"/>
            <a:ext cx="6118225" cy="323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Is a shortest path between two vertices always simple?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57238" y="4232275"/>
            <a:ext cx="6586537" cy="2043113"/>
            <a:chOff x="477" y="2666"/>
            <a:chExt cx="4149" cy="1287"/>
          </a:xfrm>
        </p:grpSpPr>
        <p:sp>
          <p:nvSpPr>
            <p:cNvPr id="35849" name="Oval 5"/>
            <p:cNvSpPr>
              <a:spLocks noChangeArrowheads="1"/>
            </p:cNvSpPr>
            <p:nvPr/>
          </p:nvSpPr>
          <p:spPr bwMode="auto">
            <a:xfrm>
              <a:off x="738" y="3228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5850" name="Oval 6"/>
            <p:cNvSpPr>
              <a:spLocks noChangeArrowheads="1"/>
            </p:cNvSpPr>
            <p:nvPr/>
          </p:nvSpPr>
          <p:spPr bwMode="auto">
            <a:xfrm>
              <a:off x="2534" y="3212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5851" name="Oval 7"/>
            <p:cNvSpPr>
              <a:spLocks noChangeArrowheads="1"/>
            </p:cNvSpPr>
            <p:nvPr/>
          </p:nvSpPr>
          <p:spPr bwMode="auto">
            <a:xfrm>
              <a:off x="4298" y="3197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829" y="3266"/>
              <a:ext cx="1707" cy="593"/>
              <a:chOff x="829" y="3266"/>
              <a:chExt cx="1707" cy="593"/>
            </a:xfrm>
          </p:grpSpPr>
          <p:cxnSp>
            <p:nvCxnSpPr>
              <p:cNvPr id="35860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  <p:cxnSp>
            <p:nvCxnSpPr>
              <p:cNvPr id="35861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</p:grpSp>
        <p:grpSp>
          <p:nvGrpSpPr>
            <p:cNvPr id="35853" name="Group 13"/>
            <p:cNvGrpSpPr>
              <a:grpSpLocks/>
            </p:cNvGrpSpPr>
            <p:nvPr/>
          </p:nvGrpSpPr>
          <p:grpSpPr bwMode="auto">
            <a:xfrm rot="10800000">
              <a:off x="2635" y="2666"/>
              <a:ext cx="1707" cy="593"/>
              <a:chOff x="829" y="3266"/>
              <a:chExt cx="1707" cy="593"/>
            </a:xfrm>
          </p:grpSpPr>
          <p:cxnSp>
            <p:nvCxnSpPr>
              <p:cNvPr id="35858" name="AutoShape 14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  <p:cxnSp>
            <p:nvCxnSpPr>
              <p:cNvPr id="35859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</p:grpSp>
        <p:sp>
          <p:nvSpPr>
            <p:cNvPr id="35854" name="Freeform 17"/>
            <p:cNvSpPr>
              <a:spLocks/>
            </p:cNvSpPr>
            <p:nvPr/>
          </p:nvSpPr>
          <p:spPr bwMode="auto">
            <a:xfrm>
              <a:off x="2411" y="3286"/>
              <a:ext cx="729" cy="667"/>
            </a:xfrm>
            <a:custGeom>
              <a:avLst/>
              <a:gdLst>
                <a:gd name="T0" fmla="*/ 172 w 729"/>
                <a:gd name="T1" fmla="*/ 26 h 667"/>
                <a:gd name="T2" fmla="*/ 632 w 729"/>
                <a:gd name="T3" fmla="*/ 137 h 667"/>
                <a:gd name="T4" fmla="*/ 683 w 729"/>
                <a:gd name="T5" fmla="*/ 430 h 667"/>
                <a:gd name="T6" fmla="*/ 353 w 729"/>
                <a:gd name="T7" fmla="*/ 648 h 667"/>
                <a:gd name="T8" fmla="*/ 116 w 729"/>
                <a:gd name="T9" fmla="*/ 542 h 667"/>
                <a:gd name="T10" fmla="*/ 9 w 729"/>
                <a:gd name="T11" fmla="*/ 291 h 667"/>
                <a:gd name="T12" fmla="*/ 172 w 729"/>
                <a:gd name="T13" fmla="*/ 26 h 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9"/>
                <a:gd name="T22" fmla="*/ 0 h 667"/>
                <a:gd name="T23" fmla="*/ 729 w 729"/>
                <a:gd name="T24" fmla="*/ 667 h 6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9" h="667">
                  <a:moveTo>
                    <a:pt x="172" y="26"/>
                  </a:moveTo>
                  <a:cubicBezTo>
                    <a:pt x="276" y="0"/>
                    <a:pt x="547" y="70"/>
                    <a:pt x="632" y="137"/>
                  </a:cubicBezTo>
                  <a:cubicBezTo>
                    <a:pt x="717" y="204"/>
                    <a:pt x="729" y="345"/>
                    <a:pt x="683" y="430"/>
                  </a:cubicBezTo>
                  <a:cubicBezTo>
                    <a:pt x="637" y="515"/>
                    <a:pt x="447" y="629"/>
                    <a:pt x="353" y="648"/>
                  </a:cubicBezTo>
                  <a:cubicBezTo>
                    <a:pt x="259" y="667"/>
                    <a:pt x="173" y="601"/>
                    <a:pt x="116" y="542"/>
                  </a:cubicBezTo>
                  <a:cubicBezTo>
                    <a:pt x="59" y="483"/>
                    <a:pt x="0" y="376"/>
                    <a:pt x="9" y="291"/>
                  </a:cubicBezTo>
                  <a:cubicBezTo>
                    <a:pt x="18" y="206"/>
                    <a:pt x="68" y="52"/>
                    <a:pt x="172" y="26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Text Box 18"/>
            <p:cNvSpPr txBox="1">
              <a:spLocks noChangeArrowheads="1"/>
            </p:cNvSpPr>
            <p:nvPr/>
          </p:nvSpPr>
          <p:spPr bwMode="auto">
            <a:xfrm>
              <a:off x="477" y="3239"/>
              <a:ext cx="191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35856" name="Text Box 19"/>
            <p:cNvSpPr txBox="1">
              <a:spLocks noChangeArrowheads="1"/>
            </p:cNvSpPr>
            <p:nvPr/>
          </p:nvSpPr>
          <p:spPr bwMode="auto">
            <a:xfrm>
              <a:off x="4312" y="3214"/>
              <a:ext cx="314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35857" name="Text Box 20"/>
            <p:cNvSpPr txBox="1">
              <a:spLocks noChangeArrowheads="1"/>
            </p:cNvSpPr>
            <p:nvPr/>
          </p:nvSpPr>
          <p:spPr bwMode="auto">
            <a:xfrm>
              <a:off x="2371" y="2770"/>
              <a:ext cx="190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</a:t>
              </a:r>
            </a:p>
          </p:txBody>
        </p:sp>
      </p:grpSp>
      <p:sp>
        <p:nvSpPr>
          <p:cNvPr id="35844" name="Text Box 49"/>
          <p:cNvSpPr txBox="1">
            <a:spLocks noChangeArrowheads="1"/>
          </p:cNvSpPr>
          <p:nvPr/>
        </p:nvSpPr>
        <p:spPr bwMode="auto">
          <a:xfrm>
            <a:off x="3352800" y="457200"/>
            <a:ext cx="241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Shortest Paths</a:t>
            </a:r>
          </a:p>
        </p:txBody>
      </p:sp>
      <p:sp>
        <p:nvSpPr>
          <p:cNvPr id="35845" name="Text Box 50"/>
          <p:cNvSpPr txBox="1">
            <a:spLocks noChangeArrowheads="1"/>
          </p:cNvSpPr>
          <p:nvPr/>
        </p:nvSpPr>
        <p:spPr bwMode="auto">
          <a:xfrm>
            <a:off x="1295400" y="1336675"/>
            <a:ext cx="652621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path between u and v is a </a:t>
            </a:r>
            <a:r>
              <a:rPr lang="en-US" b="1" i="1">
                <a:solidFill>
                  <a:srgbClr val="008000"/>
                </a:solidFill>
              </a:rPr>
              <a:t>shortest path</a:t>
            </a:r>
          </a:p>
          <a:p>
            <a:pPr>
              <a:lnSpc>
                <a:spcPct val="150000"/>
              </a:lnSpc>
            </a:pPr>
            <a:r>
              <a:rPr lang="en-US"/>
              <a:t>if among all u-v paths it uses the minimum number of edges.</a:t>
            </a:r>
          </a:p>
        </p:txBody>
      </p:sp>
      <p:sp>
        <p:nvSpPr>
          <p:cNvPr id="537651" name="Line 51"/>
          <p:cNvSpPr>
            <a:spLocks noChangeShapeType="1"/>
          </p:cNvSpPr>
          <p:nvPr/>
        </p:nvSpPr>
        <p:spPr bwMode="auto">
          <a:xfrm flipV="1">
            <a:off x="3733800" y="5105400"/>
            <a:ext cx="1295400" cy="1295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52" name="Line 52"/>
          <p:cNvSpPr>
            <a:spLocks noChangeShapeType="1"/>
          </p:cNvSpPr>
          <p:nvPr/>
        </p:nvSpPr>
        <p:spPr bwMode="auto">
          <a:xfrm>
            <a:off x="3733800" y="5486400"/>
            <a:ext cx="1676400" cy="685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53" name="Text Box 53"/>
          <p:cNvSpPr txBox="1">
            <a:spLocks noChangeArrowheads="1"/>
          </p:cNvSpPr>
          <p:nvPr/>
        </p:nvSpPr>
        <p:spPr bwMode="auto">
          <a:xfrm>
            <a:off x="1752600" y="3429000"/>
            <a:ext cx="559435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Idea: remove the cycle will make the path shorter.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33" grpId="0" animBg="1"/>
      <p:bldP spid="537651" grpId="0" animBg="1"/>
      <p:bldP spid="537652" grpId="0" animBg="1"/>
      <p:bldP spid="5376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8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344738" y="1371600"/>
            <a:ext cx="2617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Graphs with no cycles?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2057400"/>
            <a:ext cx="4884738" cy="1752600"/>
            <a:chOff x="488" y="2358"/>
            <a:chExt cx="4037" cy="1672"/>
          </a:xfrm>
        </p:grpSpPr>
        <p:sp>
          <p:nvSpPr>
            <p:cNvPr id="37909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0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1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2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3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4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5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6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7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8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9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0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1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2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3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24" name="AutoShape 19"/>
            <p:cNvCxnSpPr>
              <a:cxnSpLocks noChangeShapeType="1"/>
              <a:stCxn id="37919" idx="0"/>
              <a:endCxn id="37922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5" name="AutoShape 20"/>
            <p:cNvCxnSpPr>
              <a:cxnSpLocks noChangeShapeType="1"/>
              <a:stCxn id="37922" idx="4"/>
              <a:endCxn id="37921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6" name="AutoShape 21"/>
            <p:cNvCxnSpPr>
              <a:cxnSpLocks noChangeShapeType="1"/>
              <a:stCxn id="37921" idx="4"/>
              <a:endCxn id="37923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7" name="AutoShape 22"/>
            <p:cNvCxnSpPr>
              <a:cxnSpLocks noChangeShapeType="1"/>
              <a:stCxn id="37922" idx="4"/>
              <a:endCxn id="37920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8" name="AutoShape 23"/>
            <p:cNvCxnSpPr>
              <a:cxnSpLocks noChangeShapeType="1"/>
              <a:stCxn id="37915" idx="3"/>
              <a:endCxn id="37917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9" name="AutoShape 24"/>
            <p:cNvCxnSpPr>
              <a:cxnSpLocks noChangeShapeType="1"/>
              <a:stCxn id="37915" idx="6"/>
              <a:endCxn id="37918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0" name="AutoShape 25"/>
            <p:cNvCxnSpPr>
              <a:cxnSpLocks noChangeShapeType="1"/>
              <a:stCxn id="37914" idx="6"/>
              <a:endCxn id="37915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1" name="AutoShape 26"/>
            <p:cNvCxnSpPr>
              <a:cxnSpLocks noChangeShapeType="1"/>
              <a:stCxn id="37916" idx="3"/>
              <a:endCxn id="37915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2" name="AutoShape 27"/>
            <p:cNvCxnSpPr>
              <a:cxnSpLocks noChangeShapeType="1"/>
              <a:stCxn id="37909" idx="6"/>
              <a:endCxn id="37912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3" name="AutoShape 28"/>
            <p:cNvCxnSpPr>
              <a:cxnSpLocks noChangeShapeType="1"/>
              <a:stCxn id="37912" idx="6"/>
              <a:endCxn id="37910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4" name="AutoShape 29"/>
            <p:cNvCxnSpPr>
              <a:cxnSpLocks noChangeShapeType="1"/>
              <a:stCxn id="37910" idx="6"/>
              <a:endCxn id="37911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5" name="AutoShape 30"/>
            <p:cNvCxnSpPr>
              <a:cxnSpLocks noChangeShapeType="1"/>
              <a:stCxn id="37911" idx="6"/>
              <a:endCxn id="37913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37936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37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38" name="AutoShape 33"/>
            <p:cNvCxnSpPr>
              <a:cxnSpLocks noChangeShapeType="1"/>
              <a:stCxn id="37919" idx="4"/>
              <a:endCxn id="37937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37939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40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41" name="AutoShape 36"/>
            <p:cNvCxnSpPr>
              <a:cxnSpLocks noChangeShapeType="1"/>
              <a:stCxn id="37915" idx="4"/>
              <a:endCxn id="37940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42" name="AutoShape 37"/>
            <p:cNvCxnSpPr>
              <a:cxnSpLocks noChangeShapeType="1"/>
              <a:stCxn id="37939" idx="4"/>
              <a:endCxn id="37915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5715000" y="1371600"/>
            <a:ext cx="11763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forest.</a:t>
            </a:r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1295400" y="4191000"/>
            <a:ext cx="37592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Connected graphs with no cycles?</a:t>
            </a:r>
          </a:p>
        </p:txBody>
      </p:sp>
      <p:sp>
        <p:nvSpPr>
          <p:cNvPr id="575529" name="Text Box 41"/>
          <p:cNvSpPr txBox="1">
            <a:spLocks noChangeArrowheads="1"/>
          </p:cNvSpPr>
          <p:nvPr/>
        </p:nvSpPr>
        <p:spPr bwMode="auto">
          <a:xfrm>
            <a:off x="5757863" y="4191000"/>
            <a:ext cx="9540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tree.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 rot="10800000">
            <a:off x="2438400" y="4953000"/>
            <a:ext cx="1776413" cy="1670050"/>
            <a:chOff x="1905" y="2116"/>
            <a:chExt cx="1689" cy="1469"/>
          </a:xfrm>
        </p:grpSpPr>
        <p:sp>
          <p:nvSpPr>
            <p:cNvPr id="378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8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04" name="AutoShape 11"/>
            <p:cNvCxnSpPr>
              <a:cxnSpLocks noChangeShapeType="1"/>
              <a:stCxn id="37899" idx="3"/>
              <a:endCxn id="379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5" name="AutoShape 12"/>
            <p:cNvCxnSpPr>
              <a:cxnSpLocks noChangeShapeType="1"/>
              <a:stCxn id="37899" idx="4"/>
              <a:endCxn id="378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6" name="AutoShape 13"/>
            <p:cNvCxnSpPr>
              <a:cxnSpLocks noChangeShapeType="1"/>
              <a:stCxn id="37899" idx="5"/>
              <a:endCxn id="379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7" name="AutoShape 14"/>
            <p:cNvCxnSpPr>
              <a:cxnSpLocks noChangeShapeType="1"/>
              <a:stCxn id="37898" idx="4"/>
              <a:endCxn id="379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8" name="AutoShape 15"/>
            <p:cNvCxnSpPr>
              <a:cxnSpLocks noChangeShapeType="1"/>
              <a:stCxn id="37900" idx="5"/>
              <a:endCxn id="379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pic>
        <p:nvPicPr>
          <p:cNvPr id="575542" name="Picture 54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495800"/>
            <a:ext cx="157321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7" grpId="0" animBg="1"/>
      <p:bldP spid="575528" grpId="0" animBg="1"/>
      <p:bldP spid="5755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0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Trees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7543800" y="21336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leaf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743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22098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819400" y="213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3429000" y="2209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343400" y="2209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5029200" y="2209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27" name="Line 15"/>
          <p:cNvSpPr>
            <a:spLocks noChangeShapeType="1"/>
          </p:cNvSpPr>
          <p:nvPr/>
        </p:nvSpPr>
        <p:spPr bwMode="auto">
          <a:xfrm flipH="1" flipV="1">
            <a:off x="6629400" y="2286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6528" name="Text Box 16"/>
          <p:cNvSpPr txBox="1">
            <a:spLocks noChangeArrowheads="1"/>
          </p:cNvSpPr>
          <p:nvPr/>
        </p:nvSpPr>
        <p:spPr bwMode="auto">
          <a:xfrm>
            <a:off x="533400" y="22860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leaf</a:t>
            </a:r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 flipV="1">
            <a:off x="1143000" y="2362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2854325" y="3124200"/>
            <a:ext cx="3403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leaf is a vertex of degree 1.</a:t>
            </a:r>
          </a:p>
        </p:txBody>
      </p:sp>
      <p:sp>
        <p:nvSpPr>
          <p:cNvPr id="576531" name="Oval 19"/>
          <p:cNvSpPr>
            <a:spLocks noChangeArrowheads="1"/>
          </p:cNvSpPr>
          <p:nvPr/>
        </p:nvSpPr>
        <p:spPr bwMode="auto">
          <a:xfrm>
            <a:off x="6234113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Oval 20"/>
          <p:cNvSpPr>
            <a:spLocks noChangeArrowheads="1"/>
          </p:cNvSpPr>
          <p:nvPr/>
        </p:nvSpPr>
        <p:spPr bwMode="auto">
          <a:xfrm>
            <a:off x="5472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Oval 21"/>
          <p:cNvSpPr>
            <a:spLocks noChangeArrowheads="1"/>
          </p:cNvSpPr>
          <p:nvPr/>
        </p:nvSpPr>
        <p:spPr bwMode="auto">
          <a:xfrm>
            <a:off x="5472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Oval 22"/>
          <p:cNvSpPr>
            <a:spLocks noChangeArrowheads="1"/>
          </p:cNvSpPr>
          <p:nvPr/>
        </p:nvSpPr>
        <p:spPr bwMode="auto">
          <a:xfrm>
            <a:off x="6234113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Oval 23"/>
          <p:cNvSpPr>
            <a:spLocks noChangeArrowheads="1"/>
          </p:cNvSpPr>
          <p:nvPr/>
        </p:nvSpPr>
        <p:spPr bwMode="auto">
          <a:xfrm>
            <a:off x="6996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Oval 24"/>
          <p:cNvSpPr>
            <a:spLocks noChangeArrowheads="1"/>
          </p:cNvSpPr>
          <p:nvPr/>
        </p:nvSpPr>
        <p:spPr bwMode="auto">
          <a:xfrm>
            <a:off x="6996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7" name="Line 25"/>
          <p:cNvSpPr>
            <a:spLocks noChangeShapeType="1"/>
          </p:cNvSpPr>
          <p:nvPr/>
        </p:nvSpPr>
        <p:spPr bwMode="auto">
          <a:xfrm>
            <a:off x="5548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38" name="Line 26"/>
          <p:cNvSpPr>
            <a:spLocks noChangeShapeType="1"/>
          </p:cNvSpPr>
          <p:nvPr/>
        </p:nvSpPr>
        <p:spPr bwMode="auto">
          <a:xfrm flipV="1">
            <a:off x="6310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39" name="Line 27"/>
          <p:cNvSpPr>
            <a:spLocks noChangeShapeType="1"/>
          </p:cNvSpPr>
          <p:nvPr/>
        </p:nvSpPr>
        <p:spPr bwMode="auto">
          <a:xfrm flipH="1">
            <a:off x="5548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40" name="Line 28"/>
          <p:cNvSpPr>
            <a:spLocks noChangeShapeType="1"/>
          </p:cNvSpPr>
          <p:nvPr/>
        </p:nvSpPr>
        <p:spPr bwMode="auto">
          <a:xfrm>
            <a:off x="6310313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41" name="Line 29"/>
          <p:cNvSpPr>
            <a:spLocks noChangeShapeType="1"/>
          </p:cNvSpPr>
          <p:nvPr/>
        </p:nvSpPr>
        <p:spPr bwMode="auto">
          <a:xfrm>
            <a:off x="6310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42" name="Oval 30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3" name="Oval 31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4" name="Oval 32"/>
          <p:cNvSpPr>
            <a:spLocks noChangeArrowheads="1"/>
          </p:cNvSpPr>
          <p:nvPr/>
        </p:nvSpPr>
        <p:spPr bwMode="auto">
          <a:xfrm>
            <a:off x="190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5" name="Oval 33"/>
          <p:cNvSpPr>
            <a:spLocks noChangeArrowheads="1"/>
          </p:cNvSpPr>
          <p:nvPr/>
        </p:nvSpPr>
        <p:spPr bwMode="auto">
          <a:xfrm>
            <a:off x="25908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6" name="Oval 34"/>
          <p:cNvSpPr>
            <a:spLocks noChangeArrowheads="1"/>
          </p:cNvSpPr>
          <p:nvPr/>
        </p:nvSpPr>
        <p:spPr bwMode="auto">
          <a:xfrm>
            <a:off x="32004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7" name="Oval 35"/>
          <p:cNvSpPr>
            <a:spLocks noChangeArrowheads="1"/>
          </p:cNvSpPr>
          <p:nvPr/>
        </p:nvSpPr>
        <p:spPr bwMode="auto">
          <a:xfrm>
            <a:off x="38862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8" name="Oval 36"/>
          <p:cNvSpPr>
            <a:spLocks noChangeArrowheads="1"/>
          </p:cNvSpPr>
          <p:nvPr/>
        </p:nvSpPr>
        <p:spPr bwMode="auto">
          <a:xfrm>
            <a:off x="2286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9" name="Line 37"/>
          <p:cNvSpPr>
            <a:spLocks noChangeShapeType="1"/>
          </p:cNvSpPr>
          <p:nvPr/>
        </p:nvSpPr>
        <p:spPr bwMode="auto">
          <a:xfrm flipH="1">
            <a:off x="23622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0" name="Line 38"/>
          <p:cNvSpPr>
            <a:spLocks noChangeShapeType="1"/>
          </p:cNvSpPr>
          <p:nvPr/>
        </p:nvSpPr>
        <p:spPr bwMode="auto">
          <a:xfrm flipH="1">
            <a:off x="19812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1" name="Line 39"/>
          <p:cNvSpPr>
            <a:spLocks noChangeShapeType="1"/>
          </p:cNvSpPr>
          <p:nvPr/>
        </p:nvSpPr>
        <p:spPr bwMode="auto">
          <a:xfrm>
            <a:off x="23622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2" name="Line 40"/>
          <p:cNvSpPr>
            <a:spLocks noChangeShapeType="1"/>
          </p:cNvSpPr>
          <p:nvPr/>
        </p:nvSpPr>
        <p:spPr bwMode="auto">
          <a:xfrm>
            <a:off x="3048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3" name="Line 41"/>
          <p:cNvSpPr>
            <a:spLocks noChangeShapeType="1"/>
          </p:cNvSpPr>
          <p:nvPr/>
        </p:nvSpPr>
        <p:spPr bwMode="auto">
          <a:xfrm flipH="1">
            <a:off x="32766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4" name="Line 42"/>
          <p:cNvSpPr>
            <a:spLocks noChangeShapeType="1"/>
          </p:cNvSpPr>
          <p:nvPr/>
        </p:nvSpPr>
        <p:spPr bwMode="auto">
          <a:xfrm>
            <a:off x="35814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5" name="Text Box 43"/>
          <p:cNvSpPr txBox="1">
            <a:spLocks noChangeArrowheads="1"/>
          </p:cNvSpPr>
          <p:nvPr/>
        </p:nvSpPr>
        <p:spPr bwMode="auto">
          <a:xfrm>
            <a:off x="2270125" y="6213475"/>
            <a:ext cx="1528763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More leaves.</a:t>
            </a:r>
          </a:p>
        </p:txBody>
      </p:sp>
      <p:sp>
        <p:nvSpPr>
          <p:cNvPr id="576556" name="Text Box 44"/>
          <p:cNvSpPr txBox="1">
            <a:spLocks noChangeArrowheads="1"/>
          </p:cNvSpPr>
          <p:nvPr/>
        </p:nvSpPr>
        <p:spPr bwMode="auto">
          <a:xfrm>
            <a:off x="5319713" y="6172200"/>
            <a:ext cx="20716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 more leaves.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/>
      <p:bldP spid="576527" grpId="0" animBg="1"/>
      <p:bldP spid="576528" grpId="0" animBg="1"/>
      <p:bldP spid="576529" grpId="0" animBg="1"/>
      <p:bldP spid="576530" grpId="0" animBg="1"/>
      <p:bldP spid="576531" grpId="0" animBg="1"/>
      <p:bldP spid="576532" grpId="0" animBg="1"/>
      <p:bldP spid="576533" grpId="0" animBg="1"/>
      <p:bldP spid="576534" grpId="0" animBg="1"/>
      <p:bldP spid="576535" grpId="0" animBg="1"/>
      <p:bldP spid="576536" grpId="0" animBg="1"/>
      <p:bldP spid="576537" grpId="0" animBg="1"/>
      <p:bldP spid="576538" grpId="0" animBg="1"/>
      <p:bldP spid="576539" grpId="0" animBg="1"/>
      <p:bldP spid="576540" grpId="0" animBg="1"/>
      <p:bldP spid="576541" grpId="0" animBg="1"/>
      <p:bldP spid="576542" grpId="0" animBg="1"/>
      <p:bldP spid="576543" grpId="0" animBg="1"/>
      <p:bldP spid="576544" grpId="0" animBg="1"/>
      <p:bldP spid="576545" grpId="0" animBg="1"/>
      <p:bldP spid="576546" grpId="0" animBg="1"/>
      <p:bldP spid="576547" grpId="0" animBg="1"/>
      <p:bldP spid="576548" grpId="0" animBg="1"/>
      <p:bldP spid="576549" grpId="0" animBg="1"/>
      <p:bldP spid="576550" grpId="0" animBg="1"/>
      <p:bldP spid="576551" grpId="0" animBg="1"/>
      <p:bldP spid="576552" grpId="0" animBg="1"/>
      <p:bldP spid="576553" grpId="0" animBg="1"/>
      <p:bldP spid="576554" grpId="0" animBg="1"/>
      <p:bldP spid="576555" grpId="0" animBg="1"/>
      <p:bldP spid="5765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1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Path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530350" y="1336675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1871663" y="2057400"/>
            <a:ext cx="43100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there be no path between u and v?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1371600" y="2667000"/>
            <a:ext cx="6311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there be more than one simple path between u and v?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64611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6858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4102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16002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5146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3505200" y="4254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343400" y="4102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762000" y="42545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1676400" y="440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2590800" y="43307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3581400" y="41783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4" name="Freeform 18"/>
          <p:cNvSpPr>
            <a:spLocks/>
          </p:cNvSpPr>
          <p:nvPr/>
        </p:nvSpPr>
        <p:spPr bwMode="auto">
          <a:xfrm>
            <a:off x="762000" y="4254500"/>
            <a:ext cx="914400" cy="152400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96 h 96"/>
              <a:gd name="T4" fmla="*/ 0 60000 65536"/>
              <a:gd name="T5" fmla="*/ 0 60000 65536"/>
              <a:gd name="T6" fmla="*/ 0 w 576"/>
              <a:gd name="T7" fmla="*/ 0 h 96"/>
              <a:gd name="T8" fmla="*/ 576 w 576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6" h="96">
                <a:moveTo>
                  <a:pt x="0" y="0"/>
                </a:moveTo>
                <a:cubicBezTo>
                  <a:pt x="0" y="0"/>
                  <a:pt x="288" y="48"/>
                  <a:pt x="576" y="96"/>
                </a:cubicBezTo>
              </a:path>
            </a:pathLst>
          </a:custGeom>
          <a:solidFill>
            <a:srgbClr val="A50021"/>
          </a:solidFill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5" name="Freeform 19"/>
          <p:cNvSpPr>
            <a:spLocks/>
          </p:cNvSpPr>
          <p:nvPr/>
        </p:nvSpPr>
        <p:spPr bwMode="auto">
          <a:xfrm>
            <a:off x="1663700" y="4330700"/>
            <a:ext cx="2349500" cy="1498600"/>
          </a:xfrm>
          <a:custGeom>
            <a:avLst/>
            <a:gdLst>
              <a:gd name="T0" fmla="*/ 8 w 1480"/>
              <a:gd name="T1" fmla="*/ 48 h 944"/>
              <a:gd name="T2" fmla="*/ 344 w 1480"/>
              <a:gd name="T3" fmla="*/ 480 h 944"/>
              <a:gd name="T4" fmla="*/ 776 w 1480"/>
              <a:gd name="T5" fmla="*/ 288 h 944"/>
              <a:gd name="T6" fmla="*/ 872 w 1480"/>
              <a:gd name="T7" fmla="*/ 432 h 944"/>
              <a:gd name="T8" fmla="*/ 392 w 1480"/>
              <a:gd name="T9" fmla="*/ 912 h 944"/>
              <a:gd name="T10" fmla="*/ 152 w 1480"/>
              <a:gd name="T11" fmla="*/ 624 h 944"/>
              <a:gd name="T12" fmla="*/ 1304 w 1480"/>
              <a:gd name="T13" fmla="*/ 720 h 944"/>
              <a:gd name="T14" fmla="*/ 1208 w 1480"/>
              <a:gd name="T15" fmla="*/ 336 h 944"/>
              <a:gd name="T16" fmla="*/ 1208 w 1480"/>
              <a:gd name="T17" fmla="*/ 0 h 9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80"/>
              <a:gd name="T28" fmla="*/ 0 h 944"/>
              <a:gd name="T29" fmla="*/ 1480 w 1480"/>
              <a:gd name="T30" fmla="*/ 944 h 9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80" h="944">
                <a:moveTo>
                  <a:pt x="8" y="48"/>
                </a:moveTo>
                <a:cubicBezTo>
                  <a:pt x="112" y="244"/>
                  <a:pt x="216" y="440"/>
                  <a:pt x="344" y="480"/>
                </a:cubicBezTo>
                <a:cubicBezTo>
                  <a:pt x="472" y="520"/>
                  <a:pt x="688" y="296"/>
                  <a:pt x="776" y="288"/>
                </a:cubicBezTo>
                <a:cubicBezTo>
                  <a:pt x="864" y="280"/>
                  <a:pt x="936" y="328"/>
                  <a:pt x="872" y="432"/>
                </a:cubicBezTo>
                <a:cubicBezTo>
                  <a:pt x="808" y="536"/>
                  <a:pt x="512" y="880"/>
                  <a:pt x="392" y="912"/>
                </a:cubicBezTo>
                <a:cubicBezTo>
                  <a:pt x="272" y="944"/>
                  <a:pt x="0" y="656"/>
                  <a:pt x="152" y="624"/>
                </a:cubicBezTo>
                <a:cubicBezTo>
                  <a:pt x="304" y="592"/>
                  <a:pt x="1128" y="768"/>
                  <a:pt x="1304" y="720"/>
                </a:cubicBezTo>
                <a:cubicBezTo>
                  <a:pt x="1480" y="672"/>
                  <a:pt x="1224" y="456"/>
                  <a:pt x="1208" y="336"/>
                </a:cubicBezTo>
                <a:cubicBezTo>
                  <a:pt x="1192" y="216"/>
                  <a:pt x="1200" y="108"/>
                  <a:pt x="1208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6" name="Freeform 20"/>
          <p:cNvSpPr>
            <a:spLocks/>
          </p:cNvSpPr>
          <p:nvPr/>
        </p:nvSpPr>
        <p:spPr bwMode="auto">
          <a:xfrm>
            <a:off x="2209800" y="3124200"/>
            <a:ext cx="2374900" cy="1282700"/>
          </a:xfrm>
          <a:custGeom>
            <a:avLst/>
            <a:gdLst>
              <a:gd name="T0" fmla="*/ 864 w 1496"/>
              <a:gd name="T1" fmla="*/ 760 h 808"/>
              <a:gd name="T2" fmla="*/ 1488 w 1496"/>
              <a:gd name="T3" fmla="*/ 280 h 808"/>
              <a:gd name="T4" fmla="*/ 816 w 1496"/>
              <a:gd name="T5" fmla="*/ 328 h 808"/>
              <a:gd name="T6" fmla="*/ 240 w 1496"/>
              <a:gd name="T7" fmla="*/ 280 h 808"/>
              <a:gd name="T8" fmla="*/ 0 w 1496"/>
              <a:gd name="T9" fmla="*/ 88 h 808"/>
              <a:gd name="T10" fmla="*/ 240 w 1496"/>
              <a:gd name="T11" fmla="*/ 808 h 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6"/>
              <a:gd name="T19" fmla="*/ 0 h 808"/>
              <a:gd name="T20" fmla="*/ 1496 w 1496"/>
              <a:gd name="T21" fmla="*/ 808 h 8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6" h="808">
                <a:moveTo>
                  <a:pt x="864" y="760"/>
                </a:moveTo>
                <a:cubicBezTo>
                  <a:pt x="1180" y="556"/>
                  <a:pt x="1496" y="352"/>
                  <a:pt x="1488" y="280"/>
                </a:cubicBezTo>
                <a:cubicBezTo>
                  <a:pt x="1480" y="208"/>
                  <a:pt x="1024" y="328"/>
                  <a:pt x="816" y="328"/>
                </a:cubicBezTo>
                <a:cubicBezTo>
                  <a:pt x="608" y="328"/>
                  <a:pt x="376" y="320"/>
                  <a:pt x="240" y="280"/>
                </a:cubicBezTo>
                <a:cubicBezTo>
                  <a:pt x="104" y="240"/>
                  <a:pt x="0" y="0"/>
                  <a:pt x="0" y="88"/>
                </a:cubicBezTo>
                <a:cubicBezTo>
                  <a:pt x="0" y="176"/>
                  <a:pt x="120" y="492"/>
                  <a:pt x="240" y="808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7" name="Freeform 21"/>
          <p:cNvSpPr>
            <a:spLocks/>
          </p:cNvSpPr>
          <p:nvPr/>
        </p:nvSpPr>
        <p:spPr bwMode="auto">
          <a:xfrm>
            <a:off x="2590800" y="4178300"/>
            <a:ext cx="1828800" cy="723900"/>
          </a:xfrm>
          <a:custGeom>
            <a:avLst/>
            <a:gdLst>
              <a:gd name="T0" fmla="*/ 0 w 1152"/>
              <a:gd name="T1" fmla="*/ 144 h 456"/>
              <a:gd name="T2" fmla="*/ 960 w 1152"/>
              <a:gd name="T3" fmla="*/ 432 h 456"/>
              <a:gd name="T4" fmla="*/ 1152 w 1152"/>
              <a:gd name="T5" fmla="*/ 288 h 456"/>
              <a:gd name="T6" fmla="*/ 960 w 1152"/>
              <a:gd name="T7" fmla="*/ 144 h 456"/>
              <a:gd name="T8" fmla="*/ 1152 w 1152"/>
              <a:gd name="T9" fmla="*/ 0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56"/>
              <a:gd name="T17" fmla="*/ 1152 w 1152"/>
              <a:gd name="T18" fmla="*/ 456 h 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56">
                <a:moveTo>
                  <a:pt x="0" y="144"/>
                </a:moveTo>
                <a:cubicBezTo>
                  <a:pt x="384" y="276"/>
                  <a:pt x="768" y="408"/>
                  <a:pt x="960" y="432"/>
                </a:cubicBezTo>
                <a:cubicBezTo>
                  <a:pt x="1152" y="456"/>
                  <a:pt x="1152" y="336"/>
                  <a:pt x="1152" y="288"/>
                </a:cubicBezTo>
                <a:cubicBezTo>
                  <a:pt x="1152" y="240"/>
                  <a:pt x="960" y="192"/>
                  <a:pt x="960" y="144"/>
                </a:cubicBezTo>
                <a:cubicBezTo>
                  <a:pt x="960" y="96"/>
                  <a:pt x="1056" y="48"/>
                  <a:pt x="1152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8" name="Line 22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6154738" y="4191000"/>
            <a:ext cx="2617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will create cycles.</a:t>
            </a:r>
          </a:p>
        </p:txBody>
      </p:sp>
      <p:sp>
        <p:nvSpPr>
          <p:cNvPr id="577560" name="Text Box 24"/>
          <p:cNvSpPr txBox="1">
            <a:spLocks noChangeArrowheads="1"/>
          </p:cNvSpPr>
          <p:nvPr/>
        </p:nvSpPr>
        <p:spPr bwMode="auto">
          <a:xfrm>
            <a:off x="7908925" y="26670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77562" name="Text Box 26"/>
          <p:cNvSpPr txBox="1">
            <a:spLocks noChangeArrowheads="1"/>
          </p:cNvSpPr>
          <p:nvPr/>
        </p:nvSpPr>
        <p:spPr bwMode="auto">
          <a:xfrm>
            <a:off x="304800" y="6096000"/>
            <a:ext cx="85439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Claim.</a:t>
            </a:r>
            <a:r>
              <a:rPr lang="en-US" altLang="zh-TW"/>
              <a:t>  In a tree, there is a unique simple path between every pair of vertices.</a:t>
            </a: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517525" y="44608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u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038600" y="1295400"/>
            <a:ext cx="1219200" cy="4572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00800" y="1295400"/>
            <a:ext cx="1143000" cy="4572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animBg="1"/>
      <p:bldP spid="577541" grpId="0" animBg="1"/>
      <p:bldP spid="577542" grpId="0"/>
      <p:bldP spid="577554" grpId="0" animBg="1"/>
      <p:bldP spid="577555" grpId="0" animBg="1"/>
      <p:bldP spid="577556" grpId="0" animBg="1"/>
      <p:bldP spid="577557" grpId="0" animBg="1"/>
      <p:bldP spid="577558" grpId="0" animBg="1"/>
      <p:bldP spid="577559" grpId="0" animBg="1"/>
      <p:bldP spid="577560" grpId="0"/>
      <p:bldP spid="577562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</a:p>
        </p:txBody>
      </p:sp>
      <p:pic>
        <p:nvPicPr>
          <p:cNvPr id="7171" name="Picture 5" descr="Konigsberg_brid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251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6646" name="Picture 6" descr="600px-7_bridges_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133600"/>
            <a:ext cx="285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6647" name="Picture 7" descr="500px-Konigsburg_graph_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0"/>
            <a:ext cx="23622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6648" name="Line 8"/>
          <p:cNvSpPr>
            <a:spLocks noChangeShapeType="1"/>
          </p:cNvSpPr>
          <p:nvPr/>
        </p:nvSpPr>
        <p:spPr bwMode="auto">
          <a:xfrm>
            <a:off x="28194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1236663" y="4814888"/>
            <a:ext cx="31162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Forget unimportant details.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5191125" y="4800600"/>
            <a:ext cx="212407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Forget even more.</a:t>
            </a:r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>
            <a:off x="6019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47425" y="332861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81609" y="19489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37027" y="41751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0" y="28135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32004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9880" y="24526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6371" y="3855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7905" y="315355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nimBg="1"/>
      <p:bldP spid="496649" grpId="0" animBg="1"/>
      <p:bldP spid="496650" grpId="0" animBg="1"/>
      <p:bldP spid="496651" grpId="0" animBg="1"/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2992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a tree have no leaves?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Then every vertex has degree at least 2.</a:t>
            </a:r>
          </a:p>
        </p:txBody>
      </p:sp>
      <p:sp>
        <p:nvSpPr>
          <p:cNvPr id="579590" name="Oval 6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1" name="Oval 7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2" name="Oval 8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3" name="Oval 9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4" name="Oval 10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5" name="Oval 11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6" name="Oval 12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7" name="Oval 13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8" name="Line 14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2" name="Line 18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4343400" y="3927475"/>
            <a:ext cx="452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</a:p>
        </p:txBody>
      </p:sp>
      <p:sp>
        <p:nvSpPr>
          <p:cNvPr id="579604" name="Text Box 20"/>
          <p:cNvSpPr txBox="1">
            <a:spLocks noChangeArrowheads="1"/>
          </p:cNvSpPr>
          <p:nvPr/>
        </p:nvSpPr>
        <p:spPr bwMode="auto">
          <a:xfrm>
            <a:off x="4419600" y="4841875"/>
            <a:ext cx="451758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Cannot </a:t>
            </a:r>
            <a:r>
              <a:rPr lang="en-US" altLang="zh-TW" dirty="0" smtClean="0"/>
              <a:t>reach an already visited vertex…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unless there is a cycle.</a:t>
            </a:r>
          </a:p>
        </p:txBody>
      </p:sp>
      <p:sp>
        <p:nvSpPr>
          <p:cNvPr id="579605" name="Line 21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6" name="Line 22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7" name="Line 23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8" name="Oval 24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609" name="Text Box 25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/>
      <p:bldP spid="579589" grpId="0"/>
      <p:bldP spid="579590" grpId="0" animBg="1"/>
      <p:bldP spid="579591" grpId="0" animBg="1"/>
      <p:bldP spid="579592" grpId="0" animBg="1"/>
      <p:bldP spid="579593" grpId="0" animBg="1"/>
      <p:bldP spid="579594" grpId="0" animBg="1"/>
      <p:bldP spid="579595" grpId="0" animBg="1"/>
      <p:bldP spid="579596" grpId="0" animBg="1"/>
      <p:bldP spid="579597" grpId="0" animBg="1"/>
      <p:bldP spid="579598" grpId="0" animBg="1"/>
      <p:bldP spid="579599" grpId="0" animBg="1"/>
      <p:bldP spid="579600" grpId="0" animBg="1"/>
      <p:bldP spid="579601" grpId="0" animBg="1"/>
      <p:bldP spid="579602" grpId="0" animBg="1"/>
      <p:bldP spid="579603" grpId="0"/>
      <p:bldP spid="579605" grpId="0" animBg="1"/>
      <p:bldP spid="579606" grpId="0" animBg="1"/>
      <p:bldP spid="579607" grpId="0" animBg="1"/>
      <p:bldP spid="579608" grpId="0" animBg="1"/>
      <p:bldP spid="57960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992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a tree have no leaves?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3733800"/>
            <a:ext cx="4884738" cy="1752600"/>
            <a:chOff x="488" y="2358"/>
            <a:chExt cx="4037" cy="1672"/>
          </a:xfrm>
        </p:grpSpPr>
        <p:sp>
          <p:nvSpPr>
            <p:cNvPr id="41994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5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6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7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8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9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0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1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2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3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4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5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6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7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8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42009" name="AutoShape 19"/>
            <p:cNvCxnSpPr>
              <a:cxnSpLocks noChangeShapeType="1"/>
              <a:stCxn id="42004" idx="0"/>
              <a:endCxn id="42007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0" name="AutoShape 20"/>
            <p:cNvCxnSpPr>
              <a:cxnSpLocks noChangeShapeType="1"/>
              <a:stCxn id="42007" idx="4"/>
              <a:endCxn id="42006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1" name="AutoShape 21"/>
            <p:cNvCxnSpPr>
              <a:cxnSpLocks noChangeShapeType="1"/>
              <a:stCxn id="42006" idx="4"/>
              <a:endCxn id="42008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2" name="AutoShape 22"/>
            <p:cNvCxnSpPr>
              <a:cxnSpLocks noChangeShapeType="1"/>
              <a:stCxn id="42007" idx="4"/>
              <a:endCxn id="42005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3" name="AutoShape 23"/>
            <p:cNvCxnSpPr>
              <a:cxnSpLocks noChangeShapeType="1"/>
              <a:stCxn id="42000" idx="3"/>
              <a:endCxn id="42002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4" name="AutoShape 24"/>
            <p:cNvCxnSpPr>
              <a:cxnSpLocks noChangeShapeType="1"/>
              <a:stCxn id="42000" idx="6"/>
              <a:endCxn id="42003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5" name="AutoShape 25"/>
            <p:cNvCxnSpPr>
              <a:cxnSpLocks noChangeShapeType="1"/>
              <a:stCxn id="41999" idx="6"/>
              <a:endCxn id="42000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6" name="AutoShape 26"/>
            <p:cNvCxnSpPr>
              <a:cxnSpLocks noChangeShapeType="1"/>
              <a:stCxn id="42001" idx="3"/>
              <a:endCxn id="42000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7" name="AutoShape 27"/>
            <p:cNvCxnSpPr>
              <a:cxnSpLocks noChangeShapeType="1"/>
              <a:stCxn id="41994" idx="6"/>
              <a:endCxn id="41997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8" name="AutoShape 28"/>
            <p:cNvCxnSpPr>
              <a:cxnSpLocks noChangeShapeType="1"/>
              <a:stCxn id="41997" idx="6"/>
              <a:endCxn id="41995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9" name="AutoShape 29"/>
            <p:cNvCxnSpPr>
              <a:cxnSpLocks noChangeShapeType="1"/>
              <a:stCxn id="41995" idx="6"/>
              <a:endCxn id="41996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20" name="AutoShape 30"/>
            <p:cNvCxnSpPr>
              <a:cxnSpLocks noChangeShapeType="1"/>
              <a:stCxn id="41996" idx="6"/>
              <a:endCxn id="41998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42021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22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42023" name="AutoShape 33"/>
            <p:cNvCxnSpPr>
              <a:cxnSpLocks noChangeShapeType="1"/>
              <a:stCxn id="42004" idx="4"/>
              <a:endCxn id="42022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42024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25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42026" name="AutoShape 36"/>
            <p:cNvCxnSpPr>
              <a:cxnSpLocks noChangeShapeType="1"/>
              <a:stCxn id="42000" idx="4"/>
              <a:endCxn id="42025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27" name="AutoShape 37"/>
            <p:cNvCxnSpPr>
              <a:cxnSpLocks noChangeShapeType="1"/>
              <a:stCxn id="42024" idx="4"/>
              <a:endCxn id="42000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80649" name="Text Box 41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0650" name="Text Box 42"/>
          <p:cNvSpPr txBox="1">
            <a:spLocks noChangeArrowheads="1"/>
          </p:cNvSpPr>
          <p:nvPr/>
        </p:nvSpPr>
        <p:spPr bwMode="auto">
          <a:xfrm>
            <a:off x="1689100" y="5867400"/>
            <a:ext cx="5765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We usually use n to denote the number of vertices,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use m to denote the number of edges in a graph.</a:t>
            </a:r>
          </a:p>
        </p:txBody>
      </p:sp>
      <p:sp>
        <p:nvSpPr>
          <p:cNvPr id="41993" name="Text Box 43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 animBg="1"/>
      <p:bldP spid="580649" grpId="0"/>
      <p:bldP spid="5806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992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a tree have no leaves?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1639" name="Oval 7"/>
          <p:cNvSpPr>
            <a:spLocks noChangeArrowheads="1"/>
          </p:cNvSpPr>
          <p:nvPr/>
        </p:nvSpPr>
        <p:spPr bwMode="auto">
          <a:xfrm>
            <a:off x="21336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4267200" y="3505200"/>
            <a:ext cx="187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Look at a leaf v.</a:t>
            </a:r>
          </a:p>
        </p:txBody>
      </p:sp>
      <p:sp>
        <p:nvSpPr>
          <p:cNvPr id="581641" name="Line 9"/>
          <p:cNvSpPr>
            <a:spLocks noChangeShapeType="1"/>
          </p:cNvSpPr>
          <p:nvPr/>
        </p:nvSpPr>
        <p:spPr bwMode="auto">
          <a:xfrm>
            <a:off x="22098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762000" y="40386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4327525" y="4079875"/>
            <a:ext cx="17018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T-v a tree?</a:t>
            </a:r>
          </a:p>
        </p:txBody>
      </p: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724400" y="4648200"/>
            <a:ext cx="267493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Tx/>
              <a:buAutoNum type="arabicPeriod"/>
            </a:pPr>
            <a:r>
              <a:rPr lang="en-US" altLang="zh-TW"/>
              <a:t>Can T-v has a cycle?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zh-TW"/>
              <a:t>Is T-v connected?</a:t>
            </a:r>
          </a:p>
        </p:txBody>
      </p:sp>
      <p:sp>
        <p:nvSpPr>
          <p:cNvPr id="581645" name="Oval 13"/>
          <p:cNvSpPr>
            <a:spLocks noChangeArrowheads="1"/>
          </p:cNvSpPr>
          <p:nvPr/>
        </p:nvSpPr>
        <p:spPr bwMode="auto">
          <a:xfrm>
            <a:off x="914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Oval 14"/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Freeform 15"/>
          <p:cNvSpPr>
            <a:spLocks/>
          </p:cNvSpPr>
          <p:nvPr/>
        </p:nvSpPr>
        <p:spPr bwMode="auto">
          <a:xfrm>
            <a:off x="990600" y="4165600"/>
            <a:ext cx="2286000" cy="1270000"/>
          </a:xfrm>
          <a:custGeom>
            <a:avLst/>
            <a:gdLst>
              <a:gd name="T0" fmla="*/ 0 w 1440"/>
              <a:gd name="T1" fmla="*/ 736 h 800"/>
              <a:gd name="T2" fmla="*/ 336 w 1440"/>
              <a:gd name="T3" fmla="*/ 592 h 800"/>
              <a:gd name="T4" fmla="*/ 528 w 1440"/>
              <a:gd name="T5" fmla="*/ 784 h 800"/>
              <a:gd name="T6" fmla="*/ 864 w 1440"/>
              <a:gd name="T7" fmla="*/ 496 h 800"/>
              <a:gd name="T8" fmla="*/ 576 w 1440"/>
              <a:gd name="T9" fmla="*/ 208 h 800"/>
              <a:gd name="T10" fmla="*/ 768 w 1440"/>
              <a:gd name="T11" fmla="*/ 16 h 800"/>
              <a:gd name="T12" fmla="*/ 1056 w 1440"/>
              <a:gd name="T13" fmla="*/ 304 h 800"/>
              <a:gd name="T14" fmla="*/ 1296 w 1440"/>
              <a:gd name="T15" fmla="*/ 304 h 800"/>
              <a:gd name="T16" fmla="*/ 1248 w 1440"/>
              <a:gd name="T17" fmla="*/ 592 h 800"/>
              <a:gd name="T18" fmla="*/ 1440 w 1440"/>
              <a:gd name="T19" fmla="*/ 784 h 8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800"/>
              <a:gd name="T32" fmla="*/ 1440 w 1440"/>
              <a:gd name="T33" fmla="*/ 800 h 8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800">
                <a:moveTo>
                  <a:pt x="0" y="736"/>
                </a:moveTo>
                <a:cubicBezTo>
                  <a:pt x="124" y="660"/>
                  <a:pt x="248" y="584"/>
                  <a:pt x="336" y="592"/>
                </a:cubicBezTo>
                <a:cubicBezTo>
                  <a:pt x="424" y="600"/>
                  <a:pt x="440" y="800"/>
                  <a:pt x="528" y="784"/>
                </a:cubicBezTo>
                <a:cubicBezTo>
                  <a:pt x="616" y="768"/>
                  <a:pt x="856" y="592"/>
                  <a:pt x="864" y="496"/>
                </a:cubicBezTo>
                <a:cubicBezTo>
                  <a:pt x="872" y="400"/>
                  <a:pt x="592" y="288"/>
                  <a:pt x="576" y="208"/>
                </a:cubicBezTo>
                <a:cubicBezTo>
                  <a:pt x="560" y="128"/>
                  <a:pt x="688" y="0"/>
                  <a:pt x="768" y="16"/>
                </a:cubicBezTo>
                <a:cubicBezTo>
                  <a:pt x="848" y="32"/>
                  <a:pt x="968" y="256"/>
                  <a:pt x="1056" y="304"/>
                </a:cubicBezTo>
                <a:cubicBezTo>
                  <a:pt x="1144" y="352"/>
                  <a:pt x="1264" y="256"/>
                  <a:pt x="1296" y="304"/>
                </a:cubicBezTo>
                <a:cubicBezTo>
                  <a:pt x="1328" y="352"/>
                  <a:pt x="1224" y="512"/>
                  <a:pt x="1248" y="592"/>
                </a:cubicBezTo>
                <a:cubicBezTo>
                  <a:pt x="1272" y="672"/>
                  <a:pt x="1356" y="728"/>
                  <a:pt x="1440" y="784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7467600" y="46482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7467600" y="502920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0" name="Text Box 18"/>
          <p:cNvSpPr txBox="1">
            <a:spLocks noChangeArrowheads="1"/>
          </p:cNvSpPr>
          <p:nvPr/>
        </p:nvSpPr>
        <p:spPr bwMode="auto">
          <a:xfrm>
            <a:off x="6248400" y="411480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1" name="Text Box 19"/>
          <p:cNvSpPr txBox="1">
            <a:spLocks noChangeArrowheads="1"/>
          </p:cNvSpPr>
          <p:nvPr/>
        </p:nvSpPr>
        <p:spPr bwMode="auto">
          <a:xfrm>
            <a:off x="4267200" y="5576888"/>
            <a:ext cx="436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By induction, T-v has </a:t>
            </a:r>
            <a:r>
              <a:rPr lang="en-US" altLang="zh-TW">
                <a:solidFill>
                  <a:schemeClr val="accent2"/>
                </a:solidFill>
              </a:rPr>
              <a:t>(n-1)-1=n-2</a:t>
            </a:r>
            <a:r>
              <a:rPr lang="en-US" altLang="zh-TW"/>
              <a:t> edges.</a:t>
            </a:r>
          </a:p>
        </p:txBody>
      </p:sp>
      <p:sp>
        <p:nvSpPr>
          <p:cNvPr id="581652" name="Text Box 20"/>
          <p:cNvSpPr txBox="1">
            <a:spLocks noChangeArrowheads="1"/>
          </p:cNvSpPr>
          <p:nvPr/>
        </p:nvSpPr>
        <p:spPr bwMode="auto">
          <a:xfrm>
            <a:off x="4343400" y="6248400"/>
            <a:ext cx="22542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So T has </a:t>
            </a:r>
            <a:r>
              <a:rPr lang="en-US" altLang="zh-TW">
                <a:solidFill>
                  <a:schemeClr val="accent2"/>
                </a:solidFill>
              </a:rPr>
              <a:t>n-1 </a:t>
            </a:r>
            <a:r>
              <a:rPr lang="en-US" altLang="zh-TW"/>
              <a:t>edges.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  <p:sp>
        <p:nvSpPr>
          <p:cNvPr id="581654" name="Text Box 22"/>
          <p:cNvSpPr txBox="1">
            <a:spLocks noChangeArrowheads="1"/>
          </p:cNvSpPr>
          <p:nvPr/>
        </p:nvSpPr>
        <p:spPr bwMode="auto">
          <a:xfrm>
            <a:off x="1736725" y="34702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nimBg="1"/>
      <p:bldP spid="581640" grpId="0"/>
      <p:bldP spid="581641" grpId="0" animBg="1"/>
      <p:bldP spid="581642" grpId="0" animBg="1"/>
      <p:bldP spid="581643" grpId="0" animBg="1"/>
      <p:bldP spid="581645" grpId="0" animBg="1"/>
      <p:bldP spid="581646" grpId="0" animBg="1"/>
      <p:bldP spid="581647" grpId="0" animBg="1"/>
      <p:bldP spid="581648" grpId="0"/>
      <p:bldP spid="581649" grpId="0"/>
      <p:bldP spid="581650" grpId="0"/>
      <p:bldP spid="581651" grpId="0"/>
      <p:bldP spid="581652" grpId="0" animBg="1"/>
      <p:bldP spid="5816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Characterizations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2971800" y="2305050"/>
            <a:ext cx="31750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Characterization by paths:</a:t>
            </a: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685800" y="2838450"/>
            <a:ext cx="69024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A graph is a tree if and only if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there is a unique simple path between every pair of vertices.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2360613" y="4133850"/>
            <a:ext cx="44211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Characterization by number of edges:</a:t>
            </a: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685800" y="4662488"/>
            <a:ext cx="70104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A graph is a tree if and only if it is connected and has n-1 edges.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(We have only proved one direction.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The other direction is similar and </a:t>
            </a:r>
            <a:r>
              <a:rPr lang="en-US" altLang="zh-TW" dirty="0" smtClean="0"/>
              <a:t>can be proved easily.)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/>
      <p:bldP spid="587781" grpId="0"/>
      <p:bldP spid="587782" grpId="0" animBg="1"/>
      <p:bldP spid="5877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68" y="1371600"/>
            <a:ext cx="762173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connected </a:t>
            </a:r>
            <a:r>
              <a:rPr lang="en-US" dirty="0" err="1" smtClean="0"/>
              <a:t>subgraph</a:t>
            </a:r>
            <a:r>
              <a:rPr lang="en-US" dirty="0" smtClean="0"/>
              <a:t> of a tree is a tree.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500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simple cycle in a </a:t>
            </a:r>
            <a:r>
              <a:rPr lang="en-US" dirty="0" err="1"/>
              <a:t>subgraph</a:t>
            </a:r>
            <a:r>
              <a:rPr lang="en-US" dirty="0"/>
              <a:t> is also a simple cycle in the whole </a:t>
            </a:r>
            <a:r>
              <a:rPr lang="en-US" dirty="0" smtClean="0"/>
              <a:t>graph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/>
              <a:t>any </a:t>
            </a:r>
            <a:r>
              <a:rPr lang="en-US" dirty="0" err="1"/>
              <a:t>subgraph</a:t>
            </a:r>
            <a:r>
              <a:rPr lang="en-US" dirty="0"/>
              <a:t> of an acyclic graph must also be acyclic.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subgraph</a:t>
            </a:r>
            <a:r>
              <a:rPr lang="en-US" dirty="0"/>
              <a:t> </a:t>
            </a:r>
            <a:r>
              <a:rPr lang="en-US" dirty="0" smtClean="0"/>
              <a:t>is also </a:t>
            </a:r>
            <a:r>
              <a:rPr lang="en-US" dirty="0"/>
              <a:t>connected, then by definition, it is a tree.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6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There is a unique simple path between every pair of </a:t>
            </a:r>
            <a:r>
              <a:rPr lang="en-US" i="1" dirty="0" smtClean="0"/>
              <a:t>vertices</a:t>
            </a:r>
            <a:r>
              <a:rPr lang="en-US" i="1" dirty="0"/>
              <a:t> </a:t>
            </a:r>
            <a:r>
              <a:rPr lang="en-US" i="1" dirty="0" smtClean="0"/>
              <a:t>in a tree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243" y="914400"/>
            <a:ext cx="87159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at least one path, and hence one simple path, between every pair of</a:t>
            </a:r>
            <a:br>
              <a:rPr lang="en-US" dirty="0"/>
            </a:br>
            <a:r>
              <a:rPr lang="en-US" dirty="0"/>
              <a:t>vertices, because the graph is connected.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Suppose </a:t>
            </a:r>
            <a:r>
              <a:rPr lang="en-US" dirty="0"/>
              <a:t>that there are two </a:t>
            </a:r>
            <a:r>
              <a:rPr lang="en-US" dirty="0" smtClean="0"/>
              <a:t>different simple </a:t>
            </a:r>
            <a:r>
              <a:rPr lang="en-US" dirty="0"/>
              <a:t>paths between vertices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Beginning </a:t>
            </a:r>
            <a:r>
              <a:rPr lang="en-US" dirty="0"/>
              <a:t>at </a:t>
            </a:r>
            <a:r>
              <a:rPr lang="en-US" i="1" dirty="0"/>
              <a:t>u</a:t>
            </a:r>
            <a:r>
              <a:rPr lang="en-US" dirty="0"/>
              <a:t>, let </a:t>
            </a:r>
            <a:r>
              <a:rPr lang="en-US" i="1" dirty="0"/>
              <a:t>x </a:t>
            </a:r>
            <a:r>
              <a:rPr lang="en-US" dirty="0"/>
              <a:t>be the first </a:t>
            </a:r>
            <a:r>
              <a:rPr lang="en-US" dirty="0" smtClean="0"/>
              <a:t>vertex where </a:t>
            </a:r>
            <a:r>
              <a:rPr lang="en-US" dirty="0"/>
              <a:t>the paths diverge, and let </a:t>
            </a:r>
            <a:r>
              <a:rPr lang="en-US" i="1" dirty="0"/>
              <a:t>y </a:t>
            </a:r>
            <a:r>
              <a:rPr lang="en-US" dirty="0"/>
              <a:t>be the next vertex they </a:t>
            </a:r>
            <a:r>
              <a:rPr lang="en-US" dirty="0" smtClean="0"/>
              <a:t>share.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Then there are </a:t>
            </a:r>
            <a:r>
              <a:rPr lang="en-US" dirty="0"/>
              <a:t>two simple paths from </a:t>
            </a:r>
            <a:r>
              <a:rPr lang="en-US" i="1" dirty="0"/>
              <a:t>x </a:t>
            </a:r>
            <a:r>
              <a:rPr lang="en-US" dirty="0"/>
              <a:t>to </a:t>
            </a:r>
            <a:r>
              <a:rPr lang="en-US" i="1" dirty="0"/>
              <a:t>y </a:t>
            </a:r>
            <a:r>
              <a:rPr lang="en-US" dirty="0"/>
              <a:t>with no common edges, which defines </a:t>
            </a:r>
            <a:r>
              <a:rPr lang="en-US" dirty="0" smtClean="0"/>
              <a:t>a simple </a:t>
            </a:r>
            <a:r>
              <a:rPr lang="en-US" dirty="0"/>
              <a:t>cycle.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a contradiction, since trees are acyclic.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there is </a:t>
            </a:r>
            <a:r>
              <a:rPr lang="en-US" dirty="0"/>
              <a:t>exactly one simple path between every pair of vertices.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886325"/>
            <a:ext cx="72580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68868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Adding an edge between two vertices </a:t>
            </a:r>
            <a:r>
              <a:rPr lang="en-US" i="1" dirty="0" smtClean="0"/>
              <a:t>in a tree creates </a:t>
            </a:r>
            <a:r>
              <a:rPr lang="en-US" i="1" dirty="0"/>
              <a:t>a cycle.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Consider a pair of vertices </a:t>
            </a:r>
            <a:r>
              <a:rPr lang="en-US" dirty="0" err="1" smtClean="0"/>
              <a:t>u,v</a:t>
            </a:r>
            <a:r>
              <a:rPr lang="en-US" dirty="0" smtClean="0"/>
              <a:t>.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is a unique path between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additional edge </a:t>
            </a:r>
            <a:r>
              <a:rPr lang="en-US" i="1" dirty="0"/>
              <a:t>u</a:t>
            </a:r>
            <a:r>
              <a:rPr lang="en-US" dirty="0"/>
              <a:t>—</a:t>
            </a:r>
            <a:r>
              <a:rPr lang="en-US" i="1" dirty="0"/>
              <a:t>v </a:t>
            </a:r>
            <a:r>
              <a:rPr lang="en-US" i="1" dirty="0" smtClean="0"/>
              <a:t> </a:t>
            </a:r>
            <a:r>
              <a:rPr lang="en-US" dirty="0" smtClean="0"/>
              <a:t>together </a:t>
            </a:r>
            <a:r>
              <a:rPr lang="en-US" dirty="0"/>
              <a:t>with the unique path between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br>
              <a:rPr lang="en-US" i="1" dirty="0"/>
            </a:br>
            <a:r>
              <a:rPr lang="en-US" dirty="0"/>
              <a:t>forms a simple cycle.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3652982"/>
            <a:ext cx="5630876" cy="907350"/>
            <a:chOff x="838200" y="3652982"/>
            <a:chExt cx="5630876" cy="907350"/>
          </a:xfrm>
        </p:grpSpPr>
        <p:sp>
          <p:nvSpPr>
            <p:cNvPr id="4" name="Oval 3"/>
            <p:cNvSpPr/>
            <p:nvPr/>
          </p:nvSpPr>
          <p:spPr bwMode="auto">
            <a:xfrm>
              <a:off x="914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828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05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019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 bwMode="auto">
            <a:xfrm>
              <a:off x="1143000" y="4076700"/>
              <a:ext cx="685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334000" y="4073235"/>
              <a:ext cx="685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2050473" y="3652982"/>
              <a:ext cx="3075709" cy="785091"/>
            </a:xfrm>
            <a:custGeom>
              <a:avLst/>
              <a:gdLst>
                <a:gd name="connsiteX0" fmla="*/ 0 w 3075709"/>
                <a:gd name="connsiteY0" fmla="*/ 406400 h 785091"/>
                <a:gd name="connsiteX1" fmla="*/ 623454 w 3075709"/>
                <a:gd name="connsiteY1" fmla="*/ 60036 h 785091"/>
                <a:gd name="connsiteX2" fmla="*/ 1551709 w 3075709"/>
                <a:gd name="connsiteY2" fmla="*/ 766618 h 785091"/>
                <a:gd name="connsiteX3" fmla="*/ 2369127 w 3075709"/>
                <a:gd name="connsiteY3" fmla="*/ 170873 h 785091"/>
                <a:gd name="connsiteX4" fmla="*/ 3075709 w 3075709"/>
                <a:gd name="connsiteY4" fmla="*/ 364836 h 78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5709" h="785091">
                  <a:moveTo>
                    <a:pt x="0" y="406400"/>
                  </a:moveTo>
                  <a:cubicBezTo>
                    <a:pt x="182418" y="203200"/>
                    <a:pt x="364836" y="0"/>
                    <a:pt x="623454" y="60036"/>
                  </a:cubicBezTo>
                  <a:cubicBezTo>
                    <a:pt x="882072" y="120072"/>
                    <a:pt x="1260764" y="748145"/>
                    <a:pt x="1551709" y="766618"/>
                  </a:cubicBezTo>
                  <a:cubicBezTo>
                    <a:pt x="1842654" y="785091"/>
                    <a:pt x="2115127" y="237837"/>
                    <a:pt x="2369127" y="170873"/>
                  </a:cubicBezTo>
                  <a:cubicBezTo>
                    <a:pt x="2623127" y="103909"/>
                    <a:pt x="2849418" y="234372"/>
                    <a:pt x="3075709" y="36483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1910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40386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</p:grpSp>
      <p:sp>
        <p:nvSpPr>
          <p:cNvPr id="15" name="Freeform 14"/>
          <p:cNvSpPr/>
          <p:nvPr/>
        </p:nvSpPr>
        <p:spPr bwMode="auto">
          <a:xfrm>
            <a:off x="1094509" y="4197927"/>
            <a:ext cx="5001491" cy="847437"/>
          </a:xfrm>
          <a:custGeom>
            <a:avLst/>
            <a:gdLst>
              <a:gd name="connsiteX0" fmla="*/ 0 w 5001491"/>
              <a:gd name="connsiteY0" fmla="*/ 13855 h 847437"/>
              <a:gd name="connsiteX1" fmla="*/ 2424546 w 5001491"/>
              <a:gd name="connsiteY1" fmla="*/ 845128 h 847437"/>
              <a:gd name="connsiteX2" fmla="*/ 5001491 w 5001491"/>
              <a:gd name="connsiteY2" fmla="*/ 0 h 84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1491" h="847437">
                <a:moveTo>
                  <a:pt x="0" y="13855"/>
                </a:moveTo>
                <a:cubicBezTo>
                  <a:pt x="795482" y="430646"/>
                  <a:pt x="1590964" y="847437"/>
                  <a:pt x="2424546" y="845128"/>
                </a:cubicBezTo>
                <a:cubicBezTo>
                  <a:pt x="3258128" y="842819"/>
                  <a:pt x="4129809" y="421409"/>
                  <a:pt x="5001491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810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Removing any edge </a:t>
            </a:r>
            <a:r>
              <a:rPr lang="en-US" i="1" dirty="0" smtClean="0"/>
              <a:t>from a tree disconnects </a:t>
            </a:r>
            <a:r>
              <a:rPr lang="en-US" i="1" dirty="0"/>
              <a:t>the graph.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2954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that we remove edge </a:t>
            </a:r>
            <a:r>
              <a:rPr lang="en-US" i="1" dirty="0"/>
              <a:t>u</a:t>
            </a:r>
            <a:r>
              <a:rPr lang="en-US" dirty="0"/>
              <a:t>—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dirty="0"/>
              <a:t>the tree contained a unique </a:t>
            </a:r>
            <a:r>
              <a:rPr lang="en-US" dirty="0" smtClean="0"/>
              <a:t>path between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, that path must have been </a:t>
            </a:r>
            <a:r>
              <a:rPr lang="en-US" i="1" dirty="0"/>
              <a:t>u</a:t>
            </a:r>
            <a:r>
              <a:rPr lang="en-US" dirty="0"/>
              <a:t>—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/>
              <a:t>, when that </a:t>
            </a:r>
            <a:r>
              <a:rPr lang="en-US" dirty="0" smtClean="0"/>
              <a:t>edge is </a:t>
            </a:r>
            <a:r>
              <a:rPr lang="en-US" dirty="0"/>
              <a:t>removed, no path remains,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and </a:t>
            </a:r>
            <a:r>
              <a:rPr lang="en-US" dirty="0"/>
              <a:t>so the graph is not connected.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219200" y="5243945"/>
            <a:ext cx="7010400" cy="1080655"/>
            <a:chOff x="1219200" y="5243945"/>
            <a:chExt cx="7010400" cy="1080655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5867400"/>
              <a:ext cx="3810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138" y="595526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leaf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flipH="1">
              <a:off x="7239000" y="6172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Freeform 37"/>
            <p:cNvSpPr/>
            <p:nvPr/>
          </p:nvSpPr>
          <p:spPr bwMode="auto">
            <a:xfrm>
              <a:off x="1219200" y="5243945"/>
              <a:ext cx="5735782" cy="782782"/>
            </a:xfrm>
            <a:custGeom>
              <a:avLst/>
              <a:gdLst>
                <a:gd name="connsiteX0" fmla="*/ 0 w 5735782"/>
                <a:gd name="connsiteY0" fmla="*/ 325582 h 782782"/>
                <a:gd name="connsiteX1" fmla="*/ 3602182 w 5735782"/>
                <a:gd name="connsiteY1" fmla="*/ 76200 h 782782"/>
                <a:gd name="connsiteX2" fmla="*/ 5735782 w 5735782"/>
                <a:gd name="connsiteY2" fmla="*/ 782782 h 78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5782" h="782782">
                  <a:moveTo>
                    <a:pt x="0" y="325582"/>
                  </a:moveTo>
                  <a:cubicBezTo>
                    <a:pt x="1323109" y="162791"/>
                    <a:pt x="2646218" y="0"/>
                    <a:pt x="3602182" y="76200"/>
                  </a:cubicBezTo>
                  <a:cubicBezTo>
                    <a:pt x="4558146" y="152400"/>
                    <a:pt x="5146964" y="467591"/>
                    <a:pt x="5735782" y="78278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76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a tree with at </a:t>
            </a:r>
            <a:r>
              <a:rPr lang="en-US" i="1" dirty="0"/>
              <a:t>least two vertices, </a:t>
            </a:r>
            <a:r>
              <a:rPr lang="en-US" i="1" dirty="0" smtClean="0"/>
              <a:t>there are </a:t>
            </a:r>
            <a:r>
              <a:rPr lang="en-US" i="1" dirty="0"/>
              <a:t>at least two leaves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408087"/>
            <a:ext cx="8991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r>
              <a:rPr lang="en-US" i="1" dirty="0"/>
              <a:t> </a:t>
            </a:r>
            <a:r>
              <a:rPr lang="en-US" dirty="0"/>
              <a:t>be the sequence of vertices on a </a:t>
            </a:r>
            <a:r>
              <a:rPr lang="en-US" b="1" u="sng" dirty="0"/>
              <a:t>longest simple path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tree.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Then </a:t>
            </a:r>
            <a:r>
              <a:rPr lang="en-US" i="1" dirty="0"/>
              <a:t>m ≥ </a:t>
            </a:r>
            <a:r>
              <a:rPr lang="en-US" dirty="0"/>
              <a:t>2, since a tree with two vertices must contain at least one</a:t>
            </a:r>
            <a:br>
              <a:rPr lang="en-US" dirty="0"/>
            </a:br>
            <a:r>
              <a:rPr lang="en-US" dirty="0"/>
              <a:t>edge.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cannot be an edge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—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2 </a:t>
            </a:r>
            <a:r>
              <a:rPr lang="en-US" i="1" dirty="0"/>
              <a:t>&lt; </a:t>
            </a:r>
            <a:r>
              <a:rPr lang="en-US" i="1" dirty="0" err="1"/>
              <a:t>i</a:t>
            </a:r>
            <a:r>
              <a:rPr lang="en-US" i="1" dirty="0"/>
              <a:t> ≤ m</a:t>
            </a:r>
            <a:r>
              <a:rPr lang="en-US" dirty="0"/>
              <a:t>; otherwise, vertices</a:t>
            </a:r>
            <a:br>
              <a:rPr lang="en-US" dirty="0"/>
            </a:b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i="1" dirty="0"/>
              <a:t>, . . . , 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would from a simple cycle.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Furthermore</a:t>
            </a:r>
            <a:r>
              <a:rPr lang="en-US" dirty="0"/>
              <a:t>, there cannot be an </a:t>
            </a:r>
            <a:r>
              <a:rPr lang="en-US" dirty="0" smtClean="0"/>
              <a:t>edge </a:t>
            </a:r>
            <a:r>
              <a:rPr lang="en-US" i="1" dirty="0" smtClean="0"/>
              <a:t>u</a:t>
            </a:r>
            <a:r>
              <a:rPr lang="en-US" dirty="0" smtClean="0"/>
              <a:t>—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where </a:t>
            </a:r>
            <a:r>
              <a:rPr lang="en-US" i="1" dirty="0"/>
              <a:t>u </a:t>
            </a:r>
            <a:r>
              <a:rPr lang="en-US" dirty="0"/>
              <a:t>is not on the path; otherwise, we could make the path </a:t>
            </a:r>
            <a:r>
              <a:rPr lang="en-US" dirty="0" smtClean="0"/>
              <a:t>longer, contradicting hypothesis of a longest</a:t>
            </a:r>
            <a:r>
              <a:rPr lang="en-US" dirty="0"/>
              <a:t> </a:t>
            </a:r>
            <a:r>
              <a:rPr lang="en-US" dirty="0" smtClean="0"/>
              <a:t>path.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/>
              <a:t>, the only edge incident to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—</a:t>
            </a:r>
            <a:r>
              <a:rPr lang="en-US" i="1" dirty="0" smtClean="0"/>
              <a:t>v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which means that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is a</a:t>
            </a:r>
            <a:br>
              <a:rPr lang="en-US" dirty="0"/>
            </a:br>
            <a:r>
              <a:rPr lang="en-US" dirty="0"/>
              <a:t>leaf.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By </a:t>
            </a:r>
            <a:r>
              <a:rPr lang="en-US" dirty="0"/>
              <a:t>a symmetric argument, </a:t>
            </a:r>
            <a:r>
              <a:rPr lang="en-US" i="1" dirty="0" err="1" smtClean="0"/>
              <a:t>v</a:t>
            </a:r>
            <a:r>
              <a:rPr lang="en-US" baseline="-25000" dirty="0" err="1"/>
              <a:t>m</a:t>
            </a:r>
            <a:r>
              <a:rPr lang="en-US" i="1" dirty="0" smtClean="0"/>
              <a:t> </a:t>
            </a:r>
            <a:r>
              <a:rPr lang="en-US" dirty="0"/>
              <a:t>is a second leaf.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84324" y="5722050"/>
            <a:ext cx="5580324" cy="983550"/>
            <a:chOff x="1684324" y="5722050"/>
            <a:chExt cx="5580324" cy="983550"/>
          </a:xfrm>
        </p:grpSpPr>
        <p:grpSp>
          <p:nvGrpSpPr>
            <p:cNvPr id="18" name="Group 17"/>
            <p:cNvGrpSpPr/>
            <p:nvPr/>
          </p:nvGrpSpPr>
          <p:grpSpPr>
            <a:xfrm>
              <a:off x="1684324" y="5722050"/>
              <a:ext cx="5580324" cy="907350"/>
              <a:chOff x="1684324" y="4502850"/>
              <a:chExt cx="5580324" cy="9073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84324" y="4502850"/>
                <a:ext cx="5410200" cy="907350"/>
                <a:chOff x="838200" y="3652982"/>
                <a:chExt cx="5410200" cy="907350"/>
              </a:xfrm>
            </p:grpSpPr>
            <p:sp>
              <p:nvSpPr>
                <p:cNvPr id="5" name="Oval 4"/>
                <p:cNvSpPr/>
                <p:nvPr/>
              </p:nvSpPr>
              <p:spPr bwMode="auto">
                <a:xfrm>
                  <a:off x="9144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 bwMode="auto">
                <a:xfrm>
                  <a:off x="18288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 bwMode="auto">
                <a:xfrm>
                  <a:off x="51054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 bwMode="auto">
                <a:xfrm>
                  <a:off x="60198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9" name="Straight Connector 8"/>
                <p:cNvCxnSpPr>
                  <a:stCxn id="5" idx="6"/>
                  <a:endCxn id="6" idx="2"/>
                </p:cNvCxnSpPr>
                <p:nvPr/>
              </p:nvCxnSpPr>
              <p:spPr bwMode="auto">
                <a:xfrm>
                  <a:off x="1143000" y="4076700"/>
                  <a:ext cx="685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5334000" y="4073235"/>
                  <a:ext cx="685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" name="Freeform 10"/>
                <p:cNvSpPr/>
                <p:nvPr/>
              </p:nvSpPr>
              <p:spPr bwMode="auto">
                <a:xfrm>
                  <a:off x="2050473" y="3652982"/>
                  <a:ext cx="3075709" cy="785091"/>
                </a:xfrm>
                <a:custGeom>
                  <a:avLst/>
                  <a:gdLst>
                    <a:gd name="connsiteX0" fmla="*/ 0 w 3075709"/>
                    <a:gd name="connsiteY0" fmla="*/ 406400 h 785091"/>
                    <a:gd name="connsiteX1" fmla="*/ 623454 w 3075709"/>
                    <a:gd name="connsiteY1" fmla="*/ 60036 h 785091"/>
                    <a:gd name="connsiteX2" fmla="*/ 1551709 w 3075709"/>
                    <a:gd name="connsiteY2" fmla="*/ 766618 h 785091"/>
                    <a:gd name="connsiteX3" fmla="*/ 2369127 w 3075709"/>
                    <a:gd name="connsiteY3" fmla="*/ 170873 h 785091"/>
                    <a:gd name="connsiteX4" fmla="*/ 3075709 w 3075709"/>
                    <a:gd name="connsiteY4" fmla="*/ 364836 h 785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75709" h="785091">
                      <a:moveTo>
                        <a:pt x="0" y="406400"/>
                      </a:moveTo>
                      <a:cubicBezTo>
                        <a:pt x="182418" y="203200"/>
                        <a:pt x="364836" y="0"/>
                        <a:pt x="623454" y="60036"/>
                      </a:cubicBezTo>
                      <a:cubicBezTo>
                        <a:pt x="882072" y="120072"/>
                        <a:pt x="1260764" y="748145"/>
                        <a:pt x="1551709" y="766618"/>
                      </a:cubicBezTo>
                      <a:cubicBezTo>
                        <a:pt x="1842654" y="785091"/>
                        <a:pt x="2115127" y="237837"/>
                        <a:pt x="2369127" y="170873"/>
                      </a:cubicBezTo>
                      <a:cubicBezTo>
                        <a:pt x="2623127" y="103909"/>
                        <a:pt x="2849418" y="234372"/>
                        <a:pt x="3075709" y="364836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38200" y="419100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2605994" y="5029200"/>
                <a:ext cx="39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91200" y="49530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m-1</a:t>
                </a:r>
                <a:endParaRPr lang="en-US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47546" y="5040868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m</a:t>
                </a:r>
                <a:endParaRPr lang="en-US" baseline="-25000" dirty="0"/>
              </a:p>
            </p:txBody>
          </p:sp>
        </p:grpSp>
        <p:sp>
          <p:nvSpPr>
            <p:cNvPr id="19" name="Oval 18"/>
            <p:cNvSpPr/>
            <p:nvPr/>
          </p:nvSpPr>
          <p:spPr bwMode="auto">
            <a:xfrm>
              <a:off x="4724400" y="6158345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63394" y="63362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</a:t>
              </a:r>
              <a:endParaRPr lang="en-US" baseline="-25000" dirty="0"/>
            </a:p>
          </p:txBody>
        </p:sp>
      </p:grpSp>
      <p:sp>
        <p:nvSpPr>
          <p:cNvPr id="21" name="Freeform 20"/>
          <p:cNvSpPr/>
          <p:nvPr/>
        </p:nvSpPr>
        <p:spPr bwMode="auto">
          <a:xfrm>
            <a:off x="1925782" y="5523345"/>
            <a:ext cx="2881745" cy="655782"/>
          </a:xfrm>
          <a:custGeom>
            <a:avLst/>
            <a:gdLst>
              <a:gd name="connsiteX0" fmla="*/ 0 w 2881745"/>
              <a:gd name="connsiteY0" fmla="*/ 544946 h 655782"/>
              <a:gd name="connsiteX1" fmla="*/ 1607127 w 2881745"/>
              <a:gd name="connsiteY1" fmla="*/ 18473 h 655782"/>
              <a:gd name="connsiteX2" fmla="*/ 2881745 w 2881745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745" h="655782">
                <a:moveTo>
                  <a:pt x="0" y="544946"/>
                </a:moveTo>
                <a:cubicBezTo>
                  <a:pt x="563418" y="272473"/>
                  <a:pt x="1126836" y="0"/>
                  <a:pt x="1607127" y="18473"/>
                </a:cubicBezTo>
                <a:cubicBezTo>
                  <a:pt x="2087418" y="36946"/>
                  <a:pt x="2484581" y="346364"/>
                  <a:pt x="2881745" y="65578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185722" y="5638800"/>
            <a:ext cx="574802" cy="464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914400" y="5486400"/>
            <a:ext cx="304892" cy="521732"/>
            <a:chOff x="914400" y="5486400"/>
            <a:chExt cx="304892" cy="521732"/>
          </a:xfrm>
        </p:grpSpPr>
        <p:sp>
          <p:nvSpPr>
            <p:cNvPr id="24" name="Oval 23"/>
            <p:cNvSpPr/>
            <p:nvPr/>
          </p:nvSpPr>
          <p:spPr bwMode="auto">
            <a:xfrm>
              <a:off x="990600" y="5486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400" y="56388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</p:grpSp>
      <p:sp>
        <p:nvSpPr>
          <p:cNvPr id="28" name="Down Arrow 27"/>
          <p:cNvSpPr/>
          <p:nvPr/>
        </p:nvSpPr>
        <p:spPr bwMode="auto">
          <a:xfrm rot="10800000">
            <a:off x="2209800" y="6213765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76400" y="5867400"/>
            <a:ext cx="381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1066800" y="6172200"/>
            <a:ext cx="5334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538" y="61722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8" grpId="0" animBg="1"/>
      <p:bldP spid="29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56038" y="152400"/>
            <a:ext cx="140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A Graph</a:t>
            </a:r>
          </a:p>
        </p:txBody>
      </p:sp>
      <p:pic>
        <p:nvPicPr>
          <p:cNvPr id="8195" name="Picture 3" descr="500px-Konigsburg_graph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33528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1066800" y="1295400"/>
            <a:ext cx="1828800" cy="1066800"/>
          </a:xfrm>
          <a:prstGeom prst="wedgeRectCallout">
            <a:avLst>
              <a:gd name="adj1" fmla="val 42102"/>
              <a:gd name="adj2" fmla="val 955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A </a:t>
            </a:r>
            <a:r>
              <a:rPr lang="en-US" b="1"/>
              <a:t>vertex</a:t>
            </a:r>
            <a:r>
              <a:rPr lang="en-US"/>
              <a:t> </a:t>
            </a:r>
          </a:p>
          <a:p>
            <a:pPr algn="ctr">
              <a:lnSpc>
                <a:spcPct val="120000"/>
              </a:lnSpc>
            </a:pPr>
            <a:r>
              <a:rPr lang="en-US"/>
              <a:t>(or a node, </a:t>
            </a:r>
          </a:p>
          <a:p>
            <a:pPr algn="ctr">
              <a:lnSpc>
                <a:spcPct val="120000"/>
              </a:lnSpc>
            </a:pPr>
            <a:r>
              <a:rPr lang="en-US"/>
              <a:t>or a point)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667000" y="3062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4876800" y="137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97671" name="Text Box 7"/>
          <p:cNvSpPr txBox="1">
            <a:spLocks noChangeArrowheads="1"/>
          </p:cNvSpPr>
          <p:nvPr/>
        </p:nvSpPr>
        <p:spPr bwMode="auto">
          <a:xfrm>
            <a:off x="6096000" y="26670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4800600" y="4114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97673" name="AutoShape 9"/>
          <p:cNvSpPr>
            <a:spLocks noChangeArrowheads="1"/>
          </p:cNvSpPr>
          <p:nvPr/>
        </p:nvSpPr>
        <p:spPr bwMode="auto">
          <a:xfrm>
            <a:off x="5486400" y="609600"/>
            <a:ext cx="1600200" cy="762000"/>
          </a:xfrm>
          <a:prstGeom prst="wedgeRectCallout">
            <a:avLst>
              <a:gd name="adj1" fmla="val -55954"/>
              <a:gd name="adj2" fmla="val 136042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An </a:t>
            </a:r>
            <a:r>
              <a:rPr lang="en-US" b="1" dirty="0"/>
              <a:t>edge</a:t>
            </a:r>
          </a:p>
          <a:p>
            <a:pPr algn="ctr">
              <a:lnSpc>
                <a:spcPct val="120000"/>
              </a:lnSpc>
            </a:pPr>
            <a:r>
              <a:rPr lang="en-US" dirty="0"/>
              <a:t>(or a line)</a:t>
            </a: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3397250" y="36718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e1</a:t>
            </a:r>
          </a:p>
        </p:txBody>
      </p:sp>
      <p:sp>
        <p:nvSpPr>
          <p:cNvPr id="497678" name="Text Box 14"/>
          <p:cNvSpPr txBox="1">
            <a:spLocks noChangeArrowheads="1"/>
          </p:cNvSpPr>
          <p:nvPr/>
        </p:nvSpPr>
        <p:spPr bwMode="auto">
          <a:xfrm>
            <a:off x="4114800" y="32146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e3</a:t>
            </a:r>
          </a:p>
        </p:txBody>
      </p:sp>
      <p:sp>
        <p:nvSpPr>
          <p:cNvPr id="497679" name="Text Box 15"/>
          <p:cNvSpPr txBox="1">
            <a:spLocks noChangeArrowheads="1"/>
          </p:cNvSpPr>
          <p:nvPr/>
        </p:nvSpPr>
        <p:spPr bwMode="auto">
          <a:xfrm>
            <a:off x="5334000" y="34290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e2</a:t>
            </a:r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4464050" y="2590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e4</a:t>
            </a:r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3352800" y="13716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e6</a:t>
            </a:r>
          </a:p>
        </p:txBody>
      </p:sp>
      <p:sp>
        <p:nvSpPr>
          <p:cNvPr id="497682" name="Text Box 18"/>
          <p:cNvSpPr txBox="1">
            <a:spLocks noChangeArrowheads="1"/>
          </p:cNvSpPr>
          <p:nvPr/>
        </p:nvSpPr>
        <p:spPr bwMode="auto">
          <a:xfrm>
            <a:off x="3657600" y="21478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5302250" y="19812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e7</a:t>
            </a: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200150" y="5033963"/>
            <a:ext cx="672465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what is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/>
              <a:t> problem now?</a:t>
            </a: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804988" y="5756275"/>
            <a:ext cx="55197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find a walk that visits each edge exactly once.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934200" y="1676400"/>
            <a:ext cx="2057400" cy="1371600"/>
            <a:chOff x="6934200" y="1676400"/>
            <a:chExt cx="2057400" cy="1371600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6934200" y="1676400"/>
              <a:ext cx="2057400" cy="1371600"/>
            </a:xfrm>
            <a:prstGeom prst="wedgeRectCallout">
              <a:avLst>
                <a:gd name="adj1" fmla="val -108872"/>
                <a:gd name="adj2" fmla="val 90385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 smtClean="0"/>
                <a:t>We write:</a:t>
              </a:r>
            </a:p>
            <a:p>
              <a:pPr algn="ctr"/>
              <a:r>
                <a:rPr lang="en-US" dirty="0" smtClean="0"/>
                <a:t>e2 = (</a:t>
              </a:r>
              <a:r>
                <a:rPr lang="en-US" dirty="0" err="1" smtClean="0"/>
                <a:t>b,c</a:t>
              </a:r>
              <a:r>
                <a:rPr lang="en-US" dirty="0" smtClean="0"/>
                <a:t>);</a:t>
              </a:r>
            </a:p>
            <a:p>
              <a:pPr algn="ctr"/>
              <a:r>
                <a:rPr lang="en-US" dirty="0" smtClean="0"/>
                <a:t>We also write:</a:t>
              </a:r>
            </a:p>
            <a:p>
              <a:pPr algn="ctr"/>
              <a:r>
                <a:rPr lang="en-US" dirty="0" smtClean="0"/>
                <a:t> e2 = b   c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8139545" y="2680855"/>
              <a:ext cx="2286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9" grpId="0"/>
      <p:bldP spid="497670" grpId="0"/>
      <p:bldP spid="497671" grpId="0"/>
      <p:bldP spid="497672" grpId="0"/>
      <p:bldP spid="497673" grpId="0" animBg="1"/>
      <p:bldP spid="497677" grpId="0"/>
      <p:bldP spid="497678" grpId="0"/>
      <p:bldP spid="497679" grpId="0"/>
      <p:bldP spid="497680" grpId="0"/>
      <p:bldP spid="497681" grpId="0"/>
      <p:bldP spid="497682" grpId="0"/>
      <p:bldP spid="497684" grpId="0"/>
      <p:bldP spid="497685" grpId="0" animBg="1"/>
      <p:bldP spid="4976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0268"/>
            <a:ext cx="710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number of vertices is one larger than the number of edges.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6" y="685800"/>
            <a:ext cx="90400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induction on the number of vertices.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a tree with a single vertex</a:t>
            </a:r>
            <a:r>
              <a:rPr lang="en-US" dirty="0" smtClean="0"/>
              <a:t>, the </a:t>
            </a:r>
            <a:r>
              <a:rPr lang="en-US" dirty="0"/>
              <a:t>claim </a:t>
            </a:r>
            <a:r>
              <a:rPr lang="en-US" dirty="0" smtClean="0"/>
              <a:t>holds: it </a:t>
            </a:r>
            <a:r>
              <a:rPr lang="en-US" dirty="0"/>
              <a:t>has no </a:t>
            </a:r>
            <a:r>
              <a:rPr lang="en-US" dirty="0" smtClean="0"/>
              <a:t>edge </a:t>
            </a:r>
            <a:r>
              <a:rPr lang="en-US" dirty="0"/>
              <a:t>and 0 + 1 = 1 </a:t>
            </a:r>
            <a:r>
              <a:rPr lang="en-US" dirty="0" smtClean="0"/>
              <a:t>vertex.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Now </a:t>
            </a:r>
            <a:r>
              <a:rPr lang="en-US" dirty="0"/>
              <a:t>suppose </a:t>
            </a:r>
            <a:r>
              <a:rPr lang="en-US" dirty="0" smtClean="0"/>
              <a:t>that the </a:t>
            </a:r>
            <a:r>
              <a:rPr lang="en-US" dirty="0"/>
              <a:t>claim holds for all </a:t>
            </a:r>
            <a:r>
              <a:rPr lang="en-US" i="1" dirty="0"/>
              <a:t>n</a:t>
            </a:r>
            <a:r>
              <a:rPr lang="en-US" dirty="0"/>
              <a:t>-vertex trees and consider an (</a:t>
            </a:r>
            <a:r>
              <a:rPr lang="en-US" i="1" dirty="0"/>
              <a:t>n</a:t>
            </a:r>
            <a:r>
              <a:rPr lang="en-US" dirty="0"/>
              <a:t>+1)-vertex tree, </a:t>
            </a:r>
            <a:r>
              <a:rPr lang="en-US" i="1" dirty="0"/>
              <a:t>T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Let </a:t>
            </a:r>
            <a:r>
              <a:rPr lang="en-US" i="1" dirty="0" smtClean="0"/>
              <a:t>v </a:t>
            </a:r>
            <a:r>
              <a:rPr lang="en-US" dirty="0"/>
              <a:t>be a leaf of the tree.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can verify that deleting a vertex of degree 1 (and </a:t>
            </a:r>
            <a:r>
              <a:rPr lang="en-US" dirty="0" smtClean="0"/>
              <a:t>its incident </a:t>
            </a:r>
            <a:r>
              <a:rPr lang="en-US" dirty="0"/>
              <a:t>edge) from any connected graph leaves a connected </a:t>
            </a:r>
            <a:r>
              <a:rPr lang="en-US" dirty="0" err="1"/>
              <a:t>subgraph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 by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dirty="0"/>
              <a:t>deleting </a:t>
            </a:r>
            <a:r>
              <a:rPr lang="en-US" i="1" dirty="0"/>
              <a:t>v </a:t>
            </a:r>
            <a:r>
              <a:rPr lang="en-US" dirty="0"/>
              <a:t>and its incident edge gives a smaller </a:t>
            </a:r>
            <a:r>
              <a:rPr lang="en-US" dirty="0" smtClean="0"/>
              <a:t>tree. </a:t>
            </a:r>
            <a:br>
              <a:rPr lang="en-US" dirty="0" smtClean="0"/>
            </a:br>
            <a:r>
              <a:rPr lang="en-US" dirty="0" smtClean="0"/>
              <a:t>[A. Any connected </a:t>
            </a:r>
            <a:r>
              <a:rPr lang="en-US" dirty="0" err="1" smtClean="0"/>
              <a:t>subgraph</a:t>
            </a:r>
            <a:r>
              <a:rPr lang="en-US" dirty="0" smtClean="0"/>
              <a:t> of a tree is a tree.]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Now we take induction hypothesis we assume that </a:t>
            </a:r>
            <a:r>
              <a:rPr lang="en-US" dirty="0"/>
              <a:t>this </a:t>
            </a:r>
            <a:r>
              <a:rPr lang="en-US" dirty="0" smtClean="0"/>
              <a:t>smaller tree </a:t>
            </a:r>
            <a:r>
              <a:rPr lang="en-US" dirty="0"/>
              <a:t>has one more vertex than </a:t>
            </a:r>
            <a:r>
              <a:rPr lang="en-US" dirty="0" smtClean="0"/>
              <a:t>edge.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we re-attach the vertex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/>
              <a:t>, and its incident edge, then the equation still holds because the number </a:t>
            </a:r>
            <a:r>
              <a:rPr lang="en-US" dirty="0" smtClean="0"/>
              <a:t>of vertices </a:t>
            </a:r>
            <a:r>
              <a:rPr lang="en-US" dirty="0"/>
              <a:t>and number of edges both increase by 1.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Thus</a:t>
            </a:r>
            <a:r>
              <a:rPr lang="en-US" dirty="0"/>
              <a:t>, the claim holds for </a:t>
            </a:r>
            <a:r>
              <a:rPr lang="en-US" i="1" dirty="0" smtClean="0"/>
              <a:t>T </a:t>
            </a:r>
            <a:r>
              <a:rPr lang="en-US" dirty="0" smtClean="0"/>
              <a:t>and</a:t>
            </a:r>
            <a:r>
              <a:rPr lang="en-US" dirty="0"/>
              <a:t>, by induction, for all trees.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43600" y="838200"/>
            <a:ext cx="2819400" cy="2778125"/>
            <a:chOff x="762000" y="3470275"/>
            <a:chExt cx="2819400" cy="2778125"/>
          </a:xfrm>
          <a:solidFill>
            <a:schemeClr val="accent1"/>
          </a:solidFill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2133600" y="35814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209800" y="3657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762000" y="4038600"/>
              <a:ext cx="2819400" cy="2209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914400" y="52578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3200400" y="53340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990600" y="4165600"/>
              <a:ext cx="2286000" cy="1270000"/>
            </a:xfrm>
            <a:custGeom>
              <a:avLst/>
              <a:gdLst>
                <a:gd name="T0" fmla="*/ 0 w 1440"/>
                <a:gd name="T1" fmla="*/ 736 h 800"/>
                <a:gd name="T2" fmla="*/ 336 w 1440"/>
                <a:gd name="T3" fmla="*/ 592 h 800"/>
                <a:gd name="T4" fmla="*/ 528 w 1440"/>
                <a:gd name="T5" fmla="*/ 784 h 800"/>
                <a:gd name="T6" fmla="*/ 864 w 1440"/>
                <a:gd name="T7" fmla="*/ 496 h 800"/>
                <a:gd name="T8" fmla="*/ 576 w 1440"/>
                <a:gd name="T9" fmla="*/ 208 h 800"/>
                <a:gd name="T10" fmla="*/ 768 w 1440"/>
                <a:gd name="T11" fmla="*/ 16 h 800"/>
                <a:gd name="T12" fmla="*/ 1056 w 1440"/>
                <a:gd name="T13" fmla="*/ 304 h 800"/>
                <a:gd name="T14" fmla="*/ 1296 w 1440"/>
                <a:gd name="T15" fmla="*/ 304 h 800"/>
                <a:gd name="T16" fmla="*/ 1248 w 1440"/>
                <a:gd name="T17" fmla="*/ 592 h 800"/>
                <a:gd name="T18" fmla="*/ 1440 w 1440"/>
                <a:gd name="T19" fmla="*/ 784 h 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0"/>
                <a:gd name="T31" fmla="*/ 0 h 800"/>
                <a:gd name="T32" fmla="*/ 1440 w 1440"/>
                <a:gd name="T33" fmla="*/ 800 h 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0" h="800">
                  <a:moveTo>
                    <a:pt x="0" y="736"/>
                  </a:moveTo>
                  <a:cubicBezTo>
                    <a:pt x="124" y="660"/>
                    <a:pt x="248" y="584"/>
                    <a:pt x="336" y="592"/>
                  </a:cubicBezTo>
                  <a:cubicBezTo>
                    <a:pt x="424" y="600"/>
                    <a:pt x="440" y="800"/>
                    <a:pt x="528" y="784"/>
                  </a:cubicBezTo>
                  <a:cubicBezTo>
                    <a:pt x="616" y="768"/>
                    <a:pt x="856" y="592"/>
                    <a:pt x="864" y="496"/>
                  </a:cubicBezTo>
                  <a:cubicBezTo>
                    <a:pt x="872" y="400"/>
                    <a:pt x="592" y="288"/>
                    <a:pt x="576" y="208"/>
                  </a:cubicBezTo>
                  <a:cubicBezTo>
                    <a:pt x="560" y="128"/>
                    <a:pt x="688" y="0"/>
                    <a:pt x="768" y="16"/>
                  </a:cubicBezTo>
                  <a:cubicBezTo>
                    <a:pt x="848" y="32"/>
                    <a:pt x="968" y="256"/>
                    <a:pt x="1056" y="304"/>
                  </a:cubicBezTo>
                  <a:cubicBezTo>
                    <a:pt x="1144" y="352"/>
                    <a:pt x="1264" y="256"/>
                    <a:pt x="1296" y="304"/>
                  </a:cubicBezTo>
                  <a:cubicBezTo>
                    <a:pt x="1328" y="352"/>
                    <a:pt x="1224" y="512"/>
                    <a:pt x="1248" y="592"/>
                  </a:cubicBezTo>
                  <a:cubicBezTo>
                    <a:pt x="1272" y="672"/>
                    <a:pt x="1356" y="728"/>
                    <a:pt x="1440" y="784"/>
                  </a:cubicBezTo>
                </a:path>
              </a:pathLst>
            </a:custGeom>
            <a:grpFill/>
            <a:ln w="38100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1736725" y="3470275"/>
              <a:ext cx="295275" cy="366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8975" y="1573213"/>
            <a:ext cx="7616825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graph has an Eulerian path if and only if it is </a:t>
            </a:r>
          </a:p>
          <a:p>
            <a:pPr>
              <a:lnSpc>
                <a:spcPct val="150000"/>
              </a:lnSpc>
            </a:pPr>
            <a:r>
              <a:rPr lang="en-US"/>
              <a:t>connected and has at most two vertices with an odd number of edges.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Graphs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685800" y="4545013"/>
            <a:ext cx="7713663" cy="78898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path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it has zero or two vertices with odd degrees.</a:t>
            </a: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1524000" y="2971800"/>
            <a:ext cx="3200400" cy="838200"/>
          </a:xfrm>
          <a:prstGeom prst="wedgeRoundRectCallout">
            <a:avLst>
              <a:gd name="adj1" fmla="val 17111"/>
              <a:gd name="adj2" fmla="val -1071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Can a graph have only 1 </a:t>
            </a:r>
          </a:p>
          <a:p>
            <a:pPr algn="ctr">
              <a:lnSpc>
                <a:spcPct val="150000"/>
              </a:lnSpc>
            </a:pPr>
            <a:r>
              <a:rPr lang="en-US"/>
              <a:t>odd degree vertex?</a:t>
            </a:r>
          </a:p>
        </p:txBody>
      </p:sp>
      <p:sp>
        <p:nvSpPr>
          <p:cNvPr id="536582" name="AutoShape 6"/>
          <p:cNvSpPr>
            <a:spLocks noChangeArrowheads="1"/>
          </p:cNvSpPr>
          <p:nvPr/>
        </p:nvSpPr>
        <p:spPr bwMode="auto">
          <a:xfrm>
            <a:off x="5334000" y="2895600"/>
            <a:ext cx="3200400" cy="457200"/>
          </a:xfrm>
          <a:prstGeom prst="wedgeRoundRectCallout">
            <a:avLst>
              <a:gd name="adj1" fmla="val -31745"/>
              <a:gd name="adj2" fmla="val -148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Odd degree vertices.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1504950" y="5867400"/>
            <a:ext cx="61150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Proof by induction.  Focus on the case of Eulerian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/>
      <p:bldP spid="536581" grpId="0" animBg="1"/>
      <p:bldP spid="536582" grpId="0" animBg="1"/>
      <p:bldP spid="5365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1647825" y="2438400"/>
            <a:ext cx="5819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we find an Eulerian cycle in the below example. </a:t>
            </a:r>
          </a:p>
        </p:txBody>
      </p:sp>
      <p:sp>
        <p:nvSpPr>
          <p:cNvPr id="47108" name="Text Box 9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  <p:sp>
        <p:nvSpPr>
          <p:cNvPr id="598026" name="Oval 10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7" name="Oval 11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8" name="Oval 12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Oval 13"/>
          <p:cNvSpPr>
            <a:spLocks noChangeArrowheads="1"/>
          </p:cNvSpPr>
          <p:nvPr/>
        </p:nvSpPr>
        <p:spPr bwMode="auto">
          <a:xfrm>
            <a:off x="47244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0" name="Oval 14"/>
          <p:cNvSpPr>
            <a:spLocks noChangeArrowheads="1"/>
          </p:cNvSpPr>
          <p:nvPr/>
        </p:nvSpPr>
        <p:spPr bwMode="auto">
          <a:xfrm>
            <a:off x="5638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1" name="Oval 15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2" name="Oval 16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3" name="Oval 17"/>
          <p:cNvSpPr>
            <a:spLocks noChangeArrowheads="1"/>
          </p:cNvSpPr>
          <p:nvPr/>
        </p:nvSpPr>
        <p:spPr bwMode="auto">
          <a:xfrm>
            <a:off x="3429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4" name="Oval 18"/>
          <p:cNvSpPr>
            <a:spLocks noChangeArrowheads="1"/>
          </p:cNvSpPr>
          <p:nvPr/>
        </p:nvSpPr>
        <p:spPr bwMode="auto">
          <a:xfrm>
            <a:off x="281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5" name="Oval 19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6" name="Oval 20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7" name="Oval 21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8" name="Oval 22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Oval 23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40" name="Oval 24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/>
      <p:bldP spid="598026" grpId="0" animBg="1"/>
      <p:bldP spid="598027" grpId="0" animBg="1"/>
      <p:bldP spid="598028" grpId="0" animBg="1"/>
      <p:bldP spid="598029" grpId="0" animBg="1"/>
      <p:bldP spid="598030" grpId="0" animBg="1"/>
      <p:bldP spid="598031" grpId="0" animBg="1"/>
      <p:bldP spid="598032" grpId="0" animBg="1"/>
      <p:bldP spid="598033" grpId="0" animBg="1"/>
      <p:bldP spid="598034" grpId="0" animBg="1"/>
      <p:bldP spid="598035" grpId="0" animBg="1"/>
      <p:bldP spid="598036" grpId="0" animBg="1"/>
      <p:bldP spid="598037" grpId="0" animBg="1"/>
      <p:bldP spid="598038" grpId="0" animBg="1"/>
      <p:bldP spid="598039" grpId="0" animBg="1"/>
      <p:bldP spid="5980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143000" y="2438400"/>
            <a:ext cx="6856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 that the edges can be partitioned into five simple cycles.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Oval 11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2" name="Oval 12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3" name="Oval 13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4" name="Oval 14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5" name="Oval 15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6" name="Oval 1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7" name="Oval 17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8" name="Oval 18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Oval 19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0" name="Oval 20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Oval 21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Oval 22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3" name="Oval 23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99064" name="Oval 24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5" name="Oval 25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6" name="Oval 26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7" name="Oval 27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8" name="Oval 28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9" name="Oval 29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70" name="Text Box 30"/>
          <p:cNvSpPr txBox="1">
            <a:spLocks noChangeArrowheads="1"/>
          </p:cNvSpPr>
          <p:nvPr/>
        </p:nvSpPr>
        <p:spPr bwMode="auto">
          <a:xfrm>
            <a:off x="1447800" y="5908675"/>
            <a:ext cx="618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Vertices of the same color represent the same vertices.</a:t>
            </a:r>
          </a:p>
        </p:txBody>
      </p:sp>
      <p:sp>
        <p:nvSpPr>
          <p:cNvPr id="48156" name="Text Box 31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/>
      <p:bldP spid="599046" grpId="0" animBg="1"/>
      <p:bldP spid="599047" grpId="0" animBg="1"/>
      <p:bldP spid="599048" grpId="0" animBg="1"/>
      <p:bldP spid="599049" grpId="0" animBg="1"/>
      <p:bldP spid="599051" grpId="0" animBg="1"/>
      <p:bldP spid="599052" grpId="0" animBg="1"/>
      <p:bldP spid="599053" grpId="0" animBg="1"/>
      <p:bldP spid="599054" grpId="0" animBg="1"/>
      <p:bldP spid="599055" grpId="0" animBg="1"/>
      <p:bldP spid="599056" grpId="0" animBg="1"/>
      <p:bldP spid="599057" grpId="0" animBg="1"/>
      <p:bldP spid="599058" grpId="0" animBg="1"/>
      <p:bldP spid="599059" grpId="0" animBg="1"/>
      <p:bldP spid="599060" grpId="0" animBg="1"/>
      <p:bldP spid="599061" grpId="0" animBg="1"/>
      <p:bldP spid="599062" grpId="0" animBg="1"/>
      <p:bldP spid="599063" grpId="0" animBg="1"/>
      <p:bldP spid="599064" grpId="0" animBg="1"/>
      <p:bldP spid="599065" grpId="0" animBg="1"/>
      <p:bldP spid="599066" grpId="0" animBg="1"/>
      <p:bldP spid="599067" grpId="0" animBg="1"/>
      <p:bldP spid="599068" grpId="0" animBg="1"/>
      <p:bldP spid="599069" grpId="0" animBg="1"/>
      <p:bldP spid="59907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49155" name="Oval 5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6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7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8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9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10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11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3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5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6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7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Oval 19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20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21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49172" name="Oval 22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Oval 23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Oval 24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25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Oval 26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Oval 27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93" name="Text Box 29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idea is that we can construct an Eulerian cycle by adding cycle one by one.</a:t>
            </a:r>
          </a:p>
        </p:txBody>
      </p:sp>
      <p:sp>
        <p:nvSpPr>
          <p:cNvPr id="600094" name="Text Box 30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2743200" y="5984875"/>
            <a:ext cx="360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transverse the first cycle.</a:t>
            </a:r>
          </a:p>
        </p:txBody>
      </p:sp>
      <p:sp>
        <p:nvSpPr>
          <p:cNvPr id="49182" name="Text Box 3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3" grpId="0" animBg="1"/>
      <p:bldP spid="600094" grpId="0"/>
      <p:bldP spid="600095" grpId="0"/>
      <p:bldP spid="6000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0196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27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idea is that we can construct an Eulerian cycle by adding cycle one by one.</a:t>
            </a:r>
          </a:p>
        </p:txBody>
      </p:sp>
      <p:sp>
        <p:nvSpPr>
          <p:cNvPr id="50203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1118" name="Text Box 30"/>
          <p:cNvSpPr txBox="1">
            <a:spLocks noChangeArrowheads="1"/>
          </p:cNvSpPr>
          <p:nvPr/>
        </p:nvSpPr>
        <p:spPr bwMode="auto">
          <a:xfrm>
            <a:off x="2667000" y="5984875"/>
            <a:ext cx="382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Then transverse the second cycle.</a:t>
            </a:r>
          </a:p>
        </p:txBody>
      </p: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01120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1121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01122" name="Text Box 34"/>
          <p:cNvSpPr txBox="1">
            <a:spLocks noChangeArrowheads="1"/>
          </p:cNvSpPr>
          <p:nvPr/>
        </p:nvSpPr>
        <p:spPr bwMode="auto">
          <a:xfrm>
            <a:off x="2876550" y="3519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0210" name="Text Box 35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8" grpId="0"/>
      <p:bldP spid="601119" grpId="0"/>
      <p:bldP spid="601120" grpId="0"/>
      <p:bldP spid="601121" grpId="0"/>
      <p:bldP spid="6011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1220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227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2142" name="Text Box 30"/>
          <p:cNvSpPr txBox="1">
            <a:spLocks noChangeArrowheads="1"/>
          </p:cNvSpPr>
          <p:nvPr/>
        </p:nvSpPr>
        <p:spPr bwMode="auto">
          <a:xfrm>
            <a:off x="762000" y="5943600"/>
            <a:ext cx="7566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“detour” to the third cycle before finishing the second cycle.</a:t>
            </a:r>
          </a:p>
        </p:txBody>
      </p:sp>
      <p:sp>
        <p:nvSpPr>
          <p:cNvPr id="51229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1230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231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02147" name="Text Box 35"/>
          <p:cNvSpPr txBox="1">
            <a:spLocks noChangeArrowheads="1"/>
          </p:cNvSpPr>
          <p:nvPr/>
        </p:nvSpPr>
        <p:spPr bwMode="auto">
          <a:xfrm>
            <a:off x="2717800" y="2438400"/>
            <a:ext cx="375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deal with the third cycle?</a:t>
            </a:r>
          </a:p>
        </p:txBody>
      </p:sp>
      <p:sp>
        <p:nvSpPr>
          <p:cNvPr id="602148" name="Text Box 36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02149" name="Text Box 37"/>
          <p:cNvSpPr txBox="1">
            <a:spLocks noChangeArrowheads="1"/>
          </p:cNvSpPr>
          <p:nvPr/>
        </p:nvSpPr>
        <p:spPr bwMode="auto">
          <a:xfrm>
            <a:off x="478155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4400550" y="3276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02151" name="Text Box 39"/>
          <p:cNvSpPr txBox="1">
            <a:spLocks noChangeArrowheads="1"/>
          </p:cNvSpPr>
          <p:nvPr/>
        </p:nvSpPr>
        <p:spPr bwMode="auto">
          <a:xfrm>
            <a:off x="2819400" y="34290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51238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2" grpId="0"/>
      <p:bldP spid="602146" grpId="0"/>
      <p:bldP spid="602147" grpId="0" animBg="1"/>
      <p:bldP spid="602148" grpId="0"/>
      <p:bldP spid="602149" grpId="0"/>
      <p:bldP spid="602150" grpId="0"/>
      <p:bldP spid="6021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2244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251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3165" name="Text Box 29"/>
          <p:cNvSpPr txBox="1">
            <a:spLocks noChangeArrowheads="1"/>
          </p:cNvSpPr>
          <p:nvPr/>
        </p:nvSpPr>
        <p:spPr bwMode="auto">
          <a:xfrm>
            <a:off x="1154113" y="5943600"/>
            <a:ext cx="6846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“detour” to the fourth cycle at an “intersection point”.</a:t>
            </a:r>
          </a:p>
        </p:txBody>
      </p:sp>
      <p:sp>
        <p:nvSpPr>
          <p:cNvPr id="52253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03170" name="Text Box 34"/>
          <p:cNvSpPr txBox="1">
            <a:spLocks noChangeArrowheads="1"/>
          </p:cNvSpPr>
          <p:nvPr/>
        </p:nvSpPr>
        <p:spPr bwMode="auto">
          <a:xfrm>
            <a:off x="1752600" y="2438400"/>
            <a:ext cx="5673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use the same idea to deal with the fourth cycle</a:t>
            </a:r>
          </a:p>
        </p:txBody>
      </p:sp>
      <p:sp>
        <p:nvSpPr>
          <p:cNvPr id="52258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03172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03173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03174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03175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03176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03177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603178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52266" name="Text Box 4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/>
      <p:bldP spid="603170" grpId="0" animBg="1"/>
      <p:bldP spid="603172" grpId="0"/>
      <p:bldP spid="603173" grpId="0"/>
      <p:bldP spid="603174" grpId="0"/>
      <p:bldP spid="603175" grpId="0"/>
      <p:bldP spid="603176" grpId="0"/>
      <p:bldP spid="603177" grpId="0"/>
      <p:bldP spid="6031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3251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3268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4189" name="Text Box 29"/>
          <p:cNvSpPr txBox="1">
            <a:spLocks noChangeArrowheads="1"/>
          </p:cNvSpPr>
          <p:nvPr/>
        </p:nvSpPr>
        <p:spPr bwMode="auto">
          <a:xfrm>
            <a:off x="1447800" y="5943600"/>
            <a:ext cx="629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“insert” the fifth cycle at an “intersection point”.</a:t>
            </a:r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278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3280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3281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3282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3283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53284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53285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53286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3287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53288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04205" name="Text Box 45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04206" name="Line 46"/>
          <p:cNvSpPr>
            <a:spLocks noChangeShapeType="1"/>
          </p:cNvSpPr>
          <p:nvPr/>
        </p:nvSpPr>
        <p:spPr bwMode="auto">
          <a:xfrm flipV="1">
            <a:off x="64008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07" name="Text Box 47"/>
          <p:cNvSpPr txBox="1">
            <a:spLocks noChangeArrowheads="1"/>
          </p:cNvSpPr>
          <p:nvPr/>
        </p:nvSpPr>
        <p:spPr bwMode="auto">
          <a:xfrm>
            <a:off x="6308725" y="453707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04208" name="Line 48"/>
          <p:cNvSpPr>
            <a:spLocks noChangeShapeType="1"/>
          </p:cNvSpPr>
          <p:nvPr/>
        </p:nvSpPr>
        <p:spPr bwMode="auto">
          <a:xfrm flipV="1">
            <a:off x="59436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09" name="Text Box 49"/>
          <p:cNvSpPr txBox="1">
            <a:spLocks noChangeArrowheads="1"/>
          </p:cNvSpPr>
          <p:nvPr/>
        </p:nvSpPr>
        <p:spPr bwMode="auto">
          <a:xfrm>
            <a:off x="6010275" y="30480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04210" name="Line 50"/>
          <p:cNvSpPr>
            <a:spLocks noChangeShapeType="1"/>
          </p:cNvSpPr>
          <p:nvPr/>
        </p:nvSpPr>
        <p:spPr bwMode="auto">
          <a:xfrm flipV="1">
            <a:off x="556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1" name="Text Box 51"/>
          <p:cNvSpPr txBox="1">
            <a:spLocks noChangeArrowheads="1"/>
          </p:cNvSpPr>
          <p:nvPr/>
        </p:nvSpPr>
        <p:spPr bwMode="auto">
          <a:xfrm>
            <a:off x="5705475" y="45100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604212" name="Line 52"/>
          <p:cNvSpPr>
            <a:spLocks noChangeShapeType="1"/>
          </p:cNvSpPr>
          <p:nvPr/>
        </p:nvSpPr>
        <p:spPr bwMode="auto">
          <a:xfrm flipV="1">
            <a:off x="4724400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3" name="Text Box 53"/>
          <p:cNvSpPr txBox="1">
            <a:spLocks noChangeArrowheads="1"/>
          </p:cNvSpPr>
          <p:nvPr/>
        </p:nvSpPr>
        <p:spPr bwMode="auto">
          <a:xfrm>
            <a:off x="4648200" y="37338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604214" name="Line 54"/>
          <p:cNvSpPr>
            <a:spLocks noChangeShapeType="1"/>
          </p:cNvSpPr>
          <p:nvPr/>
        </p:nvSpPr>
        <p:spPr bwMode="auto">
          <a:xfrm flipV="1">
            <a:off x="4343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5" name="Text Box 55"/>
          <p:cNvSpPr txBox="1">
            <a:spLocks noChangeArrowheads="1"/>
          </p:cNvSpPr>
          <p:nvPr/>
        </p:nvSpPr>
        <p:spPr bwMode="auto">
          <a:xfrm>
            <a:off x="4343400" y="2743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04216" name="Line 56"/>
          <p:cNvSpPr>
            <a:spLocks noChangeShapeType="1"/>
          </p:cNvSpPr>
          <p:nvPr/>
        </p:nvSpPr>
        <p:spPr bwMode="auto">
          <a:xfrm flipV="1">
            <a:off x="28194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7" name="Text Box 57"/>
          <p:cNvSpPr txBox="1">
            <a:spLocks noChangeArrowheads="1"/>
          </p:cNvSpPr>
          <p:nvPr/>
        </p:nvSpPr>
        <p:spPr bwMode="auto">
          <a:xfrm>
            <a:off x="2819400" y="30622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53303" name="Text Box 58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9" grpId="0"/>
      <p:bldP spid="604204" grpId="0"/>
      <p:bldP spid="604205" grpId="0"/>
      <p:bldP spid="604206" grpId="0" animBg="1"/>
      <p:bldP spid="604207" grpId="0"/>
      <p:bldP spid="604208" grpId="0" animBg="1"/>
      <p:bldP spid="604209" grpId="0"/>
      <p:bldP spid="604210" grpId="0" animBg="1"/>
      <p:bldP spid="604211" grpId="0"/>
      <p:bldP spid="604212" grpId="0" animBg="1"/>
      <p:bldP spid="604213" grpId="0"/>
      <p:bldP spid="604214" grpId="0" animBg="1"/>
      <p:bldP spid="604215" grpId="0"/>
      <p:bldP spid="604216" grpId="0" animBg="1"/>
      <p:bldP spid="604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600px-7_bridges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8160"/>
            <a:ext cx="4495800" cy="359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 bwMode="auto">
          <a:xfrm>
            <a:off x="24384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860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148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17" name="Straight Connector 16"/>
          <p:cNvCxnSpPr>
            <a:stCxn id="4" idx="6"/>
            <a:endCxn id="6" idx="2"/>
          </p:cNvCxnSpPr>
          <p:nvPr/>
        </p:nvCxnSpPr>
        <p:spPr bwMode="auto">
          <a:xfrm>
            <a:off x="2590800" y="2362200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6"/>
          </p:cNvCxnSpPr>
          <p:nvPr/>
        </p:nvCxnSpPr>
        <p:spPr bwMode="auto">
          <a:xfrm flipV="1">
            <a:off x="2590800" y="2438400"/>
            <a:ext cx="152400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1"/>
            <a:endCxn id="3" idx="6"/>
          </p:cNvCxnSpPr>
          <p:nvPr/>
        </p:nvCxnSpPr>
        <p:spPr bwMode="auto">
          <a:xfrm flipH="1" flipV="1">
            <a:off x="2743200" y="1295400"/>
            <a:ext cx="1416237" cy="9590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3" idx="4"/>
            <a:endCxn id="4" idx="0"/>
          </p:cNvCxnSpPr>
          <p:nvPr/>
        </p:nvCxnSpPr>
        <p:spPr bwMode="auto">
          <a:xfrm flipH="1">
            <a:off x="2438400" y="1447800"/>
            <a:ext cx="15240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4"/>
            <a:endCxn id="5" idx="0"/>
          </p:cNvCxnSpPr>
          <p:nvPr/>
        </p:nvCxnSpPr>
        <p:spPr bwMode="auto">
          <a:xfrm>
            <a:off x="2438400" y="2514600"/>
            <a:ext cx="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Freeform 29"/>
          <p:cNvSpPr/>
          <p:nvPr/>
        </p:nvSpPr>
        <p:spPr bwMode="auto">
          <a:xfrm>
            <a:off x="2168236" y="1302327"/>
            <a:ext cx="284019" cy="997528"/>
          </a:xfrm>
          <a:custGeom>
            <a:avLst/>
            <a:gdLst>
              <a:gd name="connsiteX0" fmla="*/ 284019 w 284019"/>
              <a:gd name="connsiteY0" fmla="*/ 0 h 997528"/>
              <a:gd name="connsiteX1" fmla="*/ 20782 w 284019"/>
              <a:gd name="connsiteY1" fmla="*/ 609600 h 997528"/>
              <a:gd name="connsiteX2" fmla="*/ 159328 w 284019"/>
              <a:gd name="connsiteY2" fmla="*/ 997528 h 99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019" h="997528">
                <a:moveTo>
                  <a:pt x="284019" y="0"/>
                </a:moveTo>
                <a:cubicBezTo>
                  <a:pt x="162791" y="221672"/>
                  <a:pt x="41564" y="443345"/>
                  <a:pt x="20782" y="609600"/>
                </a:cubicBezTo>
                <a:cubicBezTo>
                  <a:pt x="0" y="775855"/>
                  <a:pt x="79664" y="886691"/>
                  <a:pt x="159328" y="99752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128982" y="2410691"/>
            <a:ext cx="198582" cy="914400"/>
          </a:xfrm>
          <a:custGeom>
            <a:avLst/>
            <a:gdLst>
              <a:gd name="connsiteX0" fmla="*/ 170873 w 198582"/>
              <a:gd name="connsiteY0" fmla="*/ 914400 h 914400"/>
              <a:gd name="connsiteX1" fmla="*/ 4618 w 198582"/>
              <a:gd name="connsiteY1" fmla="*/ 387927 h 914400"/>
              <a:gd name="connsiteX2" fmla="*/ 198582 w 198582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82" h="914400">
                <a:moveTo>
                  <a:pt x="170873" y="914400"/>
                </a:moveTo>
                <a:cubicBezTo>
                  <a:pt x="85436" y="727363"/>
                  <a:pt x="0" y="540327"/>
                  <a:pt x="4618" y="387927"/>
                </a:cubicBezTo>
                <a:cubicBezTo>
                  <a:pt x="9236" y="235527"/>
                  <a:pt x="103909" y="117763"/>
                  <a:pt x="19858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278" y="838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3545" y="217990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22278" y="34406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64180" y="219594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70502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00432" y="30480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1667" y="26877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24200" y="23738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91722" y="15240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56510" y="14339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00400" y="13716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e7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858022" y="838200"/>
            <a:ext cx="2810958" cy="2971800"/>
            <a:chOff x="5266242" y="1752600"/>
            <a:chExt cx="2810958" cy="2971800"/>
          </a:xfrm>
        </p:grpSpPr>
        <p:sp>
          <p:nvSpPr>
            <p:cNvPr id="45" name="Oval 44"/>
            <p:cNvSpPr/>
            <p:nvPr/>
          </p:nvSpPr>
          <p:spPr bwMode="auto">
            <a:xfrm>
              <a:off x="5848132" y="205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5695732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695732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7524532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49" name="Straight Connector 48"/>
            <p:cNvCxnSpPr>
              <a:stCxn id="46" idx="6"/>
              <a:endCxn id="48" idx="2"/>
            </p:cNvCxnSpPr>
            <p:nvPr/>
          </p:nvCxnSpPr>
          <p:spPr bwMode="auto">
            <a:xfrm>
              <a:off x="6000532" y="3276600"/>
              <a:ext cx="152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7" idx="6"/>
            </p:cNvCxnSpPr>
            <p:nvPr/>
          </p:nvCxnSpPr>
          <p:spPr bwMode="auto">
            <a:xfrm flipV="1">
              <a:off x="6000532" y="3352800"/>
              <a:ext cx="1524000" cy="914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48" idx="1"/>
              <a:endCxn id="45" idx="6"/>
            </p:cNvCxnSpPr>
            <p:nvPr/>
          </p:nvCxnSpPr>
          <p:spPr bwMode="auto">
            <a:xfrm flipH="1" flipV="1">
              <a:off x="6152932" y="2209800"/>
              <a:ext cx="1416237" cy="9590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5" idx="4"/>
              <a:endCxn id="46" idx="0"/>
            </p:cNvCxnSpPr>
            <p:nvPr/>
          </p:nvCxnSpPr>
          <p:spPr bwMode="auto">
            <a:xfrm flipH="1">
              <a:off x="5848132" y="2362200"/>
              <a:ext cx="1524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46" idx="4"/>
              <a:endCxn id="47" idx="0"/>
            </p:cNvCxnSpPr>
            <p:nvPr/>
          </p:nvCxnSpPr>
          <p:spPr bwMode="auto">
            <a:xfrm>
              <a:off x="5848132" y="3429000"/>
              <a:ext cx="0" cy="685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Freeform 53"/>
            <p:cNvSpPr/>
            <p:nvPr/>
          </p:nvSpPr>
          <p:spPr bwMode="auto">
            <a:xfrm>
              <a:off x="5577968" y="2216727"/>
              <a:ext cx="284019" cy="997528"/>
            </a:xfrm>
            <a:custGeom>
              <a:avLst/>
              <a:gdLst>
                <a:gd name="connsiteX0" fmla="*/ 284019 w 284019"/>
                <a:gd name="connsiteY0" fmla="*/ 0 h 997528"/>
                <a:gd name="connsiteX1" fmla="*/ 20782 w 284019"/>
                <a:gd name="connsiteY1" fmla="*/ 609600 h 997528"/>
                <a:gd name="connsiteX2" fmla="*/ 159328 w 284019"/>
                <a:gd name="connsiteY2" fmla="*/ 997528 h 9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19" h="997528">
                  <a:moveTo>
                    <a:pt x="284019" y="0"/>
                  </a:moveTo>
                  <a:cubicBezTo>
                    <a:pt x="162791" y="221672"/>
                    <a:pt x="41564" y="443345"/>
                    <a:pt x="20782" y="609600"/>
                  </a:cubicBezTo>
                  <a:cubicBezTo>
                    <a:pt x="0" y="775855"/>
                    <a:pt x="79664" y="886691"/>
                    <a:pt x="159328" y="997528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538714" y="3325091"/>
              <a:ext cx="198582" cy="914400"/>
            </a:xfrm>
            <a:custGeom>
              <a:avLst/>
              <a:gdLst>
                <a:gd name="connsiteX0" fmla="*/ 170873 w 198582"/>
                <a:gd name="connsiteY0" fmla="*/ 914400 h 914400"/>
                <a:gd name="connsiteX1" fmla="*/ 4618 w 198582"/>
                <a:gd name="connsiteY1" fmla="*/ 387927 h 914400"/>
                <a:gd name="connsiteX2" fmla="*/ 198582 w 198582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582" h="914400">
                  <a:moveTo>
                    <a:pt x="170873" y="914400"/>
                  </a:moveTo>
                  <a:cubicBezTo>
                    <a:pt x="85436" y="727363"/>
                    <a:pt x="0" y="540327"/>
                    <a:pt x="4618" y="387927"/>
                  </a:cubicBezTo>
                  <a:cubicBezTo>
                    <a:pt x="9236" y="235527"/>
                    <a:pt x="103909" y="117763"/>
                    <a:pt x="198582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2010" y="175260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53277" y="309430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2010" y="435506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3912" y="3110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80234" y="3886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10164" y="39624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11399" y="36021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33932" y="3288268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01454" y="24384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66242" y="234834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10132" y="22860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724400" y="4114800"/>
            <a:ext cx="2784765" cy="2347913"/>
            <a:chOff x="5334000" y="1462087"/>
            <a:chExt cx="3883025" cy="3109913"/>
          </a:xfrm>
        </p:grpSpPr>
        <p:pic>
          <p:nvPicPr>
            <p:cNvPr id="69" name="Picture 3" descr="500px-Konigsburg_graph_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690687"/>
              <a:ext cx="3352800" cy="2681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5334000" y="3152775"/>
              <a:ext cx="3016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7543800" y="1462087"/>
              <a:ext cx="3190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915400" y="2833687"/>
              <a:ext cx="301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7467600" y="4205287"/>
              <a:ext cx="3190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064250" y="3762375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e1</a:t>
              </a: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6781800" y="3305175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e3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8001000" y="35194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e2</a:t>
              </a: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7131050" y="26812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e4</a:t>
              </a: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6019800" y="14620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e6</a:t>
              </a:r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290267" y="2168599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e5</a:t>
              </a:r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7969250" y="20716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e7</a:t>
              </a:r>
            </a:p>
          </p:txBody>
        </p:sp>
      </p:grpSp>
      <p:sp>
        <p:nvSpPr>
          <p:cNvPr id="83" name="Down Arrow 82"/>
          <p:cNvSpPr/>
          <p:nvPr/>
        </p:nvSpPr>
        <p:spPr bwMode="auto">
          <a:xfrm>
            <a:off x="5867400" y="3581400"/>
            <a:ext cx="3810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29323 0.0055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30" grpId="0" animBg="1"/>
      <p:bldP spid="30" grpId="1" animBg="1"/>
      <p:bldP spid="31" grpId="0" animBg="1"/>
      <p:bldP spid="31" grpId="1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8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4292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2057400" y="5943600"/>
            <a:ext cx="4930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we have an Eulerian cycle of this example</a:t>
            </a:r>
          </a:p>
        </p:txBody>
      </p:sp>
      <p:sp>
        <p:nvSpPr>
          <p:cNvPr id="54301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4306" name="Text Box 35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6457950" y="42052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54308" name="Text Box 37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4309" name="Text Box 38"/>
          <p:cNvSpPr txBox="1">
            <a:spLocks noChangeArrowheads="1"/>
          </p:cNvSpPr>
          <p:nvPr/>
        </p:nvSpPr>
        <p:spPr bwMode="auto">
          <a:xfrm>
            <a:off x="5553075" y="42052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54310" name="Text Box 39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54311" name="Text Box 40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54312" name="Text Box 41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54313" name="Text Box 42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54314" name="Text Box 43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54315" name="Text Box 56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429000" y="76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3366"/>
                </a:solidFill>
              </a:rPr>
              <a:t>Eulerian</a:t>
            </a:r>
            <a:r>
              <a:rPr lang="en-US" altLang="zh-TW" sz="2400" b="1" dirty="0">
                <a:solidFill>
                  <a:srgbClr val="003366"/>
                </a:solidFill>
              </a:rPr>
              <a:t> Cycle</a:t>
            </a:r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2057400" y="6415087"/>
            <a:ext cx="4930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we have an </a:t>
            </a:r>
            <a:r>
              <a:rPr lang="en-US" dirty="0" err="1"/>
              <a:t>Eulerian</a:t>
            </a:r>
            <a:r>
              <a:rPr lang="en-US" dirty="0"/>
              <a:t> cycle of this example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38200" y="1551710"/>
            <a:ext cx="7467600" cy="1981200"/>
            <a:chOff x="685800" y="3200400"/>
            <a:chExt cx="7848600" cy="2209800"/>
          </a:xfrm>
        </p:grpSpPr>
        <p:sp>
          <p:nvSpPr>
            <p:cNvPr id="54275" name="Oval 4"/>
            <p:cNvSpPr>
              <a:spLocks noChangeArrowheads="1"/>
            </p:cNvSpPr>
            <p:nvPr/>
          </p:nvSpPr>
          <p:spPr bwMode="auto">
            <a:xfrm>
              <a:off x="2286000" y="3962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6" name="Oval 5"/>
            <p:cNvSpPr>
              <a:spLocks noChangeArrowheads="1"/>
            </p:cNvSpPr>
            <p:nvPr/>
          </p:nvSpPr>
          <p:spPr bwMode="auto">
            <a:xfrm>
              <a:off x="38100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7" name="Oval 6"/>
            <p:cNvSpPr>
              <a:spLocks noChangeArrowheads="1"/>
            </p:cNvSpPr>
            <p:nvPr/>
          </p:nvSpPr>
          <p:spPr bwMode="auto">
            <a:xfrm>
              <a:off x="5410200" y="3962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Oval 7"/>
            <p:cNvSpPr>
              <a:spLocks noChangeArrowheads="1"/>
            </p:cNvSpPr>
            <p:nvPr/>
          </p:nvSpPr>
          <p:spPr bwMode="auto">
            <a:xfrm>
              <a:off x="70104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Oval 8"/>
            <p:cNvSpPr>
              <a:spLocks noChangeArrowheads="1"/>
            </p:cNvSpPr>
            <p:nvPr/>
          </p:nvSpPr>
          <p:spPr bwMode="auto">
            <a:xfrm>
              <a:off x="2286000" y="3962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Oval 9"/>
            <p:cNvSpPr>
              <a:spLocks noChangeArrowheads="1"/>
            </p:cNvSpPr>
            <p:nvPr/>
          </p:nvSpPr>
          <p:spPr bwMode="auto">
            <a:xfrm>
              <a:off x="2819400" y="3886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Oval 10"/>
            <p:cNvSpPr>
              <a:spLocks noChangeArrowheads="1"/>
            </p:cNvSpPr>
            <p:nvPr/>
          </p:nvSpPr>
          <p:spPr bwMode="auto">
            <a:xfrm>
              <a:off x="2209800" y="4572000"/>
              <a:ext cx="152400" cy="15240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Oval 11"/>
            <p:cNvSpPr>
              <a:spLocks noChangeArrowheads="1"/>
            </p:cNvSpPr>
            <p:nvPr/>
          </p:nvSpPr>
          <p:spPr bwMode="auto">
            <a:xfrm>
              <a:off x="3124200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Oval 12"/>
            <p:cNvSpPr>
              <a:spLocks noChangeArrowheads="1"/>
            </p:cNvSpPr>
            <p:nvPr/>
          </p:nvSpPr>
          <p:spPr bwMode="auto">
            <a:xfrm>
              <a:off x="3733800" y="4572000"/>
              <a:ext cx="152400" cy="15240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Oval 13"/>
            <p:cNvSpPr>
              <a:spLocks noChangeArrowheads="1"/>
            </p:cNvSpPr>
            <p:nvPr/>
          </p:nvSpPr>
          <p:spPr bwMode="auto">
            <a:xfrm>
              <a:off x="5334000" y="4572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Oval 14"/>
            <p:cNvSpPr>
              <a:spLocks noChangeArrowheads="1"/>
            </p:cNvSpPr>
            <p:nvPr/>
          </p:nvSpPr>
          <p:spPr bwMode="auto">
            <a:xfrm>
              <a:off x="5943600" y="3886200"/>
              <a:ext cx="152400" cy="1524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Oval 15"/>
            <p:cNvSpPr>
              <a:spLocks noChangeArrowheads="1"/>
            </p:cNvSpPr>
            <p:nvPr/>
          </p:nvSpPr>
          <p:spPr bwMode="auto">
            <a:xfrm>
              <a:off x="6934200" y="3886200"/>
              <a:ext cx="152400" cy="1524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Oval 16"/>
            <p:cNvSpPr>
              <a:spLocks noChangeArrowheads="1"/>
            </p:cNvSpPr>
            <p:nvPr/>
          </p:nvSpPr>
          <p:spPr bwMode="auto">
            <a:xfrm>
              <a:off x="7543800" y="4572000"/>
              <a:ext cx="152400" cy="152400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Oval 17"/>
            <p:cNvSpPr>
              <a:spLocks noChangeArrowheads="1"/>
            </p:cNvSpPr>
            <p:nvPr/>
          </p:nvSpPr>
          <p:spPr bwMode="auto">
            <a:xfrm>
              <a:off x="6858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Oval 18"/>
            <p:cNvSpPr>
              <a:spLocks noChangeArrowheads="1"/>
            </p:cNvSpPr>
            <p:nvPr/>
          </p:nvSpPr>
          <p:spPr bwMode="auto">
            <a:xfrm>
              <a:off x="6858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Oval 19"/>
            <p:cNvSpPr>
              <a:spLocks noChangeArrowheads="1"/>
            </p:cNvSpPr>
            <p:nvPr/>
          </p:nvSpPr>
          <p:spPr bwMode="auto">
            <a:xfrm>
              <a:off x="2133600" y="3886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Oval 20"/>
            <p:cNvSpPr>
              <a:spLocks noChangeArrowheads="1"/>
            </p:cNvSpPr>
            <p:nvPr/>
          </p:nvSpPr>
          <p:spPr bwMode="auto">
            <a:xfrm>
              <a:off x="1524000" y="4572000"/>
              <a:ext cx="152400" cy="15240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54292" name="Oval 21"/>
            <p:cNvSpPr>
              <a:spLocks noChangeArrowheads="1"/>
            </p:cNvSpPr>
            <p:nvPr/>
          </p:nvSpPr>
          <p:spPr bwMode="auto">
            <a:xfrm>
              <a:off x="3733800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Oval 22"/>
            <p:cNvSpPr>
              <a:spLocks noChangeArrowheads="1"/>
            </p:cNvSpPr>
            <p:nvPr/>
          </p:nvSpPr>
          <p:spPr bwMode="auto">
            <a:xfrm>
              <a:off x="4343400" y="4572000"/>
              <a:ext cx="152400" cy="15240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Oval 23"/>
            <p:cNvSpPr>
              <a:spLocks noChangeArrowheads="1"/>
            </p:cNvSpPr>
            <p:nvPr/>
          </p:nvSpPr>
          <p:spPr bwMode="auto">
            <a:xfrm>
              <a:off x="4648200" y="4572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Oval 24"/>
            <p:cNvSpPr>
              <a:spLocks noChangeArrowheads="1"/>
            </p:cNvSpPr>
            <p:nvPr/>
          </p:nvSpPr>
          <p:spPr bwMode="auto">
            <a:xfrm>
              <a:off x="5257800" y="3886200"/>
              <a:ext cx="152400" cy="1524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Oval 25"/>
            <p:cNvSpPr>
              <a:spLocks noChangeArrowheads="1"/>
            </p:cNvSpPr>
            <p:nvPr/>
          </p:nvSpPr>
          <p:spPr bwMode="auto">
            <a:xfrm>
              <a:off x="6248400" y="3886200"/>
              <a:ext cx="152400" cy="1524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6858000" y="4572000"/>
              <a:ext cx="152400" cy="152400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Text Box 27"/>
            <p:cNvSpPr txBox="1">
              <a:spLocks noChangeArrowheads="1"/>
            </p:cNvSpPr>
            <p:nvPr/>
          </p:nvSpPr>
          <p:spPr bwMode="auto">
            <a:xfrm>
              <a:off x="990600" y="34290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4299" name="Text Box 28"/>
            <p:cNvSpPr txBox="1">
              <a:spLocks noChangeArrowheads="1"/>
            </p:cNvSpPr>
            <p:nvPr/>
          </p:nvSpPr>
          <p:spPr bwMode="auto">
            <a:xfrm>
              <a:off x="1733550" y="41148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4301" name="Text Box 30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4302" name="Text Box 31"/>
            <p:cNvSpPr txBox="1">
              <a:spLocks noChangeArrowheads="1"/>
            </p:cNvSpPr>
            <p:nvPr/>
          </p:nvSpPr>
          <p:spPr bwMode="auto">
            <a:xfrm>
              <a:off x="2895600" y="49672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4303" name="Text Box 32"/>
            <p:cNvSpPr txBox="1">
              <a:spLocks noChangeArrowheads="1"/>
            </p:cNvSpPr>
            <p:nvPr/>
          </p:nvSpPr>
          <p:spPr bwMode="auto">
            <a:xfrm>
              <a:off x="3257550" y="41910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54304" name="Text Box 33"/>
            <p:cNvSpPr txBox="1">
              <a:spLocks noChangeArrowheads="1"/>
            </p:cNvSpPr>
            <p:nvPr/>
          </p:nvSpPr>
          <p:spPr bwMode="auto">
            <a:xfrm>
              <a:off x="4038600" y="40386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4305" name="Text Box 34"/>
            <p:cNvSpPr txBox="1">
              <a:spLocks noChangeArrowheads="1"/>
            </p:cNvSpPr>
            <p:nvPr/>
          </p:nvSpPr>
          <p:spPr bwMode="auto">
            <a:xfrm>
              <a:off x="4400550" y="47386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4306" name="Text Box 35"/>
            <p:cNvSpPr txBox="1">
              <a:spLocks noChangeArrowheads="1"/>
            </p:cNvSpPr>
            <p:nvPr/>
          </p:nvSpPr>
          <p:spPr bwMode="auto">
            <a:xfrm>
              <a:off x="6019800" y="50292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4307" name="Text Box 36"/>
            <p:cNvSpPr txBox="1">
              <a:spLocks noChangeArrowheads="1"/>
            </p:cNvSpPr>
            <p:nvPr/>
          </p:nvSpPr>
          <p:spPr bwMode="auto">
            <a:xfrm>
              <a:off x="6457950" y="4205288"/>
              <a:ext cx="3905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54308" name="Text Box 37"/>
            <p:cNvSpPr txBox="1">
              <a:spLocks noChangeArrowheads="1"/>
            </p:cNvSpPr>
            <p:nvPr/>
          </p:nvSpPr>
          <p:spPr bwMode="auto">
            <a:xfrm>
              <a:off x="5973763" y="3505200"/>
              <a:ext cx="4270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54309" name="Text Box 38"/>
            <p:cNvSpPr txBox="1">
              <a:spLocks noChangeArrowheads="1"/>
            </p:cNvSpPr>
            <p:nvPr/>
          </p:nvSpPr>
          <p:spPr bwMode="auto">
            <a:xfrm>
              <a:off x="5553075" y="4205288"/>
              <a:ext cx="4270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54310" name="Text Box 39"/>
            <p:cNvSpPr txBox="1">
              <a:spLocks noChangeArrowheads="1"/>
            </p:cNvSpPr>
            <p:nvPr/>
          </p:nvSpPr>
          <p:spPr bwMode="auto">
            <a:xfrm>
              <a:off x="4724400" y="4038600"/>
              <a:ext cx="427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54311" name="Text Box 40"/>
            <p:cNvSpPr txBox="1">
              <a:spLocks noChangeArrowheads="1"/>
            </p:cNvSpPr>
            <p:nvPr/>
          </p:nvSpPr>
          <p:spPr bwMode="auto">
            <a:xfrm>
              <a:off x="4373563" y="3290888"/>
              <a:ext cx="427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54312" name="Text Box 41"/>
            <p:cNvSpPr txBox="1">
              <a:spLocks noChangeArrowheads="1"/>
            </p:cNvSpPr>
            <p:nvPr/>
          </p:nvSpPr>
          <p:spPr bwMode="auto">
            <a:xfrm>
              <a:off x="2819400" y="3505200"/>
              <a:ext cx="427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  <p:sp>
          <p:nvSpPr>
            <p:cNvPr id="54313" name="Text Box 42"/>
            <p:cNvSpPr txBox="1">
              <a:spLocks noChangeArrowheads="1"/>
            </p:cNvSpPr>
            <p:nvPr/>
          </p:nvSpPr>
          <p:spPr bwMode="auto">
            <a:xfrm>
              <a:off x="8001000" y="35052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54314" name="Text Box 43"/>
            <p:cNvSpPr txBox="1">
              <a:spLocks noChangeArrowheads="1"/>
            </p:cNvSpPr>
            <p:nvPr/>
          </p:nvSpPr>
          <p:spPr bwMode="auto">
            <a:xfrm>
              <a:off x="7162800" y="4052888"/>
              <a:ext cx="4270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54315" name="Text Box 56"/>
          <p:cNvSpPr txBox="1">
            <a:spLocks noChangeArrowheads="1"/>
          </p:cNvSpPr>
          <p:nvPr/>
        </p:nvSpPr>
        <p:spPr bwMode="auto">
          <a:xfrm>
            <a:off x="685800" y="6096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Euler’s theorem:</a:t>
            </a:r>
            <a:r>
              <a:rPr lang="en-US" dirty="0"/>
              <a:t> A connected graph has an </a:t>
            </a:r>
            <a:r>
              <a:rPr lang="en-US" dirty="0" err="1"/>
              <a:t>Eulerian</a:t>
            </a:r>
            <a:r>
              <a:rPr lang="en-US" dirty="0"/>
              <a:t> cycle if and only if</a:t>
            </a:r>
          </a:p>
          <a:p>
            <a:pPr>
              <a:lnSpc>
                <a:spcPct val="150000"/>
              </a:lnSpc>
            </a:pPr>
            <a:r>
              <a:rPr lang="en-US" dirty="0"/>
              <a:t>	              every vertex is of even degree.</a:t>
            </a:r>
          </a:p>
        </p:txBody>
      </p:sp>
      <p:sp>
        <p:nvSpPr>
          <p:cNvPr id="263" name="Oval 4"/>
          <p:cNvSpPr>
            <a:spLocks noChangeArrowheads="1"/>
          </p:cNvSpPr>
          <p:nvPr/>
        </p:nvSpPr>
        <p:spPr bwMode="auto">
          <a:xfrm>
            <a:off x="2724150" y="4895272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Oval 5"/>
          <p:cNvSpPr>
            <a:spLocks noChangeArrowheads="1"/>
          </p:cNvSpPr>
          <p:nvPr/>
        </p:nvSpPr>
        <p:spPr bwMode="auto">
          <a:xfrm>
            <a:off x="3638550" y="4133272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Oval 6"/>
          <p:cNvSpPr>
            <a:spLocks noChangeArrowheads="1"/>
          </p:cNvSpPr>
          <p:nvPr/>
        </p:nvSpPr>
        <p:spPr bwMode="auto">
          <a:xfrm>
            <a:off x="4566805" y="4895272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Oval 7"/>
          <p:cNvSpPr>
            <a:spLocks noChangeArrowheads="1"/>
          </p:cNvSpPr>
          <p:nvPr/>
        </p:nvSpPr>
        <p:spPr bwMode="auto">
          <a:xfrm>
            <a:off x="5467350" y="4133272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Oval 8"/>
          <p:cNvSpPr>
            <a:spLocks noChangeArrowheads="1"/>
          </p:cNvSpPr>
          <p:nvPr/>
        </p:nvSpPr>
        <p:spPr bwMode="auto">
          <a:xfrm>
            <a:off x="2724150" y="4895272"/>
            <a:ext cx="15240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Oval 9"/>
          <p:cNvSpPr>
            <a:spLocks noChangeArrowheads="1"/>
          </p:cNvSpPr>
          <p:nvPr/>
        </p:nvSpPr>
        <p:spPr bwMode="auto">
          <a:xfrm>
            <a:off x="3257550" y="4819072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Oval 10"/>
          <p:cNvSpPr>
            <a:spLocks noChangeArrowheads="1"/>
          </p:cNvSpPr>
          <p:nvPr/>
        </p:nvSpPr>
        <p:spPr bwMode="auto">
          <a:xfrm>
            <a:off x="2647950" y="5504872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Oval 11"/>
          <p:cNvSpPr>
            <a:spLocks noChangeArrowheads="1"/>
          </p:cNvSpPr>
          <p:nvPr/>
        </p:nvSpPr>
        <p:spPr bwMode="auto">
          <a:xfrm>
            <a:off x="3562350" y="4819072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Oval 12"/>
          <p:cNvSpPr>
            <a:spLocks noChangeArrowheads="1"/>
          </p:cNvSpPr>
          <p:nvPr/>
        </p:nvSpPr>
        <p:spPr bwMode="auto">
          <a:xfrm>
            <a:off x="4171950" y="5504872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Oval 13"/>
          <p:cNvSpPr>
            <a:spLocks noChangeArrowheads="1"/>
          </p:cNvSpPr>
          <p:nvPr/>
        </p:nvSpPr>
        <p:spPr bwMode="auto">
          <a:xfrm>
            <a:off x="4490605" y="550487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Oval 14"/>
          <p:cNvSpPr>
            <a:spLocks noChangeArrowheads="1"/>
          </p:cNvSpPr>
          <p:nvPr/>
        </p:nvSpPr>
        <p:spPr bwMode="auto">
          <a:xfrm>
            <a:off x="5100205" y="4819072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Oval 15"/>
          <p:cNvSpPr>
            <a:spLocks noChangeArrowheads="1"/>
          </p:cNvSpPr>
          <p:nvPr/>
        </p:nvSpPr>
        <p:spPr bwMode="auto">
          <a:xfrm>
            <a:off x="5391150" y="4819072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Oval 16"/>
          <p:cNvSpPr>
            <a:spLocks noChangeArrowheads="1"/>
          </p:cNvSpPr>
          <p:nvPr/>
        </p:nvSpPr>
        <p:spPr bwMode="auto">
          <a:xfrm>
            <a:off x="6000750" y="5504872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Oval 18"/>
          <p:cNvSpPr>
            <a:spLocks noChangeArrowheads="1"/>
          </p:cNvSpPr>
          <p:nvPr/>
        </p:nvSpPr>
        <p:spPr bwMode="auto">
          <a:xfrm>
            <a:off x="1809750" y="4167907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Oval 19"/>
          <p:cNvSpPr>
            <a:spLocks noChangeArrowheads="1"/>
          </p:cNvSpPr>
          <p:nvPr/>
        </p:nvSpPr>
        <p:spPr bwMode="auto">
          <a:xfrm>
            <a:off x="3257550" y="4853707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Oval 20"/>
          <p:cNvSpPr>
            <a:spLocks noChangeArrowheads="1"/>
          </p:cNvSpPr>
          <p:nvPr/>
        </p:nvSpPr>
        <p:spPr bwMode="auto">
          <a:xfrm>
            <a:off x="2647950" y="553950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279" name="Oval 21"/>
          <p:cNvSpPr>
            <a:spLocks noChangeArrowheads="1"/>
          </p:cNvSpPr>
          <p:nvPr/>
        </p:nvSpPr>
        <p:spPr bwMode="auto">
          <a:xfrm>
            <a:off x="3562350" y="4819072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Oval 22"/>
          <p:cNvSpPr>
            <a:spLocks noChangeArrowheads="1"/>
          </p:cNvSpPr>
          <p:nvPr/>
        </p:nvSpPr>
        <p:spPr bwMode="auto">
          <a:xfrm>
            <a:off x="4171950" y="5504872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Oval 23"/>
          <p:cNvSpPr>
            <a:spLocks noChangeArrowheads="1"/>
          </p:cNvSpPr>
          <p:nvPr/>
        </p:nvSpPr>
        <p:spPr bwMode="auto">
          <a:xfrm>
            <a:off x="4476750" y="550487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Oval 24"/>
          <p:cNvSpPr>
            <a:spLocks noChangeArrowheads="1"/>
          </p:cNvSpPr>
          <p:nvPr/>
        </p:nvSpPr>
        <p:spPr bwMode="auto">
          <a:xfrm>
            <a:off x="5086350" y="4819072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Oval 25"/>
          <p:cNvSpPr>
            <a:spLocks noChangeArrowheads="1"/>
          </p:cNvSpPr>
          <p:nvPr/>
        </p:nvSpPr>
        <p:spPr bwMode="auto">
          <a:xfrm>
            <a:off x="5405005" y="4819072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Oval 26"/>
          <p:cNvSpPr>
            <a:spLocks noChangeArrowheads="1"/>
          </p:cNvSpPr>
          <p:nvPr/>
        </p:nvSpPr>
        <p:spPr bwMode="auto">
          <a:xfrm>
            <a:off x="6014605" y="5504872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Text Box 27"/>
          <p:cNvSpPr txBox="1">
            <a:spLocks noChangeArrowheads="1"/>
          </p:cNvSpPr>
          <p:nvPr/>
        </p:nvSpPr>
        <p:spPr bwMode="auto">
          <a:xfrm>
            <a:off x="2114550" y="4396507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6" name="Text Box 28"/>
          <p:cNvSpPr txBox="1">
            <a:spLocks noChangeArrowheads="1"/>
          </p:cNvSpPr>
          <p:nvPr/>
        </p:nvSpPr>
        <p:spPr bwMode="auto">
          <a:xfrm>
            <a:off x="2857500" y="54429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7" name="Text Box 30"/>
          <p:cNvSpPr txBox="1">
            <a:spLocks noChangeArrowheads="1"/>
          </p:cNvSpPr>
          <p:nvPr/>
        </p:nvSpPr>
        <p:spPr bwMode="auto">
          <a:xfrm>
            <a:off x="2628900" y="49095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8" name="Text Box 31"/>
          <p:cNvSpPr txBox="1">
            <a:spLocks noChangeArrowheads="1"/>
          </p:cNvSpPr>
          <p:nvPr/>
        </p:nvSpPr>
        <p:spPr bwMode="auto">
          <a:xfrm>
            <a:off x="3333750" y="590016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9" name="Text Box 32"/>
          <p:cNvSpPr txBox="1">
            <a:spLocks noChangeArrowheads="1"/>
          </p:cNvSpPr>
          <p:nvPr/>
        </p:nvSpPr>
        <p:spPr bwMode="auto">
          <a:xfrm>
            <a:off x="4019550" y="489527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0" name="Text Box 33"/>
          <p:cNvSpPr txBox="1">
            <a:spLocks noChangeArrowheads="1"/>
          </p:cNvSpPr>
          <p:nvPr/>
        </p:nvSpPr>
        <p:spPr bwMode="auto">
          <a:xfrm>
            <a:off x="3486150" y="51381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91" name="Text Box 34"/>
          <p:cNvSpPr txBox="1">
            <a:spLocks noChangeArrowheads="1"/>
          </p:cNvSpPr>
          <p:nvPr/>
        </p:nvSpPr>
        <p:spPr bwMode="auto">
          <a:xfrm>
            <a:off x="4229100" y="567156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92" name="Text Box 35"/>
          <p:cNvSpPr txBox="1">
            <a:spLocks noChangeArrowheads="1"/>
          </p:cNvSpPr>
          <p:nvPr/>
        </p:nvSpPr>
        <p:spPr bwMode="auto">
          <a:xfrm>
            <a:off x="5176405" y="596207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93" name="Text Box 36"/>
          <p:cNvSpPr txBox="1">
            <a:spLocks noChangeArrowheads="1"/>
          </p:cNvSpPr>
          <p:nvPr/>
        </p:nvSpPr>
        <p:spPr bwMode="auto">
          <a:xfrm>
            <a:off x="5762625" y="4819072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94" name="Text Box 37"/>
          <p:cNvSpPr txBox="1">
            <a:spLocks noChangeArrowheads="1"/>
          </p:cNvSpPr>
          <p:nvPr/>
        </p:nvSpPr>
        <p:spPr bwMode="auto">
          <a:xfrm>
            <a:off x="5130368" y="4438072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95" name="Text Box 38"/>
          <p:cNvSpPr txBox="1">
            <a:spLocks noChangeArrowheads="1"/>
          </p:cNvSpPr>
          <p:nvPr/>
        </p:nvSpPr>
        <p:spPr bwMode="auto">
          <a:xfrm>
            <a:off x="4552950" y="4666672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96" name="Text Box 39"/>
          <p:cNvSpPr txBox="1">
            <a:spLocks noChangeArrowheads="1"/>
          </p:cNvSpPr>
          <p:nvPr/>
        </p:nvSpPr>
        <p:spPr bwMode="auto">
          <a:xfrm>
            <a:off x="4857750" y="5352472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7" name="Text Box 40"/>
          <p:cNvSpPr txBox="1">
            <a:spLocks noChangeArrowheads="1"/>
          </p:cNvSpPr>
          <p:nvPr/>
        </p:nvSpPr>
        <p:spPr bwMode="auto">
          <a:xfrm>
            <a:off x="4171950" y="4133272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8" name="Text Box 41"/>
          <p:cNvSpPr txBox="1">
            <a:spLocks noChangeArrowheads="1"/>
          </p:cNvSpPr>
          <p:nvPr/>
        </p:nvSpPr>
        <p:spPr bwMode="auto">
          <a:xfrm>
            <a:off x="3257550" y="4438072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99" name="Text Box 42"/>
          <p:cNvSpPr txBox="1">
            <a:spLocks noChangeArrowheads="1"/>
          </p:cNvSpPr>
          <p:nvPr/>
        </p:nvSpPr>
        <p:spPr bwMode="auto">
          <a:xfrm>
            <a:off x="6915150" y="42999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0" name="Text Box 43"/>
          <p:cNvSpPr txBox="1">
            <a:spLocks noChangeArrowheads="1"/>
          </p:cNvSpPr>
          <p:nvPr/>
        </p:nvSpPr>
        <p:spPr bwMode="auto">
          <a:xfrm>
            <a:off x="5314950" y="5290560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1" name="Freeform 300"/>
          <p:cNvSpPr/>
          <p:nvPr/>
        </p:nvSpPr>
        <p:spPr bwMode="auto">
          <a:xfrm>
            <a:off x="1969078" y="4315690"/>
            <a:ext cx="1226127" cy="1203037"/>
          </a:xfrm>
          <a:custGeom>
            <a:avLst/>
            <a:gdLst>
              <a:gd name="connsiteX0" fmla="*/ 1226127 w 1226127"/>
              <a:gd name="connsiteY0" fmla="*/ 454891 h 1203037"/>
              <a:gd name="connsiteX1" fmla="*/ 852054 w 1226127"/>
              <a:gd name="connsiteY1" fmla="*/ 66964 h 1203037"/>
              <a:gd name="connsiteX2" fmla="*/ 394854 w 1226127"/>
              <a:gd name="connsiteY2" fmla="*/ 53109 h 1203037"/>
              <a:gd name="connsiteX3" fmla="*/ 159327 w 1226127"/>
              <a:gd name="connsiteY3" fmla="*/ 191655 h 1203037"/>
              <a:gd name="connsiteX4" fmla="*/ 6927 w 1226127"/>
              <a:gd name="connsiteY4" fmla="*/ 648855 h 1203037"/>
              <a:gd name="connsiteX5" fmla="*/ 117763 w 1226127"/>
              <a:gd name="connsiteY5" fmla="*/ 939800 h 1203037"/>
              <a:gd name="connsiteX6" fmla="*/ 671945 w 1226127"/>
              <a:gd name="connsiteY6" fmla="*/ 1203037 h 120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6127" h="1203037">
                <a:moveTo>
                  <a:pt x="1226127" y="454891"/>
                </a:moveTo>
                <a:cubicBezTo>
                  <a:pt x="1108363" y="294409"/>
                  <a:pt x="990599" y="133928"/>
                  <a:pt x="852054" y="66964"/>
                </a:cubicBezTo>
                <a:cubicBezTo>
                  <a:pt x="713509" y="0"/>
                  <a:pt x="510308" y="32327"/>
                  <a:pt x="394854" y="53109"/>
                </a:cubicBezTo>
                <a:cubicBezTo>
                  <a:pt x="279400" y="73891"/>
                  <a:pt x="223982" y="92364"/>
                  <a:pt x="159327" y="191655"/>
                </a:cubicBezTo>
                <a:cubicBezTo>
                  <a:pt x="94672" y="290946"/>
                  <a:pt x="13854" y="524164"/>
                  <a:pt x="6927" y="648855"/>
                </a:cubicBezTo>
                <a:cubicBezTo>
                  <a:pt x="0" y="773546"/>
                  <a:pt x="6927" y="847436"/>
                  <a:pt x="117763" y="939800"/>
                </a:cubicBezTo>
                <a:cubicBezTo>
                  <a:pt x="228599" y="1032164"/>
                  <a:pt x="450272" y="1117600"/>
                  <a:pt x="671945" y="12030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654877" y="4992254"/>
            <a:ext cx="581891" cy="512618"/>
          </a:xfrm>
          <a:custGeom>
            <a:avLst/>
            <a:gdLst>
              <a:gd name="connsiteX0" fmla="*/ 0 w 581891"/>
              <a:gd name="connsiteY0" fmla="*/ 512618 h 512618"/>
              <a:gd name="connsiteX1" fmla="*/ 360218 w 581891"/>
              <a:gd name="connsiteY1" fmla="*/ 401782 h 512618"/>
              <a:gd name="connsiteX2" fmla="*/ 581891 w 581891"/>
              <a:gd name="connsiteY2" fmla="*/ 0 h 5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512618">
                <a:moveTo>
                  <a:pt x="0" y="512618"/>
                </a:moveTo>
                <a:cubicBezTo>
                  <a:pt x="131618" y="499918"/>
                  <a:pt x="263236" y="487218"/>
                  <a:pt x="360218" y="401782"/>
                </a:cubicBezTo>
                <a:cubicBezTo>
                  <a:pt x="457200" y="316346"/>
                  <a:pt x="519545" y="158173"/>
                  <a:pt x="581891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3" name="Freeform 302"/>
          <p:cNvSpPr/>
          <p:nvPr/>
        </p:nvSpPr>
        <p:spPr bwMode="auto">
          <a:xfrm>
            <a:off x="2580987" y="4892963"/>
            <a:ext cx="628072" cy="889000"/>
          </a:xfrm>
          <a:custGeom>
            <a:avLst/>
            <a:gdLst>
              <a:gd name="connsiteX0" fmla="*/ 628072 w 628072"/>
              <a:gd name="connsiteY0" fmla="*/ 71582 h 889000"/>
              <a:gd name="connsiteX1" fmla="*/ 392545 w 628072"/>
              <a:gd name="connsiteY1" fmla="*/ 57727 h 889000"/>
              <a:gd name="connsiteX2" fmla="*/ 60036 w 628072"/>
              <a:gd name="connsiteY2" fmla="*/ 417945 h 889000"/>
              <a:gd name="connsiteX3" fmla="*/ 32327 w 628072"/>
              <a:gd name="connsiteY3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72" h="889000">
                <a:moveTo>
                  <a:pt x="628072" y="71582"/>
                </a:moveTo>
                <a:cubicBezTo>
                  <a:pt x="557645" y="35791"/>
                  <a:pt x="487218" y="0"/>
                  <a:pt x="392545" y="57727"/>
                </a:cubicBezTo>
                <a:cubicBezTo>
                  <a:pt x="297872" y="115454"/>
                  <a:pt x="120072" y="279400"/>
                  <a:pt x="60036" y="417945"/>
                </a:cubicBezTo>
                <a:cubicBezTo>
                  <a:pt x="0" y="556490"/>
                  <a:pt x="16163" y="722745"/>
                  <a:pt x="32327" y="8890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4" name="Freeform 303"/>
          <p:cNvSpPr/>
          <p:nvPr/>
        </p:nvSpPr>
        <p:spPr bwMode="auto">
          <a:xfrm>
            <a:off x="2613314" y="5587999"/>
            <a:ext cx="1558636" cy="695036"/>
          </a:xfrm>
          <a:custGeom>
            <a:avLst/>
            <a:gdLst>
              <a:gd name="connsiteX0" fmla="*/ 0 w 1558636"/>
              <a:gd name="connsiteY0" fmla="*/ 152400 h 695036"/>
              <a:gd name="connsiteX1" fmla="*/ 429491 w 1558636"/>
              <a:gd name="connsiteY1" fmla="*/ 498764 h 695036"/>
              <a:gd name="connsiteX2" fmla="*/ 928254 w 1558636"/>
              <a:gd name="connsiteY2" fmla="*/ 665018 h 695036"/>
              <a:gd name="connsiteX3" fmla="*/ 1454727 w 1558636"/>
              <a:gd name="connsiteY3" fmla="*/ 318655 h 695036"/>
              <a:gd name="connsiteX4" fmla="*/ 1551709 w 1558636"/>
              <a:gd name="connsiteY4" fmla="*/ 0 h 69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8636" h="695036">
                <a:moveTo>
                  <a:pt x="0" y="152400"/>
                </a:moveTo>
                <a:cubicBezTo>
                  <a:pt x="137391" y="282864"/>
                  <a:pt x="274782" y="413328"/>
                  <a:pt x="429491" y="498764"/>
                </a:cubicBezTo>
                <a:cubicBezTo>
                  <a:pt x="584200" y="584200"/>
                  <a:pt x="757381" y="695036"/>
                  <a:pt x="928254" y="665018"/>
                </a:cubicBezTo>
                <a:cubicBezTo>
                  <a:pt x="1099127" y="635000"/>
                  <a:pt x="1350818" y="429491"/>
                  <a:pt x="1454727" y="318655"/>
                </a:cubicBezTo>
                <a:cubicBezTo>
                  <a:pt x="1558636" y="207819"/>
                  <a:pt x="1555172" y="103909"/>
                  <a:pt x="15517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5" name="Freeform 304"/>
          <p:cNvSpPr/>
          <p:nvPr/>
        </p:nvSpPr>
        <p:spPr bwMode="auto">
          <a:xfrm>
            <a:off x="3693968" y="4992254"/>
            <a:ext cx="471055" cy="498763"/>
          </a:xfrm>
          <a:custGeom>
            <a:avLst/>
            <a:gdLst>
              <a:gd name="connsiteX0" fmla="*/ 471055 w 471055"/>
              <a:gd name="connsiteY0" fmla="*/ 498763 h 498763"/>
              <a:gd name="connsiteX1" fmla="*/ 332509 w 471055"/>
              <a:gd name="connsiteY1" fmla="*/ 235527 h 498763"/>
              <a:gd name="connsiteX2" fmla="*/ 0 w 471055"/>
              <a:gd name="connsiteY2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055" h="498763">
                <a:moveTo>
                  <a:pt x="471055" y="498763"/>
                </a:moveTo>
                <a:cubicBezTo>
                  <a:pt x="441036" y="408708"/>
                  <a:pt x="411018" y="318654"/>
                  <a:pt x="332509" y="235527"/>
                </a:cubicBezTo>
                <a:cubicBezTo>
                  <a:pt x="254000" y="152400"/>
                  <a:pt x="127000" y="7620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6" name="Freeform 305"/>
          <p:cNvSpPr/>
          <p:nvPr/>
        </p:nvSpPr>
        <p:spPr bwMode="auto">
          <a:xfrm>
            <a:off x="3530022" y="4992254"/>
            <a:ext cx="662710" cy="667327"/>
          </a:xfrm>
          <a:custGeom>
            <a:avLst/>
            <a:gdLst>
              <a:gd name="connsiteX0" fmla="*/ 39255 w 662710"/>
              <a:gd name="connsiteY0" fmla="*/ 0 h 667327"/>
              <a:gd name="connsiteX1" fmla="*/ 39255 w 662710"/>
              <a:gd name="connsiteY1" fmla="*/ 318654 h 667327"/>
              <a:gd name="connsiteX2" fmla="*/ 274783 w 662710"/>
              <a:gd name="connsiteY2" fmla="*/ 609600 h 667327"/>
              <a:gd name="connsiteX3" fmla="*/ 662710 w 662710"/>
              <a:gd name="connsiteY3" fmla="*/ 665018 h 66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710" h="667327">
                <a:moveTo>
                  <a:pt x="39255" y="0"/>
                </a:moveTo>
                <a:cubicBezTo>
                  <a:pt x="19627" y="108527"/>
                  <a:pt x="0" y="217054"/>
                  <a:pt x="39255" y="318654"/>
                </a:cubicBezTo>
                <a:cubicBezTo>
                  <a:pt x="78510" y="420254"/>
                  <a:pt x="170874" y="551873"/>
                  <a:pt x="274783" y="609600"/>
                </a:cubicBezTo>
                <a:cubicBezTo>
                  <a:pt x="378692" y="667327"/>
                  <a:pt x="520701" y="666172"/>
                  <a:pt x="662710" y="66501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7" name="Freeform 306"/>
          <p:cNvSpPr/>
          <p:nvPr/>
        </p:nvSpPr>
        <p:spPr bwMode="auto">
          <a:xfrm>
            <a:off x="4220441" y="5684981"/>
            <a:ext cx="290945" cy="0"/>
          </a:xfrm>
          <a:custGeom>
            <a:avLst/>
            <a:gdLst>
              <a:gd name="connsiteX0" fmla="*/ 0 w 290945"/>
              <a:gd name="connsiteY0" fmla="*/ 0 h 0"/>
              <a:gd name="connsiteX1" fmla="*/ 290945 w 2909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945">
                <a:moveTo>
                  <a:pt x="0" y="0"/>
                </a:moveTo>
                <a:lnTo>
                  <a:pt x="29094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8" name="Freeform 307"/>
          <p:cNvSpPr/>
          <p:nvPr/>
        </p:nvSpPr>
        <p:spPr bwMode="auto">
          <a:xfrm>
            <a:off x="4622223" y="5643417"/>
            <a:ext cx="1385454" cy="653473"/>
          </a:xfrm>
          <a:custGeom>
            <a:avLst/>
            <a:gdLst>
              <a:gd name="connsiteX0" fmla="*/ 0 w 1385454"/>
              <a:gd name="connsiteY0" fmla="*/ 41564 h 653473"/>
              <a:gd name="connsiteX1" fmla="*/ 193963 w 1385454"/>
              <a:gd name="connsiteY1" fmla="*/ 346364 h 653473"/>
              <a:gd name="connsiteX2" fmla="*/ 568036 w 1385454"/>
              <a:gd name="connsiteY2" fmla="*/ 609600 h 653473"/>
              <a:gd name="connsiteX3" fmla="*/ 900545 w 1385454"/>
              <a:gd name="connsiteY3" fmla="*/ 609600 h 653473"/>
              <a:gd name="connsiteX4" fmla="*/ 1246909 w 1385454"/>
              <a:gd name="connsiteY4" fmla="*/ 346364 h 653473"/>
              <a:gd name="connsiteX5" fmla="*/ 1385454 w 1385454"/>
              <a:gd name="connsiteY5" fmla="*/ 0 h 65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5454" h="653473">
                <a:moveTo>
                  <a:pt x="0" y="41564"/>
                </a:moveTo>
                <a:cubicBezTo>
                  <a:pt x="49645" y="146627"/>
                  <a:pt x="99290" y="251691"/>
                  <a:pt x="193963" y="346364"/>
                </a:cubicBezTo>
                <a:cubicBezTo>
                  <a:pt x="288636" y="441037"/>
                  <a:pt x="450272" y="565727"/>
                  <a:pt x="568036" y="609600"/>
                </a:cubicBezTo>
                <a:cubicBezTo>
                  <a:pt x="685800" y="653473"/>
                  <a:pt x="787400" y="653473"/>
                  <a:pt x="900545" y="609600"/>
                </a:cubicBezTo>
                <a:cubicBezTo>
                  <a:pt x="1013690" y="565727"/>
                  <a:pt x="1166091" y="447964"/>
                  <a:pt x="1246909" y="346364"/>
                </a:cubicBezTo>
                <a:cubicBezTo>
                  <a:pt x="1327727" y="244764"/>
                  <a:pt x="1356590" y="122382"/>
                  <a:pt x="138545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9" name="Freeform 308"/>
          <p:cNvSpPr/>
          <p:nvPr/>
        </p:nvSpPr>
        <p:spPr bwMode="auto">
          <a:xfrm>
            <a:off x="5508914" y="4244109"/>
            <a:ext cx="1406236" cy="1330036"/>
          </a:xfrm>
          <a:custGeom>
            <a:avLst/>
            <a:gdLst>
              <a:gd name="connsiteX0" fmla="*/ 568036 w 1406236"/>
              <a:gd name="connsiteY0" fmla="*/ 1330036 h 1330036"/>
              <a:gd name="connsiteX1" fmla="*/ 845127 w 1406236"/>
              <a:gd name="connsiteY1" fmla="*/ 1246908 h 1330036"/>
              <a:gd name="connsiteX2" fmla="*/ 1246909 w 1406236"/>
              <a:gd name="connsiteY2" fmla="*/ 1039090 h 1330036"/>
              <a:gd name="connsiteX3" fmla="*/ 1399309 w 1406236"/>
              <a:gd name="connsiteY3" fmla="*/ 651163 h 1330036"/>
              <a:gd name="connsiteX4" fmla="*/ 1205345 w 1406236"/>
              <a:gd name="connsiteY4" fmla="*/ 221672 h 1330036"/>
              <a:gd name="connsiteX5" fmla="*/ 734291 w 1406236"/>
              <a:gd name="connsiteY5" fmla="*/ 13854 h 1330036"/>
              <a:gd name="connsiteX6" fmla="*/ 318654 w 1406236"/>
              <a:gd name="connsiteY6" fmla="*/ 138545 h 1330036"/>
              <a:gd name="connsiteX7" fmla="*/ 0 w 1406236"/>
              <a:gd name="connsiteY7" fmla="*/ 595745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236" h="1330036">
                <a:moveTo>
                  <a:pt x="568036" y="1330036"/>
                </a:moveTo>
                <a:cubicBezTo>
                  <a:pt x="650009" y="1312717"/>
                  <a:pt x="731982" y="1295399"/>
                  <a:pt x="845127" y="1246908"/>
                </a:cubicBezTo>
                <a:cubicBezTo>
                  <a:pt x="958272" y="1198417"/>
                  <a:pt x="1154545" y="1138381"/>
                  <a:pt x="1246909" y="1039090"/>
                </a:cubicBezTo>
                <a:cubicBezTo>
                  <a:pt x="1339273" y="939799"/>
                  <a:pt x="1406236" y="787399"/>
                  <a:pt x="1399309" y="651163"/>
                </a:cubicBezTo>
                <a:cubicBezTo>
                  <a:pt x="1392382" y="514927"/>
                  <a:pt x="1316181" y="327890"/>
                  <a:pt x="1205345" y="221672"/>
                </a:cubicBezTo>
                <a:cubicBezTo>
                  <a:pt x="1094509" y="115454"/>
                  <a:pt x="882073" y="27708"/>
                  <a:pt x="734291" y="13854"/>
                </a:cubicBezTo>
                <a:cubicBezTo>
                  <a:pt x="586509" y="0"/>
                  <a:pt x="441036" y="41563"/>
                  <a:pt x="318654" y="138545"/>
                </a:cubicBezTo>
                <a:cubicBezTo>
                  <a:pt x="196272" y="235527"/>
                  <a:pt x="98136" y="415636"/>
                  <a:pt x="0" y="5957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0" name="Freeform 309"/>
          <p:cNvSpPr/>
          <p:nvPr/>
        </p:nvSpPr>
        <p:spPr bwMode="auto">
          <a:xfrm>
            <a:off x="5391150" y="4950690"/>
            <a:ext cx="741218" cy="722746"/>
          </a:xfrm>
          <a:custGeom>
            <a:avLst/>
            <a:gdLst>
              <a:gd name="connsiteX0" fmla="*/ 34636 w 741218"/>
              <a:gd name="connsiteY0" fmla="*/ 0 h 722746"/>
              <a:gd name="connsiteX1" fmla="*/ 62345 w 741218"/>
              <a:gd name="connsiteY1" fmla="*/ 346364 h 722746"/>
              <a:gd name="connsiteX2" fmla="*/ 408709 w 741218"/>
              <a:gd name="connsiteY2" fmla="*/ 678873 h 722746"/>
              <a:gd name="connsiteX3" fmla="*/ 741218 w 741218"/>
              <a:gd name="connsiteY3" fmla="*/ 609600 h 72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218" h="722746">
                <a:moveTo>
                  <a:pt x="34636" y="0"/>
                </a:moveTo>
                <a:cubicBezTo>
                  <a:pt x="17318" y="116609"/>
                  <a:pt x="0" y="233219"/>
                  <a:pt x="62345" y="346364"/>
                </a:cubicBezTo>
                <a:cubicBezTo>
                  <a:pt x="124690" y="459509"/>
                  <a:pt x="295564" y="635000"/>
                  <a:pt x="408709" y="678873"/>
                </a:cubicBezTo>
                <a:cubicBezTo>
                  <a:pt x="521854" y="722746"/>
                  <a:pt x="631536" y="666173"/>
                  <a:pt x="741218" y="6096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1" name="Freeform 310"/>
          <p:cNvSpPr/>
          <p:nvPr/>
        </p:nvSpPr>
        <p:spPr bwMode="auto">
          <a:xfrm>
            <a:off x="5481205" y="4784436"/>
            <a:ext cx="690418" cy="762000"/>
          </a:xfrm>
          <a:custGeom>
            <a:avLst/>
            <a:gdLst>
              <a:gd name="connsiteX0" fmla="*/ 651163 w 690418"/>
              <a:gd name="connsiteY0" fmla="*/ 762000 h 762000"/>
              <a:gd name="connsiteX1" fmla="*/ 609600 w 690418"/>
              <a:gd name="connsiteY1" fmla="*/ 374072 h 762000"/>
              <a:gd name="connsiteX2" fmla="*/ 166254 w 690418"/>
              <a:gd name="connsiteY2" fmla="*/ 55418 h 762000"/>
              <a:gd name="connsiteX3" fmla="*/ 0 w 690418"/>
              <a:gd name="connsiteY3" fmla="*/ 4156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418" h="762000">
                <a:moveTo>
                  <a:pt x="651163" y="762000"/>
                </a:moveTo>
                <a:cubicBezTo>
                  <a:pt x="670790" y="626918"/>
                  <a:pt x="690418" y="491836"/>
                  <a:pt x="609600" y="374072"/>
                </a:cubicBezTo>
                <a:cubicBezTo>
                  <a:pt x="528782" y="256308"/>
                  <a:pt x="267854" y="110836"/>
                  <a:pt x="166254" y="55418"/>
                </a:cubicBezTo>
                <a:cubicBezTo>
                  <a:pt x="64654" y="0"/>
                  <a:pt x="32327" y="20781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312" name="Straight Connector 311"/>
          <p:cNvCxnSpPr/>
          <p:nvPr/>
        </p:nvCxnSpPr>
        <p:spPr bwMode="auto">
          <a:xfrm flipH="1">
            <a:off x="5162550" y="4798292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3" name="Freeform 312"/>
          <p:cNvSpPr/>
          <p:nvPr/>
        </p:nvSpPr>
        <p:spPr bwMode="auto">
          <a:xfrm>
            <a:off x="4481368" y="4812145"/>
            <a:ext cx="625764" cy="775854"/>
          </a:xfrm>
          <a:custGeom>
            <a:avLst/>
            <a:gdLst>
              <a:gd name="connsiteX0" fmla="*/ 625764 w 625764"/>
              <a:gd name="connsiteY0" fmla="*/ 0 h 775854"/>
              <a:gd name="connsiteX1" fmla="*/ 279400 w 625764"/>
              <a:gd name="connsiteY1" fmla="*/ 166254 h 775854"/>
              <a:gd name="connsiteX2" fmla="*/ 43873 w 625764"/>
              <a:gd name="connsiteY2" fmla="*/ 526472 h 775854"/>
              <a:gd name="connsiteX3" fmla="*/ 16164 w 625764"/>
              <a:gd name="connsiteY3" fmla="*/ 775854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64" h="775854">
                <a:moveTo>
                  <a:pt x="625764" y="0"/>
                </a:moveTo>
                <a:cubicBezTo>
                  <a:pt x="501073" y="39254"/>
                  <a:pt x="376382" y="78509"/>
                  <a:pt x="279400" y="166254"/>
                </a:cubicBezTo>
                <a:cubicBezTo>
                  <a:pt x="182418" y="253999"/>
                  <a:pt x="87746" y="424872"/>
                  <a:pt x="43873" y="526472"/>
                </a:cubicBezTo>
                <a:cubicBezTo>
                  <a:pt x="0" y="628072"/>
                  <a:pt x="8082" y="701963"/>
                  <a:pt x="16164" y="77585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4" name="Freeform 313"/>
          <p:cNvSpPr/>
          <p:nvPr/>
        </p:nvSpPr>
        <p:spPr bwMode="auto">
          <a:xfrm>
            <a:off x="4594514" y="4839854"/>
            <a:ext cx="644236" cy="789709"/>
          </a:xfrm>
          <a:custGeom>
            <a:avLst/>
            <a:gdLst>
              <a:gd name="connsiteX0" fmla="*/ 0 w 644236"/>
              <a:gd name="connsiteY0" fmla="*/ 789709 h 789709"/>
              <a:gd name="connsiteX1" fmla="*/ 346363 w 644236"/>
              <a:gd name="connsiteY1" fmla="*/ 706582 h 789709"/>
              <a:gd name="connsiteX2" fmla="*/ 595745 w 644236"/>
              <a:gd name="connsiteY2" fmla="*/ 401782 h 789709"/>
              <a:gd name="connsiteX3" fmla="*/ 637309 w 644236"/>
              <a:gd name="connsiteY3" fmla="*/ 0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236" h="789709">
                <a:moveTo>
                  <a:pt x="0" y="789709"/>
                </a:moveTo>
                <a:cubicBezTo>
                  <a:pt x="123536" y="780473"/>
                  <a:pt x="247072" y="771237"/>
                  <a:pt x="346363" y="706582"/>
                </a:cubicBezTo>
                <a:cubicBezTo>
                  <a:pt x="445654" y="641928"/>
                  <a:pt x="547254" y="519546"/>
                  <a:pt x="595745" y="401782"/>
                </a:cubicBezTo>
                <a:cubicBezTo>
                  <a:pt x="644236" y="284018"/>
                  <a:pt x="640772" y="142009"/>
                  <a:pt x="6373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5" name="Freeform 314"/>
          <p:cNvSpPr/>
          <p:nvPr/>
        </p:nvSpPr>
        <p:spPr bwMode="auto">
          <a:xfrm>
            <a:off x="3566969" y="3962400"/>
            <a:ext cx="1674090" cy="919017"/>
          </a:xfrm>
          <a:custGeom>
            <a:avLst/>
            <a:gdLst>
              <a:gd name="connsiteX0" fmla="*/ 1650999 w 1674090"/>
              <a:gd name="connsiteY0" fmla="*/ 849745 h 919017"/>
              <a:gd name="connsiteX1" fmla="*/ 1595581 w 1674090"/>
              <a:gd name="connsiteY1" fmla="*/ 434108 h 919017"/>
              <a:gd name="connsiteX2" fmla="*/ 1179945 w 1674090"/>
              <a:gd name="connsiteY2" fmla="*/ 73890 h 919017"/>
              <a:gd name="connsiteX3" fmla="*/ 542636 w 1674090"/>
              <a:gd name="connsiteY3" fmla="*/ 60036 h 919017"/>
              <a:gd name="connsiteX4" fmla="*/ 85436 w 1674090"/>
              <a:gd name="connsiteY4" fmla="*/ 434108 h 919017"/>
              <a:gd name="connsiteX5" fmla="*/ 30017 w 1674090"/>
              <a:gd name="connsiteY5" fmla="*/ 919017 h 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90" h="919017">
                <a:moveTo>
                  <a:pt x="1650999" y="849745"/>
                </a:moveTo>
                <a:cubicBezTo>
                  <a:pt x="1662544" y="706581"/>
                  <a:pt x="1674090" y="563417"/>
                  <a:pt x="1595581" y="434108"/>
                </a:cubicBezTo>
                <a:cubicBezTo>
                  <a:pt x="1517072" y="304799"/>
                  <a:pt x="1355436" y="136235"/>
                  <a:pt x="1179945" y="73890"/>
                </a:cubicBezTo>
                <a:cubicBezTo>
                  <a:pt x="1004454" y="11545"/>
                  <a:pt x="725054" y="0"/>
                  <a:pt x="542636" y="60036"/>
                </a:cubicBezTo>
                <a:cubicBezTo>
                  <a:pt x="360218" y="120072"/>
                  <a:pt x="170872" y="290945"/>
                  <a:pt x="85436" y="434108"/>
                </a:cubicBezTo>
                <a:cubicBezTo>
                  <a:pt x="0" y="577271"/>
                  <a:pt x="15008" y="748144"/>
                  <a:pt x="30017" y="91901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316" name="Straight Connector 315"/>
          <p:cNvCxnSpPr/>
          <p:nvPr/>
        </p:nvCxnSpPr>
        <p:spPr bwMode="auto">
          <a:xfrm>
            <a:off x="3333750" y="4805217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Down Arrow 316"/>
          <p:cNvSpPr/>
          <p:nvPr/>
        </p:nvSpPr>
        <p:spPr bwMode="auto">
          <a:xfrm>
            <a:off x="4343400" y="3429000"/>
            <a:ext cx="3810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3" grpId="0" animBg="1"/>
      <p:bldP spid="314" grpId="0" animBg="1"/>
      <p:bldP spid="3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Idea</a:t>
            </a:r>
          </a:p>
        </p:txBody>
      </p:sp>
      <p:sp>
        <p:nvSpPr>
          <p:cNvPr id="55299" name="Text Box 56"/>
          <p:cNvSpPr txBox="1">
            <a:spLocks noChangeArrowheads="1"/>
          </p:cNvSpPr>
          <p:nvPr/>
        </p:nvSpPr>
        <p:spPr bwMode="auto">
          <a:xfrm>
            <a:off x="1127125" y="1371600"/>
            <a:ext cx="687387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general, if we have a “partial Eulerian cycle” C*, </a:t>
            </a:r>
          </a:p>
          <a:p>
            <a:pPr>
              <a:lnSpc>
                <a:spcPct val="150000"/>
              </a:lnSpc>
            </a:pPr>
            <a:r>
              <a:rPr lang="en-US"/>
              <a:t>and it intersects with a cycle C on a vertex v,</a:t>
            </a:r>
          </a:p>
          <a:p>
            <a:pPr>
              <a:lnSpc>
                <a:spcPct val="150000"/>
              </a:lnSpc>
            </a:pPr>
            <a:r>
              <a:rPr lang="en-US"/>
              <a:t>then we can extend the “partial Eulerian cycle” C* to include C.</a:t>
            </a:r>
          </a:p>
        </p:txBody>
      </p:sp>
      <p:sp>
        <p:nvSpPr>
          <p:cNvPr id="55300" name="Oval 57"/>
          <p:cNvSpPr>
            <a:spLocks noChangeArrowheads="1"/>
          </p:cNvSpPr>
          <p:nvPr/>
        </p:nvSpPr>
        <p:spPr bwMode="auto">
          <a:xfrm>
            <a:off x="1676400" y="2743200"/>
            <a:ext cx="3352800" cy="2743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1" name="Freeform 58"/>
          <p:cNvSpPr>
            <a:spLocks/>
          </p:cNvSpPr>
          <p:nvPr/>
        </p:nvSpPr>
        <p:spPr bwMode="auto">
          <a:xfrm>
            <a:off x="1930400" y="3124200"/>
            <a:ext cx="3098800" cy="2133600"/>
          </a:xfrm>
          <a:custGeom>
            <a:avLst/>
            <a:gdLst>
              <a:gd name="T0" fmla="*/ 1568 w 1952"/>
              <a:gd name="T1" fmla="*/ 672 h 1344"/>
              <a:gd name="T2" fmla="*/ 1280 w 1952"/>
              <a:gd name="T3" fmla="*/ 192 h 1344"/>
              <a:gd name="T4" fmla="*/ 752 w 1952"/>
              <a:gd name="T5" fmla="*/ 96 h 1344"/>
              <a:gd name="T6" fmla="*/ 800 w 1952"/>
              <a:gd name="T7" fmla="*/ 528 h 1344"/>
              <a:gd name="T8" fmla="*/ 1184 w 1952"/>
              <a:gd name="T9" fmla="*/ 480 h 1344"/>
              <a:gd name="T10" fmla="*/ 1280 w 1952"/>
              <a:gd name="T11" fmla="*/ 672 h 1344"/>
              <a:gd name="T12" fmla="*/ 704 w 1952"/>
              <a:gd name="T13" fmla="*/ 912 h 1344"/>
              <a:gd name="T14" fmla="*/ 368 w 1952"/>
              <a:gd name="T15" fmla="*/ 432 h 1344"/>
              <a:gd name="T16" fmla="*/ 704 w 1952"/>
              <a:gd name="T17" fmla="*/ 240 h 1344"/>
              <a:gd name="T18" fmla="*/ 272 w 1952"/>
              <a:gd name="T19" fmla="*/ 48 h 1344"/>
              <a:gd name="T20" fmla="*/ 32 w 1952"/>
              <a:gd name="T21" fmla="*/ 528 h 1344"/>
              <a:gd name="T22" fmla="*/ 464 w 1952"/>
              <a:gd name="T23" fmla="*/ 912 h 1344"/>
              <a:gd name="T24" fmla="*/ 272 w 1952"/>
              <a:gd name="T25" fmla="*/ 1152 h 1344"/>
              <a:gd name="T26" fmla="*/ 1136 w 1952"/>
              <a:gd name="T27" fmla="*/ 1296 h 1344"/>
              <a:gd name="T28" fmla="*/ 944 w 1952"/>
              <a:gd name="T29" fmla="*/ 864 h 1344"/>
              <a:gd name="T30" fmla="*/ 944 w 1952"/>
              <a:gd name="T31" fmla="*/ 528 h 1344"/>
              <a:gd name="T32" fmla="*/ 1376 w 1952"/>
              <a:gd name="T33" fmla="*/ 336 h 1344"/>
              <a:gd name="T34" fmla="*/ 1904 w 1952"/>
              <a:gd name="T35" fmla="*/ 528 h 1344"/>
              <a:gd name="T36" fmla="*/ 1664 w 1952"/>
              <a:gd name="T37" fmla="*/ 1056 h 1344"/>
              <a:gd name="T38" fmla="*/ 1184 w 1952"/>
              <a:gd name="T39" fmla="*/ 720 h 1344"/>
              <a:gd name="T40" fmla="*/ 1232 w 1952"/>
              <a:gd name="T41" fmla="*/ 480 h 1344"/>
              <a:gd name="T42" fmla="*/ 1568 w 1952"/>
              <a:gd name="T43" fmla="*/ 672 h 13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52"/>
              <a:gd name="T67" fmla="*/ 0 h 1344"/>
              <a:gd name="T68" fmla="*/ 1952 w 1952"/>
              <a:gd name="T69" fmla="*/ 1344 h 13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52" h="1344">
                <a:moveTo>
                  <a:pt x="1568" y="672"/>
                </a:moveTo>
                <a:cubicBezTo>
                  <a:pt x="1576" y="624"/>
                  <a:pt x="1416" y="288"/>
                  <a:pt x="1280" y="192"/>
                </a:cubicBezTo>
                <a:cubicBezTo>
                  <a:pt x="1144" y="96"/>
                  <a:pt x="832" y="40"/>
                  <a:pt x="752" y="96"/>
                </a:cubicBezTo>
                <a:cubicBezTo>
                  <a:pt x="672" y="152"/>
                  <a:pt x="728" y="464"/>
                  <a:pt x="800" y="528"/>
                </a:cubicBezTo>
                <a:cubicBezTo>
                  <a:pt x="872" y="592"/>
                  <a:pt x="1104" y="456"/>
                  <a:pt x="1184" y="480"/>
                </a:cubicBezTo>
                <a:cubicBezTo>
                  <a:pt x="1264" y="504"/>
                  <a:pt x="1360" y="600"/>
                  <a:pt x="1280" y="672"/>
                </a:cubicBezTo>
                <a:cubicBezTo>
                  <a:pt x="1200" y="744"/>
                  <a:pt x="856" y="952"/>
                  <a:pt x="704" y="912"/>
                </a:cubicBezTo>
                <a:cubicBezTo>
                  <a:pt x="552" y="872"/>
                  <a:pt x="368" y="544"/>
                  <a:pt x="368" y="432"/>
                </a:cubicBezTo>
                <a:cubicBezTo>
                  <a:pt x="368" y="320"/>
                  <a:pt x="720" y="304"/>
                  <a:pt x="704" y="240"/>
                </a:cubicBezTo>
                <a:cubicBezTo>
                  <a:pt x="688" y="176"/>
                  <a:pt x="384" y="0"/>
                  <a:pt x="272" y="48"/>
                </a:cubicBezTo>
                <a:cubicBezTo>
                  <a:pt x="160" y="96"/>
                  <a:pt x="0" y="384"/>
                  <a:pt x="32" y="528"/>
                </a:cubicBezTo>
                <a:cubicBezTo>
                  <a:pt x="64" y="672"/>
                  <a:pt x="424" y="808"/>
                  <a:pt x="464" y="912"/>
                </a:cubicBezTo>
                <a:cubicBezTo>
                  <a:pt x="504" y="1016"/>
                  <a:pt x="160" y="1088"/>
                  <a:pt x="272" y="1152"/>
                </a:cubicBezTo>
                <a:cubicBezTo>
                  <a:pt x="384" y="1216"/>
                  <a:pt x="1024" y="1344"/>
                  <a:pt x="1136" y="1296"/>
                </a:cubicBezTo>
                <a:cubicBezTo>
                  <a:pt x="1248" y="1248"/>
                  <a:pt x="976" y="992"/>
                  <a:pt x="944" y="864"/>
                </a:cubicBezTo>
                <a:cubicBezTo>
                  <a:pt x="912" y="736"/>
                  <a:pt x="872" y="616"/>
                  <a:pt x="944" y="528"/>
                </a:cubicBezTo>
                <a:cubicBezTo>
                  <a:pt x="1016" y="440"/>
                  <a:pt x="1216" y="336"/>
                  <a:pt x="1376" y="336"/>
                </a:cubicBezTo>
                <a:cubicBezTo>
                  <a:pt x="1536" y="336"/>
                  <a:pt x="1856" y="408"/>
                  <a:pt x="1904" y="528"/>
                </a:cubicBezTo>
                <a:cubicBezTo>
                  <a:pt x="1952" y="648"/>
                  <a:pt x="1784" y="1024"/>
                  <a:pt x="1664" y="1056"/>
                </a:cubicBezTo>
                <a:cubicBezTo>
                  <a:pt x="1544" y="1088"/>
                  <a:pt x="1256" y="816"/>
                  <a:pt x="1184" y="720"/>
                </a:cubicBezTo>
                <a:cubicBezTo>
                  <a:pt x="1112" y="624"/>
                  <a:pt x="1168" y="488"/>
                  <a:pt x="1232" y="480"/>
                </a:cubicBezTo>
                <a:cubicBezTo>
                  <a:pt x="1296" y="472"/>
                  <a:pt x="1560" y="720"/>
                  <a:pt x="1568" y="67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2" name="Oval 59"/>
          <p:cNvSpPr>
            <a:spLocks noChangeArrowheads="1"/>
          </p:cNvSpPr>
          <p:nvPr/>
        </p:nvSpPr>
        <p:spPr bwMode="auto">
          <a:xfrm>
            <a:off x="4953000" y="3200400"/>
            <a:ext cx="1905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60"/>
          <p:cNvSpPr>
            <a:spLocks noChangeArrowheads="1"/>
          </p:cNvSpPr>
          <p:nvPr/>
        </p:nvSpPr>
        <p:spPr bwMode="auto">
          <a:xfrm>
            <a:off x="4876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62"/>
          <p:cNvSpPr txBox="1">
            <a:spLocks noChangeArrowheads="1"/>
          </p:cNvSpPr>
          <p:nvPr/>
        </p:nvSpPr>
        <p:spPr bwMode="auto">
          <a:xfrm>
            <a:off x="4572000" y="38862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605247" name="Text Box 63"/>
          <p:cNvSpPr txBox="1">
            <a:spLocks noChangeArrowheads="1"/>
          </p:cNvSpPr>
          <p:nvPr/>
        </p:nvSpPr>
        <p:spPr bwMode="auto">
          <a:xfrm>
            <a:off x="1050925" y="5756275"/>
            <a:ext cx="717391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follow C* until we visit v, then follow C until we go back to v,</a:t>
            </a:r>
          </a:p>
          <a:p>
            <a:pPr>
              <a:lnSpc>
                <a:spcPct val="150000"/>
              </a:lnSpc>
            </a:pPr>
            <a:r>
              <a:rPr lang="en-US"/>
              <a:t>and then follow C* from v to the end.</a:t>
            </a:r>
          </a:p>
        </p:txBody>
      </p:sp>
      <p:sp>
        <p:nvSpPr>
          <p:cNvPr id="55306" name="Rectangle 64"/>
          <p:cNvSpPr>
            <a:spLocks noChangeArrowheads="1"/>
          </p:cNvSpPr>
          <p:nvPr/>
        </p:nvSpPr>
        <p:spPr bwMode="auto">
          <a:xfrm>
            <a:off x="3048000" y="2819400"/>
            <a:ext cx="442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C*</a:t>
            </a:r>
          </a:p>
        </p:txBody>
      </p:sp>
      <p:sp>
        <p:nvSpPr>
          <p:cNvPr id="55307" name="Rectangle 65"/>
          <p:cNvSpPr>
            <a:spLocks noChangeArrowheads="1"/>
          </p:cNvSpPr>
          <p:nvPr/>
        </p:nvSpPr>
        <p:spPr bwMode="auto">
          <a:xfrm>
            <a:off x="6400800" y="28956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4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</a:p>
        </p:txBody>
      </p:sp>
      <p:sp>
        <p:nvSpPr>
          <p:cNvPr id="56323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1</a:t>
            </a:r>
            <a:r>
              <a:rPr lang="en-US"/>
              <a:t>.  If the edges of a connected graph can be partitioned</a:t>
            </a:r>
          </a:p>
          <a:p>
            <a:pPr>
              <a:lnSpc>
                <a:spcPct val="150000"/>
              </a:lnSpc>
            </a:pPr>
            <a:r>
              <a:rPr lang="en-US"/>
              <a:t>               into simple cycles, then we can construct an Eulerian cycle.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838200" y="5410200"/>
            <a:ext cx="633571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    the edges can be partitioned into simple cycles.</a:t>
            </a:r>
          </a:p>
        </p:txBody>
      </p:sp>
      <p:sp>
        <p:nvSpPr>
          <p:cNvPr id="56325" name="Text Box 12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have informally proved the following claim in the previous slides.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822325" y="4689475"/>
            <a:ext cx="7158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prove Euler’s theorem if we can prove the following claim.</a:t>
            </a: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685800" y="3249613"/>
            <a:ext cx="7775575" cy="7889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3" grpId="0" animBg="1"/>
      <p:bldP spid="607247" grpId="0"/>
      <p:bldP spid="60724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584325" y="2632075"/>
            <a:ext cx="605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we can find one cycle by the same idea as before.</a:t>
            </a:r>
          </a:p>
        </p:txBody>
      </p:sp>
      <p:sp>
        <p:nvSpPr>
          <p:cNvPr id="608265" name="Oval 9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6" name="Oval 10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7" name="Oval 11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8" name="Oval 12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9" name="Oval 13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0" name="Oval 14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1" name="Oval 15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2" name="Oval 16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3" name="Line 17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5" name="Line 19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7" name="Line 21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8" name="Text Box 22"/>
          <p:cNvSpPr txBox="1">
            <a:spLocks noChangeArrowheads="1"/>
          </p:cNvSpPr>
          <p:nvPr/>
        </p:nvSpPr>
        <p:spPr bwMode="auto">
          <a:xfrm>
            <a:off x="4419600" y="4738688"/>
            <a:ext cx="452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</a:p>
        </p:txBody>
      </p:sp>
      <p:sp>
        <p:nvSpPr>
          <p:cNvPr id="608279" name="Text Box 23"/>
          <p:cNvSpPr txBox="1">
            <a:spLocks noChangeArrowheads="1"/>
          </p:cNvSpPr>
          <p:nvPr/>
        </p:nvSpPr>
        <p:spPr bwMode="auto">
          <a:xfrm>
            <a:off x="4419600" y="5468938"/>
            <a:ext cx="44878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Cannot get stuck before we find a cycle,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because every vertex has degree &gt;= 2.</a:t>
            </a:r>
          </a:p>
        </p:txBody>
      </p:sp>
      <p:sp>
        <p:nvSpPr>
          <p:cNvPr id="608280" name="Line 24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81" name="Line 25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83" name="Oval 27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84" name="Text Box 28"/>
          <p:cNvSpPr txBox="1">
            <a:spLocks noChangeArrowheads="1"/>
          </p:cNvSpPr>
          <p:nvPr/>
        </p:nvSpPr>
        <p:spPr bwMode="auto">
          <a:xfrm>
            <a:off x="4419600" y="4114800"/>
            <a:ext cx="264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 from any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/>
      <p:bldP spid="608265" grpId="0" animBg="1"/>
      <p:bldP spid="608266" grpId="0" animBg="1"/>
      <p:bldP spid="608267" grpId="0" animBg="1"/>
      <p:bldP spid="608268" grpId="0" animBg="1"/>
      <p:bldP spid="608269" grpId="0" animBg="1"/>
      <p:bldP spid="608270" grpId="0" animBg="1"/>
      <p:bldP spid="608271" grpId="0" animBg="1"/>
      <p:bldP spid="608272" grpId="0" animBg="1"/>
      <p:bldP spid="608273" grpId="0" animBg="1"/>
      <p:bldP spid="608274" grpId="0" animBg="1"/>
      <p:bldP spid="608275" grpId="0" animBg="1"/>
      <p:bldP spid="608276" grpId="0" animBg="1"/>
      <p:bldP spid="608277" grpId="0" animBg="1"/>
      <p:bldP spid="608278" grpId="0"/>
      <p:bldP spid="608280" grpId="0" animBg="1"/>
      <p:bldP spid="608281" grpId="0" animBg="1"/>
      <p:bldP spid="608282" grpId="0" animBg="1"/>
      <p:bldP spid="608283" grpId="0" animBg="1"/>
      <p:bldP spid="60828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58372" name="Oval 25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Oval 26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27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28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29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30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31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32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Oval 33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34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35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Line 36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37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38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6" name="Line 39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7" name="Line 40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Line 41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9" name="Line 42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0" name="Line 43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1" name="Line 44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2" name="Line 45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3" name="Line 46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4" name="Line 47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5" name="Line 48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6" name="Line 49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7" name="Line 50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8" name="Line 51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9" name="Line 52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0" name="Line 53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1" name="Line 54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2" name="Line 55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3" name="Line 56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4" name="Line 57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500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352800" y="76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Euler’s Solution</a:t>
            </a:r>
          </a:p>
        </p:txBody>
      </p:sp>
      <p:pic>
        <p:nvPicPr>
          <p:cNvPr id="9219" name="Picture 4" descr="500px-Konigsburg_graph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e1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e3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e2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e4</a:t>
            </a: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e6</a:t>
            </a: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e7</a:t>
            </a: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533400" y="13763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Question:</a:t>
            </a:r>
            <a:r>
              <a:rPr lang="en-US" dirty="0"/>
              <a:t> Is it possible to find a walk that visits each edge exactly once. </a:t>
            </a: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381000" y="5043488"/>
            <a:ext cx="83185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Suppose there is such a walk, there is a starting point and an endpoint point.</a:t>
            </a:r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every “intermediate” point v, there must be the same number of </a:t>
            </a:r>
          </a:p>
          <a:p>
            <a:pPr>
              <a:lnSpc>
                <a:spcPct val="130000"/>
              </a:lnSpc>
            </a:pPr>
            <a:r>
              <a:rPr lang="en-US"/>
              <a:t>incoming and outgoing edges, and so v must have an </a:t>
            </a:r>
            <a:r>
              <a:rPr lang="en-US" b="1"/>
              <a:t>even number of edges</a:t>
            </a:r>
            <a:r>
              <a:rPr lang="en-US"/>
              <a:t>.</a:t>
            </a:r>
          </a:p>
        </p:txBody>
      </p:sp>
      <p:sp>
        <p:nvSpPr>
          <p:cNvPr id="498708" name="Line 20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09" name="Line 21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0" name="Line 22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1" name="Line 23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3" name="Line 25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07" name="Oval 19"/>
          <p:cNvSpPr>
            <a:spLocks noChangeArrowheads="1"/>
          </p:cNvSpPr>
          <p:nvPr/>
        </p:nvSpPr>
        <p:spPr bwMode="auto">
          <a:xfrm>
            <a:off x="6553200" y="3276600"/>
            <a:ext cx="304800" cy="3048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8716" name="Line 28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6553200" y="29718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98718" name="Line 30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8719" name="Line 31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20" name="Line 32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533400" y="538163"/>
            <a:ext cx="80962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Is it possible to walk with a route that crosses each bridge exactly once? </a:t>
            </a:r>
          </a:p>
        </p:txBody>
      </p:sp>
      <p:sp>
        <p:nvSpPr>
          <p:cNvPr id="33" name="Down Arrow 32"/>
          <p:cNvSpPr/>
          <p:nvPr/>
        </p:nvSpPr>
        <p:spPr bwMode="auto">
          <a:xfrm>
            <a:off x="4419600" y="990600"/>
            <a:ext cx="3810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34" name="Picture 6" descr="600px-7_bridges_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3810000" cy="292608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498705" grpId="0" animBg="1"/>
      <p:bldP spid="498706" grpId="0" animBg="1"/>
      <p:bldP spid="498708" grpId="0" animBg="1"/>
      <p:bldP spid="498709" grpId="0" animBg="1"/>
      <p:bldP spid="498710" grpId="0" animBg="1"/>
      <p:bldP spid="498711" grpId="0" animBg="1"/>
      <p:bldP spid="498712" grpId="0" animBg="1"/>
      <p:bldP spid="498713" grpId="0" animBg="1"/>
      <p:bldP spid="498707" grpId="0" animBg="1"/>
      <p:bldP spid="498714" grpId="0" animBg="1"/>
      <p:bldP spid="498715" grpId="0" animBg="1"/>
      <p:bldP spid="498716" grpId="0" animBg="1"/>
      <p:bldP spid="498717" grpId="0"/>
      <p:bldP spid="498718" grpId="0" animBg="1"/>
      <p:bldP spid="498719" grpId="0" animBg="1"/>
      <p:bldP spid="498720" grpId="0" animBg="1"/>
      <p:bldP spid="3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3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43888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Proof.</a:t>
            </a:r>
            <a:r>
              <a:rPr lang="en-US"/>
              <a:t>  Let C be a simple cycle.</a:t>
            </a:r>
          </a:p>
          <a:p>
            <a:endParaRPr lang="en-US"/>
          </a:p>
          <a:p>
            <a:r>
              <a:rPr lang="en-US"/>
              <a:t>Remove the edges in C from the graph G and call the new graph G’.</a:t>
            </a:r>
          </a:p>
          <a:p>
            <a:endParaRPr lang="en-US"/>
          </a:p>
          <a:p>
            <a:r>
              <a:rPr lang="en-US"/>
              <a:t>So the degree of each vertex is either unchanged or decreased by two.</a:t>
            </a:r>
          </a:p>
          <a:p>
            <a:endParaRPr lang="en-US"/>
          </a:p>
          <a:p>
            <a:r>
              <a:rPr lang="en-US"/>
              <a:t>So every vertex of the graph G’ is still of even degree.</a:t>
            </a:r>
          </a:p>
          <a:p>
            <a:endParaRPr lang="en-US"/>
          </a:p>
          <a:p>
            <a:r>
              <a:rPr lang="en-US"/>
              <a:t>Note that G’ has fewer edges than G.</a:t>
            </a:r>
          </a:p>
          <a:p>
            <a:endParaRPr lang="en-US"/>
          </a:p>
          <a:p>
            <a:r>
              <a:rPr lang="en-US"/>
              <a:t>By induction, G’ can be partitioned into simple cycles C</a:t>
            </a:r>
            <a:r>
              <a:rPr lang="en-US" baseline="-25000"/>
              <a:t>1</a:t>
            </a:r>
            <a:r>
              <a:rPr lang="en-US"/>
              <a:t>, C</a:t>
            </a:r>
            <a:r>
              <a:rPr lang="en-US" baseline="-25000"/>
              <a:t>2</a:t>
            </a:r>
            <a:r>
              <a:rPr lang="en-US"/>
              <a:t>, …, C</a:t>
            </a:r>
            <a:r>
              <a:rPr lang="en-US" baseline="-25000"/>
              <a:t>k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So the original graph G can be partitioned into simple cycles, C, C</a:t>
            </a:r>
            <a:r>
              <a:rPr lang="en-US" baseline="-25000"/>
              <a:t>1</a:t>
            </a:r>
            <a:r>
              <a:rPr lang="en-US"/>
              <a:t>, C</a:t>
            </a:r>
            <a:r>
              <a:rPr lang="en-US" baseline="-25000"/>
              <a:t>2</a:t>
            </a:r>
            <a:r>
              <a:rPr lang="en-US"/>
              <a:t>, …, C</a:t>
            </a:r>
            <a:r>
              <a:rPr lang="en-US" baseline="-25000"/>
              <a:t>k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1</a:t>
            </a:r>
            <a:r>
              <a:rPr lang="en-US"/>
              <a:t>.  If the edges of a connected graph can be partitioned</a:t>
            </a:r>
          </a:p>
          <a:p>
            <a:pPr>
              <a:lnSpc>
                <a:spcPct val="150000"/>
              </a:lnSpc>
            </a:pPr>
            <a:r>
              <a:rPr lang="en-US"/>
              <a:t>               into simple cycles, then we can construct an Eulerian cycle.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38200" y="3657600"/>
            <a:ext cx="606266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have informally proved the following claim in the previous slides.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914400" y="54102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838200" y="3048000"/>
            <a:ext cx="4802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proved the following claim by induction.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904875" y="4814888"/>
            <a:ext cx="4429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now we have proved Euler’s theorem.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netwo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" descr="network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81200"/>
            <a:ext cx="1647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8" descr="network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88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network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88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5" descr="network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388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7" descr="network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1752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Eulerian</a:t>
            </a:r>
            <a:r>
              <a:rPr lang="en-US" dirty="0" smtClean="0"/>
              <a:t>) Paths, Cycles or Neither?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tx2"/>
                </a:solidFill>
              </a:rPr>
              <a:t>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4953000" y="60690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0" name="Group 29"/>
          <p:cNvGrpSpPr>
            <a:grpSpLocks/>
          </p:cNvGrpSpPr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83971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2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3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7" name="Rectangle 36"/>
          <p:cNvSpPr>
            <a:spLocks noChangeArrowheads="1"/>
          </p:cNvSpPr>
          <p:nvPr/>
        </p:nvSpPr>
        <p:spPr bwMode="auto">
          <a:xfrm>
            <a:off x="990600" y="1595438"/>
            <a:ext cx="42100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directed graph G=(V,A) consists of: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 vertices,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lang="en-US" i="1">
                <a:solidFill>
                  <a:srgbClr val="0033CC"/>
                </a:solidFill>
              </a:rPr>
              <a:t>V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</a:t>
            </a:r>
            <a:r>
              <a:rPr lang="en-US" i="1">
                <a:solidFill>
                  <a:srgbClr val="000000"/>
                </a:solidFill>
              </a:rPr>
              <a:t> directed</a:t>
            </a:r>
            <a:r>
              <a:rPr lang="en-US">
                <a:solidFill>
                  <a:srgbClr val="000000"/>
                </a:solidFill>
              </a:rPr>
              <a:t> edges (arcs), A</a:t>
            </a:r>
            <a:r>
              <a:rPr lang="en-US">
                <a:solidFill>
                  <a:srgbClr val="0080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83979" name="AutoShape 45"/>
          <p:cNvCxnSpPr>
            <a:cxnSpLocks noChangeShapeType="1"/>
          </p:cNvCxnSpPr>
          <p:nvPr/>
        </p:nvCxnSpPr>
        <p:spPr bwMode="auto">
          <a:xfrm flipV="1">
            <a:off x="6065838" y="2046288"/>
            <a:ext cx="1209675" cy="10572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0" name="AutoShape 46"/>
          <p:cNvCxnSpPr>
            <a:cxnSpLocks noChangeShapeType="1"/>
          </p:cNvCxnSpPr>
          <p:nvPr/>
        </p:nvCxnSpPr>
        <p:spPr bwMode="auto">
          <a:xfrm flipV="1">
            <a:off x="6099175" y="3108325"/>
            <a:ext cx="1295400" cy="76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1" name="AutoShape 47"/>
          <p:cNvCxnSpPr>
            <a:cxnSpLocks noChangeShapeType="1"/>
          </p:cNvCxnSpPr>
          <p:nvPr/>
        </p:nvCxnSpPr>
        <p:spPr bwMode="auto">
          <a:xfrm flipV="1">
            <a:off x="6218238" y="1665288"/>
            <a:ext cx="447675" cy="6000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2" name="AutoShape 48"/>
          <p:cNvCxnSpPr>
            <a:cxnSpLocks noChangeShapeType="1"/>
          </p:cNvCxnSpPr>
          <p:nvPr/>
        </p:nvCxnSpPr>
        <p:spPr bwMode="auto">
          <a:xfrm flipV="1">
            <a:off x="6904038" y="2079625"/>
            <a:ext cx="452437" cy="1633538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3" name="AutoShape 49"/>
          <p:cNvCxnSpPr>
            <a:cxnSpLocks noChangeShapeType="1"/>
          </p:cNvCxnSpPr>
          <p:nvPr/>
        </p:nvCxnSpPr>
        <p:spPr bwMode="auto">
          <a:xfrm flipV="1">
            <a:off x="6913563" y="3189288"/>
            <a:ext cx="514350" cy="5207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4" name="AutoShape 50"/>
          <p:cNvCxnSpPr>
            <a:cxnSpLocks noChangeShapeType="1"/>
          </p:cNvCxnSpPr>
          <p:nvPr/>
        </p:nvCxnSpPr>
        <p:spPr bwMode="auto">
          <a:xfrm flipH="1" flipV="1">
            <a:off x="6756400" y="1695450"/>
            <a:ext cx="76200" cy="1981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5" name="AutoShape 51"/>
          <p:cNvCxnSpPr>
            <a:cxnSpLocks noChangeShapeType="1"/>
          </p:cNvCxnSpPr>
          <p:nvPr/>
        </p:nvCxnSpPr>
        <p:spPr bwMode="auto">
          <a:xfrm>
            <a:off x="6218238" y="2427288"/>
            <a:ext cx="523875" cy="12858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sp>
        <p:nvSpPr>
          <p:cNvPr id="83986" name="Text Box 56"/>
          <p:cNvSpPr txBox="1">
            <a:spLocks noChangeArrowheads="1"/>
          </p:cNvSpPr>
          <p:nvPr/>
        </p:nvSpPr>
        <p:spPr bwMode="auto">
          <a:xfrm>
            <a:off x="3276600" y="457200"/>
            <a:ext cx="259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Directed Graphs</a:t>
            </a:r>
          </a:p>
        </p:txBody>
      </p:sp>
      <p:sp>
        <p:nvSpPr>
          <p:cNvPr id="83987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3988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83989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3990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3991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3992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3993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8052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V(G) = {a,b,c,d,e,f}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A(G) = {da, fa, db, eb, dc, ec, fd}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609600" y="4800600"/>
            <a:ext cx="794543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an arc uv, we say u is the </a:t>
            </a:r>
            <a:r>
              <a:rPr lang="en-US" b="1">
                <a:solidFill>
                  <a:srgbClr val="008000"/>
                </a:solidFill>
              </a:rPr>
              <a:t>tail</a:t>
            </a:r>
            <a:r>
              <a:rPr lang="en-US"/>
              <a:t> of the arc and v is the </a:t>
            </a:r>
            <a:r>
              <a:rPr lang="en-US" b="1">
                <a:solidFill>
                  <a:srgbClr val="008000"/>
                </a:solidFill>
              </a:rPr>
              <a:t>head</a:t>
            </a:r>
            <a:r>
              <a:rPr lang="en-US"/>
              <a:t> of the arc.</a:t>
            </a:r>
          </a:p>
          <a:p>
            <a:endParaRPr lang="en-US"/>
          </a:p>
          <a:p>
            <a:r>
              <a:rPr lang="en-US"/>
              <a:t>Also, we say v is an </a:t>
            </a:r>
            <a:r>
              <a:rPr lang="en-US" b="1">
                <a:solidFill>
                  <a:srgbClr val="A50021"/>
                </a:solidFill>
              </a:rPr>
              <a:t>out-neighbor</a:t>
            </a:r>
            <a:r>
              <a:rPr lang="en-US"/>
              <a:t> of u, and u is an </a:t>
            </a:r>
            <a:r>
              <a:rPr lang="en-US" b="1">
                <a:solidFill>
                  <a:srgbClr val="A50021"/>
                </a:solidFill>
              </a:rPr>
              <a:t>in-neighbor</a:t>
            </a:r>
            <a:r>
              <a:rPr lang="en-US"/>
              <a:t> of v.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3962400" y="60690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4038600" y="61452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3794125" y="611028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u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5029200" y="60833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9" grpId="0" animBg="1"/>
      <p:bldP spid="552001" grpId="0" animBg="1"/>
      <p:bldP spid="83997" grpId="0" animBg="1"/>
      <p:bldP spid="83998" grpId="0" animBg="1"/>
      <p:bldP spid="84000" grpId="0"/>
      <p:bldP spid="840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pic>
        <p:nvPicPr>
          <p:cNvPr id="10243" name="Picture 3" descr="500px-Konigsburg_graph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e1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e2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e4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e6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e7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33400" y="12239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Question:</a:t>
            </a:r>
            <a:r>
              <a:rPr lang="en-US"/>
              <a:t> Is it possible to find a walk that visits each edge exactly once. 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81000" y="5043488"/>
            <a:ext cx="83185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Suppose there is such a walk, there is a starting point and an endpoint point.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every “intermediate” point v, there must be the same number of </a:t>
            </a:r>
          </a:p>
          <a:p>
            <a:pPr>
              <a:lnSpc>
                <a:spcPct val="130000"/>
              </a:lnSpc>
            </a:pPr>
            <a:r>
              <a:rPr lang="en-US"/>
              <a:t>incoming and outgoing edges, and so v must have an </a:t>
            </a:r>
            <a:r>
              <a:rPr lang="en-US" b="1"/>
              <a:t>even number of edges</a:t>
            </a:r>
            <a:r>
              <a:rPr lang="en-US"/>
              <a:t>.</a:t>
            </a:r>
          </a:p>
        </p:txBody>
      </p:sp>
      <p:sp>
        <p:nvSpPr>
          <p:cNvPr id="501792" name="Text Box 32"/>
          <p:cNvSpPr txBox="1">
            <a:spLocks noChangeArrowheads="1"/>
          </p:cNvSpPr>
          <p:nvPr/>
        </p:nvSpPr>
        <p:spPr bwMode="auto">
          <a:xfrm>
            <a:off x="4953000" y="3048000"/>
            <a:ext cx="3673475" cy="1530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In this graph, every vertex has only an odd number of edges,</a:t>
            </a:r>
          </a:p>
          <a:p>
            <a:pPr>
              <a:lnSpc>
                <a:spcPct val="130000"/>
              </a:lnSpc>
            </a:pPr>
            <a:r>
              <a:rPr lang="en-US"/>
              <a:t>and so there is no walk which visits each edge exactly one.</a:t>
            </a:r>
          </a:p>
        </p:txBody>
      </p:sp>
      <p:sp>
        <p:nvSpPr>
          <p:cNvPr id="501793" name="Text Box 33"/>
          <p:cNvSpPr txBox="1">
            <a:spLocks noChangeArrowheads="1"/>
          </p:cNvSpPr>
          <p:nvPr/>
        </p:nvSpPr>
        <p:spPr bwMode="auto">
          <a:xfrm>
            <a:off x="4953000" y="2057400"/>
            <a:ext cx="3232150" cy="7334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at most </a:t>
            </a:r>
            <a:r>
              <a:rPr lang="en-US" b="1">
                <a:solidFill>
                  <a:srgbClr val="A50021"/>
                </a:solidFill>
              </a:rPr>
              <a:t>two</a:t>
            </a:r>
            <a:r>
              <a:rPr lang="en-US"/>
              <a:t> vertices can</a:t>
            </a:r>
          </a:p>
          <a:p>
            <a:pPr>
              <a:lnSpc>
                <a:spcPct val="130000"/>
              </a:lnSpc>
            </a:pPr>
            <a:r>
              <a:rPr lang="en-US"/>
              <a:t>have odd number of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2" grpId="0" animBg="1"/>
      <p:bldP spid="50179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In-Degrees and Out-Degrees</a:t>
            </a:r>
          </a:p>
        </p:txBody>
      </p:sp>
      <p:grpSp>
        <p:nvGrpSpPr>
          <p:cNvPr id="85044" name="Group 29"/>
          <p:cNvGrpSpPr>
            <a:grpSpLocks/>
          </p:cNvGrpSpPr>
          <p:nvPr/>
        </p:nvGrpSpPr>
        <p:grpSpPr bwMode="auto">
          <a:xfrm>
            <a:off x="6480175" y="1157288"/>
            <a:ext cx="1752600" cy="2438400"/>
            <a:chOff x="4375" y="832"/>
            <a:chExt cx="1104" cy="1536"/>
          </a:xfrm>
        </p:grpSpPr>
        <p:sp>
          <p:nvSpPr>
            <p:cNvPr id="85045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6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7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8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9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0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5051" name="AutoShape 45"/>
          <p:cNvCxnSpPr>
            <a:cxnSpLocks noChangeShapeType="1"/>
          </p:cNvCxnSpPr>
          <p:nvPr/>
        </p:nvCxnSpPr>
        <p:spPr bwMode="auto">
          <a:xfrm flipV="1">
            <a:off x="6675438" y="1741488"/>
            <a:ext cx="1209675" cy="10572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2" name="AutoShape 46"/>
          <p:cNvCxnSpPr>
            <a:cxnSpLocks noChangeShapeType="1"/>
          </p:cNvCxnSpPr>
          <p:nvPr/>
        </p:nvCxnSpPr>
        <p:spPr bwMode="auto">
          <a:xfrm flipV="1">
            <a:off x="6708775" y="2803525"/>
            <a:ext cx="1295400" cy="76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3" name="AutoShape 47"/>
          <p:cNvCxnSpPr>
            <a:cxnSpLocks noChangeShapeType="1"/>
          </p:cNvCxnSpPr>
          <p:nvPr/>
        </p:nvCxnSpPr>
        <p:spPr bwMode="auto">
          <a:xfrm flipV="1">
            <a:off x="6827838" y="1360488"/>
            <a:ext cx="447675" cy="6000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4" name="AutoShape 48"/>
          <p:cNvCxnSpPr>
            <a:cxnSpLocks noChangeShapeType="1"/>
          </p:cNvCxnSpPr>
          <p:nvPr/>
        </p:nvCxnSpPr>
        <p:spPr bwMode="auto">
          <a:xfrm flipV="1">
            <a:off x="7513638" y="1774825"/>
            <a:ext cx="452437" cy="1633538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5" name="AutoShape 49"/>
          <p:cNvCxnSpPr>
            <a:cxnSpLocks noChangeShapeType="1"/>
          </p:cNvCxnSpPr>
          <p:nvPr/>
        </p:nvCxnSpPr>
        <p:spPr bwMode="auto">
          <a:xfrm flipV="1">
            <a:off x="7523163" y="2884488"/>
            <a:ext cx="514350" cy="5207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6" name="AutoShape 50"/>
          <p:cNvCxnSpPr>
            <a:cxnSpLocks noChangeShapeType="1"/>
          </p:cNvCxnSpPr>
          <p:nvPr/>
        </p:nvCxnSpPr>
        <p:spPr bwMode="auto">
          <a:xfrm flipH="1" flipV="1">
            <a:off x="7366000" y="1390650"/>
            <a:ext cx="76200" cy="1981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7" name="AutoShape 51"/>
          <p:cNvCxnSpPr>
            <a:cxnSpLocks noChangeShapeType="1"/>
          </p:cNvCxnSpPr>
          <p:nvPr/>
        </p:nvCxnSpPr>
        <p:spPr bwMode="auto">
          <a:xfrm>
            <a:off x="6827838" y="2122488"/>
            <a:ext cx="523875" cy="12858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sp>
        <p:nvSpPr>
          <p:cNvPr id="85058" name="Text Box 57"/>
          <p:cNvSpPr txBox="1">
            <a:spLocks noChangeArrowheads="1"/>
          </p:cNvSpPr>
          <p:nvPr/>
        </p:nvSpPr>
        <p:spPr bwMode="auto">
          <a:xfrm>
            <a:off x="6845300" y="893763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59" name="Text Box 58"/>
          <p:cNvSpPr txBox="1">
            <a:spLocks noChangeArrowheads="1"/>
          </p:cNvSpPr>
          <p:nvPr/>
        </p:nvSpPr>
        <p:spPr bwMode="auto">
          <a:xfrm>
            <a:off x="6251575" y="18430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85060" name="Text Box 59"/>
          <p:cNvSpPr txBox="1">
            <a:spLocks noChangeArrowheads="1"/>
          </p:cNvSpPr>
          <p:nvPr/>
        </p:nvSpPr>
        <p:spPr bwMode="auto">
          <a:xfrm>
            <a:off x="6480175" y="30622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5061" name="Text Box 60"/>
          <p:cNvSpPr txBox="1">
            <a:spLocks noChangeArrowheads="1"/>
          </p:cNvSpPr>
          <p:nvPr/>
        </p:nvSpPr>
        <p:spPr bwMode="auto">
          <a:xfrm>
            <a:off x="7623175" y="34432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5062" name="Text Box 61"/>
          <p:cNvSpPr txBox="1">
            <a:spLocks noChangeArrowheads="1"/>
          </p:cNvSpPr>
          <p:nvPr/>
        </p:nvSpPr>
        <p:spPr bwMode="auto">
          <a:xfrm>
            <a:off x="8308975" y="2681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5063" name="Text Box 62"/>
          <p:cNvSpPr txBox="1">
            <a:spLocks noChangeArrowheads="1"/>
          </p:cNvSpPr>
          <p:nvPr/>
        </p:nvSpPr>
        <p:spPr bwMode="auto">
          <a:xfrm>
            <a:off x="8004175" y="11572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5064" name="Text Box 63"/>
          <p:cNvSpPr txBox="1">
            <a:spLocks noChangeArrowheads="1"/>
          </p:cNvSpPr>
          <p:nvPr/>
        </p:nvSpPr>
        <p:spPr bwMode="auto">
          <a:xfrm>
            <a:off x="7239000" y="39004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85065" name="Text Box 73"/>
          <p:cNvSpPr txBox="1">
            <a:spLocks noChangeArrowheads="1"/>
          </p:cNvSpPr>
          <p:nvPr/>
        </p:nvSpPr>
        <p:spPr bwMode="auto">
          <a:xfrm>
            <a:off x="304800" y="1524000"/>
            <a:ext cx="55975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The </a:t>
            </a:r>
            <a:r>
              <a:rPr lang="en-US" altLang="zh-TW" b="1">
                <a:solidFill>
                  <a:schemeClr val="accent2"/>
                </a:solidFill>
              </a:rPr>
              <a:t>out-degree</a:t>
            </a:r>
            <a:r>
              <a:rPr lang="en-US" altLang="zh-TW"/>
              <a:t> of a vertex v is the number of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arcs with v being tail; similarly, the </a:t>
            </a:r>
            <a:r>
              <a:rPr lang="en-US" altLang="zh-TW" b="1">
                <a:solidFill>
                  <a:schemeClr val="accent2"/>
                </a:solidFill>
              </a:rPr>
              <a:t>in-degree</a:t>
            </a:r>
            <a:r>
              <a:rPr lang="en-US" altLang="zh-TW"/>
              <a:t> of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vertex v is the number of arcs with v being head.</a:t>
            </a:r>
          </a:p>
        </p:txBody>
      </p:sp>
      <p:sp>
        <p:nvSpPr>
          <p:cNvPr id="85066" name="Text Box 74"/>
          <p:cNvSpPr txBox="1">
            <a:spLocks noChangeArrowheads="1"/>
          </p:cNvSpPr>
          <p:nvPr/>
        </p:nvSpPr>
        <p:spPr bwMode="auto">
          <a:xfrm>
            <a:off x="381000" y="3429000"/>
            <a:ext cx="59880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E.g. the indegree of a is 2 and the outdegree of a is 0,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the indegree of d is 1 and the outdegree of d is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Directed Paths</a:t>
            </a:r>
          </a:p>
        </p:txBody>
      </p:sp>
      <p:sp>
        <p:nvSpPr>
          <p:cNvPr id="86019" name="Rectangle 95"/>
          <p:cNvSpPr>
            <a:spLocks noChangeArrowheads="1"/>
          </p:cNvSpPr>
          <p:nvPr/>
        </p:nvSpPr>
        <p:spPr bwMode="auto">
          <a:xfrm>
            <a:off x="914400" y="4710113"/>
            <a:ext cx="784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Directed Path</a:t>
            </a:r>
            <a:r>
              <a:rPr lang="en-US">
                <a:solidFill>
                  <a:srgbClr val="000000"/>
                </a:solidFill>
              </a:rPr>
              <a:t>: sequence of vertices 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, v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, …, v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such that there is an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                        arc from v</a:t>
            </a:r>
            <a:r>
              <a:rPr lang="en-US" baseline="-25000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 to v</a:t>
            </a:r>
            <a:r>
              <a:rPr lang="en-US" baseline="-25000">
                <a:solidFill>
                  <a:srgbClr val="000000"/>
                </a:solidFill>
              </a:rPr>
              <a:t>i+1</a:t>
            </a:r>
            <a:r>
              <a:rPr lang="en-US">
                <a:solidFill>
                  <a:srgbClr val="000000"/>
                </a:solidFill>
              </a:rPr>
              <a:t> for all 1 &lt;= i &lt;= k-1.</a:t>
            </a:r>
          </a:p>
        </p:txBody>
      </p:sp>
      <p:sp>
        <p:nvSpPr>
          <p:cNvPr id="86020" name="Oval 96"/>
          <p:cNvSpPr>
            <a:spLocks noChangeArrowheads="1"/>
          </p:cNvSpPr>
          <p:nvPr/>
        </p:nvSpPr>
        <p:spPr bwMode="auto">
          <a:xfrm rot="5400000">
            <a:off x="5562600" y="14605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kumimoji="0" lang="en-US">
              <a:solidFill>
                <a:srgbClr val="FF5050"/>
              </a:solidFill>
            </a:endParaRPr>
          </a:p>
        </p:txBody>
      </p:sp>
      <p:sp>
        <p:nvSpPr>
          <p:cNvPr id="86021" name="Oval 97"/>
          <p:cNvSpPr>
            <a:spLocks noChangeArrowheads="1"/>
          </p:cNvSpPr>
          <p:nvPr/>
        </p:nvSpPr>
        <p:spPr bwMode="auto">
          <a:xfrm rot="5400000">
            <a:off x="5480050" y="29845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2" name="Oval 98"/>
          <p:cNvSpPr>
            <a:spLocks noChangeArrowheads="1"/>
          </p:cNvSpPr>
          <p:nvPr/>
        </p:nvSpPr>
        <p:spPr bwMode="auto">
          <a:xfrm rot="5400000">
            <a:off x="2540000" y="24130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3" name="Oval 99"/>
          <p:cNvSpPr>
            <a:spLocks noChangeArrowheads="1"/>
          </p:cNvSpPr>
          <p:nvPr/>
        </p:nvSpPr>
        <p:spPr bwMode="auto">
          <a:xfrm rot="5400000">
            <a:off x="2527300" y="13081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4" name="Oval 100"/>
          <p:cNvSpPr>
            <a:spLocks noChangeArrowheads="1"/>
          </p:cNvSpPr>
          <p:nvPr/>
        </p:nvSpPr>
        <p:spPr bwMode="auto">
          <a:xfrm rot="5400000">
            <a:off x="2565400" y="3314700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5" name="Oval 101"/>
          <p:cNvSpPr>
            <a:spLocks noChangeArrowheads="1"/>
          </p:cNvSpPr>
          <p:nvPr/>
        </p:nvSpPr>
        <p:spPr bwMode="auto">
          <a:xfrm rot="5400000">
            <a:off x="4437063" y="22907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cxnSp>
        <p:nvCxnSpPr>
          <p:cNvPr id="86026" name="AutoShape 102"/>
          <p:cNvCxnSpPr>
            <a:cxnSpLocks noChangeShapeType="1"/>
            <a:stCxn id="86022" idx="6"/>
            <a:endCxn id="86024" idx="2"/>
          </p:cNvCxnSpPr>
          <p:nvPr/>
        </p:nvCxnSpPr>
        <p:spPr bwMode="auto">
          <a:xfrm>
            <a:off x="2654300" y="2654300"/>
            <a:ext cx="2540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86027" name="AutoShape 103"/>
          <p:cNvCxnSpPr>
            <a:cxnSpLocks noChangeShapeType="1"/>
            <a:stCxn id="86020" idx="5"/>
            <a:endCxn id="86021" idx="2"/>
          </p:cNvCxnSpPr>
          <p:nvPr/>
        </p:nvCxnSpPr>
        <p:spPr bwMode="auto">
          <a:xfrm>
            <a:off x="5583238" y="1654175"/>
            <a:ext cx="11112" cy="131762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stealth" w="lg" len="lg"/>
            <a:tailEnd type="none" w="lg" len="lg"/>
          </a:ln>
        </p:spPr>
      </p:cxnSp>
      <p:cxnSp>
        <p:nvCxnSpPr>
          <p:cNvPr id="86028" name="AutoShape 104"/>
          <p:cNvCxnSpPr>
            <a:cxnSpLocks noChangeShapeType="1"/>
            <a:stCxn id="86020" idx="4"/>
            <a:endCxn id="86025" idx="0"/>
          </p:cNvCxnSpPr>
          <p:nvPr/>
        </p:nvCxnSpPr>
        <p:spPr bwMode="auto">
          <a:xfrm flipH="1">
            <a:off x="4678363" y="1574800"/>
            <a:ext cx="871537" cy="8302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86029" name="AutoShape 105"/>
          <p:cNvCxnSpPr>
            <a:cxnSpLocks noChangeShapeType="1"/>
            <a:stCxn id="86025" idx="0"/>
            <a:endCxn id="86021" idx="4"/>
          </p:cNvCxnSpPr>
          <p:nvPr/>
        </p:nvCxnSpPr>
        <p:spPr bwMode="auto">
          <a:xfrm>
            <a:off x="4678363" y="2405063"/>
            <a:ext cx="788987" cy="693737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86030" name="AutoShape 106"/>
          <p:cNvCxnSpPr>
            <a:cxnSpLocks noChangeShapeType="1"/>
            <a:stCxn id="86025" idx="4"/>
            <a:endCxn id="86024" idx="1"/>
          </p:cNvCxnSpPr>
          <p:nvPr/>
        </p:nvCxnSpPr>
        <p:spPr bwMode="auto">
          <a:xfrm flipH="1">
            <a:off x="2771775" y="2405063"/>
            <a:ext cx="1652588" cy="94297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stealth" w="lg" len="lg"/>
            <a:tailEnd type="none" w="lg" len="lg"/>
          </a:ln>
        </p:spPr>
      </p:cxnSp>
      <p:cxnSp>
        <p:nvCxnSpPr>
          <p:cNvPr id="86031" name="AutoShape 107"/>
          <p:cNvCxnSpPr>
            <a:cxnSpLocks noChangeShapeType="1"/>
            <a:stCxn id="86025" idx="4"/>
            <a:endCxn id="86023" idx="2"/>
          </p:cNvCxnSpPr>
          <p:nvPr/>
        </p:nvCxnSpPr>
        <p:spPr bwMode="auto">
          <a:xfrm flipH="1" flipV="1">
            <a:off x="2641600" y="1295400"/>
            <a:ext cx="1782763" cy="11096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86032" name="AutoShape 108"/>
          <p:cNvCxnSpPr>
            <a:cxnSpLocks noChangeShapeType="1"/>
            <a:stCxn id="86022" idx="1"/>
            <a:endCxn id="86025" idx="4"/>
          </p:cNvCxnSpPr>
          <p:nvPr/>
        </p:nvCxnSpPr>
        <p:spPr bwMode="auto">
          <a:xfrm flipV="1">
            <a:off x="2746375" y="2405063"/>
            <a:ext cx="1677988" cy="412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86033" name="AutoShape 109"/>
          <p:cNvCxnSpPr>
            <a:cxnSpLocks noChangeShapeType="1"/>
            <a:stCxn id="86023" idx="6"/>
            <a:endCxn id="86022" idx="2"/>
          </p:cNvCxnSpPr>
          <p:nvPr/>
        </p:nvCxnSpPr>
        <p:spPr bwMode="auto">
          <a:xfrm>
            <a:off x="2641600" y="1549400"/>
            <a:ext cx="12700" cy="850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225550" y="3962400"/>
            <a:ext cx="662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Informally, a directed path is a path that follows directions.</a:t>
            </a:r>
          </a:p>
        </p:txBody>
      </p:sp>
      <p:sp>
        <p:nvSpPr>
          <p:cNvPr id="86043" name="Rectangle 95"/>
          <p:cNvSpPr>
            <a:spLocks noChangeArrowheads="1"/>
          </p:cNvSpPr>
          <p:nvPr/>
        </p:nvSpPr>
        <p:spPr bwMode="auto">
          <a:xfrm>
            <a:off x="914400" y="5776913"/>
            <a:ext cx="784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Simple Directed Path</a:t>
            </a:r>
            <a:r>
              <a:rPr lang="en-US">
                <a:solidFill>
                  <a:srgbClr val="000000"/>
                </a:solidFill>
              </a:rPr>
              <a:t>: a directed path with no repeated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4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9350" y="2454275"/>
            <a:ext cx="4195763" cy="2159000"/>
            <a:chOff x="1763" y="1807"/>
            <a:chExt cx="2643" cy="1360"/>
          </a:xfrm>
        </p:grpSpPr>
        <p:grpSp>
          <p:nvGrpSpPr>
            <p:cNvPr id="87043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87044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i="1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87045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46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7047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8704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i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87049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  <p:sp>
              <p:nvSpPr>
                <p:cNvPr id="87050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</p:grpSp>
          <p:sp>
            <p:nvSpPr>
              <p:cNvPr id="87051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87052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</p:grpSp>
      <p:sp>
        <p:nvSpPr>
          <p:cNvPr id="87053" name="Text Box 14"/>
          <p:cNvSpPr txBox="1">
            <a:spLocks noChangeArrowheads="1"/>
          </p:cNvSpPr>
          <p:nvPr/>
        </p:nvSpPr>
        <p:spPr bwMode="auto">
          <a:xfrm>
            <a:off x="457200" y="1462088"/>
            <a:ext cx="8223250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 </a:t>
            </a:r>
            <a:r>
              <a:rPr kumimoji="0" lang="en-US" i="1">
                <a:solidFill>
                  <a:srgbClr val="0033CC"/>
                </a:solidFill>
              </a:rPr>
              <a:t>directed cycle</a:t>
            </a:r>
            <a:r>
              <a:rPr kumimoji="0" lang="en-US">
                <a:solidFill>
                  <a:srgbClr val="000000"/>
                </a:solidFill>
              </a:rPr>
              <a:t> is a directed path that begins and ends with same vertex. 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30313" y="2286000"/>
            <a:ext cx="4478337" cy="2525713"/>
            <a:chOff x="1814" y="1701"/>
            <a:chExt cx="2821" cy="1591"/>
          </a:xfrm>
        </p:grpSpPr>
        <p:sp>
          <p:nvSpPr>
            <p:cNvPr id="87055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605338"/>
            <a:ext cx="2849562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cycle:</a:t>
            </a:r>
            <a:r>
              <a:rPr kumimoji="0" lang="en-US" i="1">
                <a:solidFill>
                  <a:srgbClr val="000000"/>
                </a:solidFill>
              </a:rPr>
              <a:t> v</a:t>
            </a:r>
            <a:r>
              <a:rPr kumimoji="0" lang="en-US">
                <a:solidFill>
                  <a:srgbClr val="000000"/>
                </a:solidFill>
              </a:rPr>
              <a:t> 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3889375"/>
            <a:ext cx="319087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387850"/>
            <a:ext cx="169862" cy="1778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kumimoji="0" lang="en-US"/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389563"/>
            <a:ext cx="2794000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33CC"/>
                </a:solidFill>
              </a:rPr>
              <a:t>also:</a:t>
            </a:r>
            <a:r>
              <a:rPr kumimoji="0" lang="en-US">
                <a:solidFill>
                  <a:srgbClr val="000000"/>
                </a:solidFill>
              </a:rPr>
              <a:t>  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7061" name="Text Box 40"/>
          <p:cNvSpPr txBox="1">
            <a:spLocks noChangeArrowheads="1"/>
          </p:cNvSpPr>
          <p:nvPr/>
        </p:nvSpPr>
        <p:spPr bwMode="auto">
          <a:xfrm>
            <a:off x="3276600" y="457200"/>
            <a:ext cx="250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Directed Cycles</a:t>
            </a:r>
          </a:p>
        </p:txBody>
      </p:sp>
      <p:sp>
        <p:nvSpPr>
          <p:cNvPr id="87062" name="Text Box 14"/>
          <p:cNvSpPr txBox="1">
            <a:spLocks noChangeArrowheads="1"/>
          </p:cNvSpPr>
          <p:nvPr/>
        </p:nvSpPr>
        <p:spPr bwMode="auto">
          <a:xfrm>
            <a:off x="-47625" y="6186488"/>
            <a:ext cx="9344025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 </a:t>
            </a:r>
            <a:r>
              <a:rPr kumimoji="0" lang="en-US" i="1">
                <a:solidFill>
                  <a:srgbClr val="0033CC"/>
                </a:solidFill>
              </a:rPr>
              <a:t>simple directed cycle</a:t>
            </a:r>
            <a:r>
              <a:rPr kumimoji="0" lang="en-US">
                <a:solidFill>
                  <a:srgbClr val="000000"/>
                </a:solidFill>
              </a:rPr>
              <a:t> is a directed cycle with no repeated vertices except the last.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  <p:bldP spid="8706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5" name="Text Box 40"/>
          <p:cNvSpPr txBox="1">
            <a:spLocks noChangeArrowheads="1"/>
          </p:cNvSpPr>
          <p:nvPr/>
        </p:nvSpPr>
        <p:spPr bwMode="auto">
          <a:xfrm>
            <a:off x="1752600" y="457200"/>
            <a:ext cx="554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3366"/>
                </a:solidFill>
              </a:rPr>
              <a:t>Eulerian</a:t>
            </a:r>
            <a:r>
              <a:rPr lang="en-US" altLang="zh-TW" sz="2400" b="1" dirty="0">
                <a:solidFill>
                  <a:srgbClr val="003366"/>
                </a:solidFill>
              </a:rPr>
              <a:t> Problem in Directed Graphs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685800" y="1371600"/>
            <a:ext cx="8044190" cy="7848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Given a directed graph, when is it possible to have a directed </a:t>
            </a:r>
            <a:r>
              <a:rPr lang="en-US" altLang="zh-TW" dirty="0" smtClean="0"/>
              <a:t>cycle/path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   that visits every arc exactly once?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28800" y="2514600"/>
            <a:ext cx="5458690" cy="3352800"/>
            <a:chOff x="1828800" y="2514600"/>
            <a:chExt cx="5458690" cy="3352800"/>
          </a:xfrm>
        </p:grpSpPr>
        <p:grpSp>
          <p:nvGrpSpPr>
            <p:cNvPr id="19" name="Group 18"/>
            <p:cNvGrpSpPr/>
            <p:nvPr/>
          </p:nvGrpSpPr>
          <p:grpSpPr>
            <a:xfrm>
              <a:off x="1981200" y="2667000"/>
              <a:ext cx="5105400" cy="3048000"/>
              <a:chOff x="1981200" y="2667000"/>
              <a:chExt cx="5105400" cy="3048000"/>
            </a:xfrm>
          </p:grpSpPr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 flipV="1">
                <a:off x="2057400" y="2895600"/>
                <a:ext cx="18288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4038600" y="2971800"/>
                <a:ext cx="1830388" cy="684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H="1">
                <a:off x="4724400" y="3657600"/>
                <a:ext cx="11430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H="1" flipV="1">
                <a:off x="3810000" y="3657600"/>
                <a:ext cx="914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H="1">
                <a:off x="1981200" y="3657600"/>
                <a:ext cx="1828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4038600" y="2667000"/>
                <a:ext cx="3048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3810000" y="2819400"/>
                <a:ext cx="1524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7010400" y="2667000"/>
                <a:ext cx="76200" cy="2362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3124200" y="5029200"/>
                <a:ext cx="3886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3124200" y="3657600"/>
                <a:ext cx="685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 flipV="1">
                <a:off x="4724400" y="4724400"/>
                <a:ext cx="2286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3276600" y="4724400"/>
                <a:ext cx="1447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200400" y="5181600"/>
                <a:ext cx="2209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5410200" y="5029200"/>
                <a:ext cx="16764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 bwMode="auto">
            <a:xfrm>
              <a:off x="3699160" y="272242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581400" y="352598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828800" y="373380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795650" y="251460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013365" y="4883725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527960" y="342900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733310" y="482138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537360" y="451658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105400" y="545869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391400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15200" y="4724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33160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0600" y="3657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5943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2514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19400" y="5373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38600" y="3392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230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1752600" y="76200"/>
            <a:ext cx="554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3366"/>
                </a:solidFill>
              </a:rPr>
              <a:t>Eulerian</a:t>
            </a:r>
            <a:r>
              <a:rPr lang="en-US" altLang="zh-TW" sz="2400" b="1" dirty="0">
                <a:solidFill>
                  <a:srgbClr val="003366"/>
                </a:solidFill>
              </a:rPr>
              <a:t> Problem in Directed Graphs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685800" y="533400"/>
            <a:ext cx="8044190" cy="7848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Given a directed graph, when is it possible to have a directed </a:t>
            </a:r>
            <a:r>
              <a:rPr lang="en-US" altLang="zh-TW" dirty="0" smtClean="0"/>
              <a:t>cycle/path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   that visits every arc exactly once?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4419600"/>
            <a:ext cx="8229600" cy="2590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If at each node the number in degree = out degree, then there is an 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Eulerian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circuit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If at one node in degree = out degree +1 and at one other node in degree = out degree -1, and all other nodes have</a:t>
            </a:r>
            <a:r>
              <a:rPr kumimoji="1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in degree = out degree, then there is an 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Eulerian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path.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66800" y="1447800"/>
            <a:ext cx="6324600" cy="3091130"/>
            <a:chOff x="703385" y="2438400"/>
            <a:chExt cx="7946292" cy="4431870"/>
          </a:xfrm>
        </p:grpSpPr>
        <p:grpSp>
          <p:nvGrpSpPr>
            <p:cNvPr id="33" name="Group 32"/>
            <p:cNvGrpSpPr/>
            <p:nvPr/>
          </p:nvGrpSpPr>
          <p:grpSpPr>
            <a:xfrm>
              <a:off x="1828800" y="2514600"/>
              <a:ext cx="5458690" cy="3352800"/>
              <a:chOff x="1828800" y="2514600"/>
              <a:chExt cx="5458690" cy="3352800"/>
            </a:xfrm>
          </p:grpSpPr>
          <p:grpSp>
            <p:nvGrpSpPr>
              <p:cNvPr id="34" name="Group 18"/>
              <p:cNvGrpSpPr/>
              <p:nvPr/>
            </p:nvGrpSpPr>
            <p:grpSpPr>
              <a:xfrm>
                <a:off x="1981200" y="2667000"/>
                <a:ext cx="5105400" cy="3048000"/>
                <a:chOff x="1981200" y="2667000"/>
                <a:chExt cx="5105400" cy="3048000"/>
              </a:xfrm>
            </p:grpSpPr>
            <p:sp>
              <p:nvSpPr>
                <p:cNvPr id="44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057400" y="2895600"/>
                  <a:ext cx="18288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"/>
                <p:cNvSpPr>
                  <a:spLocks noChangeShapeType="1"/>
                </p:cNvSpPr>
                <p:nvPr/>
              </p:nvSpPr>
              <p:spPr bwMode="auto">
                <a:xfrm>
                  <a:off x="4038600" y="2971800"/>
                  <a:ext cx="1830388" cy="6842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4724400" y="3657600"/>
                  <a:ext cx="1143000" cy="1066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810000" y="3657600"/>
                  <a:ext cx="914400" cy="1066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981200" y="3657600"/>
                  <a:ext cx="182880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038600" y="2667000"/>
                  <a:ext cx="304800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810000" y="2819400"/>
                  <a:ext cx="152400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7010400" y="2667000"/>
                  <a:ext cx="76200" cy="2362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124200" y="5029200"/>
                  <a:ext cx="388620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24200" y="3657600"/>
                  <a:ext cx="685800" cy="1447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724400" y="4724400"/>
                  <a:ext cx="228600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276600" y="4724400"/>
                  <a:ext cx="144780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6"/>
                <p:cNvSpPr>
                  <a:spLocks noChangeShapeType="1"/>
                </p:cNvSpPr>
                <p:nvPr/>
              </p:nvSpPr>
              <p:spPr bwMode="auto">
                <a:xfrm>
                  <a:off x="3200400" y="5181600"/>
                  <a:ext cx="22098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410200" y="5029200"/>
                  <a:ext cx="1676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" name="Oval 34"/>
              <p:cNvSpPr/>
              <p:nvPr/>
            </p:nvSpPr>
            <p:spPr bwMode="auto">
              <a:xfrm>
                <a:off x="3699160" y="272242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3581400" y="352598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1828800" y="373380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795650" y="251460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3013365" y="4883725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5527960" y="342900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6733310" y="482138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4537360" y="451658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5105400" y="545869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391400" y="2438400"/>
              <a:ext cx="1258277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15199" y="4724400"/>
              <a:ext cx="1334477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43601" y="3316068"/>
              <a:ext cx="1365738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85" y="3657600"/>
              <a:ext cx="1354016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52999" y="5943601"/>
              <a:ext cx="1303215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22415" y="2514600"/>
              <a:ext cx="1363786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98969" y="5278921"/>
              <a:ext cx="1555262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38599" y="3392269"/>
              <a:ext cx="1260231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29200" y="4230469"/>
              <a:ext cx="1514231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33400" y="0"/>
            <a:ext cx="8229600" cy="1219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Hamiltonian Cycles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990600"/>
            <a:ext cx="82296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1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Hamiltonian cycle</a:t>
            </a: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path that passes through every vertex of a network exactly once and returns to the starting vertex. 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848600" y="4445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</a:rPr>
              <a:t>13-B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3048000"/>
            <a:ext cx="10763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6150" y="2819400"/>
            <a:ext cx="2609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429000"/>
            <a:ext cx="8858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609600" y="5830669"/>
            <a:ext cx="14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Hamiltonian</a:t>
            </a:r>
          </a:p>
          <a:p>
            <a:pPr algn="ctr"/>
            <a:r>
              <a:rPr lang="en-US" dirty="0" smtClean="0"/>
              <a:t>Cycle?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44980" y="5906869"/>
            <a:ext cx="14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Hamiltonian</a:t>
            </a:r>
          </a:p>
          <a:p>
            <a:pPr algn="ctr"/>
            <a:r>
              <a:rPr lang="en-US" dirty="0" smtClean="0"/>
              <a:t>Cycle?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92980" y="5906869"/>
            <a:ext cx="14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Hamiltonian</a:t>
            </a:r>
          </a:p>
          <a:p>
            <a:pPr algn="ctr"/>
            <a:r>
              <a:rPr lang="en-US" dirty="0" smtClean="0"/>
              <a:t>Cycle?</a:t>
            </a:r>
            <a:endParaRPr lang="en-US" dirty="0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006954"/>
            <a:ext cx="812535" cy="78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5265" y="5083154"/>
            <a:ext cx="812535" cy="78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1400" y="5029200"/>
            <a:ext cx="838200" cy="81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48600" y="4445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</a:rPr>
              <a:t>13-B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153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Which path is a Hamilton </a:t>
            </a:r>
            <a:r>
              <a:rPr lang="en-US" sz="3200" dirty="0" smtClean="0">
                <a:latin typeface="Times New Roman" pitchFamily="18" charset="0"/>
              </a:rPr>
              <a:t>cycle?</a:t>
            </a:r>
            <a:endParaRPr lang="en-US" sz="3200" dirty="0">
              <a:latin typeface="Times New Roman" pitchFamily="18" charset="0"/>
            </a:endParaRPr>
          </a:p>
          <a:p>
            <a:pPr algn="l">
              <a:spcBef>
                <a:spcPct val="50000"/>
              </a:spcBef>
            </a:pPr>
            <a:endParaRPr lang="en-US" sz="3200" dirty="0">
              <a:latin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a)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b)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c)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d)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4800" y="3810000"/>
            <a:ext cx="6858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29200" y="2590800"/>
            <a:ext cx="2514600" cy="914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2484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172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248400" y="2590800"/>
            <a:ext cx="76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248400" y="2209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 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543800" y="3429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B 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72200" y="3505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C 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352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D 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914400" y="3886200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3" imgW="1447560" imgH="177480" progId="Equation.DSMT4">
                  <p:embed/>
                </p:oleObj>
              </mc:Choice>
              <mc:Fallback>
                <p:oleObj name="Equation" r:id="rId3" imgW="144756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350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914400" y="4648200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Equation" r:id="rId5" imgW="1447560" imgH="177480" progId="Equation.DSMT4">
                  <p:embed/>
                </p:oleObj>
              </mc:Choice>
              <mc:Fallback>
                <p:oleObj name="Equation" r:id="rId5" imgW="14475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350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990600" y="3173413"/>
          <a:ext cx="2819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7" imgW="1117440" imgH="177480" progId="Equation.DSMT4">
                  <p:embed/>
                </p:oleObj>
              </mc:Choice>
              <mc:Fallback>
                <p:oleObj name="Equation" r:id="rId7" imgW="11174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73413"/>
                        <a:ext cx="28194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914400" y="5334000"/>
          <a:ext cx="2971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Equation" r:id="rId9" imgW="1117440" imgH="177480" progId="Equation.DSMT4">
                  <p:embed/>
                </p:oleObj>
              </mc:Choice>
              <mc:Fallback>
                <p:oleObj name="Equation" r:id="rId9" imgW="111744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29718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7"/>
            <a:ext cx="8229600" cy="1143000"/>
          </a:xfrm>
        </p:spPr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complete graph</a:t>
            </a:r>
            <a:r>
              <a:rPr lang="en-US" dirty="0" smtClean="0"/>
              <a:t> is a </a:t>
            </a:r>
            <a:r>
              <a:rPr lang="en-US" b="1" dirty="0" smtClean="0"/>
              <a:t>graph</a:t>
            </a:r>
            <a:r>
              <a:rPr lang="en-US" dirty="0" smtClean="0"/>
              <a:t> in which each pair of </a:t>
            </a:r>
            <a:r>
              <a:rPr lang="en-US" b="1" dirty="0" smtClean="0"/>
              <a:t>graph</a:t>
            </a:r>
            <a:r>
              <a:rPr lang="en-US" dirty="0" smtClean="0"/>
              <a:t> vertices is connected by an edge. </a:t>
            </a:r>
            <a:endParaRPr lang="en-US" dirty="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667000"/>
            <a:ext cx="12382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667000"/>
            <a:ext cx="1371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514600"/>
            <a:ext cx="1219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886325"/>
            <a:ext cx="12287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6175" y="4867275"/>
            <a:ext cx="1343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1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4876800"/>
            <a:ext cx="1219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256092" y="3516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27892" y="38195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7454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61076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7892" y="61076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6172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03213"/>
            <a:ext cx="8686800" cy="9921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Hamiltonian Cycles in Complete Graphs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95400"/>
            <a:ext cx="8448675" cy="1524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 of Hamiltonian Cycles in a complete graph of order </a:t>
            </a:r>
            <a:r>
              <a:rPr kumimoji="1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            .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7" descr="slide13-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057400"/>
            <a:ext cx="10604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g13-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00400"/>
            <a:ext cx="821848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5715000"/>
            <a:ext cx="8448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The twelve Hamiltonian </a:t>
            </a:r>
            <a:r>
              <a:rPr lang="en-US" sz="2800" dirty="0" smtClean="0"/>
              <a:t>cycle </a:t>
            </a:r>
            <a:r>
              <a:rPr lang="en-US" sz="2800" dirty="0"/>
              <a:t>for a complete </a:t>
            </a:r>
            <a:r>
              <a:rPr lang="en-US" sz="2800" dirty="0" smtClean="0"/>
              <a:t>graph </a:t>
            </a:r>
            <a:r>
              <a:rPr lang="en-US" sz="2800" dirty="0"/>
              <a:t>of order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Proof:</a:t>
            </a:r>
          </a:p>
          <a:p>
            <a:r>
              <a:rPr lang="en-US" sz="2400" dirty="0" smtClean="0"/>
              <a:t>There are n! different ways of picking the vertices of G in some order. Hence there are n! ways of building such a Hamiltonian Cycle.</a:t>
            </a:r>
          </a:p>
          <a:p>
            <a:r>
              <a:rPr lang="en-US" sz="2400" dirty="0" smtClean="0"/>
              <a:t>Not all these are different, though. On any such cycle, there are: </a:t>
            </a:r>
          </a:p>
          <a:p>
            <a:pPr lvl="1"/>
            <a:r>
              <a:rPr lang="en-US" sz="2400" dirty="0" smtClean="0">
                <a:cs typeface="+mn-cs"/>
              </a:rPr>
              <a:t>n different places you can start; </a:t>
            </a:r>
          </a:p>
          <a:p>
            <a:pPr lvl="1"/>
            <a:r>
              <a:rPr lang="en-US" sz="2400" dirty="0" smtClean="0">
                <a:cs typeface="+mn-cs"/>
              </a:rPr>
              <a:t>2 different directions you can travel.</a:t>
            </a:r>
          </a:p>
          <a:p>
            <a:r>
              <a:rPr lang="en-US" sz="2400" dirty="0" smtClean="0"/>
              <a:t>So any one of these n! cycles is in a set of 2n cycles which all contain the same set of edges.</a:t>
            </a:r>
          </a:p>
          <a:p>
            <a:r>
              <a:rPr lang="en-US" sz="2400" dirty="0" smtClean="0"/>
              <a:t>So number of distinct Hamiltonian Cycles is: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96" y="228600"/>
            <a:ext cx="89014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6490" y="4876800"/>
            <a:ext cx="1916446" cy="69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1309688"/>
            <a:ext cx="8066632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 smtClean="0">
                <a:solidFill>
                  <a:srgbClr val="003366"/>
                </a:solidFill>
              </a:rPr>
              <a:t>” </a:t>
            </a:r>
            <a:r>
              <a:rPr lang="en-US" dirty="0" smtClean="0"/>
              <a:t>has no solution</a:t>
            </a:r>
            <a:endParaRPr lang="en-US" dirty="0"/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56101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it always possible to find such a walk if there is</a:t>
            </a: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2791" name="Oval 7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2" name="Oval 8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3" name="Oval 9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4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5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nimBg="1"/>
      <p:bldP spid="502790" grpId="0" animBg="1"/>
      <p:bldP spid="502791" grpId="0" animBg="1"/>
      <p:bldP spid="502792" grpId="0" animBg="1"/>
      <p:bldP spid="502793" grpId="0" animBg="1"/>
      <p:bldP spid="502794" grpId="0" animBg="1"/>
      <p:bldP spid="50279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815340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How many Hamilton circuits are possible in a complete network of order 8?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a)  7!/2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b)  8!/2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c)  8!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d)  9!/2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665" y="2362200"/>
            <a:ext cx="6315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458199" cy="99218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Traveling Salesman Problem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solution to a traveling salesman problem is the shortest path (smallest total of the lengths) that starts and ends in the same place and visits each city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13121</TotalTime>
  <Words>4496</Words>
  <Application>Microsoft Office PowerPoint</Application>
  <PresentationFormat>On-screen Show (4:3)</PresentationFormat>
  <Paragraphs>931</Paragraphs>
  <Slides>91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Comic Sans MS</vt:lpstr>
      <vt:lpstr>新細明體</vt:lpstr>
      <vt:lpstr>Times New Roman</vt:lpstr>
      <vt:lpstr>Wingdings</vt:lpstr>
      <vt:lpstr>Default Design</vt:lpstr>
      <vt:lpstr>Equation</vt:lpstr>
      <vt:lpstr>Introduction to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(Eulerian) Paths, Cycles or Neither?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 Graph</vt:lpstr>
      <vt:lpstr>PowerPoint Presentation</vt:lpstr>
      <vt:lpstr>PowerPoint Presentation</vt:lpstr>
      <vt:lpstr>PowerPoint Presentation</vt:lpstr>
      <vt:lpstr>The Traveling Salesman Problem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user</cp:lastModifiedBy>
  <cp:revision>249</cp:revision>
  <dcterms:created xsi:type="dcterms:W3CDTF">2007-08-29T04:27:34Z</dcterms:created>
  <dcterms:modified xsi:type="dcterms:W3CDTF">2022-09-05T13:36:36Z</dcterms:modified>
</cp:coreProperties>
</file>