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588" r:id="rId3"/>
    <p:sldId id="650" r:id="rId4"/>
    <p:sldId id="611" r:id="rId5"/>
    <p:sldId id="621" r:id="rId6"/>
    <p:sldId id="680" r:id="rId7"/>
    <p:sldId id="681" r:id="rId8"/>
    <p:sldId id="682" r:id="rId9"/>
    <p:sldId id="683" r:id="rId10"/>
    <p:sldId id="589" r:id="rId11"/>
    <p:sldId id="627" r:id="rId12"/>
    <p:sldId id="628" r:id="rId13"/>
    <p:sldId id="629" r:id="rId14"/>
    <p:sldId id="630" r:id="rId15"/>
    <p:sldId id="632" r:id="rId16"/>
    <p:sldId id="652" r:id="rId17"/>
    <p:sldId id="633" r:id="rId18"/>
    <p:sldId id="634" r:id="rId19"/>
    <p:sldId id="653" r:id="rId20"/>
    <p:sldId id="684" r:id="rId21"/>
    <p:sldId id="654" r:id="rId22"/>
    <p:sldId id="655" r:id="rId23"/>
    <p:sldId id="656" r:id="rId24"/>
    <p:sldId id="657" r:id="rId25"/>
    <p:sldId id="658" r:id="rId26"/>
    <p:sldId id="659" r:id="rId27"/>
    <p:sldId id="660" r:id="rId28"/>
    <p:sldId id="693" r:id="rId29"/>
    <p:sldId id="688" r:id="rId30"/>
    <p:sldId id="689" r:id="rId31"/>
    <p:sldId id="695" r:id="rId32"/>
    <p:sldId id="691" r:id="rId33"/>
    <p:sldId id="692" r:id="rId34"/>
    <p:sldId id="614" r:id="rId35"/>
    <p:sldId id="662" r:id="rId36"/>
    <p:sldId id="663" r:id="rId37"/>
    <p:sldId id="664" r:id="rId38"/>
    <p:sldId id="615" r:id="rId39"/>
    <p:sldId id="668" r:id="rId40"/>
    <p:sldId id="669" r:id="rId41"/>
    <p:sldId id="644" r:id="rId42"/>
    <p:sldId id="670" r:id="rId43"/>
    <p:sldId id="671" r:id="rId44"/>
    <p:sldId id="672" r:id="rId45"/>
    <p:sldId id="673" r:id="rId46"/>
    <p:sldId id="674" r:id="rId47"/>
    <p:sldId id="645" r:id="rId48"/>
    <p:sldId id="646" r:id="rId49"/>
    <p:sldId id="647" r:id="rId50"/>
    <p:sldId id="696" r:id="rId51"/>
    <p:sldId id="697" r:id="rId52"/>
    <p:sldId id="666" r:id="rId53"/>
    <p:sldId id="675" r:id="rId54"/>
    <p:sldId id="676" r:id="rId55"/>
    <p:sldId id="685" r:id="rId56"/>
    <p:sldId id="677" r:id="rId57"/>
    <p:sldId id="622" r:id="rId58"/>
    <p:sldId id="592" r:id="rId59"/>
    <p:sldId id="651" r:id="rId60"/>
    <p:sldId id="678" r:id="rId61"/>
    <p:sldId id="624" r:id="rId62"/>
    <p:sldId id="694" r:id="rId63"/>
    <p:sldId id="594" r:id="rId64"/>
    <p:sldId id="625" r:id="rId65"/>
    <p:sldId id="596" r:id="rId66"/>
    <p:sldId id="686" r:id="rId67"/>
    <p:sldId id="687" r:id="rId68"/>
    <p:sldId id="699" r:id="rId69"/>
    <p:sldId id="698" r:id="rId70"/>
    <p:sldId id="598" r:id="rId71"/>
    <p:sldId id="599" r:id="rId72"/>
    <p:sldId id="619" r:id="rId73"/>
    <p:sldId id="600" r:id="rId74"/>
    <p:sldId id="700" r:id="rId75"/>
    <p:sldId id="601" r:id="rId76"/>
    <p:sldId id="602" r:id="rId77"/>
    <p:sldId id="620" r:id="rId78"/>
    <p:sldId id="604" r:id="rId79"/>
    <p:sldId id="679" r:id="rId80"/>
  </p:sldIdLst>
  <p:sldSz cx="9144000" cy="6858000" type="screen4x3"/>
  <p:notesSz cx="6858000" cy="9144000"/>
  <p:custDataLst>
    <p:tags r:id="rId82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FF99"/>
    <a:srgbClr val="CCCCFF"/>
    <a:srgbClr val="FFFF66"/>
    <a:srgbClr val="FFCCFF"/>
    <a:srgbClr val="A50021"/>
    <a:srgbClr val="FF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 varScale="1">
        <p:scale>
          <a:sx n="46" d="100"/>
          <a:sy n="46" d="100"/>
        </p:scale>
        <p:origin x="28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gs" Target="tags/tag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7063CF6-864C-4755-8709-EE0A007F35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95728-3DF9-43B3-B702-CB325D119C5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983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590BB-D548-4A2B-9C1D-38F0455AB88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830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F9EBAD-984F-4D43-8513-280ED22799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707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96926-1F81-4133-964E-328DDF76D13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1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0AE7EF-AA39-4D68-B651-8242BAC450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690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AABB8-387B-4320-B2B9-6DC0E11D41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971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EE9A37-B33A-4A74-B786-91AAFAFFDD5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808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127DCA-EA4B-4275-8C72-7779C8DAC6B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721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50E3E-F240-42E9-BAF9-930FDA893C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5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F8BB6-CE02-4074-AC5C-DD371134962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990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D3C94-B57E-4CB1-9793-86F73CC582E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859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D1A39E2E-0B7E-42D6-B7C9-BC1164816D0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10.xml"/><Relationship Id="rId7" Type="http://schemas.openxmlformats.org/officeDocument/2006/relationships/image" Target="../media/image3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8.png"/><Relationship Id="rId5" Type="http://schemas.openxmlformats.org/officeDocument/2006/relationships/tags" Target="../tags/tag12.xml"/><Relationship Id="rId10" Type="http://schemas.openxmlformats.org/officeDocument/2006/relationships/image" Target="../media/image27.png"/><Relationship Id="rId4" Type="http://schemas.openxmlformats.org/officeDocument/2006/relationships/tags" Target="../tags/tag11.xml"/><Relationship Id="rId9" Type="http://schemas.openxmlformats.org/officeDocument/2006/relationships/image" Target="../media/image3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3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18.xml"/><Relationship Id="rId7" Type="http://schemas.openxmlformats.org/officeDocument/2006/relationships/image" Target="../media/image3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.xml"/><Relationship Id="rId9" Type="http://schemas.openxmlformats.org/officeDocument/2006/relationships/image" Target="../media/image3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5344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Comic Sans MS" panose="030F0702030302020204" pitchFamily="66" charset="0"/>
              </a:rPr>
              <a:t>Recursion</a:t>
            </a:r>
          </a:p>
        </p:txBody>
      </p:sp>
      <p:pic>
        <p:nvPicPr>
          <p:cNvPr id="2051" name="Picture 476" descr="Tower_of_Hanoi_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382000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756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Number of Bit Strings without a Specific Pattern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176338" y="1295400"/>
            <a:ext cx="6748462" cy="3698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n-bit strings are there without the bit pattern 11?</a:t>
            </a:r>
          </a:p>
        </p:txBody>
      </p:sp>
      <p:sp>
        <p:nvSpPr>
          <p:cNvPr id="1060869" name="Text Box 5"/>
          <p:cNvSpPr txBox="1">
            <a:spLocks noChangeArrowheads="1"/>
          </p:cNvSpPr>
          <p:nvPr/>
        </p:nvSpPr>
        <p:spPr bwMode="auto">
          <a:xfrm>
            <a:off x="1828800" y="1949450"/>
            <a:ext cx="413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such strings.</a:t>
            </a:r>
          </a:p>
        </p:txBody>
      </p:sp>
      <p:sp>
        <p:nvSpPr>
          <p:cNvPr id="1060870" name="Text Box 6"/>
          <p:cNvSpPr txBox="1">
            <a:spLocks noChangeArrowheads="1"/>
          </p:cNvSpPr>
          <p:nvPr/>
        </p:nvSpPr>
        <p:spPr bwMode="auto">
          <a:xfrm>
            <a:off x="771525" y="3200400"/>
            <a:ext cx="760095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1: The first bit is 0.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Then any (n-1)-bit string without the bit pattern 11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can be appended to the end to form a n-bit string without 11.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So in this case there are exactly r</a:t>
            </a:r>
            <a:r>
              <a:rPr lang="en-US" altLang="zh-TW" baseline="-25000"/>
              <a:t>n-1</a:t>
            </a:r>
            <a:r>
              <a:rPr lang="en-US" altLang="zh-TW"/>
              <a:t> such n-bit strings.</a:t>
            </a:r>
          </a:p>
        </p:txBody>
      </p:sp>
      <p:sp>
        <p:nvSpPr>
          <p:cNvPr id="1060872" name="Rectangle 8"/>
          <p:cNvSpPr>
            <a:spLocks noChangeArrowheads="1"/>
          </p:cNvSpPr>
          <p:nvPr/>
        </p:nvSpPr>
        <p:spPr bwMode="auto">
          <a:xfrm>
            <a:off x="1892300" y="2514600"/>
            <a:ext cx="435610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  <p:sp>
        <p:nvSpPr>
          <p:cNvPr id="1060873" name="Text Box 9"/>
          <p:cNvSpPr txBox="1">
            <a:spLocks noChangeArrowheads="1"/>
          </p:cNvSpPr>
          <p:nvPr/>
        </p:nvSpPr>
        <p:spPr bwMode="auto">
          <a:xfrm>
            <a:off x="1066800" y="54864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0</a:t>
            </a:r>
          </a:p>
        </p:txBody>
      </p:sp>
      <p:sp>
        <p:nvSpPr>
          <p:cNvPr id="1060874" name="Text Box 10"/>
          <p:cNvSpPr txBox="1">
            <a:spLocks noChangeArrowheads="1"/>
          </p:cNvSpPr>
          <p:nvPr/>
        </p:nvSpPr>
        <p:spPr bwMode="auto">
          <a:xfrm>
            <a:off x="1371600" y="5486400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+</a:t>
            </a:r>
          </a:p>
        </p:txBody>
      </p:sp>
      <p:sp>
        <p:nvSpPr>
          <p:cNvPr id="1060875" name="Rectangle 11"/>
          <p:cNvSpPr>
            <a:spLocks noChangeArrowheads="1"/>
          </p:cNvSpPr>
          <p:nvPr/>
        </p:nvSpPr>
        <p:spPr bwMode="auto">
          <a:xfrm>
            <a:off x="1828800" y="5105400"/>
            <a:ext cx="2743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0876" name="Text Box 12"/>
          <p:cNvSpPr txBox="1">
            <a:spLocks noChangeArrowheads="1"/>
          </p:cNvSpPr>
          <p:nvPr/>
        </p:nvSpPr>
        <p:spPr bwMode="auto">
          <a:xfrm>
            <a:off x="1889125" y="5210175"/>
            <a:ext cx="2559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00000000000000000</a:t>
            </a:r>
          </a:p>
          <a:p>
            <a:pPr eaLnBrk="1" hangingPunct="1"/>
            <a:r>
              <a:rPr lang="en-US" altLang="zh-TW"/>
              <a:t>00000000000000001</a:t>
            </a:r>
          </a:p>
          <a:p>
            <a:pPr eaLnBrk="1" hangingPunct="1"/>
            <a:r>
              <a:rPr lang="en-US" altLang="zh-TW"/>
              <a:t>…</a:t>
            </a:r>
          </a:p>
          <a:p>
            <a:pPr eaLnBrk="1" hangingPunct="1"/>
            <a:r>
              <a:rPr lang="en-US" altLang="zh-TW"/>
              <a:t>1010101010101010101</a:t>
            </a:r>
          </a:p>
        </p:txBody>
      </p:sp>
      <p:sp>
        <p:nvSpPr>
          <p:cNvPr id="1060877" name="Text Box 13"/>
          <p:cNvSpPr txBox="1">
            <a:spLocks noChangeArrowheads="1"/>
          </p:cNvSpPr>
          <p:nvPr/>
        </p:nvSpPr>
        <p:spPr bwMode="auto">
          <a:xfrm>
            <a:off x="5200650" y="5257800"/>
            <a:ext cx="26479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set of all (n-1)-bit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strings without 11.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Totally r</a:t>
            </a:r>
            <a:r>
              <a:rPr lang="en-US" altLang="zh-TW" baseline="-25000"/>
              <a:t>n-1</a:t>
            </a:r>
            <a:r>
              <a:rPr lang="en-US" altLang="zh-TW"/>
              <a:t> of them.</a:t>
            </a:r>
          </a:p>
        </p:txBody>
      </p:sp>
      <p:sp>
        <p:nvSpPr>
          <p:cNvPr id="1060878" name="AutoShape 14"/>
          <p:cNvSpPr>
            <a:spLocks/>
          </p:cNvSpPr>
          <p:nvPr/>
        </p:nvSpPr>
        <p:spPr bwMode="auto">
          <a:xfrm>
            <a:off x="4724400" y="51816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69" grpId="0"/>
      <p:bldP spid="1060872" grpId="0" animBg="1"/>
      <p:bldP spid="1060873" grpId="0"/>
      <p:bldP spid="1060874" grpId="0"/>
      <p:bldP spid="1060875" grpId="0" animBg="1"/>
      <p:bldP spid="1060876" grpId="0"/>
      <p:bldP spid="10608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756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Number of Bit Strings without a Specific Pattern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828800" y="1295400"/>
            <a:ext cx="54943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n-bit string without the bit pattern 11?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828800" y="1949450"/>
            <a:ext cx="413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such strings.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892300" y="2514600"/>
            <a:ext cx="435610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  <p:sp>
        <p:nvSpPr>
          <p:cNvPr id="1099782" name="Rectangle 6"/>
          <p:cNvSpPr>
            <a:spLocks noChangeArrowheads="1"/>
          </p:cNvSpPr>
          <p:nvPr/>
        </p:nvSpPr>
        <p:spPr bwMode="auto">
          <a:xfrm>
            <a:off x="609600" y="3124200"/>
            <a:ext cx="78486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2: The first bit is 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Then the second bit must be 0, because we can’t have 11.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Then any (n-2)-bit string without the bit pattern 11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can be appended to the end to form a n-bit string without 11.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So in this case there are exactly r</a:t>
            </a:r>
            <a:r>
              <a:rPr lang="en-US" altLang="zh-TW" baseline="-25000"/>
              <a:t>n-2</a:t>
            </a:r>
            <a:r>
              <a:rPr lang="en-US" altLang="zh-TW"/>
              <a:t> such n-bit strings.</a:t>
            </a:r>
          </a:p>
        </p:txBody>
      </p:sp>
      <p:sp>
        <p:nvSpPr>
          <p:cNvPr id="1099783" name="Text Box 7"/>
          <p:cNvSpPr txBox="1">
            <a:spLocks noChangeArrowheads="1"/>
          </p:cNvSpPr>
          <p:nvPr/>
        </p:nvSpPr>
        <p:spPr bwMode="auto">
          <a:xfrm>
            <a:off x="1295400" y="5638800"/>
            <a:ext cx="42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10</a:t>
            </a:r>
          </a:p>
        </p:txBody>
      </p:sp>
      <p:sp>
        <p:nvSpPr>
          <p:cNvPr id="1099784" name="Text Box 8"/>
          <p:cNvSpPr txBox="1">
            <a:spLocks noChangeArrowheads="1"/>
          </p:cNvSpPr>
          <p:nvPr/>
        </p:nvSpPr>
        <p:spPr bwMode="auto">
          <a:xfrm>
            <a:off x="1687513" y="5638800"/>
            <a:ext cx="293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+</a:t>
            </a:r>
          </a:p>
        </p:txBody>
      </p:sp>
      <p:sp>
        <p:nvSpPr>
          <p:cNvPr id="1099785" name="Rectangle 9"/>
          <p:cNvSpPr>
            <a:spLocks noChangeArrowheads="1"/>
          </p:cNvSpPr>
          <p:nvPr/>
        </p:nvSpPr>
        <p:spPr bwMode="auto">
          <a:xfrm>
            <a:off x="2133600" y="5257800"/>
            <a:ext cx="2438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9786" name="Text Box 10"/>
          <p:cNvSpPr txBox="1">
            <a:spLocks noChangeArrowheads="1"/>
          </p:cNvSpPr>
          <p:nvPr/>
        </p:nvSpPr>
        <p:spPr bwMode="auto">
          <a:xfrm>
            <a:off x="2133600" y="5362575"/>
            <a:ext cx="2419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0000000000000000</a:t>
            </a:r>
          </a:p>
          <a:p>
            <a:pPr eaLnBrk="1" hangingPunct="1"/>
            <a:r>
              <a:rPr lang="en-US" altLang="zh-TW"/>
              <a:t>0000000000000001</a:t>
            </a:r>
          </a:p>
          <a:p>
            <a:pPr eaLnBrk="1" hangingPunct="1"/>
            <a:r>
              <a:rPr lang="en-US" altLang="zh-TW"/>
              <a:t>…</a:t>
            </a:r>
          </a:p>
          <a:p>
            <a:pPr eaLnBrk="1" hangingPunct="1"/>
            <a:r>
              <a:rPr lang="en-US" altLang="zh-TW"/>
              <a:t>101010101010101010</a:t>
            </a:r>
          </a:p>
        </p:txBody>
      </p:sp>
      <p:sp>
        <p:nvSpPr>
          <p:cNvPr id="1099787" name="Text Box 11"/>
          <p:cNvSpPr txBox="1">
            <a:spLocks noChangeArrowheads="1"/>
          </p:cNvSpPr>
          <p:nvPr/>
        </p:nvSpPr>
        <p:spPr bwMode="auto">
          <a:xfrm>
            <a:off x="5200650" y="5410200"/>
            <a:ext cx="2684463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set of all (n-2)-bit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strings without 11.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Totally r</a:t>
            </a:r>
            <a:r>
              <a:rPr lang="en-US" altLang="zh-TW" baseline="-25000"/>
              <a:t>n-2</a:t>
            </a:r>
            <a:r>
              <a:rPr lang="en-US" altLang="zh-TW"/>
              <a:t> of them.</a:t>
            </a:r>
          </a:p>
        </p:txBody>
      </p:sp>
      <p:sp>
        <p:nvSpPr>
          <p:cNvPr id="1099788" name="AutoShape 12"/>
          <p:cNvSpPr>
            <a:spLocks/>
          </p:cNvSpPr>
          <p:nvPr/>
        </p:nvSpPr>
        <p:spPr bwMode="auto">
          <a:xfrm>
            <a:off x="4724400" y="53340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783" grpId="0"/>
      <p:bldP spid="1099784" grpId="0"/>
      <p:bldP spid="1099785" grpId="0" animBg="1"/>
      <p:bldP spid="1099786" grpId="0"/>
      <p:bldP spid="10997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756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Number of Bit Strings without a Specific Pattern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828800" y="1295400"/>
            <a:ext cx="54943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n-bit string without the bit pattern 11?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28800" y="1949450"/>
            <a:ext cx="413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such strings.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892300" y="2514600"/>
            <a:ext cx="435610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  <p:sp>
        <p:nvSpPr>
          <p:cNvPr id="1100807" name="Text Box 7"/>
          <p:cNvSpPr txBox="1">
            <a:spLocks noChangeArrowheads="1"/>
          </p:cNvSpPr>
          <p:nvPr/>
        </p:nvSpPr>
        <p:spPr bwMode="auto">
          <a:xfrm>
            <a:off x="1295400" y="5029200"/>
            <a:ext cx="42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10</a:t>
            </a:r>
          </a:p>
        </p:txBody>
      </p:sp>
      <p:sp>
        <p:nvSpPr>
          <p:cNvPr id="1100808" name="Text Box 8"/>
          <p:cNvSpPr txBox="1">
            <a:spLocks noChangeArrowheads="1"/>
          </p:cNvSpPr>
          <p:nvPr/>
        </p:nvSpPr>
        <p:spPr bwMode="auto">
          <a:xfrm>
            <a:off x="1687513" y="5029200"/>
            <a:ext cx="293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+</a:t>
            </a:r>
          </a:p>
        </p:txBody>
      </p:sp>
      <p:sp>
        <p:nvSpPr>
          <p:cNvPr id="1100809" name="Rectangle 9"/>
          <p:cNvSpPr>
            <a:spLocks noChangeArrowheads="1"/>
          </p:cNvSpPr>
          <p:nvPr/>
        </p:nvSpPr>
        <p:spPr bwMode="auto">
          <a:xfrm>
            <a:off x="2133600" y="4648200"/>
            <a:ext cx="2438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0810" name="Text Box 10"/>
          <p:cNvSpPr txBox="1">
            <a:spLocks noChangeArrowheads="1"/>
          </p:cNvSpPr>
          <p:nvPr/>
        </p:nvSpPr>
        <p:spPr bwMode="auto">
          <a:xfrm>
            <a:off x="2133600" y="4752975"/>
            <a:ext cx="2419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0000000000000000</a:t>
            </a:r>
          </a:p>
          <a:p>
            <a:pPr eaLnBrk="1" hangingPunct="1"/>
            <a:r>
              <a:rPr lang="en-US" altLang="zh-TW"/>
              <a:t>0000000000000001</a:t>
            </a:r>
          </a:p>
          <a:p>
            <a:pPr eaLnBrk="1" hangingPunct="1"/>
            <a:r>
              <a:rPr lang="en-US" altLang="zh-TW"/>
              <a:t>…</a:t>
            </a:r>
          </a:p>
          <a:p>
            <a:pPr eaLnBrk="1" hangingPunct="1"/>
            <a:r>
              <a:rPr lang="en-US" altLang="zh-TW"/>
              <a:t>101010101010101010</a:t>
            </a:r>
          </a:p>
        </p:txBody>
      </p:sp>
      <p:sp>
        <p:nvSpPr>
          <p:cNvPr id="1100811" name="Text Box 11"/>
          <p:cNvSpPr txBox="1">
            <a:spLocks noChangeArrowheads="1"/>
          </p:cNvSpPr>
          <p:nvPr/>
        </p:nvSpPr>
        <p:spPr bwMode="auto">
          <a:xfrm>
            <a:off x="5200650" y="4800600"/>
            <a:ext cx="2684463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set of all (n-2)-bit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strings without 11.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Totally r</a:t>
            </a:r>
            <a:r>
              <a:rPr lang="en-US" altLang="zh-TW" baseline="-25000"/>
              <a:t>n-2</a:t>
            </a:r>
            <a:r>
              <a:rPr lang="en-US" altLang="zh-TW"/>
              <a:t> of them.</a:t>
            </a:r>
          </a:p>
        </p:txBody>
      </p:sp>
      <p:sp>
        <p:nvSpPr>
          <p:cNvPr id="1100812" name="AutoShape 12"/>
          <p:cNvSpPr>
            <a:spLocks/>
          </p:cNvSpPr>
          <p:nvPr/>
        </p:nvSpPr>
        <p:spPr bwMode="auto">
          <a:xfrm>
            <a:off x="4724400" y="47244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0813" name="Text Box 13"/>
          <p:cNvSpPr txBox="1">
            <a:spLocks noChangeArrowheads="1"/>
          </p:cNvSpPr>
          <p:nvPr/>
        </p:nvSpPr>
        <p:spPr bwMode="auto">
          <a:xfrm>
            <a:off x="1371600" y="35052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0</a:t>
            </a:r>
          </a:p>
        </p:txBody>
      </p:sp>
      <p:sp>
        <p:nvSpPr>
          <p:cNvPr id="1100814" name="Text Box 14"/>
          <p:cNvSpPr txBox="1">
            <a:spLocks noChangeArrowheads="1"/>
          </p:cNvSpPr>
          <p:nvPr/>
        </p:nvSpPr>
        <p:spPr bwMode="auto">
          <a:xfrm>
            <a:off x="1676400" y="3505200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+</a:t>
            </a:r>
          </a:p>
        </p:txBody>
      </p:sp>
      <p:sp>
        <p:nvSpPr>
          <p:cNvPr id="1100815" name="Rectangle 15"/>
          <p:cNvSpPr>
            <a:spLocks noChangeArrowheads="1"/>
          </p:cNvSpPr>
          <p:nvPr/>
        </p:nvSpPr>
        <p:spPr bwMode="auto">
          <a:xfrm>
            <a:off x="2133600" y="3124200"/>
            <a:ext cx="2743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0816" name="Text Box 16"/>
          <p:cNvSpPr txBox="1">
            <a:spLocks noChangeArrowheads="1"/>
          </p:cNvSpPr>
          <p:nvPr/>
        </p:nvSpPr>
        <p:spPr bwMode="auto">
          <a:xfrm>
            <a:off x="2193925" y="3228975"/>
            <a:ext cx="2559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00000000000000000</a:t>
            </a:r>
          </a:p>
          <a:p>
            <a:pPr eaLnBrk="1" hangingPunct="1"/>
            <a:r>
              <a:rPr lang="en-US" altLang="zh-TW"/>
              <a:t>00000000000000001</a:t>
            </a:r>
          </a:p>
          <a:p>
            <a:pPr eaLnBrk="1" hangingPunct="1"/>
            <a:r>
              <a:rPr lang="en-US" altLang="zh-TW"/>
              <a:t>…</a:t>
            </a:r>
          </a:p>
          <a:p>
            <a:pPr eaLnBrk="1" hangingPunct="1"/>
            <a:r>
              <a:rPr lang="en-US" altLang="zh-TW"/>
              <a:t>1010101010101010101</a:t>
            </a:r>
          </a:p>
        </p:txBody>
      </p:sp>
      <p:sp>
        <p:nvSpPr>
          <p:cNvPr id="1100817" name="Text Box 17"/>
          <p:cNvSpPr txBox="1">
            <a:spLocks noChangeArrowheads="1"/>
          </p:cNvSpPr>
          <p:nvPr/>
        </p:nvSpPr>
        <p:spPr bwMode="auto">
          <a:xfrm>
            <a:off x="5505450" y="3276600"/>
            <a:ext cx="26479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set of all (n-1)-bit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strings without 11.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Totally r</a:t>
            </a:r>
            <a:r>
              <a:rPr lang="en-US" altLang="zh-TW" baseline="-25000"/>
              <a:t>n-1</a:t>
            </a:r>
            <a:r>
              <a:rPr lang="en-US" altLang="zh-TW"/>
              <a:t> of them.</a:t>
            </a:r>
          </a:p>
        </p:txBody>
      </p:sp>
      <p:sp>
        <p:nvSpPr>
          <p:cNvPr id="1100818" name="AutoShape 18"/>
          <p:cNvSpPr>
            <a:spLocks/>
          </p:cNvSpPr>
          <p:nvPr/>
        </p:nvSpPr>
        <p:spPr bwMode="auto">
          <a:xfrm>
            <a:off x="5029200" y="32004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0819" name="Text Box 19"/>
          <p:cNvSpPr txBox="1">
            <a:spLocks noChangeArrowheads="1"/>
          </p:cNvSpPr>
          <p:nvPr/>
        </p:nvSpPr>
        <p:spPr bwMode="auto">
          <a:xfrm>
            <a:off x="3144838" y="6324600"/>
            <a:ext cx="27987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Therefore, r</a:t>
            </a:r>
            <a:r>
              <a:rPr lang="en-US" altLang="zh-TW" baseline="-25000"/>
              <a:t>n</a:t>
            </a:r>
            <a:r>
              <a:rPr lang="en-US" altLang="zh-TW"/>
              <a:t> = r</a:t>
            </a:r>
            <a:r>
              <a:rPr lang="en-US" altLang="zh-TW" baseline="-25000"/>
              <a:t>n-1</a:t>
            </a:r>
            <a:r>
              <a:rPr lang="en-US" altLang="zh-TW"/>
              <a:t> + r</a:t>
            </a:r>
            <a:r>
              <a:rPr lang="en-US" altLang="zh-TW" baseline="-25000"/>
              <a:t>n-2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7" grpId="0"/>
      <p:bldP spid="1100808" grpId="0"/>
      <p:bldP spid="1100809" grpId="0" animBg="1"/>
      <p:bldP spid="1100810" grpId="0"/>
      <p:bldP spid="1100811" grpId="0"/>
      <p:bldP spid="1100812" grpId="0" animBg="1"/>
      <p:bldP spid="1100813" grpId="0"/>
      <p:bldP spid="1100814" grpId="0"/>
      <p:bldP spid="1100815" grpId="0" animBg="1"/>
      <p:bldP spid="1100816" grpId="0"/>
      <p:bldP spid="1100817" grpId="0"/>
      <p:bldP spid="1100818" grpId="0" animBg="1"/>
      <p:bldP spid="11008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130550" y="4572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In-Class Exercise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828800" y="1295400"/>
            <a:ext cx="55975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n-bit string without the bit pattern 111?</a:t>
            </a:r>
          </a:p>
        </p:txBody>
      </p:sp>
      <p:sp>
        <p:nvSpPr>
          <p:cNvPr id="1101828" name="Text Box 4"/>
          <p:cNvSpPr txBox="1">
            <a:spLocks noChangeArrowheads="1"/>
          </p:cNvSpPr>
          <p:nvPr/>
        </p:nvSpPr>
        <p:spPr bwMode="auto">
          <a:xfrm>
            <a:off x="1828800" y="1949450"/>
            <a:ext cx="413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such strings.</a:t>
            </a:r>
          </a:p>
        </p:txBody>
      </p:sp>
      <p:sp>
        <p:nvSpPr>
          <p:cNvPr id="1101830" name="Text Box 6"/>
          <p:cNvSpPr txBox="1">
            <a:spLocks noChangeArrowheads="1"/>
          </p:cNvSpPr>
          <p:nvPr/>
        </p:nvSpPr>
        <p:spPr bwMode="auto">
          <a:xfrm>
            <a:off x="1828800" y="4114800"/>
            <a:ext cx="42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10</a:t>
            </a:r>
          </a:p>
        </p:txBody>
      </p:sp>
      <p:sp>
        <p:nvSpPr>
          <p:cNvPr id="1101831" name="Text Box 7"/>
          <p:cNvSpPr txBox="1">
            <a:spLocks noChangeArrowheads="1"/>
          </p:cNvSpPr>
          <p:nvPr/>
        </p:nvSpPr>
        <p:spPr bwMode="auto">
          <a:xfrm>
            <a:off x="2220913" y="4114800"/>
            <a:ext cx="293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+</a:t>
            </a:r>
          </a:p>
        </p:txBody>
      </p:sp>
      <p:sp>
        <p:nvSpPr>
          <p:cNvPr id="1101832" name="Rectangle 8"/>
          <p:cNvSpPr>
            <a:spLocks noChangeArrowheads="1"/>
          </p:cNvSpPr>
          <p:nvPr/>
        </p:nvSpPr>
        <p:spPr bwMode="auto">
          <a:xfrm>
            <a:off x="2667000" y="3886200"/>
            <a:ext cx="2438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1834" name="Text Box 10"/>
          <p:cNvSpPr txBox="1">
            <a:spLocks noChangeArrowheads="1"/>
          </p:cNvSpPr>
          <p:nvPr/>
        </p:nvSpPr>
        <p:spPr bwMode="auto">
          <a:xfrm>
            <a:off x="5734050" y="4038600"/>
            <a:ext cx="53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n-2</a:t>
            </a:r>
            <a:endParaRPr lang="en-US" altLang="zh-TW"/>
          </a:p>
        </p:txBody>
      </p:sp>
      <p:sp>
        <p:nvSpPr>
          <p:cNvPr id="1101835" name="AutoShape 11"/>
          <p:cNvSpPr>
            <a:spLocks/>
          </p:cNvSpPr>
          <p:nvPr/>
        </p:nvSpPr>
        <p:spPr bwMode="auto">
          <a:xfrm>
            <a:off x="5257800" y="39624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1836" name="Text Box 12"/>
          <p:cNvSpPr txBox="1">
            <a:spLocks noChangeArrowheads="1"/>
          </p:cNvSpPr>
          <p:nvPr/>
        </p:nvSpPr>
        <p:spPr bwMode="auto">
          <a:xfrm>
            <a:off x="1905000" y="29718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0</a:t>
            </a:r>
          </a:p>
        </p:txBody>
      </p:sp>
      <p:sp>
        <p:nvSpPr>
          <p:cNvPr id="1101837" name="Text Box 13"/>
          <p:cNvSpPr txBox="1">
            <a:spLocks noChangeArrowheads="1"/>
          </p:cNvSpPr>
          <p:nvPr/>
        </p:nvSpPr>
        <p:spPr bwMode="auto">
          <a:xfrm>
            <a:off x="2209800" y="2971800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+</a:t>
            </a:r>
          </a:p>
        </p:txBody>
      </p:sp>
      <p:sp>
        <p:nvSpPr>
          <p:cNvPr id="1101838" name="Rectangle 14"/>
          <p:cNvSpPr>
            <a:spLocks noChangeArrowheads="1"/>
          </p:cNvSpPr>
          <p:nvPr/>
        </p:nvSpPr>
        <p:spPr bwMode="auto">
          <a:xfrm>
            <a:off x="2667000" y="2667000"/>
            <a:ext cx="2743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1840" name="Text Box 16"/>
          <p:cNvSpPr txBox="1">
            <a:spLocks noChangeArrowheads="1"/>
          </p:cNvSpPr>
          <p:nvPr/>
        </p:nvSpPr>
        <p:spPr bwMode="auto">
          <a:xfrm>
            <a:off x="5943600" y="2771775"/>
            <a:ext cx="504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/>
              <a:t>r</a:t>
            </a:r>
            <a:r>
              <a:rPr lang="en-US" altLang="zh-TW" baseline="-25000"/>
              <a:t>n-1</a:t>
            </a:r>
            <a:endParaRPr lang="en-US" altLang="zh-TW"/>
          </a:p>
        </p:txBody>
      </p:sp>
      <p:sp>
        <p:nvSpPr>
          <p:cNvPr id="1101841" name="AutoShape 17"/>
          <p:cNvSpPr>
            <a:spLocks/>
          </p:cNvSpPr>
          <p:nvPr/>
        </p:nvSpPr>
        <p:spPr bwMode="auto">
          <a:xfrm>
            <a:off x="5562600" y="266700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1842" name="Text Box 18"/>
          <p:cNvSpPr txBox="1">
            <a:spLocks noChangeArrowheads="1"/>
          </p:cNvSpPr>
          <p:nvPr/>
        </p:nvSpPr>
        <p:spPr bwMode="auto">
          <a:xfrm>
            <a:off x="3505200" y="6024563"/>
            <a:ext cx="211772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</a:t>
            </a:r>
            <a:r>
              <a:rPr lang="en-US" altLang="zh-TW"/>
              <a:t> = r</a:t>
            </a:r>
            <a:r>
              <a:rPr lang="en-US" altLang="zh-TW" baseline="-25000"/>
              <a:t>n-1</a:t>
            </a:r>
            <a:r>
              <a:rPr lang="en-US" altLang="zh-TW"/>
              <a:t> + r</a:t>
            </a:r>
            <a:r>
              <a:rPr lang="en-US" altLang="zh-TW" baseline="-25000"/>
              <a:t>n-2 </a:t>
            </a:r>
            <a:r>
              <a:rPr lang="en-US" altLang="zh-TW"/>
              <a:t>+ r</a:t>
            </a:r>
            <a:r>
              <a:rPr lang="en-US" altLang="zh-TW" baseline="-25000"/>
              <a:t>n-3</a:t>
            </a:r>
          </a:p>
        </p:txBody>
      </p:sp>
      <p:sp>
        <p:nvSpPr>
          <p:cNvPr id="1101843" name="Text Box 19"/>
          <p:cNvSpPr txBox="1">
            <a:spLocks noChangeArrowheads="1"/>
          </p:cNvSpPr>
          <p:nvPr/>
        </p:nvSpPr>
        <p:spPr bwMode="auto">
          <a:xfrm>
            <a:off x="1679575" y="5181600"/>
            <a:ext cx="53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110</a:t>
            </a:r>
          </a:p>
        </p:txBody>
      </p:sp>
      <p:sp>
        <p:nvSpPr>
          <p:cNvPr id="1101844" name="Text Box 20"/>
          <p:cNvSpPr txBox="1">
            <a:spLocks noChangeArrowheads="1"/>
          </p:cNvSpPr>
          <p:nvPr/>
        </p:nvSpPr>
        <p:spPr bwMode="auto">
          <a:xfrm>
            <a:off x="2209800" y="5181600"/>
            <a:ext cx="293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+</a:t>
            </a:r>
          </a:p>
        </p:txBody>
      </p:sp>
      <p:sp>
        <p:nvSpPr>
          <p:cNvPr id="1101845" name="Rectangle 21"/>
          <p:cNvSpPr>
            <a:spLocks noChangeArrowheads="1"/>
          </p:cNvSpPr>
          <p:nvPr/>
        </p:nvSpPr>
        <p:spPr bwMode="auto">
          <a:xfrm>
            <a:off x="2667000" y="4953000"/>
            <a:ext cx="2133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1846" name="Text Box 22"/>
          <p:cNvSpPr txBox="1">
            <a:spLocks noChangeArrowheads="1"/>
          </p:cNvSpPr>
          <p:nvPr/>
        </p:nvSpPr>
        <p:spPr bwMode="auto">
          <a:xfrm>
            <a:off x="5410200" y="5043488"/>
            <a:ext cx="53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n-3</a:t>
            </a:r>
            <a:endParaRPr lang="en-US" altLang="zh-TW"/>
          </a:p>
        </p:txBody>
      </p:sp>
      <p:sp>
        <p:nvSpPr>
          <p:cNvPr id="1101847" name="AutoShape 23"/>
          <p:cNvSpPr>
            <a:spLocks/>
          </p:cNvSpPr>
          <p:nvPr/>
        </p:nvSpPr>
        <p:spPr bwMode="auto">
          <a:xfrm>
            <a:off x="5029200" y="4953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828" grpId="0"/>
      <p:bldP spid="1101830" grpId="0"/>
      <p:bldP spid="1101831" grpId="0"/>
      <p:bldP spid="1101832" grpId="0" animBg="1"/>
      <p:bldP spid="1101834" grpId="0"/>
      <p:bldP spid="1101835" grpId="0" animBg="1"/>
      <p:bldP spid="1101836" grpId="0"/>
      <p:bldP spid="1101837" grpId="0"/>
      <p:bldP spid="1101838" grpId="0" animBg="1"/>
      <p:bldP spid="1101840" grpId="0"/>
      <p:bldP spid="1101841" grpId="0" animBg="1"/>
      <p:bldP spid="1101842" grpId="0" animBg="1"/>
      <p:bldP spid="1101843" grpId="0"/>
      <p:bldP spid="1101844" grpId="0"/>
      <p:bldP spid="1101845" grpId="0" animBg="1"/>
      <p:bldP spid="1101846" grpId="0"/>
      <p:bldP spid="11018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897313" y="457200"/>
            <a:ext cx="1208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Domino</a:t>
            </a:r>
          </a:p>
        </p:txBody>
      </p:sp>
      <p:sp>
        <p:nvSpPr>
          <p:cNvPr id="15363" name="Text Box 21"/>
          <p:cNvSpPr txBox="1">
            <a:spLocks noChangeArrowheads="1"/>
          </p:cNvSpPr>
          <p:nvPr/>
        </p:nvSpPr>
        <p:spPr bwMode="auto">
          <a:xfrm>
            <a:off x="808038" y="1219200"/>
            <a:ext cx="74977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Given a 2xn puzzle, how many ways to fill it with dominos (2x1 tiles)?</a:t>
            </a:r>
          </a:p>
        </p:txBody>
      </p:sp>
      <p:sp>
        <p:nvSpPr>
          <p:cNvPr id="1102890" name="Text Box 42"/>
          <p:cNvSpPr txBox="1">
            <a:spLocks noChangeArrowheads="1"/>
          </p:cNvSpPr>
          <p:nvPr/>
        </p:nvSpPr>
        <p:spPr bwMode="auto">
          <a:xfrm>
            <a:off x="1524000" y="3200400"/>
            <a:ext cx="6059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There are 3 ways to fill a 2x3 puzzle with dominos.</a:t>
            </a:r>
          </a:p>
        </p:txBody>
      </p:sp>
      <p:sp>
        <p:nvSpPr>
          <p:cNvPr id="1102891" name="Text Box 43"/>
          <p:cNvSpPr txBox="1">
            <a:spLocks noChangeArrowheads="1"/>
          </p:cNvSpPr>
          <p:nvPr/>
        </p:nvSpPr>
        <p:spPr bwMode="auto">
          <a:xfrm>
            <a:off x="1143000" y="4114800"/>
            <a:ext cx="685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fill a 2xn puzzle with dominos.</a:t>
            </a:r>
          </a:p>
        </p:txBody>
      </p:sp>
      <p:sp>
        <p:nvSpPr>
          <p:cNvPr id="1102892" name="Rectangle 44"/>
          <p:cNvSpPr>
            <a:spLocks noChangeArrowheads="1"/>
          </p:cNvSpPr>
          <p:nvPr/>
        </p:nvSpPr>
        <p:spPr bwMode="auto">
          <a:xfrm>
            <a:off x="2362200" y="4957763"/>
            <a:ext cx="435610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438400" y="2133600"/>
            <a:ext cx="3810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819400" y="2133600"/>
            <a:ext cx="3810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3200400" y="2133600"/>
            <a:ext cx="3810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3962400" y="2133600"/>
            <a:ext cx="3810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 rot="5400000">
            <a:off x="4533900" y="1943100"/>
            <a:ext cx="3810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 rot="5400000">
            <a:off x="4533900" y="2324100"/>
            <a:ext cx="3810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 rot="5400000">
            <a:off x="5753100" y="1943100"/>
            <a:ext cx="3810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 rot="5400000">
            <a:off x="5753100" y="2324100"/>
            <a:ext cx="3810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324600" y="2133600"/>
            <a:ext cx="3810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6" name="Rectangle 53"/>
          <p:cNvSpPr>
            <a:spLocks noChangeArrowheads="1"/>
          </p:cNvSpPr>
          <p:nvPr/>
        </p:nvSpPr>
        <p:spPr bwMode="auto">
          <a:xfrm>
            <a:off x="6096000" y="228600"/>
            <a:ext cx="3810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7" name="Rectangle 55"/>
          <p:cNvSpPr>
            <a:spLocks noChangeArrowheads="1"/>
          </p:cNvSpPr>
          <p:nvPr/>
        </p:nvSpPr>
        <p:spPr bwMode="auto">
          <a:xfrm rot="5400000">
            <a:off x="6896100" y="190500"/>
            <a:ext cx="3810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538288" y="1600200"/>
            <a:ext cx="5395912" cy="1524000"/>
            <a:chOff x="1537855" y="1600200"/>
            <a:chExt cx="5396345" cy="1524000"/>
          </a:xfrm>
        </p:grpSpPr>
        <p:cxnSp>
          <p:nvCxnSpPr>
            <p:cNvPr id="15381" name="Straight Connector 18"/>
            <p:cNvCxnSpPr>
              <a:cxnSpLocks noChangeShapeType="1"/>
            </p:cNvCxnSpPr>
            <p:nvPr/>
          </p:nvCxnSpPr>
          <p:spPr bwMode="auto">
            <a:xfrm>
              <a:off x="2057400" y="2514600"/>
              <a:ext cx="4876800" cy="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Straight Connector 20"/>
            <p:cNvCxnSpPr>
              <a:cxnSpLocks noChangeShapeType="1"/>
            </p:cNvCxnSpPr>
            <p:nvPr/>
          </p:nvCxnSpPr>
          <p:spPr bwMode="auto">
            <a:xfrm>
              <a:off x="2819400" y="1981200"/>
              <a:ext cx="0" cy="114300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Straight Connector 21"/>
            <p:cNvCxnSpPr>
              <a:cxnSpLocks noChangeShapeType="1"/>
            </p:cNvCxnSpPr>
            <p:nvPr/>
          </p:nvCxnSpPr>
          <p:spPr bwMode="auto">
            <a:xfrm>
              <a:off x="2438400" y="1981200"/>
              <a:ext cx="0" cy="114300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Straight Connector 22"/>
            <p:cNvCxnSpPr>
              <a:cxnSpLocks noChangeShapeType="1"/>
            </p:cNvCxnSpPr>
            <p:nvPr/>
          </p:nvCxnSpPr>
          <p:spPr bwMode="auto">
            <a:xfrm>
              <a:off x="3200400" y="1981200"/>
              <a:ext cx="0" cy="114300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Straight Connector 24"/>
            <p:cNvCxnSpPr>
              <a:cxnSpLocks noChangeShapeType="1"/>
            </p:cNvCxnSpPr>
            <p:nvPr/>
          </p:nvCxnSpPr>
          <p:spPr bwMode="auto">
            <a:xfrm>
              <a:off x="3581400" y="1981200"/>
              <a:ext cx="0" cy="114300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6" name="Straight Connector 25"/>
            <p:cNvCxnSpPr>
              <a:cxnSpLocks noChangeShapeType="1"/>
            </p:cNvCxnSpPr>
            <p:nvPr/>
          </p:nvCxnSpPr>
          <p:spPr bwMode="auto">
            <a:xfrm>
              <a:off x="3962400" y="1981200"/>
              <a:ext cx="0" cy="114300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7" name="Straight Connector 26"/>
            <p:cNvCxnSpPr>
              <a:cxnSpLocks noChangeShapeType="1"/>
            </p:cNvCxnSpPr>
            <p:nvPr/>
          </p:nvCxnSpPr>
          <p:spPr bwMode="auto">
            <a:xfrm>
              <a:off x="4343400" y="1981200"/>
              <a:ext cx="0" cy="114300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8" name="Straight Connector 27"/>
            <p:cNvCxnSpPr>
              <a:cxnSpLocks noChangeShapeType="1"/>
            </p:cNvCxnSpPr>
            <p:nvPr/>
          </p:nvCxnSpPr>
          <p:spPr bwMode="auto">
            <a:xfrm>
              <a:off x="4724400" y="1981200"/>
              <a:ext cx="0" cy="114300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9" name="Straight Connector 28"/>
            <p:cNvCxnSpPr>
              <a:cxnSpLocks noChangeShapeType="1"/>
            </p:cNvCxnSpPr>
            <p:nvPr/>
          </p:nvCxnSpPr>
          <p:spPr bwMode="auto">
            <a:xfrm>
              <a:off x="5105400" y="1981200"/>
              <a:ext cx="0" cy="114300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0" name="Straight Connector 29"/>
            <p:cNvCxnSpPr>
              <a:cxnSpLocks noChangeShapeType="1"/>
            </p:cNvCxnSpPr>
            <p:nvPr/>
          </p:nvCxnSpPr>
          <p:spPr bwMode="auto">
            <a:xfrm>
              <a:off x="5943600" y="1981200"/>
              <a:ext cx="0" cy="114300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1" name="Straight Connector 30"/>
            <p:cNvCxnSpPr>
              <a:cxnSpLocks noChangeShapeType="1"/>
            </p:cNvCxnSpPr>
            <p:nvPr/>
          </p:nvCxnSpPr>
          <p:spPr bwMode="auto">
            <a:xfrm>
              <a:off x="5562600" y="1981200"/>
              <a:ext cx="0" cy="114300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2" name="Straight Connector 31"/>
            <p:cNvCxnSpPr>
              <a:cxnSpLocks noChangeShapeType="1"/>
            </p:cNvCxnSpPr>
            <p:nvPr/>
          </p:nvCxnSpPr>
          <p:spPr bwMode="auto">
            <a:xfrm>
              <a:off x="6324600" y="1981200"/>
              <a:ext cx="0" cy="114300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3" name="Straight Connector 32"/>
            <p:cNvCxnSpPr>
              <a:cxnSpLocks noChangeShapeType="1"/>
            </p:cNvCxnSpPr>
            <p:nvPr/>
          </p:nvCxnSpPr>
          <p:spPr bwMode="auto">
            <a:xfrm>
              <a:off x="6705600" y="1981200"/>
              <a:ext cx="0" cy="114300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4" name="Straight Connector 34"/>
            <p:cNvCxnSpPr>
              <a:cxnSpLocks noChangeShapeType="1"/>
            </p:cNvCxnSpPr>
            <p:nvPr/>
          </p:nvCxnSpPr>
          <p:spPr bwMode="auto">
            <a:xfrm>
              <a:off x="2057400" y="2133600"/>
              <a:ext cx="4876800" cy="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5" name="Straight Connector 35"/>
            <p:cNvCxnSpPr>
              <a:cxnSpLocks noChangeShapeType="1"/>
            </p:cNvCxnSpPr>
            <p:nvPr/>
          </p:nvCxnSpPr>
          <p:spPr bwMode="auto">
            <a:xfrm>
              <a:off x="2057400" y="2895600"/>
              <a:ext cx="4876800" cy="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6" name="Straight Arrow Connector 66"/>
            <p:cNvCxnSpPr>
              <a:cxnSpLocks noChangeShapeType="1"/>
            </p:cNvCxnSpPr>
            <p:nvPr/>
          </p:nvCxnSpPr>
          <p:spPr bwMode="auto">
            <a:xfrm>
              <a:off x="1828800" y="2133600"/>
              <a:ext cx="0" cy="7620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97" name="TextBox 67"/>
            <p:cNvSpPr txBox="1">
              <a:spLocks noChangeArrowheads="1"/>
            </p:cNvSpPr>
            <p:nvPr/>
          </p:nvSpPr>
          <p:spPr bwMode="auto">
            <a:xfrm>
              <a:off x="1537855" y="2360013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cxnSp>
          <p:nvCxnSpPr>
            <p:cNvPr id="15398" name="Straight Arrow Connector 68"/>
            <p:cNvCxnSpPr>
              <a:cxnSpLocks noChangeShapeType="1"/>
            </p:cNvCxnSpPr>
            <p:nvPr/>
          </p:nvCxnSpPr>
          <p:spPr bwMode="auto">
            <a:xfrm flipH="1">
              <a:off x="2438400" y="1932710"/>
              <a:ext cx="114300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99" name="Straight Arrow Connector 71"/>
            <p:cNvCxnSpPr>
              <a:cxnSpLocks noChangeShapeType="1"/>
            </p:cNvCxnSpPr>
            <p:nvPr/>
          </p:nvCxnSpPr>
          <p:spPr bwMode="auto">
            <a:xfrm flipH="1">
              <a:off x="3962400" y="1939635"/>
              <a:ext cx="114300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00" name="Straight Arrow Connector 72"/>
            <p:cNvCxnSpPr>
              <a:cxnSpLocks noChangeShapeType="1"/>
            </p:cNvCxnSpPr>
            <p:nvPr/>
          </p:nvCxnSpPr>
          <p:spPr bwMode="auto">
            <a:xfrm flipH="1">
              <a:off x="5562600" y="1939635"/>
              <a:ext cx="114300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401" name="TextBox 74"/>
            <p:cNvSpPr txBox="1">
              <a:spLocks noChangeArrowheads="1"/>
            </p:cNvSpPr>
            <p:nvPr/>
          </p:nvSpPr>
          <p:spPr bwMode="auto">
            <a:xfrm>
              <a:off x="2874670" y="1600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15402" name="TextBox 76"/>
            <p:cNvSpPr txBox="1">
              <a:spLocks noChangeArrowheads="1"/>
            </p:cNvSpPr>
            <p:nvPr/>
          </p:nvSpPr>
          <p:spPr bwMode="auto">
            <a:xfrm>
              <a:off x="4419600" y="1600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15403" name="TextBox 77"/>
            <p:cNvSpPr txBox="1">
              <a:spLocks noChangeArrowheads="1"/>
            </p:cNvSpPr>
            <p:nvPr/>
          </p:nvSpPr>
          <p:spPr bwMode="auto">
            <a:xfrm>
              <a:off x="5998870" y="1600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810000" y="1676400"/>
            <a:ext cx="3276600" cy="1600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486400" y="1676400"/>
            <a:ext cx="1752600" cy="1600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2890" grpId="0"/>
      <p:bldP spid="1102891" grpId="0"/>
      <p:bldP spid="1102892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80" grpId="0" animBg="1"/>
      <p:bldP spid="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897313" y="457200"/>
            <a:ext cx="1208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Domino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08038" y="1371600"/>
            <a:ext cx="74977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Given a 2xn puzzle, how many ways to fill it with dominos (2x1 tiles)?</a:t>
            </a:r>
          </a:p>
        </p:txBody>
      </p:sp>
      <p:sp>
        <p:nvSpPr>
          <p:cNvPr id="1104900" name="Rectangle 4"/>
          <p:cNvSpPr>
            <a:spLocks noChangeArrowheads="1"/>
          </p:cNvSpPr>
          <p:nvPr/>
        </p:nvSpPr>
        <p:spPr bwMode="auto">
          <a:xfrm>
            <a:off x="1752600" y="3429000"/>
            <a:ext cx="5638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01" name="Line 5"/>
          <p:cNvSpPr>
            <a:spLocks noChangeShapeType="1"/>
          </p:cNvSpPr>
          <p:nvPr/>
        </p:nvSpPr>
        <p:spPr bwMode="auto">
          <a:xfrm>
            <a:off x="21336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ext Box 16"/>
          <p:cNvSpPr txBox="1">
            <a:spLocks noChangeArrowheads="1"/>
          </p:cNvSpPr>
          <p:nvPr/>
        </p:nvSpPr>
        <p:spPr bwMode="auto">
          <a:xfrm>
            <a:off x="1143000" y="2057400"/>
            <a:ext cx="685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fill a 2xn puzzle with dominos.</a:t>
            </a:r>
          </a:p>
        </p:txBody>
      </p:sp>
      <p:sp>
        <p:nvSpPr>
          <p:cNvPr id="1104914" name="Rectangle 18"/>
          <p:cNvSpPr>
            <a:spLocks noChangeArrowheads="1"/>
          </p:cNvSpPr>
          <p:nvPr/>
        </p:nvSpPr>
        <p:spPr bwMode="auto">
          <a:xfrm>
            <a:off x="2819400" y="3581400"/>
            <a:ext cx="426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n-1</a:t>
            </a:r>
            <a:r>
              <a:rPr lang="en-US" altLang="zh-TW"/>
              <a:t> to fill the remaining 2x(n-1) puzzle</a:t>
            </a:r>
          </a:p>
        </p:txBody>
      </p:sp>
      <p:sp>
        <p:nvSpPr>
          <p:cNvPr id="1104916" name="Rectangle 20"/>
          <p:cNvSpPr>
            <a:spLocks noChangeArrowheads="1"/>
          </p:cNvSpPr>
          <p:nvPr/>
        </p:nvSpPr>
        <p:spPr bwMode="auto">
          <a:xfrm>
            <a:off x="1690688" y="4953000"/>
            <a:ext cx="5638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4918" name="Rectangle 22"/>
          <p:cNvSpPr>
            <a:spLocks noChangeArrowheads="1"/>
          </p:cNvSpPr>
          <p:nvPr/>
        </p:nvSpPr>
        <p:spPr bwMode="auto">
          <a:xfrm>
            <a:off x="2778125" y="5105400"/>
            <a:ext cx="4322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n-2</a:t>
            </a:r>
            <a:r>
              <a:rPr lang="en-US" altLang="zh-TW"/>
              <a:t> to fill the remaining 2x(n-2) puzzle</a:t>
            </a:r>
          </a:p>
        </p:txBody>
      </p:sp>
      <p:sp>
        <p:nvSpPr>
          <p:cNvPr id="1104919" name="Text Box 23"/>
          <p:cNvSpPr txBox="1">
            <a:spLocks noChangeArrowheads="1"/>
          </p:cNvSpPr>
          <p:nvPr/>
        </p:nvSpPr>
        <p:spPr bwMode="auto">
          <a:xfrm>
            <a:off x="1165225" y="2819400"/>
            <a:ext cx="3635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1: put the domino vertically</a:t>
            </a:r>
          </a:p>
        </p:txBody>
      </p:sp>
      <p:sp>
        <p:nvSpPr>
          <p:cNvPr id="1104920" name="Line 24"/>
          <p:cNvSpPr>
            <a:spLocks noChangeShapeType="1"/>
          </p:cNvSpPr>
          <p:nvPr/>
        </p:nvSpPr>
        <p:spPr bwMode="auto">
          <a:xfrm>
            <a:off x="1690688" y="525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4921" name="Line 25"/>
          <p:cNvSpPr>
            <a:spLocks noChangeShapeType="1"/>
          </p:cNvSpPr>
          <p:nvPr/>
        </p:nvSpPr>
        <p:spPr bwMode="auto">
          <a:xfrm flipV="1">
            <a:off x="2452688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4922" name="Line 26"/>
          <p:cNvSpPr>
            <a:spLocks noChangeShapeType="1"/>
          </p:cNvSpPr>
          <p:nvPr/>
        </p:nvSpPr>
        <p:spPr bwMode="auto">
          <a:xfrm flipV="1">
            <a:off x="2452688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4923" name="Text Box 27"/>
          <p:cNvSpPr txBox="1">
            <a:spLocks noChangeArrowheads="1"/>
          </p:cNvSpPr>
          <p:nvPr/>
        </p:nvSpPr>
        <p:spPr bwMode="auto">
          <a:xfrm>
            <a:off x="1143000" y="4357688"/>
            <a:ext cx="3932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2: put the domino horizontally</a:t>
            </a:r>
          </a:p>
        </p:txBody>
      </p:sp>
      <p:sp>
        <p:nvSpPr>
          <p:cNvPr id="1104924" name="Text Box 28"/>
          <p:cNvSpPr txBox="1">
            <a:spLocks noChangeArrowheads="1"/>
          </p:cNvSpPr>
          <p:nvPr/>
        </p:nvSpPr>
        <p:spPr bwMode="auto">
          <a:xfrm>
            <a:off x="3144838" y="6019800"/>
            <a:ext cx="27987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Therefore, r</a:t>
            </a:r>
            <a:r>
              <a:rPr lang="en-US" altLang="zh-TW" baseline="-25000"/>
              <a:t>n</a:t>
            </a:r>
            <a:r>
              <a:rPr lang="en-US" altLang="zh-TW"/>
              <a:t> = r</a:t>
            </a:r>
            <a:r>
              <a:rPr lang="en-US" altLang="zh-TW" baseline="-25000"/>
              <a:t>n-1</a:t>
            </a:r>
            <a:r>
              <a:rPr lang="en-US" altLang="zh-TW"/>
              <a:t> + r</a:t>
            </a:r>
            <a:r>
              <a:rPr lang="en-US" altLang="zh-TW" baseline="-25000"/>
              <a:t>n-2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900" grpId="0" animBg="1"/>
      <p:bldP spid="1104914" grpId="0"/>
      <p:bldP spid="1104916" grpId="0" animBg="1"/>
      <p:bldP spid="1104918" grpId="0"/>
      <p:bldP spid="1104919" grpId="0"/>
      <p:bldP spid="1104923" grpId="0"/>
      <p:bldP spid="11049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971800" y="1752600"/>
            <a:ext cx="3170238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Setting up recurrences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Fibonacci recurrence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Catalan recurrence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Other recurrences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Writing recursive program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Solving recurrences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624263" y="457200"/>
            <a:ext cx="186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Parenthesis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681163" y="1371600"/>
            <a:ext cx="57102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valid ways to add n pairs of parentheses?</a:t>
            </a:r>
          </a:p>
        </p:txBody>
      </p:sp>
      <p:sp>
        <p:nvSpPr>
          <p:cNvPr id="1105936" name="Text Box 16"/>
          <p:cNvSpPr txBox="1">
            <a:spLocks noChangeArrowheads="1"/>
          </p:cNvSpPr>
          <p:nvPr/>
        </p:nvSpPr>
        <p:spPr bwMode="auto">
          <a:xfrm>
            <a:off x="2608263" y="2819400"/>
            <a:ext cx="3868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((()))    (()())     (())()    ()(())    ()()()</a:t>
            </a:r>
          </a:p>
        </p:txBody>
      </p:sp>
      <p:sp>
        <p:nvSpPr>
          <p:cNvPr id="1105937" name="Text Box 17"/>
          <p:cNvSpPr txBox="1">
            <a:spLocks noChangeArrowheads="1"/>
          </p:cNvSpPr>
          <p:nvPr/>
        </p:nvSpPr>
        <p:spPr bwMode="auto">
          <a:xfrm>
            <a:off x="1447800" y="2133600"/>
            <a:ext cx="6326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There are 5 valid ways to add 3 pairs of parentheses.</a:t>
            </a:r>
          </a:p>
        </p:txBody>
      </p:sp>
      <p:sp>
        <p:nvSpPr>
          <p:cNvPr id="1105938" name="Text Box 18"/>
          <p:cNvSpPr txBox="1">
            <a:spLocks noChangeArrowheads="1"/>
          </p:cNvSpPr>
          <p:nvPr/>
        </p:nvSpPr>
        <p:spPr bwMode="auto">
          <a:xfrm>
            <a:off x="1295400" y="3554413"/>
            <a:ext cx="6562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add n pairs of parentheses.</a:t>
            </a:r>
          </a:p>
        </p:txBody>
      </p:sp>
      <p:sp>
        <p:nvSpPr>
          <p:cNvPr id="1105939" name="Rectangle 19"/>
          <p:cNvSpPr>
            <a:spLocks noChangeArrowheads="1"/>
          </p:cNvSpPr>
          <p:nvPr/>
        </p:nvSpPr>
        <p:spPr bwMode="auto">
          <a:xfrm>
            <a:off x="2362200" y="4195763"/>
            <a:ext cx="435610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36" grpId="0"/>
      <p:bldP spid="1105937" grpId="0"/>
      <p:bldP spid="1105938" grpId="0"/>
      <p:bldP spid="11059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624263" y="457200"/>
            <a:ext cx="186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Parenthesis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681163" y="1295400"/>
            <a:ext cx="57102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valid ways to add n pairs of parentheses?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1295400" y="1828800"/>
            <a:ext cx="6562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add n pairs of parentheses.</a:t>
            </a:r>
          </a:p>
        </p:txBody>
      </p:sp>
      <p:sp>
        <p:nvSpPr>
          <p:cNvPr id="1106952" name="Text Box 8"/>
          <p:cNvSpPr txBox="1">
            <a:spLocks noChangeArrowheads="1"/>
          </p:cNvSpPr>
          <p:nvPr/>
        </p:nvSpPr>
        <p:spPr bwMode="auto">
          <a:xfrm>
            <a:off x="1295400" y="2743200"/>
            <a:ext cx="915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1:</a:t>
            </a:r>
          </a:p>
        </p:txBody>
      </p:sp>
      <p:sp>
        <p:nvSpPr>
          <p:cNvPr id="1106953" name="Text Box 9"/>
          <p:cNvSpPr txBox="1">
            <a:spLocks noChangeArrowheads="1"/>
          </p:cNvSpPr>
          <p:nvPr/>
        </p:nvSpPr>
        <p:spPr bwMode="auto">
          <a:xfrm>
            <a:off x="2390775" y="2757488"/>
            <a:ext cx="2257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()--------------------</a:t>
            </a:r>
          </a:p>
        </p:txBody>
      </p:sp>
      <p:sp>
        <p:nvSpPr>
          <p:cNvPr id="1106954" name="AutoShape 10"/>
          <p:cNvSpPr>
            <a:spLocks/>
          </p:cNvSpPr>
          <p:nvPr/>
        </p:nvSpPr>
        <p:spPr bwMode="auto">
          <a:xfrm rot="5400000">
            <a:off x="3467100" y="2247900"/>
            <a:ext cx="304800" cy="1905000"/>
          </a:xfrm>
          <a:prstGeom prst="rightBrace">
            <a:avLst>
              <a:gd name="adj1" fmla="val 52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6955" name="Text Box 11"/>
          <p:cNvSpPr txBox="1">
            <a:spLocks noChangeArrowheads="1"/>
          </p:cNvSpPr>
          <p:nvPr/>
        </p:nvSpPr>
        <p:spPr bwMode="auto">
          <a:xfrm>
            <a:off x="2879725" y="3394075"/>
            <a:ext cx="4383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n-1</a:t>
            </a:r>
            <a:r>
              <a:rPr lang="en-US" altLang="zh-TW"/>
              <a:t> ways to add the remaining n-1 pairs.</a:t>
            </a:r>
          </a:p>
        </p:txBody>
      </p:sp>
      <p:sp>
        <p:nvSpPr>
          <p:cNvPr id="1106956" name="Text Box 12"/>
          <p:cNvSpPr txBox="1">
            <a:spLocks noChangeArrowheads="1"/>
          </p:cNvSpPr>
          <p:nvPr/>
        </p:nvSpPr>
        <p:spPr bwMode="auto">
          <a:xfrm>
            <a:off x="1293813" y="3976688"/>
            <a:ext cx="952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2:</a:t>
            </a:r>
          </a:p>
        </p:txBody>
      </p:sp>
      <p:sp>
        <p:nvSpPr>
          <p:cNvPr id="1106957" name="Text Box 13"/>
          <p:cNvSpPr txBox="1">
            <a:spLocks noChangeArrowheads="1"/>
          </p:cNvSpPr>
          <p:nvPr/>
        </p:nvSpPr>
        <p:spPr bwMode="auto">
          <a:xfrm>
            <a:off x="2362200" y="3962400"/>
            <a:ext cx="2257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(--)------------------</a:t>
            </a:r>
          </a:p>
        </p:txBody>
      </p:sp>
      <p:sp>
        <p:nvSpPr>
          <p:cNvPr id="1106958" name="AutoShape 14"/>
          <p:cNvSpPr>
            <a:spLocks/>
          </p:cNvSpPr>
          <p:nvPr/>
        </p:nvSpPr>
        <p:spPr bwMode="auto">
          <a:xfrm rot="5400000">
            <a:off x="3543300" y="3619500"/>
            <a:ext cx="304800" cy="1752600"/>
          </a:xfrm>
          <a:prstGeom prst="rightBrace">
            <a:avLst>
              <a:gd name="adj1" fmla="val 47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6959" name="Text Box 15"/>
          <p:cNvSpPr txBox="1">
            <a:spLocks noChangeArrowheads="1"/>
          </p:cNvSpPr>
          <p:nvPr/>
        </p:nvSpPr>
        <p:spPr bwMode="auto">
          <a:xfrm>
            <a:off x="3032125" y="4662488"/>
            <a:ext cx="444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n-2</a:t>
            </a:r>
            <a:r>
              <a:rPr lang="en-US" altLang="zh-TW"/>
              <a:t> ways to add the remaining n-2 pairs.</a:t>
            </a:r>
          </a:p>
        </p:txBody>
      </p:sp>
      <p:sp>
        <p:nvSpPr>
          <p:cNvPr id="1106960" name="AutoShape 16"/>
          <p:cNvSpPr>
            <a:spLocks/>
          </p:cNvSpPr>
          <p:nvPr/>
        </p:nvSpPr>
        <p:spPr bwMode="auto">
          <a:xfrm rot="5400000">
            <a:off x="2476500" y="4381500"/>
            <a:ext cx="3048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6961" name="Text Box 17"/>
          <p:cNvSpPr txBox="1">
            <a:spLocks noChangeArrowheads="1"/>
          </p:cNvSpPr>
          <p:nvPr/>
        </p:nvSpPr>
        <p:spPr bwMode="auto">
          <a:xfrm>
            <a:off x="762000" y="4648200"/>
            <a:ext cx="2154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way to add 1 pair</a:t>
            </a:r>
          </a:p>
        </p:txBody>
      </p:sp>
      <p:sp>
        <p:nvSpPr>
          <p:cNvPr id="1106962" name="Text Box 18"/>
          <p:cNvSpPr txBox="1">
            <a:spLocks noChangeArrowheads="1"/>
          </p:cNvSpPr>
          <p:nvPr/>
        </p:nvSpPr>
        <p:spPr bwMode="auto">
          <a:xfrm>
            <a:off x="1360488" y="5424488"/>
            <a:ext cx="952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3:</a:t>
            </a:r>
          </a:p>
        </p:txBody>
      </p:sp>
      <p:sp>
        <p:nvSpPr>
          <p:cNvPr id="1106963" name="Text Box 19"/>
          <p:cNvSpPr txBox="1">
            <a:spLocks noChangeArrowheads="1"/>
          </p:cNvSpPr>
          <p:nvPr/>
        </p:nvSpPr>
        <p:spPr bwMode="auto">
          <a:xfrm>
            <a:off x="2428875" y="5410200"/>
            <a:ext cx="2257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(----)----------------</a:t>
            </a:r>
          </a:p>
        </p:txBody>
      </p:sp>
      <p:sp>
        <p:nvSpPr>
          <p:cNvPr id="1106964" name="AutoShape 20"/>
          <p:cNvSpPr>
            <a:spLocks/>
          </p:cNvSpPr>
          <p:nvPr/>
        </p:nvSpPr>
        <p:spPr bwMode="auto">
          <a:xfrm rot="5400000">
            <a:off x="3733800" y="5181600"/>
            <a:ext cx="304800" cy="1524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6965" name="Text Box 21"/>
          <p:cNvSpPr txBox="1">
            <a:spLocks noChangeArrowheads="1"/>
          </p:cNvSpPr>
          <p:nvPr/>
        </p:nvSpPr>
        <p:spPr bwMode="auto">
          <a:xfrm>
            <a:off x="3505200" y="6096000"/>
            <a:ext cx="444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n-3</a:t>
            </a:r>
            <a:r>
              <a:rPr lang="en-US" altLang="zh-TW"/>
              <a:t> ways to add the remaining n-3 pairs.</a:t>
            </a:r>
          </a:p>
        </p:txBody>
      </p:sp>
      <p:sp>
        <p:nvSpPr>
          <p:cNvPr id="1106966" name="AutoShape 22"/>
          <p:cNvSpPr>
            <a:spLocks/>
          </p:cNvSpPr>
          <p:nvPr/>
        </p:nvSpPr>
        <p:spPr bwMode="auto">
          <a:xfrm rot="5400000">
            <a:off x="2628900" y="5753100"/>
            <a:ext cx="304800" cy="381000"/>
          </a:xfrm>
          <a:prstGeom prst="rightBrace">
            <a:avLst>
              <a:gd name="adj1" fmla="val 10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06967" name="Text Box 23"/>
          <p:cNvSpPr txBox="1">
            <a:spLocks noChangeArrowheads="1"/>
          </p:cNvSpPr>
          <p:nvPr/>
        </p:nvSpPr>
        <p:spPr bwMode="auto">
          <a:xfrm>
            <a:off x="609600" y="6110288"/>
            <a:ext cx="2449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 ways to add 2 pairs</a:t>
            </a:r>
          </a:p>
        </p:txBody>
      </p:sp>
      <p:sp>
        <p:nvSpPr>
          <p:cNvPr id="1106968" name="Text Box 24"/>
          <p:cNvSpPr txBox="1">
            <a:spLocks noChangeArrowheads="1"/>
          </p:cNvSpPr>
          <p:nvPr/>
        </p:nvSpPr>
        <p:spPr bwMode="auto">
          <a:xfrm>
            <a:off x="5105400" y="5410200"/>
            <a:ext cx="3559175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are 2xr</a:t>
            </a:r>
            <a:r>
              <a:rPr lang="en-US" altLang="zh-TW" baseline="-25000"/>
              <a:t>n-3 </a:t>
            </a:r>
            <a:r>
              <a:rPr lang="en-US" altLang="zh-TW"/>
              <a:t>in this case.</a:t>
            </a:r>
          </a:p>
        </p:txBody>
      </p:sp>
      <p:sp>
        <p:nvSpPr>
          <p:cNvPr id="1106969" name="Text Box 25"/>
          <p:cNvSpPr txBox="1">
            <a:spLocks noChangeArrowheads="1"/>
          </p:cNvSpPr>
          <p:nvPr/>
        </p:nvSpPr>
        <p:spPr bwMode="auto">
          <a:xfrm>
            <a:off x="5105400" y="4043363"/>
            <a:ext cx="3284538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are r</a:t>
            </a:r>
            <a:r>
              <a:rPr lang="en-US" altLang="zh-TW" baseline="-25000"/>
              <a:t>n-2 </a:t>
            </a:r>
            <a:r>
              <a:rPr lang="en-US" altLang="zh-TW"/>
              <a:t>in this case.</a:t>
            </a:r>
          </a:p>
        </p:txBody>
      </p:sp>
      <p:sp>
        <p:nvSpPr>
          <p:cNvPr id="1106970" name="Text Box 26"/>
          <p:cNvSpPr txBox="1">
            <a:spLocks noChangeArrowheads="1"/>
          </p:cNvSpPr>
          <p:nvPr/>
        </p:nvSpPr>
        <p:spPr bwMode="auto">
          <a:xfrm>
            <a:off x="5105400" y="2743200"/>
            <a:ext cx="32591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are r</a:t>
            </a:r>
            <a:r>
              <a:rPr lang="en-US" altLang="zh-TW" baseline="-25000"/>
              <a:t>n-1 </a:t>
            </a:r>
            <a:r>
              <a:rPr lang="en-US" altLang="zh-TW"/>
              <a:t>in this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952" grpId="0"/>
      <p:bldP spid="1106953" grpId="0"/>
      <p:bldP spid="1106954" grpId="0" animBg="1"/>
      <p:bldP spid="1106955" grpId="0"/>
      <p:bldP spid="1106956" grpId="0"/>
      <p:bldP spid="1106957" grpId="0"/>
      <p:bldP spid="1106958" grpId="0" animBg="1"/>
      <p:bldP spid="1106959" grpId="0"/>
      <p:bldP spid="1106960" grpId="0" animBg="1"/>
      <p:bldP spid="1106961" grpId="0"/>
      <p:bldP spid="1106962" grpId="0"/>
      <p:bldP spid="1106963" grpId="0"/>
      <p:bldP spid="1106964" grpId="0" animBg="1"/>
      <p:bldP spid="1106965" grpId="0"/>
      <p:bldP spid="1106966" grpId="0" animBg="1"/>
      <p:bldP spid="1106967" grpId="0"/>
      <p:bldP spid="1106968" grpId="0" animBg="1"/>
      <p:bldP spid="1106969" grpId="0" animBg="1"/>
      <p:bldP spid="11069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624263" y="457200"/>
            <a:ext cx="186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Parenthesis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681163" y="1371600"/>
            <a:ext cx="57102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valid ways to add n pairs of parentheses?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295400" y="1981200"/>
            <a:ext cx="645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add n pairs of parenthese.</a:t>
            </a:r>
          </a:p>
        </p:txBody>
      </p:sp>
      <p:sp>
        <p:nvSpPr>
          <p:cNvPr id="1126405" name="Text Box 5"/>
          <p:cNvSpPr txBox="1">
            <a:spLocks noChangeArrowheads="1"/>
          </p:cNvSpPr>
          <p:nvPr/>
        </p:nvSpPr>
        <p:spPr bwMode="auto">
          <a:xfrm>
            <a:off x="1360488" y="2681288"/>
            <a:ext cx="115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k+1:</a:t>
            </a:r>
          </a:p>
        </p:txBody>
      </p:sp>
      <p:sp>
        <p:nvSpPr>
          <p:cNvPr id="1126406" name="Text Box 6"/>
          <p:cNvSpPr txBox="1">
            <a:spLocks noChangeArrowheads="1"/>
          </p:cNvSpPr>
          <p:nvPr/>
        </p:nvSpPr>
        <p:spPr bwMode="auto">
          <a:xfrm>
            <a:off x="2428875" y="2667000"/>
            <a:ext cx="2257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(----------)----------</a:t>
            </a:r>
          </a:p>
        </p:txBody>
      </p:sp>
      <p:sp>
        <p:nvSpPr>
          <p:cNvPr id="1126407" name="AutoShape 7"/>
          <p:cNvSpPr>
            <a:spLocks/>
          </p:cNvSpPr>
          <p:nvPr/>
        </p:nvSpPr>
        <p:spPr bwMode="auto">
          <a:xfrm rot="5400000">
            <a:off x="4000500" y="27051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408" name="Text Box 8"/>
          <p:cNvSpPr txBox="1">
            <a:spLocks noChangeArrowheads="1"/>
          </p:cNvSpPr>
          <p:nvPr/>
        </p:nvSpPr>
        <p:spPr bwMode="auto">
          <a:xfrm>
            <a:off x="3708400" y="3352800"/>
            <a:ext cx="4748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n-k-1</a:t>
            </a:r>
            <a:r>
              <a:rPr lang="en-US" altLang="zh-TW"/>
              <a:t> ways to add the remaining n-k-1 pairs.</a:t>
            </a:r>
          </a:p>
        </p:txBody>
      </p:sp>
      <p:sp>
        <p:nvSpPr>
          <p:cNvPr id="1126409" name="AutoShape 9"/>
          <p:cNvSpPr>
            <a:spLocks/>
          </p:cNvSpPr>
          <p:nvPr/>
        </p:nvSpPr>
        <p:spPr bwMode="auto">
          <a:xfrm rot="5400000">
            <a:off x="2933700" y="27051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410" name="Text Box 10"/>
          <p:cNvSpPr txBox="1">
            <a:spLocks noChangeArrowheads="1"/>
          </p:cNvSpPr>
          <p:nvPr/>
        </p:nvSpPr>
        <p:spPr bwMode="auto">
          <a:xfrm>
            <a:off x="990600" y="3367088"/>
            <a:ext cx="2486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k</a:t>
            </a:r>
            <a:r>
              <a:rPr lang="en-US" altLang="zh-TW"/>
              <a:t> ways to add k pairs</a:t>
            </a:r>
          </a:p>
        </p:txBody>
      </p:sp>
      <p:sp>
        <p:nvSpPr>
          <p:cNvPr id="1126411" name="Text Box 11"/>
          <p:cNvSpPr txBox="1">
            <a:spLocks noChangeArrowheads="1"/>
          </p:cNvSpPr>
          <p:nvPr/>
        </p:nvSpPr>
        <p:spPr bwMode="auto">
          <a:xfrm>
            <a:off x="1700213" y="3962400"/>
            <a:ext cx="5767387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the product rule, there are r</a:t>
            </a:r>
            <a:r>
              <a:rPr lang="en-US" altLang="zh-TW" baseline="-25000"/>
              <a:t>k</a:t>
            </a:r>
            <a:r>
              <a:rPr lang="en-US" altLang="zh-TW"/>
              <a:t>r</a:t>
            </a:r>
            <a:r>
              <a:rPr lang="en-US" altLang="zh-TW" baseline="-25000"/>
              <a:t>n-k-1</a:t>
            </a:r>
            <a:r>
              <a:rPr lang="en-US" altLang="zh-TW"/>
              <a:t> ways in case k.</a:t>
            </a:r>
          </a:p>
        </p:txBody>
      </p:sp>
      <p:sp>
        <p:nvSpPr>
          <p:cNvPr id="1126412" name="Text Box 12"/>
          <p:cNvSpPr txBox="1">
            <a:spLocks noChangeArrowheads="1"/>
          </p:cNvSpPr>
          <p:nvPr/>
        </p:nvSpPr>
        <p:spPr bwMode="auto">
          <a:xfrm>
            <a:off x="1447800" y="4522788"/>
            <a:ext cx="6227763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cases are depended on the position of the </a:t>
            </a:r>
            <a:r>
              <a:rPr lang="en-US" altLang="zh-TW">
                <a:solidFill>
                  <a:srgbClr val="A50021"/>
                </a:solidFill>
              </a:rPr>
              <a:t>matching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close parenthesis of the first open parenthesis,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so these cases are disjoint.</a:t>
            </a:r>
          </a:p>
        </p:txBody>
      </p:sp>
      <p:sp>
        <p:nvSpPr>
          <p:cNvPr id="1126413" name="Text Box 13"/>
          <p:cNvSpPr txBox="1">
            <a:spLocks noChangeArrowheads="1"/>
          </p:cNvSpPr>
          <p:nvPr/>
        </p:nvSpPr>
        <p:spPr bwMode="auto">
          <a:xfrm>
            <a:off x="1890713" y="6096000"/>
            <a:ext cx="3214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Therefore, by the sum rule, </a:t>
            </a:r>
          </a:p>
        </p:txBody>
      </p:sp>
      <p:sp>
        <p:nvSpPr>
          <p:cNvPr id="2049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715000"/>
            <a:ext cx="235426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05" grpId="0" autoUpdateAnimBg="0"/>
      <p:bldP spid="1126406" grpId="0" autoUpdateAnimBg="0"/>
      <p:bldP spid="1126407" grpId="0" animBg="1" autoUpdateAnimBg="0"/>
      <p:bldP spid="1126408" grpId="0" autoUpdateAnimBg="0"/>
      <p:bldP spid="1126409" grpId="0" animBg="1" autoUpdateAnimBg="0"/>
      <p:bldP spid="1126410" grpId="0" autoUpdateAnimBg="0"/>
      <p:bldP spid="1126411" grpId="0" animBg="1" autoUpdateAnimBg="0"/>
      <p:bldP spid="1126412" grpId="0" autoUpdateAnimBg="0"/>
      <p:bldP spid="112641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971800" y="2819400"/>
            <a:ext cx="3170238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Setting up recurrences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Fibonacci recurrence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Catalan recurrence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Other recurrences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Writing recursive program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Solving recurrences</a:t>
            </a: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685800" y="1371600"/>
            <a:ext cx="77597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Recursion is one of the most important techniques in computer science.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main idea is to “reduce” a problem into smaller problems.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624263" y="457200"/>
            <a:ext cx="186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Parenthesis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681163" y="1371600"/>
            <a:ext cx="57102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valid ways to add n pairs of parentheses?</a:t>
            </a:r>
          </a:p>
        </p:txBody>
      </p:sp>
      <p:sp>
        <p:nvSpPr>
          <p:cNvPr id="1109007" name="Text Box 15"/>
          <p:cNvSpPr txBox="1">
            <a:spLocks noChangeArrowheads="1"/>
          </p:cNvSpPr>
          <p:nvPr/>
        </p:nvSpPr>
        <p:spPr bwMode="auto">
          <a:xfrm>
            <a:off x="838200" y="3595688"/>
            <a:ext cx="5048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It turns out that r</a:t>
            </a:r>
            <a:r>
              <a:rPr lang="en-US" altLang="zh-TW" baseline="-25000"/>
              <a:t>n</a:t>
            </a:r>
            <a:r>
              <a:rPr lang="en-US" altLang="zh-TW"/>
              <a:t> has a very nice formula: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We are not deriving it here… </a:t>
            </a:r>
          </a:p>
        </p:txBody>
      </p:sp>
      <p:pic>
        <p:nvPicPr>
          <p:cNvPr id="1109009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8" y="3429000"/>
            <a:ext cx="240506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9010" name="Text Box 18"/>
          <p:cNvSpPr txBox="1">
            <a:spLocks noChangeArrowheads="1"/>
          </p:cNvSpPr>
          <p:nvPr/>
        </p:nvSpPr>
        <p:spPr bwMode="auto">
          <a:xfrm>
            <a:off x="838200" y="5027613"/>
            <a:ext cx="64023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called the Catalan number.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There are many combinatorial applications of this formula.</a:t>
            </a:r>
          </a:p>
        </p:txBody>
      </p:sp>
      <p:pic>
        <p:nvPicPr>
          <p:cNvPr id="21511" name="Picture 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57400"/>
            <a:ext cx="235426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90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017963" y="457200"/>
            <a:ext cx="1087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Stairs</a:t>
            </a:r>
          </a:p>
        </p:txBody>
      </p:sp>
      <p:sp>
        <p:nvSpPr>
          <p:cNvPr id="22531" name="Text Box 15"/>
          <p:cNvSpPr txBox="1">
            <a:spLocks noChangeArrowheads="1"/>
          </p:cNvSpPr>
          <p:nvPr/>
        </p:nvSpPr>
        <p:spPr bwMode="auto">
          <a:xfrm>
            <a:off x="1584325" y="1412875"/>
            <a:ext cx="60102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An n-stair is a collection of squares as follows: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For example 1-stair, 2-stair, and 3-stair are like this:</a:t>
            </a:r>
          </a:p>
        </p:txBody>
      </p:sp>
      <p:pic>
        <p:nvPicPr>
          <p:cNvPr id="2253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38400"/>
            <a:ext cx="2741613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41" name="Text Box 17"/>
          <p:cNvSpPr txBox="1">
            <a:spLocks noChangeArrowheads="1"/>
          </p:cNvSpPr>
          <p:nvPr/>
        </p:nvSpPr>
        <p:spPr bwMode="auto">
          <a:xfrm>
            <a:off x="1143000" y="3698875"/>
            <a:ext cx="68103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ways to fill up the n-stair by exactly n rectangles??</a:t>
            </a:r>
          </a:p>
        </p:txBody>
      </p:sp>
      <p:pic>
        <p:nvPicPr>
          <p:cNvPr id="1127442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8" y="5151438"/>
            <a:ext cx="53308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43" name="Text Box 19"/>
          <p:cNvSpPr txBox="1">
            <a:spLocks noChangeArrowheads="1"/>
          </p:cNvSpPr>
          <p:nvPr/>
        </p:nvSpPr>
        <p:spPr bwMode="auto">
          <a:xfrm>
            <a:off x="838200" y="4384675"/>
            <a:ext cx="7415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For example, there are 5 ways to fill up the 3-stair by 3 rectangles.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017963" y="457200"/>
            <a:ext cx="1087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Stairs</a:t>
            </a:r>
          </a:p>
        </p:txBody>
      </p:sp>
      <p:sp>
        <p:nvSpPr>
          <p:cNvPr id="23555" name="Text Box 8"/>
          <p:cNvSpPr txBox="1">
            <a:spLocks noChangeArrowheads="1"/>
          </p:cNvSpPr>
          <p:nvPr/>
        </p:nvSpPr>
        <p:spPr bwMode="auto">
          <a:xfrm>
            <a:off x="1138238" y="1295400"/>
            <a:ext cx="693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fill the n-stair by n rectangles.</a:t>
            </a:r>
          </a:p>
        </p:txBody>
      </p:sp>
      <p:sp>
        <p:nvSpPr>
          <p:cNvPr id="1128457" name="Rectangle 9"/>
          <p:cNvSpPr>
            <a:spLocks noChangeArrowheads="1"/>
          </p:cNvSpPr>
          <p:nvPr/>
        </p:nvSpPr>
        <p:spPr bwMode="auto">
          <a:xfrm>
            <a:off x="2362200" y="1833563"/>
            <a:ext cx="435610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  <p:sp>
        <p:nvSpPr>
          <p:cNvPr id="1128458" name="Rectangle 10"/>
          <p:cNvSpPr>
            <a:spLocks noChangeArrowheads="1"/>
          </p:cNvSpPr>
          <p:nvPr/>
        </p:nvSpPr>
        <p:spPr bwMode="auto">
          <a:xfrm>
            <a:off x="3886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59" name="Rectangle 11"/>
          <p:cNvSpPr>
            <a:spLocks noChangeArrowheads="1"/>
          </p:cNvSpPr>
          <p:nvPr/>
        </p:nvSpPr>
        <p:spPr bwMode="auto">
          <a:xfrm>
            <a:off x="41148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60" name="Rectangle 12"/>
          <p:cNvSpPr>
            <a:spLocks noChangeArrowheads="1"/>
          </p:cNvSpPr>
          <p:nvPr/>
        </p:nvSpPr>
        <p:spPr bwMode="auto">
          <a:xfrm>
            <a:off x="41148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61" name="Rectangle 13"/>
          <p:cNvSpPr>
            <a:spLocks noChangeArrowheads="1"/>
          </p:cNvSpPr>
          <p:nvPr/>
        </p:nvSpPr>
        <p:spPr bwMode="auto">
          <a:xfrm>
            <a:off x="43434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62" name="Rectangle 14"/>
          <p:cNvSpPr>
            <a:spLocks noChangeArrowheads="1"/>
          </p:cNvSpPr>
          <p:nvPr/>
        </p:nvSpPr>
        <p:spPr bwMode="auto">
          <a:xfrm>
            <a:off x="43434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63" name="Rectangle 15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64" name="Rectangle 16"/>
          <p:cNvSpPr>
            <a:spLocks noChangeArrowheads="1"/>
          </p:cNvSpPr>
          <p:nvPr/>
        </p:nvSpPr>
        <p:spPr bwMode="auto">
          <a:xfrm>
            <a:off x="45720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65" name="Rectangle 17"/>
          <p:cNvSpPr>
            <a:spLocks noChangeArrowheads="1"/>
          </p:cNvSpPr>
          <p:nvPr/>
        </p:nvSpPr>
        <p:spPr bwMode="auto">
          <a:xfrm>
            <a:off x="45720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66" name="Rectangle 18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67" name="Rectangle 19"/>
          <p:cNvSpPr>
            <a:spLocks noChangeArrowheads="1"/>
          </p:cNvSpPr>
          <p:nvPr/>
        </p:nvSpPr>
        <p:spPr bwMode="auto">
          <a:xfrm>
            <a:off x="45720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68" name="Rectangle 20"/>
          <p:cNvSpPr>
            <a:spLocks noChangeArrowheads="1"/>
          </p:cNvSpPr>
          <p:nvPr/>
        </p:nvSpPr>
        <p:spPr bwMode="auto">
          <a:xfrm>
            <a:off x="48006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69" name="Rectangle 21"/>
          <p:cNvSpPr>
            <a:spLocks noChangeArrowheads="1"/>
          </p:cNvSpPr>
          <p:nvPr/>
        </p:nvSpPr>
        <p:spPr bwMode="auto">
          <a:xfrm>
            <a:off x="48006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70" name="Rectangle 22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71" name="Rectangle 23"/>
          <p:cNvSpPr>
            <a:spLocks noChangeArrowheads="1"/>
          </p:cNvSpPr>
          <p:nvPr/>
        </p:nvSpPr>
        <p:spPr bwMode="auto">
          <a:xfrm>
            <a:off x="48006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72" name="Rectangle 24"/>
          <p:cNvSpPr>
            <a:spLocks noChangeArrowheads="1"/>
          </p:cNvSpPr>
          <p:nvPr/>
        </p:nvSpPr>
        <p:spPr bwMode="auto">
          <a:xfrm>
            <a:off x="48006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73" name="Rectangle 25"/>
          <p:cNvSpPr>
            <a:spLocks noChangeArrowheads="1"/>
          </p:cNvSpPr>
          <p:nvPr/>
        </p:nvSpPr>
        <p:spPr bwMode="auto">
          <a:xfrm>
            <a:off x="5029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74" name="Rectangle 26"/>
          <p:cNvSpPr>
            <a:spLocks noChangeArrowheads="1"/>
          </p:cNvSpPr>
          <p:nvPr/>
        </p:nvSpPr>
        <p:spPr bwMode="auto">
          <a:xfrm>
            <a:off x="50292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75" name="Rectangle 27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76" name="Rectangle 28"/>
          <p:cNvSpPr>
            <a:spLocks noChangeArrowheads="1"/>
          </p:cNvSpPr>
          <p:nvPr/>
        </p:nvSpPr>
        <p:spPr bwMode="auto">
          <a:xfrm>
            <a:off x="50292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77" name="Rectangle 29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78" name="Rectangle 30"/>
          <p:cNvSpPr>
            <a:spLocks noChangeArrowheads="1"/>
          </p:cNvSpPr>
          <p:nvPr/>
        </p:nvSpPr>
        <p:spPr bwMode="auto">
          <a:xfrm>
            <a:off x="5029200" y="2590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79" name="Text Box 31"/>
          <p:cNvSpPr txBox="1">
            <a:spLocks noChangeArrowheads="1"/>
          </p:cNvSpPr>
          <p:nvPr/>
        </p:nvSpPr>
        <p:spPr bwMode="auto">
          <a:xfrm>
            <a:off x="911225" y="4308475"/>
            <a:ext cx="73945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Given the n-stair, the first observation is that the positions on the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diagonal (</a:t>
            </a:r>
            <a:r>
              <a:rPr lang="en-US" altLang="zh-TW">
                <a:solidFill>
                  <a:srgbClr val="A50021"/>
                </a:solidFill>
              </a:rPr>
              <a:t>red </a:t>
            </a:r>
            <a:r>
              <a:rPr lang="en-US" altLang="zh-TW">
                <a:solidFill>
                  <a:schemeClr val="tx2"/>
                </a:solidFill>
              </a:rPr>
              <a:t>numbers</a:t>
            </a:r>
            <a:r>
              <a:rPr lang="en-US" altLang="zh-TW"/>
              <a:t>) must be covered by different rectangles.</a:t>
            </a:r>
          </a:p>
        </p:txBody>
      </p:sp>
      <p:sp>
        <p:nvSpPr>
          <p:cNvPr id="1128480" name="Rectangle 32"/>
          <p:cNvSpPr>
            <a:spLocks noChangeArrowheads="1"/>
          </p:cNvSpPr>
          <p:nvPr/>
        </p:nvSpPr>
        <p:spPr bwMode="auto">
          <a:xfrm>
            <a:off x="3810000" y="36576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1128481" name="Rectangle 33"/>
          <p:cNvSpPr>
            <a:spLocks noChangeArrowheads="1"/>
          </p:cNvSpPr>
          <p:nvPr/>
        </p:nvSpPr>
        <p:spPr bwMode="auto">
          <a:xfrm>
            <a:off x="4038600" y="3429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2</a:t>
            </a:r>
          </a:p>
        </p:txBody>
      </p:sp>
      <p:sp>
        <p:nvSpPr>
          <p:cNvPr id="1128482" name="Rectangle 34"/>
          <p:cNvSpPr>
            <a:spLocks noChangeArrowheads="1"/>
          </p:cNvSpPr>
          <p:nvPr/>
        </p:nvSpPr>
        <p:spPr bwMode="auto">
          <a:xfrm>
            <a:off x="4267200" y="32004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128483" name="Rectangle 35"/>
          <p:cNvSpPr>
            <a:spLocks noChangeArrowheads="1"/>
          </p:cNvSpPr>
          <p:nvPr/>
        </p:nvSpPr>
        <p:spPr bwMode="auto">
          <a:xfrm>
            <a:off x="4495800" y="29860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4</a:t>
            </a:r>
          </a:p>
        </p:txBody>
      </p:sp>
      <p:sp>
        <p:nvSpPr>
          <p:cNvPr id="1128484" name="Rectangle 36"/>
          <p:cNvSpPr>
            <a:spLocks noChangeArrowheads="1"/>
          </p:cNvSpPr>
          <p:nvPr/>
        </p:nvSpPr>
        <p:spPr bwMode="auto">
          <a:xfrm>
            <a:off x="4724400" y="27432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5</a:t>
            </a:r>
          </a:p>
        </p:txBody>
      </p:sp>
      <p:sp>
        <p:nvSpPr>
          <p:cNvPr id="1128485" name="Rectangle 37"/>
          <p:cNvSpPr>
            <a:spLocks noChangeArrowheads="1"/>
          </p:cNvSpPr>
          <p:nvPr/>
        </p:nvSpPr>
        <p:spPr bwMode="auto">
          <a:xfrm>
            <a:off x="4953000" y="2528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6</a:t>
            </a:r>
          </a:p>
        </p:txBody>
      </p:sp>
      <p:sp>
        <p:nvSpPr>
          <p:cNvPr id="1128486" name="Text Box 38"/>
          <p:cNvSpPr txBox="1">
            <a:spLocks noChangeArrowheads="1"/>
          </p:cNvSpPr>
          <p:nvPr/>
        </p:nvSpPr>
        <p:spPr bwMode="auto">
          <a:xfrm>
            <a:off x="76200" y="5527675"/>
            <a:ext cx="82216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Since there are n positions in the diagonal and we can only use n rectangles,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each rectangle must cover exactly one </a:t>
            </a:r>
            <a:r>
              <a:rPr lang="en-US" altLang="zh-TW">
                <a:solidFill>
                  <a:srgbClr val="A50021"/>
                </a:solidFill>
              </a:rPr>
              <a:t>red</a:t>
            </a:r>
            <a:r>
              <a:rPr lang="en-US" altLang="zh-TW"/>
              <a:t> number.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7" grpId="0" animBg="1"/>
      <p:bldP spid="1128458" grpId="0" animBg="1"/>
      <p:bldP spid="1128459" grpId="0" animBg="1"/>
      <p:bldP spid="1128460" grpId="0" animBg="1"/>
      <p:bldP spid="1128461" grpId="0" animBg="1"/>
      <p:bldP spid="1128462" grpId="0" animBg="1"/>
      <p:bldP spid="1128463" grpId="0" animBg="1"/>
      <p:bldP spid="1128464" grpId="0" animBg="1"/>
      <p:bldP spid="1128465" grpId="0" animBg="1"/>
      <p:bldP spid="1128466" grpId="0" animBg="1"/>
      <p:bldP spid="1128467" grpId="0" animBg="1"/>
      <p:bldP spid="1128468" grpId="0" animBg="1"/>
      <p:bldP spid="1128469" grpId="0" animBg="1"/>
      <p:bldP spid="1128470" grpId="0" animBg="1"/>
      <p:bldP spid="1128471" grpId="0" animBg="1"/>
      <p:bldP spid="1128472" grpId="0" animBg="1"/>
      <p:bldP spid="1128473" grpId="0" animBg="1"/>
      <p:bldP spid="1128474" grpId="0" animBg="1"/>
      <p:bldP spid="1128475" grpId="0" animBg="1"/>
      <p:bldP spid="1128476" grpId="0" animBg="1"/>
      <p:bldP spid="1128477" grpId="0" animBg="1"/>
      <p:bldP spid="1128478" grpId="0" animBg="1"/>
      <p:bldP spid="1128479" grpId="0"/>
      <p:bldP spid="1128480" grpId="0"/>
      <p:bldP spid="1128481" grpId="0"/>
      <p:bldP spid="1128482" grpId="0"/>
      <p:bldP spid="1128483" grpId="0"/>
      <p:bldP spid="1128484" grpId="0"/>
      <p:bldP spid="1128485" grpId="0"/>
      <p:bldP spid="11284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017963" y="457200"/>
            <a:ext cx="1087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Stairs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38238" y="1295400"/>
            <a:ext cx="693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fill the n-stair by n rectangles.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362200" y="1833563"/>
            <a:ext cx="435610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  <p:sp>
        <p:nvSpPr>
          <p:cNvPr id="1129506" name="Text Box 34"/>
          <p:cNvSpPr txBox="1">
            <a:spLocks noChangeArrowheads="1"/>
          </p:cNvSpPr>
          <p:nvPr/>
        </p:nvSpPr>
        <p:spPr bwMode="auto">
          <a:xfrm>
            <a:off x="304800" y="4357688"/>
            <a:ext cx="8564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Consider the rectangle </a:t>
            </a:r>
            <a:r>
              <a:rPr lang="en-US" altLang="zh-TW">
                <a:solidFill>
                  <a:srgbClr val="008000"/>
                </a:solidFill>
              </a:rPr>
              <a:t>R</a:t>
            </a:r>
            <a:r>
              <a:rPr lang="en-US" altLang="zh-TW"/>
              <a:t> that covers the bottom right corner (marked with </a:t>
            </a:r>
            <a:r>
              <a:rPr lang="en-US" altLang="zh-TW">
                <a:solidFill>
                  <a:srgbClr val="008000"/>
                </a:solidFill>
              </a:rPr>
              <a:t>o</a:t>
            </a:r>
            <a:r>
              <a:rPr lang="en-US" altLang="zh-TW"/>
              <a:t>).</a:t>
            </a:r>
          </a:p>
        </p:txBody>
      </p:sp>
      <p:sp>
        <p:nvSpPr>
          <p:cNvPr id="1129508" name="Text Box 36"/>
          <p:cNvSpPr txBox="1">
            <a:spLocks noChangeArrowheads="1"/>
          </p:cNvSpPr>
          <p:nvPr/>
        </p:nvSpPr>
        <p:spPr bwMode="auto">
          <a:xfrm>
            <a:off x="381000" y="4876800"/>
            <a:ext cx="8404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consider different cases depending on which </a:t>
            </a:r>
            <a:r>
              <a:rPr lang="en-US" altLang="zh-TW">
                <a:solidFill>
                  <a:srgbClr val="A50021"/>
                </a:solidFill>
              </a:rPr>
              <a:t>red</a:t>
            </a:r>
            <a:r>
              <a:rPr lang="en-US" altLang="zh-TW"/>
              <a:t> number that </a:t>
            </a:r>
            <a:r>
              <a:rPr lang="en-US" altLang="zh-TW">
                <a:solidFill>
                  <a:srgbClr val="008000"/>
                </a:solidFill>
              </a:rPr>
              <a:t>R</a:t>
            </a:r>
            <a:r>
              <a:rPr lang="en-US" altLang="zh-TW"/>
              <a:t> contains.</a:t>
            </a:r>
          </a:p>
        </p:txBody>
      </p:sp>
      <p:sp>
        <p:nvSpPr>
          <p:cNvPr id="24583" name="Rectangle 37"/>
          <p:cNvSpPr>
            <a:spLocks noChangeArrowheads="1"/>
          </p:cNvSpPr>
          <p:nvPr/>
        </p:nvSpPr>
        <p:spPr bwMode="auto">
          <a:xfrm>
            <a:off x="3886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Rectangle 38"/>
          <p:cNvSpPr>
            <a:spLocks noChangeArrowheads="1"/>
          </p:cNvSpPr>
          <p:nvPr/>
        </p:nvSpPr>
        <p:spPr bwMode="auto">
          <a:xfrm>
            <a:off x="41148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Rectangle 39"/>
          <p:cNvSpPr>
            <a:spLocks noChangeArrowheads="1"/>
          </p:cNvSpPr>
          <p:nvPr/>
        </p:nvSpPr>
        <p:spPr bwMode="auto">
          <a:xfrm>
            <a:off x="41148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Rectangle 40"/>
          <p:cNvSpPr>
            <a:spLocks noChangeArrowheads="1"/>
          </p:cNvSpPr>
          <p:nvPr/>
        </p:nvSpPr>
        <p:spPr bwMode="auto">
          <a:xfrm>
            <a:off x="43434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Rectangle 41"/>
          <p:cNvSpPr>
            <a:spLocks noChangeArrowheads="1"/>
          </p:cNvSpPr>
          <p:nvPr/>
        </p:nvSpPr>
        <p:spPr bwMode="auto">
          <a:xfrm>
            <a:off x="43434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8" name="Rectangle 42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9" name="Rectangle 43"/>
          <p:cNvSpPr>
            <a:spLocks noChangeArrowheads="1"/>
          </p:cNvSpPr>
          <p:nvPr/>
        </p:nvSpPr>
        <p:spPr bwMode="auto">
          <a:xfrm>
            <a:off x="45720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0" name="Rectangle 44"/>
          <p:cNvSpPr>
            <a:spLocks noChangeArrowheads="1"/>
          </p:cNvSpPr>
          <p:nvPr/>
        </p:nvSpPr>
        <p:spPr bwMode="auto">
          <a:xfrm>
            <a:off x="45720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1" name="Rectangle 45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2" name="Rectangle 46"/>
          <p:cNvSpPr>
            <a:spLocks noChangeArrowheads="1"/>
          </p:cNvSpPr>
          <p:nvPr/>
        </p:nvSpPr>
        <p:spPr bwMode="auto">
          <a:xfrm>
            <a:off x="45720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3" name="Rectangle 47"/>
          <p:cNvSpPr>
            <a:spLocks noChangeArrowheads="1"/>
          </p:cNvSpPr>
          <p:nvPr/>
        </p:nvSpPr>
        <p:spPr bwMode="auto">
          <a:xfrm>
            <a:off x="48006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4" name="Rectangle 48"/>
          <p:cNvSpPr>
            <a:spLocks noChangeArrowheads="1"/>
          </p:cNvSpPr>
          <p:nvPr/>
        </p:nvSpPr>
        <p:spPr bwMode="auto">
          <a:xfrm>
            <a:off x="48006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5" name="Rectangle 49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6" name="Rectangle 50"/>
          <p:cNvSpPr>
            <a:spLocks noChangeArrowheads="1"/>
          </p:cNvSpPr>
          <p:nvPr/>
        </p:nvSpPr>
        <p:spPr bwMode="auto">
          <a:xfrm>
            <a:off x="48006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7" name="Rectangle 51"/>
          <p:cNvSpPr>
            <a:spLocks noChangeArrowheads="1"/>
          </p:cNvSpPr>
          <p:nvPr/>
        </p:nvSpPr>
        <p:spPr bwMode="auto">
          <a:xfrm>
            <a:off x="48006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8" name="Rectangle 52"/>
          <p:cNvSpPr>
            <a:spLocks noChangeArrowheads="1"/>
          </p:cNvSpPr>
          <p:nvPr/>
        </p:nvSpPr>
        <p:spPr bwMode="auto">
          <a:xfrm>
            <a:off x="5029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9" name="Rectangle 53"/>
          <p:cNvSpPr>
            <a:spLocks noChangeArrowheads="1"/>
          </p:cNvSpPr>
          <p:nvPr/>
        </p:nvSpPr>
        <p:spPr bwMode="auto">
          <a:xfrm>
            <a:off x="50292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0" name="Rectangle 54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1" name="Rectangle 55"/>
          <p:cNvSpPr>
            <a:spLocks noChangeArrowheads="1"/>
          </p:cNvSpPr>
          <p:nvPr/>
        </p:nvSpPr>
        <p:spPr bwMode="auto">
          <a:xfrm>
            <a:off x="50292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2" name="Rectangle 5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3" name="Rectangle 57"/>
          <p:cNvSpPr>
            <a:spLocks noChangeArrowheads="1"/>
          </p:cNvSpPr>
          <p:nvPr/>
        </p:nvSpPr>
        <p:spPr bwMode="auto">
          <a:xfrm>
            <a:off x="5029200" y="2590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4" name="Rectangle 58"/>
          <p:cNvSpPr>
            <a:spLocks noChangeArrowheads="1"/>
          </p:cNvSpPr>
          <p:nvPr/>
        </p:nvSpPr>
        <p:spPr bwMode="auto">
          <a:xfrm>
            <a:off x="3810000" y="36576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24605" name="Rectangle 59"/>
          <p:cNvSpPr>
            <a:spLocks noChangeArrowheads="1"/>
          </p:cNvSpPr>
          <p:nvPr/>
        </p:nvSpPr>
        <p:spPr bwMode="auto">
          <a:xfrm>
            <a:off x="4038600" y="3429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2</a:t>
            </a:r>
          </a:p>
        </p:txBody>
      </p:sp>
      <p:sp>
        <p:nvSpPr>
          <p:cNvPr id="24606" name="Rectangle 60"/>
          <p:cNvSpPr>
            <a:spLocks noChangeArrowheads="1"/>
          </p:cNvSpPr>
          <p:nvPr/>
        </p:nvSpPr>
        <p:spPr bwMode="auto">
          <a:xfrm>
            <a:off x="4267200" y="32004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24607" name="Rectangle 61"/>
          <p:cNvSpPr>
            <a:spLocks noChangeArrowheads="1"/>
          </p:cNvSpPr>
          <p:nvPr/>
        </p:nvSpPr>
        <p:spPr bwMode="auto">
          <a:xfrm>
            <a:off x="4495800" y="29860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4</a:t>
            </a:r>
          </a:p>
        </p:txBody>
      </p:sp>
      <p:sp>
        <p:nvSpPr>
          <p:cNvPr id="24608" name="Rectangle 62"/>
          <p:cNvSpPr>
            <a:spLocks noChangeArrowheads="1"/>
          </p:cNvSpPr>
          <p:nvPr/>
        </p:nvSpPr>
        <p:spPr bwMode="auto">
          <a:xfrm>
            <a:off x="4724400" y="27432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5</a:t>
            </a:r>
          </a:p>
        </p:txBody>
      </p:sp>
      <p:sp>
        <p:nvSpPr>
          <p:cNvPr id="24609" name="Rectangle 63"/>
          <p:cNvSpPr>
            <a:spLocks noChangeArrowheads="1"/>
          </p:cNvSpPr>
          <p:nvPr/>
        </p:nvSpPr>
        <p:spPr bwMode="auto">
          <a:xfrm>
            <a:off x="4953000" y="2528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6</a:t>
            </a:r>
          </a:p>
        </p:txBody>
      </p:sp>
      <p:sp>
        <p:nvSpPr>
          <p:cNvPr id="24610" name="Rectangle 64"/>
          <p:cNvSpPr>
            <a:spLocks noChangeArrowheads="1"/>
          </p:cNvSpPr>
          <p:nvPr/>
        </p:nvSpPr>
        <p:spPr bwMode="auto">
          <a:xfrm>
            <a:off x="4953000" y="36718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506" grpId="0"/>
      <p:bldP spid="11295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532" name="Rectangle 36"/>
          <p:cNvSpPr>
            <a:spLocks noChangeArrowheads="1"/>
          </p:cNvSpPr>
          <p:nvPr/>
        </p:nvSpPr>
        <p:spPr bwMode="auto">
          <a:xfrm>
            <a:off x="4343400" y="3276600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017963" y="457200"/>
            <a:ext cx="1087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Stairs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138238" y="1295400"/>
            <a:ext cx="693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fill the n-stair by n rectangles.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362200" y="1833563"/>
            <a:ext cx="435610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886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41148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41148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43434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43434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1" name="Rectangle 12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Rectangle 13"/>
          <p:cNvSpPr>
            <a:spLocks noChangeArrowheads="1"/>
          </p:cNvSpPr>
          <p:nvPr/>
        </p:nvSpPr>
        <p:spPr bwMode="auto">
          <a:xfrm>
            <a:off x="45720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3" name="Rectangle 14"/>
          <p:cNvSpPr>
            <a:spLocks noChangeArrowheads="1"/>
          </p:cNvSpPr>
          <p:nvPr/>
        </p:nvSpPr>
        <p:spPr bwMode="auto">
          <a:xfrm>
            <a:off x="45720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Rectangle 15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45720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48006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7" name="Rectangle 18"/>
          <p:cNvSpPr>
            <a:spLocks noChangeArrowheads="1"/>
          </p:cNvSpPr>
          <p:nvPr/>
        </p:nvSpPr>
        <p:spPr bwMode="auto">
          <a:xfrm>
            <a:off x="48006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8" name="Rectangle 19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48006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0" name="Rectangle 21"/>
          <p:cNvSpPr>
            <a:spLocks noChangeArrowheads="1"/>
          </p:cNvSpPr>
          <p:nvPr/>
        </p:nvSpPr>
        <p:spPr bwMode="auto">
          <a:xfrm>
            <a:off x="48006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1" name="Rectangle 22"/>
          <p:cNvSpPr>
            <a:spLocks noChangeArrowheads="1"/>
          </p:cNvSpPr>
          <p:nvPr/>
        </p:nvSpPr>
        <p:spPr bwMode="auto">
          <a:xfrm>
            <a:off x="5029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2" name="Rectangle 23"/>
          <p:cNvSpPr>
            <a:spLocks noChangeArrowheads="1"/>
          </p:cNvSpPr>
          <p:nvPr/>
        </p:nvSpPr>
        <p:spPr bwMode="auto">
          <a:xfrm>
            <a:off x="50292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3" name="Rectangle 24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4" name="Rectangle 25"/>
          <p:cNvSpPr>
            <a:spLocks noChangeArrowheads="1"/>
          </p:cNvSpPr>
          <p:nvPr/>
        </p:nvSpPr>
        <p:spPr bwMode="auto">
          <a:xfrm>
            <a:off x="50292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5" name="Rectangle 2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6" name="Rectangle 27"/>
          <p:cNvSpPr>
            <a:spLocks noChangeArrowheads="1"/>
          </p:cNvSpPr>
          <p:nvPr/>
        </p:nvSpPr>
        <p:spPr bwMode="auto">
          <a:xfrm>
            <a:off x="5029200" y="2590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7" name="Rectangle 28"/>
          <p:cNvSpPr>
            <a:spLocks noChangeArrowheads="1"/>
          </p:cNvSpPr>
          <p:nvPr/>
        </p:nvSpPr>
        <p:spPr bwMode="auto">
          <a:xfrm>
            <a:off x="3810000" y="36576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25628" name="Rectangle 29"/>
          <p:cNvSpPr>
            <a:spLocks noChangeArrowheads="1"/>
          </p:cNvSpPr>
          <p:nvPr/>
        </p:nvSpPr>
        <p:spPr bwMode="auto">
          <a:xfrm>
            <a:off x="4038600" y="3429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2</a:t>
            </a:r>
          </a:p>
        </p:txBody>
      </p:sp>
      <p:sp>
        <p:nvSpPr>
          <p:cNvPr id="25629" name="Rectangle 30"/>
          <p:cNvSpPr>
            <a:spLocks noChangeArrowheads="1"/>
          </p:cNvSpPr>
          <p:nvPr/>
        </p:nvSpPr>
        <p:spPr bwMode="auto">
          <a:xfrm>
            <a:off x="4267200" y="32004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25630" name="Rectangle 31"/>
          <p:cNvSpPr>
            <a:spLocks noChangeArrowheads="1"/>
          </p:cNvSpPr>
          <p:nvPr/>
        </p:nvSpPr>
        <p:spPr bwMode="auto">
          <a:xfrm>
            <a:off x="4495800" y="29860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4</a:t>
            </a:r>
          </a:p>
        </p:txBody>
      </p:sp>
      <p:sp>
        <p:nvSpPr>
          <p:cNvPr id="25631" name="Rectangle 32"/>
          <p:cNvSpPr>
            <a:spLocks noChangeArrowheads="1"/>
          </p:cNvSpPr>
          <p:nvPr/>
        </p:nvSpPr>
        <p:spPr bwMode="auto">
          <a:xfrm>
            <a:off x="4724400" y="27432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5</a:t>
            </a:r>
          </a:p>
        </p:txBody>
      </p:sp>
      <p:sp>
        <p:nvSpPr>
          <p:cNvPr id="25632" name="Rectangle 33"/>
          <p:cNvSpPr>
            <a:spLocks noChangeArrowheads="1"/>
          </p:cNvSpPr>
          <p:nvPr/>
        </p:nvSpPr>
        <p:spPr bwMode="auto">
          <a:xfrm>
            <a:off x="4953000" y="2528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6</a:t>
            </a:r>
          </a:p>
        </p:txBody>
      </p:sp>
      <p:sp>
        <p:nvSpPr>
          <p:cNvPr id="25633" name="Rectangle 34"/>
          <p:cNvSpPr>
            <a:spLocks noChangeArrowheads="1"/>
          </p:cNvSpPr>
          <p:nvPr/>
        </p:nvSpPr>
        <p:spPr bwMode="auto">
          <a:xfrm>
            <a:off x="4953000" y="36718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130533" name="Text Box 37"/>
          <p:cNvSpPr txBox="1">
            <a:spLocks noChangeArrowheads="1"/>
          </p:cNvSpPr>
          <p:nvPr/>
        </p:nvSpPr>
        <p:spPr bwMode="auto">
          <a:xfrm>
            <a:off x="381000" y="4308475"/>
            <a:ext cx="83724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Suppose </a:t>
            </a:r>
            <a:r>
              <a:rPr lang="en-US" altLang="zh-TW">
                <a:solidFill>
                  <a:srgbClr val="008000"/>
                </a:solidFill>
              </a:rPr>
              <a:t>R</a:t>
            </a:r>
            <a:r>
              <a:rPr lang="en-US" altLang="zh-TW"/>
              <a:t> contains </a:t>
            </a:r>
            <a:r>
              <a:rPr lang="en-US" altLang="zh-TW">
                <a:solidFill>
                  <a:srgbClr val="A50021"/>
                </a:solidFill>
              </a:rPr>
              <a:t>3</a:t>
            </a:r>
            <a:r>
              <a:rPr lang="en-US" altLang="zh-TW"/>
              <a:t>.  Then observe that the 6-stair is divided into 3 parts.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One part is the rectangle </a:t>
            </a:r>
            <a:r>
              <a:rPr lang="en-US" altLang="zh-TW">
                <a:solidFill>
                  <a:srgbClr val="008000"/>
                </a:solidFill>
              </a:rPr>
              <a:t>R</a:t>
            </a:r>
            <a:r>
              <a:rPr lang="en-US" altLang="zh-TW"/>
              <a:t>.  The other two parts are a 2-stair and a 3-stair.</a:t>
            </a:r>
          </a:p>
        </p:txBody>
      </p:sp>
      <p:sp>
        <p:nvSpPr>
          <p:cNvPr id="1130534" name="Text Box 38"/>
          <p:cNvSpPr txBox="1">
            <a:spLocks noChangeArrowheads="1"/>
          </p:cNvSpPr>
          <p:nvPr/>
        </p:nvSpPr>
        <p:spPr bwMode="auto">
          <a:xfrm>
            <a:off x="441325" y="5451475"/>
            <a:ext cx="8010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Therefore, in this case, the number of ways to fill in the remaining parts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	is equal to r</a:t>
            </a:r>
            <a:r>
              <a:rPr lang="en-US" altLang="zh-TW" baseline="-25000"/>
              <a:t>2</a:t>
            </a:r>
            <a:r>
              <a:rPr lang="en-US" altLang="zh-TW"/>
              <a:t>r</a:t>
            </a:r>
            <a:r>
              <a:rPr lang="en-US" altLang="zh-TW" baseline="-250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532" grpId="0" animBg="1"/>
      <p:bldP spid="11305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114800" y="3505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017963" y="457200"/>
            <a:ext cx="1087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Stairs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138238" y="1295400"/>
            <a:ext cx="693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fill the n-stair by n rectangles.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362200" y="1833563"/>
            <a:ext cx="435610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886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1148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1148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3434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3434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45720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45720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45720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48006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48006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48006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48006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5029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50292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50292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5029200" y="2590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3810000" y="36576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4038600" y="3429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2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4267200" y="32004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4495800" y="29860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4</a:t>
            </a: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4724400" y="27432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5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4953000" y="2528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6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4953000" y="36718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131554" name="Text Box 34"/>
          <p:cNvSpPr txBox="1">
            <a:spLocks noChangeArrowheads="1"/>
          </p:cNvSpPr>
          <p:nvPr/>
        </p:nvSpPr>
        <p:spPr bwMode="auto">
          <a:xfrm>
            <a:off x="381000" y="4308475"/>
            <a:ext cx="71421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Similarly suppose </a:t>
            </a:r>
            <a:r>
              <a:rPr lang="en-US" altLang="zh-TW">
                <a:solidFill>
                  <a:srgbClr val="008000"/>
                </a:solidFill>
              </a:rPr>
              <a:t>R</a:t>
            </a:r>
            <a:r>
              <a:rPr lang="en-US" altLang="zh-TW"/>
              <a:t> contains </a:t>
            </a:r>
            <a:r>
              <a:rPr lang="en-US" altLang="zh-TW">
                <a:solidFill>
                  <a:srgbClr val="A50021"/>
                </a:solidFill>
              </a:rPr>
              <a:t>2</a:t>
            </a:r>
            <a:r>
              <a:rPr lang="en-US" altLang="zh-TW"/>
              <a:t>.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the rectangle “breaks” the stair into a 1-stair and a 4-stair.</a:t>
            </a:r>
          </a:p>
        </p:txBody>
      </p:sp>
      <p:sp>
        <p:nvSpPr>
          <p:cNvPr id="1131555" name="Text Box 35"/>
          <p:cNvSpPr txBox="1">
            <a:spLocks noChangeArrowheads="1"/>
          </p:cNvSpPr>
          <p:nvPr/>
        </p:nvSpPr>
        <p:spPr bwMode="auto">
          <a:xfrm>
            <a:off x="441325" y="5451475"/>
            <a:ext cx="8010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Therefore, in this case, the number of ways to fill in the remaining parts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	is equal to r</a:t>
            </a:r>
            <a:r>
              <a:rPr lang="en-US" altLang="zh-TW" baseline="-25000"/>
              <a:t>1</a:t>
            </a:r>
            <a:r>
              <a:rPr lang="en-US" altLang="zh-TW"/>
              <a:t>r</a:t>
            </a:r>
            <a:r>
              <a:rPr lang="en-US" altLang="zh-TW" baseline="-250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343400" y="3276600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017963" y="457200"/>
            <a:ext cx="1087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Stairs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38238" y="1295400"/>
            <a:ext cx="693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fill the n-stair by n rectangles.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362200" y="1833563"/>
            <a:ext cx="435610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do we compute it using 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,…,r</a:t>
            </a:r>
            <a:r>
              <a:rPr lang="en-US" altLang="zh-TW" baseline="-25000"/>
              <a:t>n-1</a:t>
            </a:r>
            <a:r>
              <a:rPr lang="en-US" altLang="zh-TW"/>
              <a:t>?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886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1148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1148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43434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43434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45720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45720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45720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45720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48006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48006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8006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48006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5029200" y="3733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5029200" y="35052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5029200" y="3048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5029200" y="25908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3810000" y="36576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4038600" y="3429000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…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4324350" y="320040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i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4495800" y="2986088"/>
            <a:ext cx="338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…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4724400" y="2743200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…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4953000" y="2528888"/>
            <a:ext cx="303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n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4953000" y="36718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132578" name="Text Box 34"/>
          <p:cNvSpPr txBox="1">
            <a:spLocks noChangeArrowheads="1"/>
          </p:cNvSpPr>
          <p:nvPr/>
        </p:nvSpPr>
        <p:spPr bwMode="auto">
          <a:xfrm>
            <a:off x="381000" y="4308475"/>
            <a:ext cx="77755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 general suppose the rectangle contains </a:t>
            </a:r>
            <a:r>
              <a:rPr lang="en-US" altLang="zh-TW">
                <a:solidFill>
                  <a:srgbClr val="A50021"/>
                </a:solidFill>
              </a:rPr>
              <a:t>i</a:t>
            </a:r>
            <a:r>
              <a:rPr lang="en-US" altLang="zh-TW"/>
              <a:t>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the rectangle “breaks” the stair into a (i-1)-stair and a (n-i)-stair.</a:t>
            </a:r>
          </a:p>
        </p:txBody>
      </p:sp>
      <p:sp>
        <p:nvSpPr>
          <p:cNvPr id="1132579" name="Text Box 35"/>
          <p:cNvSpPr txBox="1">
            <a:spLocks noChangeArrowheads="1"/>
          </p:cNvSpPr>
          <p:nvPr/>
        </p:nvSpPr>
        <p:spPr bwMode="auto">
          <a:xfrm>
            <a:off x="441325" y="5451475"/>
            <a:ext cx="8010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Therefore, in this case, the number of ways to fill in the remaining parts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	is equal to r</a:t>
            </a:r>
            <a:r>
              <a:rPr lang="en-US" altLang="zh-TW" baseline="-25000"/>
              <a:t>i-1</a:t>
            </a:r>
            <a:r>
              <a:rPr lang="en-US" altLang="zh-TW"/>
              <a:t>r</a:t>
            </a:r>
            <a:r>
              <a:rPr lang="en-US" altLang="zh-TW" baseline="-25000"/>
              <a:t>n-i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343400" y="2500313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017963" y="457200"/>
            <a:ext cx="1087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Stairs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3886200" y="29575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4114800" y="29575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4114800" y="27289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4343400" y="29575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0" name="Rectangle 10"/>
          <p:cNvSpPr>
            <a:spLocks noChangeArrowheads="1"/>
          </p:cNvSpPr>
          <p:nvPr/>
        </p:nvSpPr>
        <p:spPr bwMode="auto">
          <a:xfrm>
            <a:off x="4343400" y="27289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1" name="Rectangle 11"/>
          <p:cNvSpPr>
            <a:spLocks noChangeArrowheads="1"/>
          </p:cNvSpPr>
          <p:nvPr/>
        </p:nvSpPr>
        <p:spPr bwMode="auto">
          <a:xfrm>
            <a:off x="4343400" y="25003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2" name="Rectangle 12"/>
          <p:cNvSpPr>
            <a:spLocks noChangeArrowheads="1"/>
          </p:cNvSpPr>
          <p:nvPr/>
        </p:nvSpPr>
        <p:spPr bwMode="auto">
          <a:xfrm>
            <a:off x="4572000" y="29575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4572000" y="27289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4572000" y="25003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5" name="Rectangle 15"/>
          <p:cNvSpPr>
            <a:spLocks noChangeArrowheads="1"/>
          </p:cNvSpPr>
          <p:nvPr/>
        </p:nvSpPr>
        <p:spPr bwMode="auto">
          <a:xfrm>
            <a:off x="4572000" y="22717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4800600" y="29575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4800600" y="27289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8" name="Rectangle 18"/>
          <p:cNvSpPr>
            <a:spLocks noChangeArrowheads="1"/>
          </p:cNvSpPr>
          <p:nvPr/>
        </p:nvSpPr>
        <p:spPr bwMode="auto">
          <a:xfrm>
            <a:off x="4800600" y="25003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9" name="Rectangle 19"/>
          <p:cNvSpPr>
            <a:spLocks noChangeArrowheads="1"/>
          </p:cNvSpPr>
          <p:nvPr/>
        </p:nvSpPr>
        <p:spPr bwMode="auto">
          <a:xfrm>
            <a:off x="4800600" y="22717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0" name="Rectangle 20"/>
          <p:cNvSpPr>
            <a:spLocks noChangeArrowheads="1"/>
          </p:cNvSpPr>
          <p:nvPr/>
        </p:nvSpPr>
        <p:spPr bwMode="auto">
          <a:xfrm>
            <a:off x="4800600" y="20431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1" name="Rectangle 21"/>
          <p:cNvSpPr>
            <a:spLocks noChangeArrowheads="1"/>
          </p:cNvSpPr>
          <p:nvPr/>
        </p:nvSpPr>
        <p:spPr bwMode="auto">
          <a:xfrm>
            <a:off x="5029200" y="29575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2" name="Rectangle 22"/>
          <p:cNvSpPr>
            <a:spLocks noChangeArrowheads="1"/>
          </p:cNvSpPr>
          <p:nvPr/>
        </p:nvSpPr>
        <p:spPr bwMode="auto">
          <a:xfrm>
            <a:off x="5029200" y="27289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3" name="Rectangle 23"/>
          <p:cNvSpPr>
            <a:spLocks noChangeArrowheads="1"/>
          </p:cNvSpPr>
          <p:nvPr/>
        </p:nvSpPr>
        <p:spPr bwMode="auto">
          <a:xfrm>
            <a:off x="5029200" y="25003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4" name="Rectangle 24"/>
          <p:cNvSpPr>
            <a:spLocks noChangeArrowheads="1"/>
          </p:cNvSpPr>
          <p:nvPr/>
        </p:nvSpPr>
        <p:spPr bwMode="auto">
          <a:xfrm>
            <a:off x="5029200" y="22717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5" name="Rectangle 25"/>
          <p:cNvSpPr>
            <a:spLocks noChangeArrowheads="1"/>
          </p:cNvSpPr>
          <p:nvPr/>
        </p:nvSpPr>
        <p:spPr bwMode="auto">
          <a:xfrm>
            <a:off x="5029200" y="20431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6" name="Rectangle 26"/>
          <p:cNvSpPr>
            <a:spLocks noChangeArrowheads="1"/>
          </p:cNvSpPr>
          <p:nvPr/>
        </p:nvSpPr>
        <p:spPr bwMode="auto">
          <a:xfrm>
            <a:off x="5029200" y="1814513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7" name="Rectangle 27"/>
          <p:cNvSpPr>
            <a:spLocks noChangeArrowheads="1"/>
          </p:cNvSpPr>
          <p:nvPr/>
        </p:nvSpPr>
        <p:spPr bwMode="auto">
          <a:xfrm>
            <a:off x="3810000" y="288131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</a:t>
            </a:r>
          </a:p>
        </p:txBody>
      </p:sp>
      <p:sp>
        <p:nvSpPr>
          <p:cNvPr id="28698" name="Rectangle 28"/>
          <p:cNvSpPr>
            <a:spLocks noChangeArrowheads="1"/>
          </p:cNvSpPr>
          <p:nvPr/>
        </p:nvSpPr>
        <p:spPr bwMode="auto">
          <a:xfrm>
            <a:off x="4038600" y="2652713"/>
            <a:ext cx="338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…</a:t>
            </a:r>
          </a:p>
        </p:txBody>
      </p:sp>
      <p:sp>
        <p:nvSpPr>
          <p:cNvPr id="28699" name="Rectangle 29"/>
          <p:cNvSpPr>
            <a:spLocks noChangeArrowheads="1"/>
          </p:cNvSpPr>
          <p:nvPr/>
        </p:nvSpPr>
        <p:spPr bwMode="auto">
          <a:xfrm>
            <a:off x="4324350" y="242411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i</a:t>
            </a:r>
          </a:p>
        </p:txBody>
      </p:sp>
      <p:sp>
        <p:nvSpPr>
          <p:cNvPr id="28700" name="Rectangle 30"/>
          <p:cNvSpPr>
            <a:spLocks noChangeArrowheads="1"/>
          </p:cNvSpPr>
          <p:nvPr/>
        </p:nvSpPr>
        <p:spPr bwMode="auto">
          <a:xfrm>
            <a:off x="4495800" y="2209800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…</a:t>
            </a:r>
          </a:p>
        </p:txBody>
      </p:sp>
      <p:sp>
        <p:nvSpPr>
          <p:cNvPr id="28701" name="Rectangle 31"/>
          <p:cNvSpPr>
            <a:spLocks noChangeArrowheads="1"/>
          </p:cNvSpPr>
          <p:nvPr/>
        </p:nvSpPr>
        <p:spPr bwMode="auto">
          <a:xfrm>
            <a:off x="4724400" y="1966913"/>
            <a:ext cx="338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…</a:t>
            </a:r>
          </a:p>
        </p:txBody>
      </p:sp>
      <p:sp>
        <p:nvSpPr>
          <p:cNvPr id="28702" name="Rectangle 32"/>
          <p:cNvSpPr>
            <a:spLocks noChangeArrowheads="1"/>
          </p:cNvSpPr>
          <p:nvPr/>
        </p:nvSpPr>
        <p:spPr bwMode="auto">
          <a:xfrm>
            <a:off x="4953000" y="1752600"/>
            <a:ext cx="303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n</a:t>
            </a:r>
          </a:p>
        </p:txBody>
      </p:sp>
      <p:sp>
        <p:nvSpPr>
          <p:cNvPr id="28703" name="Rectangle 33"/>
          <p:cNvSpPr>
            <a:spLocks noChangeArrowheads="1"/>
          </p:cNvSpPr>
          <p:nvPr/>
        </p:nvSpPr>
        <p:spPr bwMode="auto">
          <a:xfrm>
            <a:off x="4953000" y="28956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o</a:t>
            </a:r>
          </a:p>
        </p:txBody>
      </p:sp>
      <p:sp>
        <p:nvSpPr>
          <p:cNvPr id="1133602" name="Text Box 34"/>
          <p:cNvSpPr txBox="1">
            <a:spLocks noChangeArrowheads="1"/>
          </p:cNvSpPr>
          <p:nvPr/>
        </p:nvSpPr>
        <p:spPr bwMode="auto">
          <a:xfrm>
            <a:off x="762000" y="3657600"/>
            <a:ext cx="75358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Rectangle </a:t>
            </a:r>
            <a:r>
              <a:rPr lang="en-US" altLang="zh-TW">
                <a:solidFill>
                  <a:srgbClr val="008000"/>
                </a:solidFill>
              </a:rPr>
              <a:t>R</a:t>
            </a:r>
            <a:r>
              <a:rPr lang="en-US" altLang="zh-TW"/>
              <a:t> containing different </a:t>
            </a:r>
            <a:r>
              <a:rPr lang="en-US" altLang="zh-TW">
                <a:solidFill>
                  <a:srgbClr val="A50021"/>
                </a:solidFill>
              </a:rPr>
              <a:t>i</a:t>
            </a:r>
            <a:r>
              <a:rPr lang="en-US" altLang="zh-TW"/>
              <a:t> will form different configurations,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each configuration must correspond to one of these cases.</a:t>
            </a:r>
          </a:p>
        </p:txBody>
      </p:sp>
      <p:sp>
        <p:nvSpPr>
          <p:cNvPr id="28705" name="Text Box 35"/>
          <p:cNvSpPr txBox="1">
            <a:spLocks noChangeArrowheads="1"/>
          </p:cNvSpPr>
          <p:nvPr/>
        </p:nvSpPr>
        <p:spPr bwMode="auto">
          <a:xfrm>
            <a:off x="952500" y="1219200"/>
            <a:ext cx="720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number of ways to fill in the remaining parts is equal to r</a:t>
            </a:r>
            <a:r>
              <a:rPr lang="en-US" altLang="zh-TW" baseline="-25000"/>
              <a:t>i-1</a:t>
            </a:r>
            <a:r>
              <a:rPr lang="en-US" altLang="zh-TW"/>
              <a:t>r</a:t>
            </a:r>
            <a:r>
              <a:rPr lang="en-US" altLang="zh-TW" baseline="-25000"/>
              <a:t>n-i</a:t>
            </a:r>
          </a:p>
        </p:txBody>
      </p:sp>
      <p:sp>
        <p:nvSpPr>
          <p:cNvPr id="1133604" name="Text Box 36"/>
          <p:cNvSpPr txBox="1">
            <a:spLocks noChangeArrowheads="1"/>
          </p:cNvSpPr>
          <p:nvPr/>
        </p:nvSpPr>
        <p:spPr bwMode="auto">
          <a:xfrm>
            <a:off x="822325" y="4918075"/>
            <a:ext cx="520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Therefore the total number of ways is equal to</a:t>
            </a:r>
          </a:p>
        </p:txBody>
      </p:sp>
      <p:pic>
        <p:nvPicPr>
          <p:cNvPr id="1133606" name="Picture 3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5597525"/>
            <a:ext cx="26606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60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971800" y="1752600"/>
            <a:ext cx="3170238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Setting up recurrences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Fibonacci recurrence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Catalan recurrence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Other recurrences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Writing recursive program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Solving recurrences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30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Number of Partitions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035050" y="1295400"/>
            <a:ext cx="704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ways to partition n elements into r non-empty groups?</a:t>
            </a:r>
          </a:p>
        </p:txBody>
      </p:sp>
      <p:sp>
        <p:nvSpPr>
          <p:cNvPr id="1061892" name="Text Box 4"/>
          <p:cNvSpPr txBox="1">
            <a:spLocks noChangeArrowheads="1"/>
          </p:cNvSpPr>
          <p:nvPr/>
        </p:nvSpPr>
        <p:spPr bwMode="auto">
          <a:xfrm>
            <a:off x="1219200" y="2071688"/>
            <a:ext cx="47561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S(4,4)=1		{x1} {x2} {x3} {x4}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	{x1 x2} {x3 x4}</a:t>
            </a:r>
          </a:p>
          <a:p>
            <a:pPr eaLnBrk="1" hangingPunct="1"/>
            <a:r>
              <a:rPr lang="en-US" altLang="zh-TW"/>
              <a:t>		{x1 x3} {x2 x4}</a:t>
            </a:r>
          </a:p>
          <a:p>
            <a:pPr eaLnBrk="1" hangingPunct="1"/>
            <a:r>
              <a:rPr lang="en-US" altLang="zh-TW"/>
              <a:t>		{x1 x4} {x2 x3}</a:t>
            </a:r>
          </a:p>
          <a:p>
            <a:pPr eaLnBrk="1" hangingPunct="1"/>
            <a:r>
              <a:rPr lang="en-US" altLang="zh-TW"/>
              <a:t>		{x1} {x2 x3 x4}</a:t>
            </a:r>
          </a:p>
          <a:p>
            <a:pPr eaLnBrk="1" hangingPunct="1"/>
            <a:r>
              <a:rPr lang="en-US" altLang="zh-TW"/>
              <a:t>		{x2} {x1 x3 x4}</a:t>
            </a:r>
          </a:p>
          <a:p>
            <a:pPr eaLnBrk="1" hangingPunct="1"/>
            <a:r>
              <a:rPr lang="en-US" altLang="zh-TW"/>
              <a:t>		{x3} {x1 x2 x4}</a:t>
            </a:r>
          </a:p>
          <a:p>
            <a:pPr eaLnBrk="1" hangingPunct="1"/>
            <a:r>
              <a:rPr lang="en-US" altLang="zh-TW"/>
              <a:t>		{x4} {x1 x2 x3}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	{x1 x2} {x3} {x4}		</a:t>
            </a:r>
          </a:p>
          <a:p>
            <a:pPr eaLnBrk="1" hangingPunct="1"/>
            <a:r>
              <a:rPr lang="en-US" altLang="zh-TW"/>
              <a:t>		{x2 x3} {x1} {x4}</a:t>
            </a:r>
          </a:p>
          <a:p>
            <a:pPr eaLnBrk="1" hangingPunct="1"/>
            <a:r>
              <a:rPr lang="en-US" altLang="zh-TW"/>
              <a:t>		{x1 x3} {x2} {x4}		</a:t>
            </a:r>
          </a:p>
          <a:p>
            <a:pPr eaLnBrk="1" hangingPunct="1"/>
            <a:r>
              <a:rPr lang="en-US" altLang="zh-TW"/>
              <a:t>		{x2 x4} {x1} {x3}</a:t>
            </a:r>
          </a:p>
          <a:p>
            <a:pPr eaLnBrk="1" hangingPunct="1"/>
            <a:r>
              <a:rPr lang="en-US" altLang="zh-TW"/>
              <a:t>		{x1 x4} {x2} {x3}		</a:t>
            </a:r>
          </a:p>
          <a:p>
            <a:pPr eaLnBrk="1" hangingPunct="1"/>
            <a:r>
              <a:rPr lang="en-US" altLang="zh-TW"/>
              <a:t>		{x3 x4} {x1} {x2}</a:t>
            </a:r>
          </a:p>
        </p:txBody>
      </p:sp>
      <p:sp>
        <p:nvSpPr>
          <p:cNvPr id="1061893" name="Rectangle 5"/>
          <p:cNvSpPr>
            <a:spLocks noChangeArrowheads="1"/>
          </p:cNvSpPr>
          <p:nvPr/>
        </p:nvSpPr>
        <p:spPr bwMode="auto">
          <a:xfrm>
            <a:off x="1219200" y="2667000"/>
            <a:ext cx="1109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S(4,2)=7</a:t>
            </a:r>
          </a:p>
        </p:txBody>
      </p:sp>
      <p:sp>
        <p:nvSpPr>
          <p:cNvPr id="1061894" name="Rectangle 6"/>
          <p:cNvSpPr>
            <a:spLocks noChangeArrowheads="1"/>
          </p:cNvSpPr>
          <p:nvPr/>
        </p:nvSpPr>
        <p:spPr bwMode="auto">
          <a:xfrm>
            <a:off x="1219200" y="4800600"/>
            <a:ext cx="1109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S(4,3)=6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3" grpId="0"/>
      <p:bldP spid="10618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209800" y="457200"/>
            <a:ext cx="472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Recursively Defined Sequences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371600" y="1295400"/>
            <a:ext cx="633253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can define a sequence by specifying relation between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 current term and the previous terms.</a:t>
            </a:r>
          </a:p>
        </p:txBody>
      </p:sp>
      <p:sp>
        <p:nvSpPr>
          <p:cNvPr id="1123332" name="Text Box 4"/>
          <p:cNvSpPr txBox="1">
            <a:spLocks noChangeArrowheads="1"/>
          </p:cNvSpPr>
          <p:nvPr/>
        </p:nvSpPr>
        <p:spPr bwMode="auto">
          <a:xfrm>
            <a:off x="1992313" y="2463800"/>
            <a:ext cx="5192712" cy="34163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Arithmetic sequence: (a, a+d, a+2d, a+3d, …, ) 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zh-TW"/>
              <a:t>	recursive definition: a</a:t>
            </a:r>
            <a:r>
              <a:rPr lang="en-US" altLang="zh-TW" baseline="-25000"/>
              <a:t>0</a:t>
            </a:r>
            <a:r>
              <a:rPr lang="en-US" altLang="zh-TW"/>
              <a:t>=a, a</a:t>
            </a:r>
            <a:r>
              <a:rPr lang="en-US" altLang="zh-TW" baseline="-25000"/>
              <a:t>i+1</a:t>
            </a:r>
            <a:r>
              <a:rPr lang="en-US" altLang="zh-TW"/>
              <a:t>=a</a:t>
            </a:r>
            <a:r>
              <a:rPr lang="en-US" altLang="zh-TW" baseline="-25000"/>
              <a:t>i</a:t>
            </a:r>
            <a:r>
              <a:rPr lang="en-US" altLang="zh-TW"/>
              <a:t>+d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Geometric sequence: (a, ra, r</a:t>
            </a:r>
            <a:r>
              <a:rPr lang="en-US" altLang="zh-TW" baseline="30000"/>
              <a:t>2</a:t>
            </a:r>
            <a:r>
              <a:rPr lang="en-US" altLang="zh-TW"/>
              <a:t>a, r</a:t>
            </a:r>
            <a:r>
              <a:rPr lang="en-US" altLang="zh-TW" baseline="30000"/>
              <a:t>3</a:t>
            </a:r>
            <a:r>
              <a:rPr lang="en-US" altLang="zh-TW"/>
              <a:t>a, …, )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zh-TW"/>
              <a:t>	recursive definition: a</a:t>
            </a:r>
            <a:r>
              <a:rPr lang="en-US" altLang="zh-TW" baseline="-25000"/>
              <a:t>0</a:t>
            </a:r>
            <a:r>
              <a:rPr lang="en-US" altLang="zh-TW"/>
              <a:t>=a, a</a:t>
            </a:r>
            <a:r>
              <a:rPr lang="en-US" altLang="zh-TW" baseline="-25000"/>
              <a:t>i+1</a:t>
            </a:r>
            <a:r>
              <a:rPr lang="en-US" altLang="zh-TW"/>
              <a:t>=ra</a:t>
            </a:r>
            <a:r>
              <a:rPr lang="en-US" altLang="zh-TW" baseline="-25000"/>
              <a:t>i</a:t>
            </a:r>
            <a:endParaRPr lang="en-US" altLang="zh-TW"/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Harmonic sequence: (1, 1/2, 1/3, 1/4, …, )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</a:pPr>
            <a:r>
              <a:rPr lang="en-US" altLang="zh-TW"/>
              <a:t>	recursive definition: a</a:t>
            </a:r>
            <a:r>
              <a:rPr lang="en-US" altLang="zh-TW" baseline="-25000"/>
              <a:t>0</a:t>
            </a:r>
            <a:r>
              <a:rPr lang="en-US" altLang="zh-TW"/>
              <a:t>=1, a</a:t>
            </a:r>
            <a:r>
              <a:rPr lang="en-US" altLang="zh-TW" baseline="-25000"/>
              <a:t>i+1</a:t>
            </a:r>
            <a:r>
              <a:rPr lang="en-US" altLang="zh-TW"/>
              <a:t>=ia</a:t>
            </a:r>
            <a:r>
              <a:rPr lang="en-US" altLang="zh-TW" baseline="-25000"/>
              <a:t>i</a:t>
            </a:r>
            <a:r>
              <a:rPr lang="en-US" altLang="zh-TW"/>
              <a:t>/(i+1)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30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Number of Partitions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066800" y="1295400"/>
            <a:ext cx="70516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ways to partition n elements into r non-empty groups?</a:t>
            </a:r>
          </a:p>
        </p:txBody>
      </p:sp>
      <p:sp>
        <p:nvSpPr>
          <p:cNvPr id="1085449" name="Text Box 9"/>
          <p:cNvSpPr txBox="1">
            <a:spLocks noChangeArrowheads="1"/>
          </p:cNvSpPr>
          <p:nvPr/>
        </p:nvSpPr>
        <p:spPr bwMode="auto">
          <a:xfrm>
            <a:off x="685800" y="2438400"/>
            <a:ext cx="7716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S(n,r) be the number of ways to partition n elements into r groups.</a:t>
            </a:r>
          </a:p>
        </p:txBody>
      </p:sp>
      <p:pic>
        <p:nvPicPr>
          <p:cNvPr id="31754" name="Picture 10" descr="Boxes Set. Collection of Colorful Closed Warehouse Cardboard Box. Color  Image of Package. Vector Illustration of Paper Cubes Stock Vector -  Illustration of packet, cube: 20345455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200400"/>
            <a:ext cx="2911916" cy="26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" y="3732688"/>
            <a:ext cx="2470785" cy="163258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4114800" y="4343400"/>
            <a:ext cx="10668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4094" y="5543471"/>
            <a:ext cx="133722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 elements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26145" y="5923518"/>
            <a:ext cx="103105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 groups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0" y="3013075"/>
            <a:ext cx="1965643" cy="1298810"/>
          </a:xfrm>
          <a:prstGeom prst="rect">
            <a:avLst/>
          </a:prstGeom>
        </p:spPr>
      </p:pic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30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Number of Partitions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066800" y="1295400"/>
            <a:ext cx="70516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ways to partition n elements into r non-empty groups?</a:t>
            </a:r>
          </a:p>
        </p:txBody>
      </p:sp>
      <p:sp>
        <p:nvSpPr>
          <p:cNvPr id="1085447" name="Text Box 7"/>
          <p:cNvSpPr txBox="1">
            <a:spLocks noChangeArrowheads="1"/>
          </p:cNvSpPr>
          <p:nvPr/>
        </p:nvSpPr>
        <p:spPr bwMode="auto">
          <a:xfrm>
            <a:off x="1066800" y="3200400"/>
            <a:ext cx="477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Case 1: The element n forms its own group.</a:t>
            </a:r>
          </a:p>
        </p:txBody>
      </p:sp>
      <p:sp>
        <p:nvSpPr>
          <p:cNvPr id="1085448" name="Rectangle 8"/>
          <p:cNvSpPr>
            <a:spLocks noChangeArrowheads="1"/>
          </p:cNvSpPr>
          <p:nvPr/>
        </p:nvSpPr>
        <p:spPr bwMode="auto">
          <a:xfrm>
            <a:off x="1311275" y="3810000"/>
            <a:ext cx="1444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{</a:t>
            </a:r>
            <a:r>
              <a:rPr lang="en-US" altLang="zh-TW" dirty="0" err="1"/>
              <a:t>xn</a:t>
            </a:r>
            <a:r>
              <a:rPr lang="en-US" altLang="zh-TW" dirty="0"/>
              <a:t>} ……………</a:t>
            </a:r>
          </a:p>
        </p:txBody>
      </p:sp>
      <p:sp>
        <p:nvSpPr>
          <p:cNvPr id="1085449" name="Text Box 9"/>
          <p:cNvSpPr txBox="1">
            <a:spLocks noChangeArrowheads="1"/>
          </p:cNvSpPr>
          <p:nvPr/>
        </p:nvSpPr>
        <p:spPr bwMode="auto">
          <a:xfrm>
            <a:off x="685800" y="2438400"/>
            <a:ext cx="7716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S(n,r) be the number of ways to partition n elements into r groups.</a:t>
            </a:r>
          </a:p>
        </p:txBody>
      </p:sp>
      <p:sp>
        <p:nvSpPr>
          <p:cNvPr id="1085451" name="Text Box 11"/>
          <p:cNvSpPr txBox="1">
            <a:spLocks noChangeArrowheads="1"/>
          </p:cNvSpPr>
          <p:nvPr/>
        </p:nvSpPr>
        <p:spPr bwMode="auto">
          <a:xfrm>
            <a:off x="1295400" y="4384675"/>
            <a:ext cx="5638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Then any partition of the remaining n-1 elements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into r-1 groups can be appended to form a </a:t>
            </a:r>
            <a:r>
              <a:rPr lang="en-US" altLang="zh-TW" dirty="0" err="1"/>
              <a:t>parititon</a:t>
            </a:r>
            <a:endParaRPr lang="en-US" altLang="zh-TW" dirty="0"/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of n elements into r groups.</a:t>
            </a:r>
          </a:p>
        </p:txBody>
      </p:sp>
      <p:sp>
        <p:nvSpPr>
          <p:cNvPr id="1085452" name="Text Box 12"/>
          <p:cNvSpPr txBox="1">
            <a:spLocks noChangeArrowheads="1"/>
          </p:cNvSpPr>
          <p:nvPr/>
        </p:nvSpPr>
        <p:spPr bwMode="auto">
          <a:xfrm>
            <a:off x="1311275" y="5943600"/>
            <a:ext cx="45497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are S(n-1,r-1) ways in this case.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434" y="3385344"/>
            <a:ext cx="719138" cy="6909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992" y="4980781"/>
            <a:ext cx="1913995" cy="177593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7317423" y="3385344"/>
            <a:ext cx="526732" cy="608012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7920989" y="3570288"/>
            <a:ext cx="308611" cy="239712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7317423" y="4495800"/>
            <a:ext cx="378777" cy="484981"/>
          </a:xfrm>
          <a:prstGeom prst="downArrow">
            <a:avLst/>
          </a:prstGeom>
          <a:pattFill prst="smGrid">
            <a:fgClr>
              <a:srgbClr val="00B050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87656" y="4277468"/>
            <a:ext cx="11208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 -1 </a:t>
            </a:r>
          </a:p>
          <a:p>
            <a:pPr algn="ctr"/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28973" y="5437079"/>
            <a:ext cx="8899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r-1 </a:t>
            </a:r>
          </a:p>
          <a:p>
            <a:pPr algn="ctr"/>
            <a:r>
              <a:rPr lang="en-US" dirty="0" smtClean="0"/>
              <a:t>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1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7" grpId="0" autoUpdateAnimBg="0"/>
      <p:bldP spid="1085448" grpId="0" autoUpdateAnimBg="0"/>
      <p:bldP spid="1085449" grpId="0" autoUpdateAnimBg="0"/>
      <p:bldP spid="1085451" grpId="0" autoUpdateAnimBg="0"/>
      <p:bldP spid="1085452" grpId="0" animBg="1" autoUpdateAnimBg="0"/>
      <p:bldP spid="4" grpId="0" animBg="1"/>
      <p:bldP spid="5" grpId="0" animBg="1"/>
      <p:bldP spid="6" grpId="0" animBg="1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30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Number of Partitions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066800" y="1295400"/>
            <a:ext cx="70516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ways to partition n elements into r non-empty groups?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1066800" y="2605088"/>
            <a:ext cx="5148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2: The element n is NOT in its own group.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685800" y="1981200"/>
            <a:ext cx="7716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S(n,r) be the number of ways to partition n elements into r groups.</a:t>
            </a:r>
          </a:p>
        </p:txBody>
      </p:sp>
      <p:sp>
        <p:nvSpPr>
          <p:cNvPr id="1110033" name="Text Box 17"/>
          <p:cNvSpPr txBox="1">
            <a:spLocks noChangeArrowheads="1"/>
          </p:cNvSpPr>
          <p:nvPr/>
        </p:nvSpPr>
        <p:spPr bwMode="auto">
          <a:xfrm>
            <a:off x="215900" y="3200400"/>
            <a:ext cx="68707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given any partition of the remaining n-1 elements into r groups,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we can extend it in r different ways,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and any partition in case 2 can be obtained in this way.</a:t>
            </a:r>
          </a:p>
        </p:txBody>
      </p:sp>
      <p:sp>
        <p:nvSpPr>
          <p:cNvPr id="1110034" name="Text Box 18"/>
          <p:cNvSpPr txBox="1">
            <a:spLocks noChangeArrowheads="1"/>
          </p:cNvSpPr>
          <p:nvPr/>
        </p:nvSpPr>
        <p:spPr bwMode="auto">
          <a:xfrm>
            <a:off x="1435100" y="5002213"/>
            <a:ext cx="4341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{x1,x5},{x2,x6,x7},{x3,x11},……,{x4,x12}</a:t>
            </a:r>
          </a:p>
        </p:txBody>
      </p:sp>
      <p:sp>
        <p:nvSpPr>
          <p:cNvPr id="1110035" name="Text Box 19"/>
          <p:cNvSpPr txBox="1">
            <a:spLocks noChangeArrowheads="1"/>
          </p:cNvSpPr>
          <p:nvPr/>
        </p:nvSpPr>
        <p:spPr bwMode="auto">
          <a:xfrm>
            <a:off x="1724025" y="5653088"/>
            <a:ext cx="606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{xn}</a:t>
            </a:r>
          </a:p>
        </p:txBody>
      </p:sp>
      <p:sp>
        <p:nvSpPr>
          <p:cNvPr id="1110036" name="Line 20"/>
          <p:cNvSpPr>
            <a:spLocks noChangeShapeType="1"/>
          </p:cNvSpPr>
          <p:nvPr/>
        </p:nvSpPr>
        <p:spPr bwMode="auto">
          <a:xfrm flipV="1">
            <a:off x="2044700" y="53832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037" name="Text Box 21"/>
          <p:cNvSpPr txBox="1">
            <a:spLocks noChangeArrowheads="1"/>
          </p:cNvSpPr>
          <p:nvPr/>
        </p:nvSpPr>
        <p:spPr bwMode="auto">
          <a:xfrm>
            <a:off x="2882900" y="5653088"/>
            <a:ext cx="606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{xn}</a:t>
            </a:r>
          </a:p>
        </p:txBody>
      </p:sp>
      <p:sp>
        <p:nvSpPr>
          <p:cNvPr id="1110038" name="Line 22"/>
          <p:cNvSpPr>
            <a:spLocks noChangeShapeType="1"/>
          </p:cNvSpPr>
          <p:nvPr/>
        </p:nvSpPr>
        <p:spPr bwMode="auto">
          <a:xfrm flipV="1">
            <a:off x="3203575" y="53832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039" name="Text Box 23"/>
          <p:cNvSpPr txBox="1">
            <a:spLocks noChangeArrowheads="1"/>
          </p:cNvSpPr>
          <p:nvPr/>
        </p:nvSpPr>
        <p:spPr bwMode="auto">
          <a:xfrm>
            <a:off x="3797300" y="5653088"/>
            <a:ext cx="606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{xn}</a:t>
            </a:r>
          </a:p>
        </p:txBody>
      </p:sp>
      <p:sp>
        <p:nvSpPr>
          <p:cNvPr id="1110040" name="Line 24"/>
          <p:cNvSpPr>
            <a:spLocks noChangeShapeType="1"/>
          </p:cNvSpPr>
          <p:nvPr/>
        </p:nvSpPr>
        <p:spPr bwMode="auto">
          <a:xfrm flipV="1">
            <a:off x="4117975" y="53832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041" name="Text Box 25"/>
          <p:cNvSpPr txBox="1">
            <a:spLocks noChangeArrowheads="1"/>
          </p:cNvSpPr>
          <p:nvPr/>
        </p:nvSpPr>
        <p:spPr bwMode="auto">
          <a:xfrm>
            <a:off x="5168900" y="562610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{xn}</a:t>
            </a:r>
          </a:p>
        </p:txBody>
      </p:sp>
      <p:sp>
        <p:nvSpPr>
          <p:cNvPr id="1110042" name="Line 26"/>
          <p:cNvSpPr>
            <a:spLocks noChangeShapeType="1"/>
          </p:cNvSpPr>
          <p:nvPr/>
        </p:nvSpPr>
        <p:spPr bwMode="auto">
          <a:xfrm flipV="1">
            <a:off x="5489575" y="53562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043" name="Text Box 27"/>
          <p:cNvSpPr txBox="1">
            <a:spLocks noChangeArrowheads="1"/>
          </p:cNvSpPr>
          <p:nvPr/>
        </p:nvSpPr>
        <p:spPr bwMode="auto">
          <a:xfrm>
            <a:off x="749300" y="6248400"/>
            <a:ext cx="57578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are rS(n-1,r) ways to partition in this case.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3003550"/>
            <a:ext cx="1965643" cy="129881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 bwMode="auto">
          <a:xfrm>
            <a:off x="8542973" y="3375819"/>
            <a:ext cx="526732" cy="608012"/>
          </a:xfrm>
          <a:prstGeom prst="ellipse">
            <a:avLst/>
          </a:prstGeom>
          <a:solidFill>
            <a:srgbClr val="C00000">
              <a:alpha val="85000"/>
            </a:srgbClr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7317423" y="4495800"/>
            <a:ext cx="378777" cy="484981"/>
          </a:xfrm>
          <a:prstGeom prst="downArrow">
            <a:avLst/>
          </a:prstGeom>
          <a:pattFill prst="smGrid">
            <a:fgClr>
              <a:srgbClr val="00B050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87656" y="4277468"/>
            <a:ext cx="112082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 -1 </a:t>
            </a:r>
          </a:p>
          <a:p>
            <a:pPr algn="ctr"/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02949" y="6462783"/>
            <a:ext cx="103105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 groups</a:t>
            </a:r>
            <a:endParaRPr lang="en-US" dirty="0"/>
          </a:p>
        </p:txBody>
      </p:sp>
      <p:pic>
        <p:nvPicPr>
          <p:cNvPr id="22" name="Picture 10" descr="Boxes Set. Collection of Colorful Closed Warehouse Cardboard Box. Color  Image of Package. Vector Illustration of Paper Cubes Stock Vector -  Illustration of packet, cube: 2034545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61" y="5002213"/>
            <a:ext cx="1667625" cy="154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H="1">
            <a:off x="7542661" y="3808483"/>
            <a:ext cx="1110139" cy="13223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7498895" y="3914251"/>
            <a:ext cx="1074479" cy="16658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stCxn id="18" idx="3"/>
          </p:cNvCxnSpPr>
          <p:nvPr/>
        </p:nvCxnSpPr>
        <p:spPr bwMode="auto">
          <a:xfrm flipH="1">
            <a:off x="7542662" y="3894790"/>
            <a:ext cx="1077449" cy="22634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18" idx="4"/>
          </p:cNvCxnSpPr>
          <p:nvPr/>
        </p:nvCxnSpPr>
        <p:spPr bwMode="auto">
          <a:xfrm flipH="1">
            <a:off x="8062072" y="3983831"/>
            <a:ext cx="744267" cy="12944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>
            <a:stCxn id="18" idx="4"/>
          </p:cNvCxnSpPr>
          <p:nvPr/>
        </p:nvCxnSpPr>
        <p:spPr bwMode="auto">
          <a:xfrm flipH="1">
            <a:off x="8033604" y="3983831"/>
            <a:ext cx="772735" cy="16456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8075743" y="4035830"/>
            <a:ext cx="719946" cy="21093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>
            <a:stCxn id="18" idx="5"/>
          </p:cNvCxnSpPr>
          <p:nvPr/>
        </p:nvCxnSpPr>
        <p:spPr bwMode="auto">
          <a:xfrm flipH="1">
            <a:off x="8596296" y="3894790"/>
            <a:ext cx="396271" cy="12743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H="1">
            <a:off x="8688139" y="4002881"/>
            <a:ext cx="198937" cy="20851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8580118" y="4053411"/>
            <a:ext cx="338250" cy="16497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500"/>
                            </p:stCondLst>
                            <p:childTnLst>
                              <p:par>
                                <p:cTn id="1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34" grpId="0"/>
      <p:bldP spid="1110035" grpId="0"/>
      <p:bldP spid="1110037" grpId="0"/>
      <p:bldP spid="1110039" grpId="0"/>
      <p:bldP spid="1110041" grpId="0"/>
      <p:bldP spid="1110043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971800" y="457200"/>
            <a:ext cx="330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Number of Partitions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066800" y="1295400"/>
            <a:ext cx="70516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ways to partition n elements into r non-empty groups?</a:t>
            </a:r>
          </a:p>
        </p:txBody>
      </p:sp>
      <p:sp>
        <p:nvSpPr>
          <p:cNvPr id="1112069" name="Text Box 5"/>
          <p:cNvSpPr txBox="1">
            <a:spLocks noChangeArrowheads="1"/>
          </p:cNvSpPr>
          <p:nvPr/>
        </p:nvSpPr>
        <p:spPr bwMode="auto">
          <a:xfrm>
            <a:off x="1066800" y="3200400"/>
            <a:ext cx="477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1: The element n forms its own group.</a:t>
            </a:r>
          </a:p>
        </p:txBody>
      </p: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685800" y="2438400"/>
            <a:ext cx="7716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S(n,r) be the number of ways to partition n elements into r groups.</a:t>
            </a:r>
          </a:p>
        </p:txBody>
      </p:sp>
      <p:sp>
        <p:nvSpPr>
          <p:cNvPr id="1112073" name="Text Box 9"/>
          <p:cNvSpPr txBox="1">
            <a:spLocks noChangeArrowheads="1"/>
          </p:cNvSpPr>
          <p:nvPr/>
        </p:nvSpPr>
        <p:spPr bwMode="auto">
          <a:xfrm>
            <a:off x="1981200" y="3814763"/>
            <a:ext cx="45497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are S(n-1,r-1) ways in this case.</a:t>
            </a:r>
          </a:p>
        </p:txBody>
      </p:sp>
      <p:sp>
        <p:nvSpPr>
          <p:cNvPr id="1112074" name="Text Box 10"/>
          <p:cNvSpPr txBox="1">
            <a:spLocks noChangeArrowheads="1"/>
          </p:cNvSpPr>
          <p:nvPr/>
        </p:nvSpPr>
        <p:spPr bwMode="auto">
          <a:xfrm>
            <a:off x="1066800" y="4510088"/>
            <a:ext cx="5862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Case 2: The element n does NOT form its own group.</a:t>
            </a:r>
          </a:p>
        </p:txBody>
      </p:sp>
      <p:sp>
        <p:nvSpPr>
          <p:cNvPr id="1112075" name="Text Box 11"/>
          <p:cNvSpPr txBox="1">
            <a:spLocks noChangeArrowheads="1"/>
          </p:cNvSpPr>
          <p:nvPr/>
        </p:nvSpPr>
        <p:spPr bwMode="auto">
          <a:xfrm>
            <a:off x="1981200" y="5105400"/>
            <a:ext cx="57578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are rS(n-1,r) ways to partition in this case.</a:t>
            </a:r>
          </a:p>
        </p:txBody>
      </p:sp>
      <p:sp>
        <p:nvSpPr>
          <p:cNvPr id="1112076" name="Text Box 12"/>
          <p:cNvSpPr txBox="1">
            <a:spLocks noChangeArrowheads="1"/>
          </p:cNvSpPr>
          <p:nvPr/>
        </p:nvSpPr>
        <p:spPr bwMode="auto">
          <a:xfrm>
            <a:off x="1127125" y="5756275"/>
            <a:ext cx="6526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These two cases are disjoint, thus by the sum rule, we have</a:t>
            </a:r>
          </a:p>
        </p:txBody>
      </p:sp>
      <p:sp>
        <p:nvSpPr>
          <p:cNvPr id="1112077" name="Text Box 13"/>
          <p:cNvSpPr txBox="1">
            <a:spLocks noChangeArrowheads="1"/>
          </p:cNvSpPr>
          <p:nvPr/>
        </p:nvSpPr>
        <p:spPr bwMode="auto">
          <a:xfrm>
            <a:off x="2927350" y="6324600"/>
            <a:ext cx="32543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S(n,r) = S(n-1,r-1) + rS(n-1,r)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9" grpId="0"/>
      <p:bldP spid="1112073" grpId="0" animBg="1"/>
      <p:bldP spid="1112074" grpId="0"/>
      <p:bldP spid="1112075" grpId="0" animBg="1"/>
      <p:bldP spid="1112076" grpId="0"/>
      <p:bldP spid="111207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</p:pic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2209800" y="4648200"/>
            <a:ext cx="46863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goal is to move all the disks to post 3.</a:t>
            </a:r>
          </a:p>
        </p:txBody>
      </p:sp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685800" y="5410200"/>
            <a:ext cx="775335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rule is that a bigger disk cannot be placed on top of a smaller disk.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6200" y="2057400"/>
            <a:ext cx="1371600" cy="1066800"/>
            <a:chOff x="576" y="960"/>
            <a:chExt cx="1200" cy="864"/>
          </a:xfrm>
        </p:grpSpPr>
        <p:sp>
          <p:nvSpPr>
            <p:cNvPr id="35890" name="Rectangle 8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91" name="Rectangle 9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35622" name="Rectangle 6"/>
          <p:cNvSpPr>
            <a:spLocks noChangeArrowheads="1"/>
          </p:cNvSpPr>
          <p:nvPr/>
        </p:nvSpPr>
        <p:spPr bwMode="auto">
          <a:xfrm>
            <a:off x="3048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5623" name="Rectangle 7"/>
          <p:cNvSpPr>
            <a:spLocks noChangeArrowheads="1"/>
          </p:cNvSpPr>
          <p:nvPr/>
        </p:nvSpPr>
        <p:spPr bwMode="auto">
          <a:xfrm>
            <a:off x="457200" y="2438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6" name="Text Box 17"/>
          <p:cNvSpPr txBox="1">
            <a:spLocks noChangeArrowheads="1"/>
          </p:cNvSpPr>
          <p:nvPr/>
        </p:nvSpPr>
        <p:spPr bwMode="auto">
          <a:xfrm>
            <a:off x="2679700" y="1336675"/>
            <a:ext cx="3721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It is easy if we only have 2 disks.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600200" y="2057400"/>
            <a:ext cx="1371600" cy="1066800"/>
            <a:chOff x="576" y="960"/>
            <a:chExt cx="1200" cy="864"/>
          </a:xfrm>
        </p:grpSpPr>
        <p:sp>
          <p:nvSpPr>
            <p:cNvPr id="35888" name="Rectangle 19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9" name="Rectangle 20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124200" y="2057400"/>
            <a:ext cx="1371600" cy="1066800"/>
            <a:chOff x="576" y="960"/>
            <a:chExt cx="1200" cy="864"/>
          </a:xfrm>
        </p:grpSpPr>
        <p:sp>
          <p:nvSpPr>
            <p:cNvPr id="35886" name="Rectangle 22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7" name="Rectangle 23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648200" y="2667000"/>
            <a:ext cx="1371600" cy="1066800"/>
            <a:chOff x="576" y="960"/>
            <a:chExt cx="1200" cy="864"/>
          </a:xfrm>
        </p:grpSpPr>
        <p:sp>
          <p:nvSpPr>
            <p:cNvPr id="35884" name="Rectangle 25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5" name="Rectangle 26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35643" name="Rectangle 27"/>
          <p:cNvSpPr>
            <a:spLocks noChangeArrowheads="1"/>
          </p:cNvSpPr>
          <p:nvPr/>
        </p:nvSpPr>
        <p:spPr bwMode="auto">
          <a:xfrm>
            <a:off x="4876800" y="3352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172200" y="2667000"/>
            <a:ext cx="1371600" cy="1066800"/>
            <a:chOff x="576" y="960"/>
            <a:chExt cx="1200" cy="864"/>
          </a:xfrm>
        </p:grpSpPr>
        <p:sp>
          <p:nvSpPr>
            <p:cNvPr id="35882" name="Rectangle 3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3" name="Rectangle 3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7696200" y="2667000"/>
            <a:ext cx="1371600" cy="1066800"/>
            <a:chOff x="576" y="960"/>
            <a:chExt cx="1200" cy="864"/>
          </a:xfrm>
        </p:grpSpPr>
        <p:sp>
          <p:nvSpPr>
            <p:cNvPr id="35880" name="Rectangle 33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1" name="Rectangle 34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76200" y="3886200"/>
            <a:ext cx="1371600" cy="1066800"/>
            <a:chOff x="576" y="960"/>
            <a:chExt cx="1200" cy="864"/>
          </a:xfrm>
        </p:grpSpPr>
        <p:sp>
          <p:nvSpPr>
            <p:cNvPr id="35878" name="Rectangle 36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79" name="Rectangle 37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1600200" y="3886200"/>
            <a:ext cx="1371600" cy="1066800"/>
            <a:chOff x="576" y="960"/>
            <a:chExt cx="1200" cy="864"/>
          </a:xfrm>
        </p:grpSpPr>
        <p:sp>
          <p:nvSpPr>
            <p:cNvPr id="35876" name="Rectangle 41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77" name="Rectangle 42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124200" y="3886200"/>
            <a:ext cx="1371600" cy="1066800"/>
            <a:chOff x="576" y="960"/>
            <a:chExt cx="1200" cy="864"/>
          </a:xfrm>
        </p:grpSpPr>
        <p:sp>
          <p:nvSpPr>
            <p:cNvPr id="35874" name="Rectangle 4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75" name="Rectangle 4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35644" name="Rectangle 28"/>
          <p:cNvSpPr>
            <a:spLocks noChangeArrowheads="1"/>
          </p:cNvSpPr>
          <p:nvPr/>
        </p:nvSpPr>
        <p:spPr bwMode="auto">
          <a:xfrm>
            <a:off x="6553200" y="3352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5654" name="Rectangle 38"/>
          <p:cNvSpPr>
            <a:spLocks noChangeArrowheads="1"/>
          </p:cNvSpPr>
          <p:nvPr/>
        </p:nvSpPr>
        <p:spPr bwMode="auto">
          <a:xfrm>
            <a:off x="3352800" y="45720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5655" name="Rectangle 39"/>
          <p:cNvSpPr>
            <a:spLocks noChangeArrowheads="1"/>
          </p:cNvSpPr>
          <p:nvPr/>
        </p:nvSpPr>
        <p:spPr bwMode="auto">
          <a:xfrm>
            <a:off x="1981200" y="4572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4648200" y="4953000"/>
            <a:ext cx="1371600" cy="1066800"/>
            <a:chOff x="576" y="960"/>
            <a:chExt cx="1200" cy="864"/>
          </a:xfrm>
        </p:grpSpPr>
        <p:sp>
          <p:nvSpPr>
            <p:cNvPr id="35872" name="Rectangle 47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73" name="Rectangle 48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6172200" y="4953000"/>
            <a:ext cx="1371600" cy="1066800"/>
            <a:chOff x="576" y="960"/>
            <a:chExt cx="1200" cy="864"/>
          </a:xfrm>
        </p:grpSpPr>
        <p:sp>
          <p:nvSpPr>
            <p:cNvPr id="35870" name="Rectangle 5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71" name="Rectangle 5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7696200" y="4953000"/>
            <a:ext cx="1371600" cy="1066800"/>
            <a:chOff x="576" y="960"/>
            <a:chExt cx="1200" cy="864"/>
          </a:xfrm>
        </p:grpSpPr>
        <p:sp>
          <p:nvSpPr>
            <p:cNvPr id="35868" name="Rectangle 53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9" name="Rectangle 54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35671" name="Rectangle 55"/>
          <p:cNvSpPr>
            <a:spLocks noChangeArrowheads="1"/>
          </p:cNvSpPr>
          <p:nvPr/>
        </p:nvSpPr>
        <p:spPr bwMode="auto">
          <a:xfrm>
            <a:off x="7924800" y="5638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5672" name="Rectangle 56"/>
          <p:cNvSpPr>
            <a:spLocks noChangeArrowheads="1"/>
          </p:cNvSpPr>
          <p:nvPr/>
        </p:nvSpPr>
        <p:spPr bwMode="auto">
          <a:xfrm>
            <a:off x="8077200" y="5334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5673" name="Text Box 57"/>
          <p:cNvSpPr txBox="1">
            <a:spLocks noChangeArrowheads="1"/>
          </p:cNvSpPr>
          <p:nvPr/>
        </p:nvSpPr>
        <p:spPr bwMode="auto">
          <a:xfrm>
            <a:off x="1735138" y="5984875"/>
            <a:ext cx="21510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total of 3 steps.</a:t>
            </a:r>
          </a:p>
        </p:txBody>
      </p:sp>
      <p:sp>
        <p:nvSpPr>
          <p:cNvPr id="1135674" name="AutoShape 58"/>
          <p:cNvSpPr>
            <a:spLocks noChangeArrowheads="1"/>
          </p:cNvSpPr>
          <p:nvPr/>
        </p:nvSpPr>
        <p:spPr bwMode="auto">
          <a:xfrm rot="1857222">
            <a:off x="4305300" y="23622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5675" name="AutoShape 59"/>
          <p:cNvSpPr>
            <a:spLocks noChangeArrowheads="1"/>
          </p:cNvSpPr>
          <p:nvPr/>
        </p:nvSpPr>
        <p:spPr bwMode="auto">
          <a:xfrm rot="1857222">
            <a:off x="4267200" y="5076825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5676" name="AutoShape 60"/>
          <p:cNvSpPr>
            <a:spLocks noChangeArrowheads="1"/>
          </p:cNvSpPr>
          <p:nvPr/>
        </p:nvSpPr>
        <p:spPr bwMode="auto">
          <a:xfrm rot="8800574">
            <a:off x="4305300" y="38100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22" grpId="0" animBg="1"/>
      <p:bldP spid="1135623" grpId="0" animBg="1"/>
      <p:bldP spid="1135643" grpId="0" animBg="1"/>
      <p:bldP spid="1135644" grpId="0" animBg="1"/>
      <p:bldP spid="1135654" grpId="0" animBg="1"/>
      <p:bldP spid="1135655" grpId="0" animBg="1"/>
      <p:bldP spid="1135671" grpId="0" animBg="1"/>
      <p:bldP spid="1135672" grpId="0" animBg="1"/>
      <p:bldP spid="1135673" grpId="0"/>
      <p:bldP spid="1135674" grpId="0" animBg="1"/>
      <p:bldP spid="1135675" grpId="0" animBg="1"/>
      <p:bldP spid="113567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76200" y="2057400"/>
            <a:ext cx="1371600" cy="1066800"/>
            <a:chOff x="576" y="960"/>
            <a:chExt cx="1200" cy="864"/>
          </a:xfrm>
        </p:grpSpPr>
        <p:sp>
          <p:nvSpPr>
            <p:cNvPr id="36919" name="Rectangle 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20" name="Rectangle 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3048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457200" y="2438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2679700" y="1336675"/>
            <a:ext cx="4564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It is not difficult if we only have 3 disks.</a:t>
            </a:r>
          </a:p>
        </p:txBody>
      </p:sp>
      <p:grpSp>
        <p:nvGrpSpPr>
          <p:cNvPr id="36871" name="Group 9"/>
          <p:cNvGrpSpPr>
            <a:grpSpLocks/>
          </p:cNvGrpSpPr>
          <p:nvPr/>
        </p:nvGrpSpPr>
        <p:grpSpPr bwMode="auto">
          <a:xfrm>
            <a:off x="1600200" y="2057400"/>
            <a:ext cx="1371600" cy="1066800"/>
            <a:chOff x="576" y="960"/>
            <a:chExt cx="1200" cy="864"/>
          </a:xfrm>
        </p:grpSpPr>
        <p:sp>
          <p:nvSpPr>
            <p:cNvPr id="36917" name="Rectangle 1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18" name="Rectangle 1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6872" name="Group 12"/>
          <p:cNvGrpSpPr>
            <a:grpSpLocks/>
          </p:cNvGrpSpPr>
          <p:nvPr/>
        </p:nvGrpSpPr>
        <p:grpSpPr bwMode="auto">
          <a:xfrm>
            <a:off x="3124200" y="2057400"/>
            <a:ext cx="1371600" cy="1066800"/>
            <a:chOff x="576" y="960"/>
            <a:chExt cx="1200" cy="864"/>
          </a:xfrm>
        </p:grpSpPr>
        <p:sp>
          <p:nvSpPr>
            <p:cNvPr id="36915" name="Rectangle 13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16" name="Rectangle 14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648200" y="2667000"/>
            <a:ext cx="1371600" cy="1066800"/>
            <a:chOff x="576" y="960"/>
            <a:chExt cx="1200" cy="864"/>
          </a:xfrm>
        </p:grpSpPr>
        <p:sp>
          <p:nvSpPr>
            <p:cNvPr id="36913" name="Rectangle 16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14" name="Rectangle 17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36658" name="Rectangle 18"/>
          <p:cNvSpPr>
            <a:spLocks noChangeArrowheads="1"/>
          </p:cNvSpPr>
          <p:nvPr/>
        </p:nvSpPr>
        <p:spPr bwMode="auto">
          <a:xfrm>
            <a:off x="4876800" y="3352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172200" y="2667000"/>
            <a:ext cx="1371600" cy="1066800"/>
            <a:chOff x="576" y="960"/>
            <a:chExt cx="1200" cy="864"/>
          </a:xfrm>
        </p:grpSpPr>
        <p:sp>
          <p:nvSpPr>
            <p:cNvPr id="36911" name="Rectangle 2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12" name="Rectangle 2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7696200" y="2667000"/>
            <a:ext cx="1371600" cy="1066800"/>
            <a:chOff x="576" y="960"/>
            <a:chExt cx="1200" cy="864"/>
          </a:xfrm>
        </p:grpSpPr>
        <p:sp>
          <p:nvSpPr>
            <p:cNvPr id="36909" name="Rectangle 23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10" name="Rectangle 24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76200" y="3886200"/>
            <a:ext cx="1371600" cy="1066800"/>
            <a:chOff x="576" y="960"/>
            <a:chExt cx="1200" cy="864"/>
          </a:xfrm>
        </p:grpSpPr>
        <p:sp>
          <p:nvSpPr>
            <p:cNvPr id="36907" name="Rectangle 26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8" name="Rectangle 27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1600200" y="3886200"/>
            <a:ext cx="1371600" cy="1066800"/>
            <a:chOff x="576" y="960"/>
            <a:chExt cx="1200" cy="864"/>
          </a:xfrm>
        </p:grpSpPr>
        <p:sp>
          <p:nvSpPr>
            <p:cNvPr id="36905" name="Rectangle 29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6" name="Rectangle 30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124200" y="3886200"/>
            <a:ext cx="1371600" cy="1066800"/>
            <a:chOff x="576" y="960"/>
            <a:chExt cx="1200" cy="864"/>
          </a:xfrm>
        </p:grpSpPr>
        <p:sp>
          <p:nvSpPr>
            <p:cNvPr id="36903" name="Rectangle 32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4" name="Rectangle 33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36674" name="Rectangle 34"/>
          <p:cNvSpPr>
            <a:spLocks noChangeArrowheads="1"/>
          </p:cNvSpPr>
          <p:nvPr/>
        </p:nvSpPr>
        <p:spPr bwMode="auto">
          <a:xfrm>
            <a:off x="5029200" y="3048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6675" name="Rectangle 35"/>
          <p:cNvSpPr>
            <a:spLocks noChangeArrowheads="1"/>
          </p:cNvSpPr>
          <p:nvPr/>
        </p:nvSpPr>
        <p:spPr bwMode="auto">
          <a:xfrm>
            <a:off x="304800" y="45720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6676" name="Rectangle 36"/>
          <p:cNvSpPr>
            <a:spLocks noChangeArrowheads="1"/>
          </p:cNvSpPr>
          <p:nvPr/>
        </p:nvSpPr>
        <p:spPr bwMode="auto">
          <a:xfrm>
            <a:off x="1981200" y="4572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4648200" y="4953000"/>
            <a:ext cx="1371600" cy="1066800"/>
            <a:chOff x="576" y="960"/>
            <a:chExt cx="1200" cy="864"/>
          </a:xfrm>
        </p:grpSpPr>
        <p:sp>
          <p:nvSpPr>
            <p:cNvPr id="36901" name="Rectangle 38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2" name="Rectangle 39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6172200" y="4953000"/>
            <a:ext cx="1371600" cy="1066800"/>
            <a:chOff x="576" y="960"/>
            <a:chExt cx="1200" cy="864"/>
          </a:xfrm>
        </p:grpSpPr>
        <p:sp>
          <p:nvSpPr>
            <p:cNvPr id="36899" name="Rectangle 41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900" name="Rectangle 42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7696200" y="4953000"/>
            <a:ext cx="1371600" cy="1066800"/>
            <a:chOff x="576" y="960"/>
            <a:chExt cx="1200" cy="864"/>
          </a:xfrm>
        </p:grpSpPr>
        <p:sp>
          <p:nvSpPr>
            <p:cNvPr id="36897" name="Rectangle 4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898" name="Rectangle 4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36686" name="Rectangle 46"/>
          <p:cNvSpPr>
            <a:spLocks noChangeArrowheads="1"/>
          </p:cNvSpPr>
          <p:nvPr/>
        </p:nvSpPr>
        <p:spPr bwMode="auto">
          <a:xfrm>
            <a:off x="4876800" y="5638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6687" name="Rectangle 47"/>
          <p:cNvSpPr>
            <a:spLocks noChangeArrowheads="1"/>
          </p:cNvSpPr>
          <p:nvPr/>
        </p:nvSpPr>
        <p:spPr bwMode="auto">
          <a:xfrm>
            <a:off x="6553200" y="5638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6688" name="Text Box 48"/>
          <p:cNvSpPr txBox="1">
            <a:spLocks noChangeArrowheads="1"/>
          </p:cNvSpPr>
          <p:nvPr/>
        </p:nvSpPr>
        <p:spPr bwMode="auto">
          <a:xfrm>
            <a:off x="1524000" y="6034088"/>
            <a:ext cx="245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Continue in next page</a:t>
            </a:r>
          </a:p>
        </p:txBody>
      </p:sp>
      <p:sp>
        <p:nvSpPr>
          <p:cNvPr id="36889" name="Rectangle 49"/>
          <p:cNvSpPr>
            <a:spLocks noChangeArrowheads="1"/>
          </p:cNvSpPr>
          <p:nvPr/>
        </p:nvSpPr>
        <p:spPr bwMode="auto">
          <a:xfrm>
            <a:off x="609600" y="2133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6690" name="Rectangle 50"/>
          <p:cNvSpPr>
            <a:spLocks noChangeArrowheads="1"/>
          </p:cNvSpPr>
          <p:nvPr/>
        </p:nvSpPr>
        <p:spPr bwMode="auto">
          <a:xfrm>
            <a:off x="82296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6692" name="Rectangle 52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6693" name="AutoShape 53"/>
          <p:cNvSpPr>
            <a:spLocks noChangeArrowheads="1"/>
          </p:cNvSpPr>
          <p:nvPr/>
        </p:nvSpPr>
        <p:spPr bwMode="auto">
          <a:xfrm rot="1857222">
            <a:off x="4305300" y="23622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6694" name="AutoShape 54"/>
          <p:cNvSpPr>
            <a:spLocks noChangeArrowheads="1"/>
          </p:cNvSpPr>
          <p:nvPr/>
        </p:nvSpPr>
        <p:spPr bwMode="auto">
          <a:xfrm rot="1857222">
            <a:off x="4267200" y="5076825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6695" name="AutoShape 55"/>
          <p:cNvSpPr>
            <a:spLocks noChangeArrowheads="1"/>
          </p:cNvSpPr>
          <p:nvPr/>
        </p:nvSpPr>
        <p:spPr bwMode="auto">
          <a:xfrm rot="8800574">
            <a:off x="4305300" y="38100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6696" name="Rectangle 56"/>
          <p:cNvSpPr>
            <a:spLocks noChangeArrowheads="1"/>
          </p:cNvSpPr>
          <p:nvPr/>
        </p:nvSpPr>
        <p:spPr bwMode="auto">
          <a:xfrm>
            <a:off x="6705600" y="5334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6697" name="AutoShape 57"/>
          <p:cNvSpPr>
            <a:spLocks noChangeArrowheads="1"/>
          </p:cNvSpPr>
          <p:nvPr/>
        </p:nvSpPr>
        <p:spPr bwMode="auto">
          <a:xfrm rot="8800574">
            <a:off x="4267200" y="6143625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58" grpId="0" animBg="1"/>
      <p:bldP spid="1136674" grpId="0" animBg="1"/>
      <p:bldP spid="1136675" grpId="0" animBg="1"/>
      <p:bldP spid="1136676" grpId="0" animBg="1"/>
      <p:bldP spid="1136686" grpId="0" animBg="1"/>
      <p:bldP spid="1136687" grpId="0" animBg="1"/>
      <p:bldP spid="1136688" grpId="0"/>
      <p:bldP spid="1136690" grpId="0" animBg="1"/>
      <p:bldP spid="1136692" grpId="0" animBg="1"/>
      <p:bldP spid="1136693" grpId="0" animBg="1"/>
      <p:bldP spid="1136694" grpId="0" animBg="1"/>
      <p:bldP spid="1136695" grpId="0" animBg="1"/>
      <p:bldP spid="1136696" grpId="0" animBg="1"/>
      <p:bldP spid="113669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" y="2057400"/>
            <a:ext cx="1371600" cy="1066800"/>
            <a:chOff x="576" y="960"/>
            <a:chExt cx="1200" cy="864"/>
          </a:xfrm>
        </p:grpSpPr>
        <p:sp>
          <p:nvSpPr>
            <p:cNvPr id="37942" name="Rectangle 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43" name="Rectangle 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7892" name="Text Box 8"/>
          <p:cNvSpPr txBox="1">
            <a:spLocks noChangeArrowheads="1"/>
          </p:cNvSpPr>
          <p:nvPr/>
        </p:nvSpPr>
        <p:spPr bwMode="auto">
          <a:xfrm>
            <a:off x="2679700" y="1336675"/>
            <a:ext cx="4564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It is not difficult if we only have 3 disks.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600200" y="2057400"/>
            <a:ext cx="1371600" cy="1066800"/>
            <a:chOff x="576" y="960"/>
            <a:chExt cx="1200" cy="864"/>
          </a:xfrm>
        </p:grpSpPr>
        <p:sp>
          <p:nvSpPr>
            <p:cNvPr id="37940" name="Rectangle 1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41" name="Rectangle 1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124200" y="2057400"/>
            <a:ext cx="1371600" cy="1066800"/>
            <a:chOff x="576" y="960"/>
            <a:chExt cx="1200" cy="864"/>
          </a:xfrm>
        </p:grpSpPr>
        <p:sp>
          <p:nvSpPr>
            <p:cNvPr id="37938" name="Rectangle 13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39" name="Rectangle 14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648200" y="2667000"/>
            <a:ext cx="1371600" cy="1066800"/>
            <a:chOff x="576" y="960"/>
            <a:chExt cx="1200" cy="864"/>
          </a:xfrm>
        </p:grpSpPr>
        <p:sp>
          <p:nvSpPr>
            <p:cNvPr id="37936" name="Rectangle 16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37" name="Rectangle 17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172200" y="2667000"/>
            <a:ext cx="1371600" cy="1066800"/>
            <a:chOff x="576" y="960"/>
            <a:chExt cx="1200" cy="864"/>
          </a:xfrm>
        </p:grpSpPr>
        <p:sp>
          <p:nvSpPr>
            <p:cNvPr id="37934" name="Rectangle 2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35" name="Rectangle 2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7696200" y="2667000"/>
            <a:ext cx="1371600" cy="1066800"/>
            <a:chOff x="576" y="960"/>
            <a:chExt cx="1200" cy="864"/>
          </a:xfrm>
        </p:grpSpPr>
        <p:sp>
          <p:nvSpPr>
            <p:cNvPr id="37932" name="Rectangle 23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33" name="Rectangle 24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76200" y="3886200"/>
            <a:ext cx="1371600" cy="1066800"/>
            <a:chOff x="576" y="960"/>
            <a:chExt cx="1200" cy="864"/>
          </a:xfrm>
        </p:grpSpPr>
        <p:sp>
          <p:nvSpPr>
            <p:cNvPr id="37930" name="Rectangle 26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31" name="Rectangle 27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1600200" y="3886200"/>
            <a:ext cx="1371600" cy="1066800"/>
            <a:chOff x="576" y="960"/>
            <a:chExt cx="1200" cy="864"/>
          </a:xfrm>
        </p:grpSpPr>
        <p:sp>
          <p:nvSpPr>
            <p:cNvPr id="37928" name="Rectangle 29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29" name="Rectangle 30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124200" y="3886200"/>
            <a:ext cx="1371600" cy="1066800"/>
            <a:chOff x="576" y="960"/>
            <a:chExt cx="1200" cy="864"/>
          </a:xfrm>
        </p:grpSpPr>
        <p:sp>
          <p:nvSpPr>
            <p:cNvPr id="37926" name="Rectangle 32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27" name="Rectangle 33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37698" name="Rectangle 34"/>
          <p:cNvSpPr>
            <a:spLocks noChangeArrowheads="1"/>
          </p:cNvSpPr>
          <p:nvPr/>
        </p:nvSpPr>
        <p:spPr bwMode="auto">
          <a:xfrm>
            <a:off x="6553200" y="3352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7699" name="Rectangle 35"/>
          <p:cNvSpPr>
            <a:spLocks noChangeArrowheads="1"/>
          </p:cNvSpPr>
          <p:nvPr/>
        </p:nvSpPr>
        <p:spPr bwMode="auto">
          <a:xfrm>
            <a:off x="3352800" y="45720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7700" name="Rectangle 36"/>
          <p:cNvSpPr>
            <a:spLocks noChangeArrowheads="1"/>
          </p:cNvSpPr>
          <p:nvPr/>
        </p:nvSpPr>
        <p:spPr bwMode="auto">
          <a:xfrm>
            <a:off x="3505200" y="42672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4648200" y="4953000"/>
            <a:ext cx="1371600" cy="1066800"/>
            <a:chOff x="576" y="960"/>
            <a:chExt cx="1200" cy="864"/>
          </a:xfrm>
        </p:grpSpPr>
        <p:sp>
          <p:nvSpPr>
            <p:cNvPr id="37924" name="Rectangle 38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25" name="Rectangle 39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6172200" y="4953000"/>
            <a:ext cx="1371600" cy="1066800"/>
            <a:chOff x="576" y="960"/>
            <a:chExt cx="1200" cy="864"/>
          </a:xfrm>
        </p:grpSpPr>
        <p:sp>
          <p:nvSpPr>
            <p:cNvPr id="37922" name="Rectangle 41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23" name="Rectangle 42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7696200" y="4953000"/>
            <a:ext cx="1371600" cy="1066800"/>
            <a:chOff x="576" y="960"/>
            <a:chExt cx="1200" cy="864"/>
          </a:xfrm>
        </p:grpSpPr>
        <p:sp>
          <p:nvSpPr>
            <p:cNvPr id="37920" name="Rectangle 4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921" name="Rectangle 4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37710" name="Rectangle 46"/>
          <p:cNvSpPr>
            <a:spLocks noChangeArrowheads="1"/>
          </p:cNvSpPr>
          <p:nvPr/>
        </p:nvSpPr>
        <p:spPr bwMode="auto">
          <a:xfrm>
            <a:off x="7924800" y="5638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7711" name="Rectangle 47"/>
          <p:cNvSpPr>
            <a:spLocks noChangeArrowheads="1"/>
          </p:cNvSpPr>
          <p:nvPr/>
        </p:nvSpPr>
        <p:spPr bwMode="auto">
          <a:xfrm>
            <a:off x="8077200" y="5334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7712" name="Text Box 48"/>
          <p:cNvSpPr txBox="1">
            <a:spLocks noChangeArrowheads="1"/>
          </p:cNvSpPr>
          <p:nvPr/>
        </p:nvSpPr>
        <p:spPr bwMode="auto">
          <a:xfrm>
            <a:off x="1524000" y="6034088"/>
            <a:ext cx="260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total of seven steps.</a:t>
            </a:r>
          </a:p>
        </p:txBody>
      </p:sp>
      <p:sp>
        <p:nvSpPr>
          <p:cNvPr id="1137713" name="Rectangle 49"/>
          <p:cNvSpPr>
            <a:spLocks noChangeArrowheads="1"/>
          </p:cNvSpPr>
          <p:nvPr/>
        </p:nvSpPr>
        <p:spPr bwMode="auto">
          <a:xfrm>
            <a:off x="2133600" y="2438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7714" name="Rectangle 50"/>
          <p:cNvSpPr>
            <a:spLocks noChangeArrowheads="1"/>
          </p:cNvSpPr>
          <p:nvPr/>
        </p:nvSpPr>
        <p:spPr bwMode="auto">
          <a:xfrm>
            <a:off x="5181600" y="3352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7715" name="Rectangle 51"/>
          <p:cNvSpPr>
            <a:spLocks noChangeArrowheads="1"/>
          </p:cNvSpPr>
          <p:nvPr/>
        </p:nvSpPr>
        <p:spPr bwMode="auto">
          <a:xfrm>
            <a:off x="2133600" y="4572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7716" name="AutoShape 52"/>
          <p:cNvSpPr>
            <a:spLocks noChangeArrowheads="1"/>
          </p:cNvSpPr>
          <p:nvPr/>
        </p:nvSpPr>
        <p:spPr bwMode="auto">
          <a:xfrm rot="1857222">
            <a:off x="4305300" y="23622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7717" name="AutoShape 53"/>
          <p:cNvSpPr>
            <a:spLocks noChangeArrowheads="1"/>
          </p:cNvSpPr>
          <p:nvPr/>
        </p:nvSpPr>
        <p:spPr bwMode="auto">
          <a:xfrm rot="1857222">
            <a:off x="4267200" y="5076825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7718" name="AutoShape 54"/>
          <p:cNvSpPr>
            <a:spLocks noChangeArrowheads="1"/>
          </p:cNvSpPr>
          <p:nvPr/>
        </p:nvSpPr>
        <p:spPr bwMode="auto">
          <a:xfrm rot="8800574">
            <a:off x="4305300" y="38100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7719" name="Rectangle 55"/>
          <p:cNvSpPr>
            <a:spLocks noChangeArrowheads="1"/>
          </p:cNvSpPr>
          <p:nvPr/>
        </p:nvSpPr>
        <p:spPr bwMode="auto">
          <a:xfrm>
            <a:off x="8229600" y="502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7670" name="Rectangle 6"/>
          <p:cNvSpPr>
            <a:spLocks noChangeArrowheads="1"/>
          </p:cNvSpPr>
          <p:nvPr/>
        </p:nvSpPr>
        <p:spPr bwMode="auto">
          <a:xfrm>
            <a:off x="33528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7671" name="Rectangle 7"/>
          <p:cNvSpPr>
            <a:spLocks noChangeArrowheads="1"/>
          </p:cNvSpPr>
          <p:nvPr/>
        </p:nvSpPr>
        <p:spPr bwMode="auto">
          <a:xfrm>
            <a:off x="1981200" y="27432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7682" name="Rectangle 18"/>
          <p:cNvSpPr>
            <a:spLocks noChangeArrowheads="1"/>
          </p:cNvSpPr>
          <p:nvPr/>
        </p:nvSpPr>
        <p:spPr bwMode="auto">
          <a:xfrm>
            <a:off x="7924800" y="3352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698" grpId="0" animBg="1"/>
      <p:bldP spid="1137699" grpId="0" animBg="1"/>
      <p:bldP spid="1137700" grpId="0" animBg="1"/>
      <p:bldP spid="1137710" grpId="0" animBg="1"/>
      <p:bldP spid="1137711" grpId="0" animBg="1"/>
      <p:bldP spid="1137712" grpId="0"/>
      <p:bldP spid="1137713" grpId="0" animBg="1"/>
      <p:bldP spid="1137714" grpId="0" animBg="1"/>
      <p:bldP spid="1137715" grpId="0" animBg="1"/>
      <p:bldP spid="1137716" grpId="0" animBg="1"/>
      <p:bldP spid="1137717" grpId="0" animBg="1"/>
      <p:bldP spid="1137718" grpId="0" animBg="1"/>
      <p:bldP spid="1137719" grpId="0" animBg="1"/>
      <p:bldP spid="1137670" grpId="0" animBg="1"/>
      <p:bldP spid="1137671" grpId="0" animBg="1"/>
      <p:bldP spid="113768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pic>
        <p:nvPicPr>
          <p:cNvPr id="38915" name="Picture 6" descr="Tower_of_Hanoi_4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3188"/>
            <a:ext cx="8382000" cy="327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7"/>
          <p:cNvSpPr txBox="1">
            <a:spLocks noChangeArrowheads="1"/>
          </p:cNvSpPr>
          <p:nvPr/>
        </p:nvSpPr>
        <p:spPr bwMode="auto">
          <a:xfrm>
            <a:off x="1981200" y="5410200"/>
            <a:ext cx="5176838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Can you write a program to solve this problem?</a:t>
            </a:r>
          </a:p>
        </p:txBody>
      </p:sp>
      <p:sp>
        <p:nvSpPr>
          <p:cNvPr id="1087496" name="Text Box 8"/>
          <p:cNvSpPr txBox="1">
            <a:spLocks noChangeArrowheads="1"/>
          </p:cNvSpPr>
          <p:nvPr/>
        </p:nvSpPr>
        <p:spPr bwMode="auto">
          <a:xfrm>
            <a:off x="3505200" y="6172200"/>
            <a:ext cx="2082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Think recursively!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76200" y="2057400"/>
            <a:ext cx="1371600" cy="1066800"/>
            <a:chOff x="576" y="960"/>
            <a:chExt cx="1200" cy="864"/>
          </a:xfrm>
        </p:grpSpPr>
        <p:sp>
          <p:nvSpPr>
            <p:cNvPr id="39997" name="Rectangle 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8" name="Rectangle 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9940" name="Group 7"/>
          <p:cNvGrpSpPr>
            <a:grpSpLocks/>
          </p:cNvGrpSpPr>
          <p:nvPr/>
        </p:nvGrpSpPr>
        <p:grpSpPr bwMode="auto">
          <a:xfrm>
            <a:off x="1600200" y="2057400"/>
            <a:ext cx="1371600" cy="1066800"/>
            <a:chOff x="576" y="960"/>
            <a:chExt cx="1200" cy="864"/>
          </a:xfrm>
        </p:grpSpPr>
        <p:sp>
          <p:nvSpPr>
            <p:cNvPr id="39995" name="Rectangle 8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6" name="Rectangle 9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9941" name="Group 10"/>
          <p:cNvGrpSpPr>
            <a:grpSpLocks/>
          </p:cNvGrpSpPr>
          <p:nvPr/>
        </p:nvGrpSpPr>
        <p:grpSpPr bwMode="auto">
          <a:xfrm>
            <a:off x="3124200" y="2057400"/>
            <a:ext cx="1371600" cy="1066800"/>
            <a:chOff x="576" y="960"/>
            <a:chExt cx="1200" cy="864"/>
          </a:xfrm>
        </p:grpSpPr>
        <p:sp>
          <p:nvSpPr>
            <p:cNvPr id="39993" name="Rectangle 11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4" name="Rectangle 12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48200" y="2667000"/>
            <a:ext cx="1371600" cy="1066800"/>
            <a:chOff x="576" y="960"/>
            <a:chExt cx="1200" cy="864"/>
          </a:xfrm>
        </p:grpSpPr>
        <p:sp>
          <p:nvSpPr>
            <p:cNvPr id="39991" name="Rectangle 1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2" name="Rectangle 1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172200" y="2667000"/>
            <a:ext cx="1371600" cy="1066800"/>
            <a:chOff x="576" y="960"/>
            <a:chExt cx="1200" cy="864"/>
          </a:xfrm>
        </p:grpSpPr>
        <p:sp>
          <p:nvSpPr>
            <p:cNvPr id="39989" name="Rectangle 17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0" name="Rectangle 18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696200" y="2667000"/>
            <a:ext cx="1371600" cy="1066800"/>
            <a:chOff x="576" y="960"/>
            <a:chExt cx="1200" cy="864"/>
          </a:xfrm>
        </p:grpSpPr>
        <p:sp>
          <p:nvSpPr>
            <p:cNvPr id="39987" name="Rectangle 2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8" name="Rectangle 2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76200" y="3886200"/>
            <a:ext cx="1371600" cy="1066800"/>
            <a:chOff x="576" y="960"/>
            <a:chExt cx="1200" cy="864"/>
          </a:xfrm>
        </p:grpSpPr>
        <p:sp>
          <p:nvSpPr>
            <p:cNvPr id="39985" name="Rectangle 23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6" name="Rectangle 24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1600200" y="3886200"/>
            <a:ext cx="1371600" cy="1066800"/>
            <a:chOff x="576" y="960"/>
            <a:chExt cx="1200" cy="864"/>
          </a:xfrm>
        </p:grpSpPr>
        <p:sp>
          <p:nvSpPr>
            <p:cNvPr id="39983" name="Rectangle 26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4" name="Rectangle 27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124200" y="3886200"/>
            <a:ext cx="1371600" cy="1066800"/>
            <a:chOff x="576" y="960"/>
            <a:chExt cx="1200" cy="864"/>
          </a:xfrm>
        </p:grpSpPr>
        <p:sp>
          <p:nvSpPr>
            <p:cNvPr id="39981" name="Rectangle 29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2" name="Rectangle 30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41791" name="Rectangle 31"/>
          <p:cNvSpPr>
            <a:spLocks noChangeArrowheads="1"/>
          </p:cNvSpPr>
          <p:nvPr/>
        </p:nvSpPr>
        <p:spPr bwMode="auto">
          <a:xfrm>
            <a:off x="6553200" y="33528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1792" name="Rectangle 32"/>
          <p:cNvSpPr>
            <a:spLocks noChangeArrowheads="1"/>
          </p:cNvSpPr>
          <p:nvPr/>
        </p:nvSpPr>
        <p:spPr bwMode="auto">
          <a:xfrm>
            <a:off x="3352800" y="45720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1793" name="Rectangle 33"/>
          <p:cNvSpPr>
            <a:spLocks noChangeArrowheads="1"/>
          </p:cNvSpPr>
          <p:nvPr/>
        </p:nvSpPr>
        <p:spPr bwMode="auto">
          <a:xfrm>
            <a:off x="1981200" y="4572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4648200" y="4953000"/>
            <a:ext cx="1371600" cy="1066800"/>
            <a:chOff x="576" y="960"/>
            <a:chExt cx="1200" cy="864"/>
          </a:xfrm>
        </p:grpSpPr>
        <p:sp>
          <p:nvSpPr>
            <p:cNvPr id="39979" name="Rectangle 35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0" name="Rectangle 36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6172200" y="4953000"/>
            <a:ext cx="1371600" cy="1066800"/>
            <a:chOff x="576" y="960"/>
            <a:chExt cx="1200" cy="864"/>
          </a:xfrm>
        </p:grpSpPr>
        <p:sp>
          <p:nvSpPr>
            <p:cNvPr id="39977" name="Rectangle 38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8" name="Rectangle 39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7696200" y="4953000"/>
            <a:ext cx="1371600" cy="1066800"/>
            <a:chOff x="576" y="960"/>
            <a:chExt cx="1200" cy="864"/>
          </a:xfrm>
        </p:grpSpPr>
        <p:sp>
          <p:nvSpPr>
            <p:cNvPr id="39975" name="Rectangle 41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6" name="Rectangle 42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9954" name="Rectangle 46"/>
          <p:cNvSpPr>
            <a:spLocks noChangeArrowheads="1"/>
          </p:cNvSpPr>
          <p:nvPr/>
        </p:nvSpPr>
        <p:spPr bwMode="auto">
          <a:xfrm>
            <a:off x="609600" y="2133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1807" name="Rectangle 47"/>
          <p:cNvSpPr>
            <a:spLocks noChangeArrowheads="1"/>
          </p:cNvSpPr>
          <p:nvPr/>
        </p:nvSpPr>
        <p:spPr bwMode="auto">
          <a:xfrm>
            <a:off x="6705600" y="3048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1808" name="Rectangle 48"/>
          <p:cNvSpPr>
            <a:spLocks noChangeArrowheads="1"/>
          </p:cNvSpPr>
          <p:nvPr/>
        </p:nvSpPr>
        <p:spPr bwMode="auto">
          <a:xfrm>
            <a:off x="2133600" y="4267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1809" name="AutoShape 49"/>
          <p:cNvSpPr>
            <a:spLocks noChangeArrowheads="1"/>
          </p:cNvSpPr>
          <p:nvPr/>
        </p:nvSpPr>
        <p:spPr bwMode="auto">
          <a:xfrm rot="1857222">
            <a:off x="4305300" y="23622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1810" name="AutoShape 50"/>
          <p:cNvSpPr>
            <a:spLocks noChangeArrowheads="1"/>
          </p:cNvSpPr>
          <p:nvPr/>
        </p:nvSpPr>
        <p:spPr bwMode="auto">
          <a:xfrm rot="1857222">
            <a:off x="4267200" y="5076825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1811" name="AutoShape 51"/>
          <p:cNvSpPr>
            <a:spLocks noChangeArrowheads="1"/>
          </p:cNvSpPr>
          <p:nvPr/>
        </p:nvSpPr>
        <p:spPr bwMode="auto">
          <a:xfrm rot="8800574">
            <a:off x="4305300" y="38100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0" name="Rectangle 53"/>
          <p:cNvSpPr>
            <a:spLocks noChangeArrowheads="1"/>
          </p:cNvSpPr>
          <p:nvPr/>
        </p:nvSpPr>
        <p:spPr bwMode="auto">
          <a:xfrm>
            <a:off x="3048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1" name="Rectangle 54"/>
          <p:cNvSpPr>
            <a:spLocks noChangeArrowheads="1"/>
          </p:cNvSpPr>
          <p:nvPr/>
        </p:nvSpPr>
        <p:spPr bwMode="auto">
          <a:xfrm>
            <a:off x="457200" y="24384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1815" name="Rectangle 55"/>
          <p:cNvSpPr>
            <a:spLocks noChangeArrowheads="1"/>
          </p:cNvSpPr>
          <p:nvPr/>
        </p:nvSpPr>
        <p:spPr bwMode="auto">
          <a:xfrm>
            <a:off x="4876800" y="3352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63" name="Text Box 56"/>
          <p:cNvSpPr txBox="1">
            <a:spLocks noChangeArrowheads="1"/>
          </p:cNvSpPr>
          <p:nvPr/>
        </p:nvSpPr>
        <p:spPr bwMode="auto">
          <a:xfrm>
            <a:off x="1916113" y="1141413"/>
            <a:ext cx="532288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Suppose you already have a program for 3 disks.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Can you use it to solve 4 disks?</a:t>
            </a:r>
          </a:p>
        </p:txBody>
      </p:sp>
      <p:sp>
        <p:nvSpPr>
          <p:cNvPr id="39964" name="Rectangle 57"/>
          <p:cNvSpPr>
            <a:spLocks noChangeArrowheads="1"/>
          </p:cNvSpPr>
          <p:nvPr/>
        </p:nvSpPr>
        <p:spPr bwMode="auto">
          <a:xfrm>
            <a:off x="685800" y="18288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1818" name="Rectangle 58"/>
          <p:cNvSpPr>
            <a:spLocks noChangeArrowheads="1"/>
          </p:cNvSpPr>
          <p:nvPr/>
        </p:nvSpPr>
        <p:spPr bwMode="auto">
          <a:xfrm>
            <a:off x="6781800" y="27432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1819" name="Text Box 59"/>
          <p:cNvSpPr txBox="1">
            <a:spLocks noChangeArrowheads="1"/>
          </p:cNvSpPr>
          <p:nvPr/>
        </p:nvSpPr>
        <p:spPr bwMode="auto">
          <a:xfrm>
            <a:off x="5562600" y="1828800"/>
            <a:ext cx="3363913" cy="73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In order to move the largest disk,</a:t>
            </a:r>
          </a:p>
          <a:p>
            <a:pPr eaLnBrk="1" hangingPunct="1"/>
            <a:r>
              <a:rPr lang="en-US" altLang="zh-TW" sz="1400"/>
              <a:t>I have to move the top 3 disks first,</a:t>
            </a:r>
          </a:p>
          <a:p>
            <a:pPr eaLnBrk="1" hangingPunct="1"/>
            <a:r>
              <a:rPr lang="en-US" altLang="zh-TW" sz="1400"/>
              <a:t>and I can use the program for 3 disks.</a:t>
            </a:r>
          </a:p>
        </p:txBody>
      </p:sp>
      <p:sp>
        <p:nvSpPr>
          <p:cNvPr id="1141820" name="Rectangle 60"/>
          <p:cNvSpPr>
            <a:spLocks noChangeArrowheads="1"/>
          </p:cNvSpPr>
          <p:nvPr/>
        </p:nvSpPr>
        <p:spPr bwMode="auto">
          <a:xfrm>
            <a:off x="2209800" y="39624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1821" name="Text Box 61"/>
          <p:cNvSpPr txBox="1">
            <a:spLocks noChangeArrowheads="1"/>
          </p:cNvSpPr>
          <p:nvPr/>
        </p:nvSpPr>
        <p:spPr bwMode="auto">
          <a:xfrm>
            <a:off x="1828800" y="3495675"/>
            <a:ext cx="2633663" cy="3143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Then I move the largest disk.</a:t>
            </a:r>
          </a:p>
        </p:txBody>
      </p:sp>
      <p:sp>
        <p:nvSpPr>
          <p:cNvPr id="1141822" name="Text Box 62"/>
          <p:cNvSpPr txBox="1">
            <a:spLocks noChangeArrowheads="1"/>
          </p:cNvSpPr>
          <p:nvPr/>
        </p:nvSpPr>
        <p:spPr bwMode="auto">
          <a:xfrm>
            <a:off x="5334000" y="4044950"/>
            <a:ext cx="3182938" cy="5270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Then I can use the program to move</a:t>
            </a:r>
          </a:p>
          <a:p>
            <a:pPr eaLnBrk="1" hangingPunct="1"/>
            <a:r>
              <a:rPr lang="en-US" altLang="zh-TW" sz="1400"/>
              <a:t>the 3 disks from pole 2 to pole 3.</a:t>
            </a:r>
          </a:p>
        </p:txBody>
      </p:sp>
      <p:sp>
        <p:nvSpPr>
          <p:cNvPr id="1141823" name="Rectangle 63"/>
          <p:cNvSpPr>
            <a:spLocks noChangeArrowheads="1"/>
          </p:cNvSpPr>
          <p:nvPr/>
        </p:nvSpPr>
        <p:spPr bwMode="auto">
          <a:xfrm>
            <a:off x="8229600" y="502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1824" name="Rectangle 64"/>
          <p:cNvSpPr>
            <a:spLocks noChangeArrowheads="1"/>
          </p:cNvSpPr>
          <p:nvPr/>
        </p:nvSpPr>
        <p:spPr bwMode="auto">
          <a:xfrm>
            <a:off x="7924800" y="5638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1825" name="Rectangle 65"/>
          <p:cNvSpPr>
            <a:spLocks noChangeArrowheads="1"/>
          </p:cNvSpPr>
          <p:nvPr/>
        </p:nvSpPr>
        <p:spPr bwMode="auto">
          <a:xfrm>
            <a:off x="8077200" y="5334000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1826" name="Rectangle 66"/>
          <p:cNvSpPr>
            <a:spLocks noChangeArrowheads="1"/>
          </p:cNvSpPr>
          <p:nvPr/>
        </p:nvSpPr>
        <p:spPr bwMode="auto">
          <a:xfrm>
            <a:off x="8305800" y="47244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1827" name="Text Box 67"/>
          <p:cNvSpPr txBox="1">
            <a:spLocks noChangeArrowheads="1"/>
          </p:cNvSpPr>
          <p:nvPr/>
        </p:nvSpPr>
        <p:spPr bwMode="auto">
          <a:xfrm>
            <a:off x="365125" y="5680075"/>
            <a:ext cx="40163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Since the program requires 7 steps,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 total number of steps is 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791" grpId="0" animBg="1"/>
      <p:bldP spid="1141792" grpId="0" animBg="1"/>
      <p:bldP spid="1141793" grpId="0" animBg="1"/>
      <p:bldP spid="1141807" grpId="0" animBg="1"/>
      <p:bldP spid="1141808" grpId="0" animBg="1"/>
      <p:bldP spid="1141809" grpId="0" animBg="1"/>
      <p:bldP spid="1141810" grpId="0" animBg="1"/>
      <p:bldP spid="1141811" grpId="0" animBg="1"/>
      <p:bldP spid="1141815" grpId="0" animBg="1"/>
      <p:bldP spid="1141818" grpId="0" animBg="1"/>
      <p:bldP spid="1141819" grpId="0" animBg="1"/>
      <p:bldP spid="1141820" grpId="0" animBg="1"/>
      <p:bldP spid="1141821" grpId="0" animBg="1"/>
      <p:bldP spid="1141822" grpId="0" animBg="1"/>
      <p:bldP spid="1141823" grpId="0" animBg="1"/>
      <p:bldP spid="1141824" grpId="0" animBg="1"/>
      <p:bldP spid="1141825" grpId="0" animBg="1"/>
      <p:bldP spid="1141826" grpId="0" animBg="1"/>
      <p:bldP spid="11418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4604797"/>
            <a:ext cx="771525" cy="1034003"/>
          </a:xfrm>
          <a:prstGeom prst="rect">
            <a:avLst/>
          </a:prstGeom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133600" y="1752600"/>
            <a:ext cx="29718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chemeClr val="tx2"/>
                </a:solidFill>
              </a:rPr>
              <a:t>The Rabbit Population</a:t>
            </a:r>
          </a:p>
        </p:txBody>
      </p:sp>
      <p:sp>
        <p:nvSpPr>
          <p:cNvPr id="568323" name="Rectangle 3"/>
          <p:cNvSpPr>
            <a:spLocks noChangeArrowheads="1"/>
          </p:cNvSpPr>
          <p:nvPr/>
        </p:nvSpPr>
        <p:spPr bwMode="auto">
          <a:xfrm>
            <a:off x="1219200" y="3200400"/>
            <a:ext cx="6629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dirty="0"/>
              <a:t>A mature boy/girl rabbit pair reproduces every month.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Rabbits mature after one month.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dirty="0">
                <a:solidFill>
                  <a:srgbClr val="0000FF"/>
                </a:solidFill>
              </a:rPr>
              <a:t>		</a:t>
            </a:r>
            <a:r>
              <a:rPr lang="en-US" altLang="en-US" dirty="0" err="1">
                <a:solidFill>
                  <a:srgbClr val="0000FF"/>
                </a:solidFill>
              </a:rPr>
              <a:t>w</a:t>
            </a:r>
            <a:r>
              <a:rPr lang="en-US" altLang="en-US" baseline="-25000" dirty="0" err="1"/>
              <a:t>n</a:t>
            </a:r>
            <a:r>
              <a:rPr lang="en-US" altLang="en-US" dirty="0"/>
              <a:t>::= # ne</a:t>
            </a:r>
            <a:r>
              <a:rPr lang="en-US" altLang="en-US" dirty="0">
                <a:solidFill>
                  <a:srgbClr val="0000FF"/>
                </a:solidFill>
              </a:rPr>
              <a:t>w</a:t>
            </a:r>
            <a:r>
              <a:rPr lang="en-US" altLang="en-US" dirty="0"/>
              <a:t>born pairs after n months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dirty="0">
                <a:solidFill>
                  <a:srgbClr val="008000"/>
                </a:solidFill>
              </a:rPr>
              <a:t>		</a:t>
            </a:r>
            <a:r>
              <a:rPr lang="en-US" altLang="en-US" dirty="0" err="1">
                <a:solidFill>
                  <a:srgbClr val="008000"/>
                </a:solidFill>
              </a:rPr>
              <a:t>r</a:t>
            </a:r>
            <a:r>
              <a:rPr lang="en-US" altLang="en-US" baseline="-25000" dirty="0" err="1"/>
              <a:t>n</a:t>
            </a:r>
            <a:r>
              <a:rPr lang="en-US" altLang="en-US" dirty="0"/>
              <a:t>::= # </a:t>
            </a:r>
            <a:r>
              <a:rPr lang="en-US" altLang="en-US" dirty="0">
                <a:solidFill>
                  <a:srgbClr val="008000"/>
                </a:solidFill>
              </a:rPr>
              <a:t>r</a:t>
            </a:r>
            <a:r>
              <a:rPr lang="en-US" altLang="en-US" dirty="0"/>
              <a:t>eproducing pairs after n months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Start with a newborn pair: </a:t>
            </a:r>
            <a:r>
              <a:rPr lang="en-US" altLang="en-US" dirty="0" smtClean="0">
                <a:solidFill>
                  <a:srgbClr val="0000FF"/>
                </a:solidFill>
              </a:rPr>
              <a:t>w</a:t>
            </a:r>
            <a:r>
              <a:rPr lang="en-US" alt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altLang="en-US" dirty="0" smtClean="0">
                <a:solidFill>
                  <a:srgbClr val="0000FF"/>
                </a:solidFill>
              </a:rPr>
              <a:t>= ?, </a:t>
            </a:r>
            <a:r>
              <a:rPr lang="en-US" altLang="en-US" dirty="0" smtClean="0">
                <a:solidFill>
                  <a:srgbClr val="008000"/>
                </a:solidFill>
              </a:rPr>
              <a:t>r</a:t>
            </a:r>
            <a:r>
              <a:rPr lang="en-US" altLang="en-US" baseline="-25000" dirty="0" smtClean="0">
                <a:solidFill>
                  <a:srgbClr val="008000"/>
                </a:solidFill>
              </a:rPr>
              <a:t>0 </a:t>
            </a:r>
            <a:r>
              <a:rPr lang="en-US" altLang="en-US" dirty="0" smtClean="0">
                <a:solidFill>
                  <a:srgbClr val="008000"/>
                </a:solidFill>
              </a:rPr>
              <a:t>= ?</a:t>
            </a:r>
            <a:endParaRPr lang="en-US" altLang="en-US" dirty="0" smtClean="0"/>
          </a:p>
        </p:txBody>
      </p:sp>
      <p:pic>
        <p:nvPicPr>
          <p:cNvPr id="5124" name="Picture 7" descr="MPj0316895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50963"/>
            <a:ext cx="1828800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124200" y="457200"/>
            <a:ext cx="286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Rabbit Populations</a:t>
            </a:r>
          </a:p>
        </p:txBody>
      </p:sp>
      <p:sp>
        <p:nvSpPr>
          <p:cNvPr id="1083399" name="Text Box 7"/>
          <p:cNvSpPr txBox="1">
            <a:spLocks noChangeArrowheads="1"/>
          </p:cNvSpPr>
          <p:nvPr/>
        </p:nvSpPr>
        <p:spPr bwMode="auto">
          <a:xfrm>
            <a:off x="2148840" y="6248400"/>
            <a:ext cx="38846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How many rabbits after n months?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29506" y="5574268"/>
            <a:ext cx="140294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en-US" altLang="en-US" dirty="0" smtClean="0">
                <a:solidFill>
                  <a:srgbClr val="0000FF"/>
                </a:solidFill>
              </a:rPr>
              <a:t>w</a:t>
            </a:r>
            <a:r>
              <a:rPr lang="en-US" alt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altLang="en-US" dirty="0" smtClean="0">
                <a:solidFill>
                  <a:srgbClr val="0000FF"/>
                </a:solidFill>
              </a:rPr>
              <a:t>=1, </a:t>
            </a:r>
            <a:r>
              <a:rPr lang="en-US" altLang="en-US" dirty="0" smtClean="0">
                <a:solidFill>
                  <a:srgbClr val="008000"/>
                </a:solidFill>
              </a:rPr>
              <a:t>r</a:t>
            </a:r>
            <a:r>
              <a:rPr lang="en-US" altLang="en-US" baseline="-25000" dirty="0" smtClean="0">
                <a:solidFill>
                  <a:srgbClr val="008000"/>
                </a:solidFill>
              </a:rPr>
              <a:t>0 </a:t>
            </a:r>
            <a:r>
              <a:rPr lang="en-US" altLang="en-US" dirty="0" smtClean="0">
                <a:solidFill>
                  <a:srgbClr val="008000"/>
                </a:solidFill>
              </a:rPr>
              <a:t>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0.06944 0.1590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399" grpId="0" animBg="1" autoUpdateAnimBg="0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76200" y="2057400"/>
            <a:ext cx="1371600" cy="1066800"/>
            <a:chOff x="576" y="960"/>
            <a:chExt cx="1200" cy="864"/>
          </a:xfrm>
        </p:grpSpPr>
        <p:sp>
          <p:nvSpPr>
            <p:cNvPr id="41014" name="Rectangle 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15" name="Rectangle 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0964" name="Group 6"/>
          <p:cNvGrpSpPr>
            <a:grpSpLocks/>
          </p:cNvGrpSpPr>
          <p:nvPr/>
        </p:nvGrpSpPr>
        <p:grpSpPr bwMode="auto">
          <a:xfrm>
            <a:off x="1600200" y="2057400"/>
            <a:ext cx="1371600" cy="1066800"/>
            <a:chOff x="576" y="960"/>
            <a:chExt cx="1200" cy="864"/>
          </a:xfrm>
        </p:grpSpPr>
        <p:sp>
          <p:nvSpPr>
            <p:cNvPr id="41012" name="Rectangle 7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13" name="Rectangle 8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0965" name="Group 9"/>
          <p:cNvGrpSpPr>
            <a:grpSpLocks/>
          </p:cNvGrpSpPr>
          <p:nvPr/>
        </p:nvGrpSpPr>
        <p:grpSpPr bwMode="auto">
          <a:xfrm>
            <a:off x="3124200" y="2057400"/>
            <a:ext cx="1371600" cy="1066800"/>
            <a:chOff x="576" y="960"/>
            <a:chExt cx="1200" cy="864"/>
          </a:xfrm>
        </p:grpSpPr>
        <p:sp>
          <p:nvSpPr>
            <p:cNvPr id="41010" name="Rectangle 1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11" name="Rectangle 1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648200" y="2667000"/>
            <a:ext cx="1371600" cy="1066800"/>
            <a:chOff x="576" y="960"/>
            <a:chExt cx="1200" cy="864"/>
          </a:xfrm>
        </p:grpSpPr>
        <p:sp>
          <p:nvSpPr>
            <p:cNvPr id="41008" name="Rectangle 13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09" name="Rectangle 14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6172200" y="2667000"/>
            <a:ext cx="1371600" cy="1066800"/>
            <a:chOff x="576" y="960"/>
            <a:chExt cx="1200" cy="864"/>
          </a:xfrm>
        </p:grpSpPr>
        <p:sp>
          <p:nvSpPr>
            <p:cNvPr id="41006" name="Rectangle 16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07" name="Rectangle 17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7696200" y="2667000"/>
            <a:ext cx="1371600" cy="1066800"/>
            <a:chOff x="576" y="960"/>
            <a:chExt cx="1200" cy="864"/>
          </a:xfrm>
        </p:grpSpPr>
        <p:sp>
          <p:nvSpPr>
            <p:cNvPr id="41004" name="Rectangle 19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05" name="Rectangle 20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76200" y="3886200"/>
            <a:ext cx="1371600" cy="1066800"/>
            <a:chOff x="576" y="960"/>
            <a:chExt cx="1200" cy="864"/>
          </a:xfrm>
        </p:grpSpPr>
        <p:sp>
          <p:nvSpPr>
            <p:cNvPr id="41002" name="Rectangle 22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03" name="Rectangle 23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600200" y="3886200"/>
            <a:ext cx="1371600" cy="1066800"/>
            <a:chOff x="576" y="960"/>
            <a:chExt cx="1200" cy="864"/>
          </a:xfrm>
        </p:grpSpPr>
        <p:sp>
          <p:nvSpPr>
            <p:cNvPr id="41000" name="Rectangle 25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01" name="Rectangle 26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3124200" y="3886200"/>
            <a:ext cx="1371600" cy="1066800"/>
            <a:chOff x="576" y="960"/>
            <a:chExt cx="1200" cy="864"/>
          </a:xfrm>
        </p:grpSpPr>
        <p:sp>
          <p:nvSpPr>
            <p:cNvPr id="40998" name="Rectangle 28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9" name="Rectangle 29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42815" name="Rectangle 31"/>
          <p:cNvSpPr>
            <a:spLocks noChangeArrowheads="1"/>
          </p:cNvSpPr>
          <p:nvPr/>
        </p:nvSpPr>
        <p:spPr bwMode="auto">
          <a:xfrm>
            <a:off x="3352800" y="45720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4648200" y="4953000"/>
            <a:ext cx="1371600" cy="1066800"/>
            <a:chOff x="576" y="960"/>
            <a:chExt cx="1200" cy="864"/>
          </a:xfrm>
        </p:grpSpPr>
        <p:sp>
          <p:nvSpPr>
            <p:cNvPr id="40996" name="Rectangle 34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7" name="Rectangle 35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6172200" y="4953000"/>
            <a:ext cx="1371600" cy="1066800"/>
            <a:chOff x="576" y="960"/>
            <a:chExt cx="1200" cy="864"/>
          </a:xfrm>
        </p:grpSpPr>
        <p:sp>
          <p:nvSpPr>
            <p:cNvPr id="40994" name="Rectangle 37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5" name="Rectangle 38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7696200" y="4953000"/>
            <a:ext cx="1371600" cy="1066800"/>
            <a:chOff x="576" y="960"/>
            <a:chExt cx="1200" cy="864"/>
          </a:xfrm>
        </p:grpSpPr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1152" y="960"/>
              <a:ext cx="48" cy="86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993" name="Rectangle 41"/>
            <p:cNvSpPr>
              <a:spLocks noChangeArrowheads="1"/>
            </p:cNvSpPr>
            <p:nvPr/>
          </p:nvSpPr>
          <p:spPr bwMode="auto">
            <a:xfrm>
              <a:off x="576" y="1776"/>
              <a:ext cx="1200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142830" name="AutoShape 46"/>
          <p:cNvSpPr>
            <a:spLocks noChangeArrowheads="1"/>
          </p:cNvSpPr>
          <p:nvPr/>
        </p:nvSpPr>
        <p:spPr bwMode="auto">
          <a:xfrm rot="1857222">
            <a:off x="4305300" y="23622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2831" name="AutoShape 47"/>
          <p:cNvSpPr>
            <a:spLocks noChangeArrowheads="1"/>
          </p:cNvSpPr>
          <p:nvPr/>
        </p:nvSpPr>
        <p:spPr bwMode="auto">
          <a:xfrm rot="1857222">
            <a:off x="4267200" y="5076825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2832" name="AutoShape 48"/>
          <p:cNvSpPr>
            <a:spLocks noChangeArrowheads="1"/>
          </p:cNvSpPr>
          <p:nvPr/>
        </p:nvSpPr>
        <p:spPr bwMode="auto">
          <a:xfrm rot="8800574">
            <a:off x="4305300" y="3810000"/>
            <a:ext cx="533400" cy="485775"/>
          </a:xfrm>
          <a:prstGeom prst="rightArrow">
            <a:avLst>
              <a:gd name="adj1" fmla="val 50000"/>
              <a:gd name="adj2" fmla="val 27451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9" name="Rectangle 49"/>
          <p:cNvSpPr>
            <a:spLocks noChangeArrowheads="1"/>
          </p:cNvSpPr>
          <p:nvPr/>
        </p:nvSpPr>
        <p:spPr bwMode="auto">
          <a:xfrm>
            <a:off x="3048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2835" name="Rectangle 51"/>
          <p:cNvSpPr>
            <a:spLocks noChangeArrowheads="1"/>
          </p:cNvSpPr>
          <p:nvPr/>
        </p:nvSpPr>
        <p:spPr bwMode="auto">
          <a:xfrm>
            <a:off x="4876800" y="3352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1" name="Text Box 52"/>
          <p:cNvSpPr txBox="1">
            <a:spLocks noChangeArrowheads="1"/>
          </p:cNvSpPr>
          <p:nvPr/>
        </p:nvSpPr>
        <p:spPr bwMode="auto">
          <a:xfrm>
            <a:off x="2759075" y="1141413"/>
            <a:ext cx="3565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recursion is true for any n.</a:t>
            </a:r>
          </a:p>
        </p:txBody>
      </p:sp>
      <p:sp>
        <p:nvSpPr>
          <p:cNvPr id="1142839" name="Text Box 55"/>
          <p:cNvSpPr txBox="1">
            <a:spLocks noChangeArrowheads="1"/>
          </p:cNvSpPr>
          <p:nvPr/>
        </p:nvSpPr>
        <p:spPr bwMode="auto">
          <a:xfrm>
            <a:off x="5562600" y="1828800"/>
            <a:ext cx="3503613" cy="7397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In order to move the largest disk,</a:t>
            </a:r>
          </a:p>
          <a:p>
            <a:pPr eaLnBrk="1" hangingPunct="1"/>
            <a:r>
              <a:rPr lang="en-US" altLang="zh-TW" sz="1400"/>
              <a:t>I must move the top n-1 disks first,</a:t>
            </a:r>
          </a:p>
          <a:p>
            <a:pPr eaLnBrk="1" hangingPunct="1"/>
            <a:r>
              <a:rPr lang="en-US" altLang="zh-TW" sz="1400"/>
              <a:t>and I can use the program for n-1 disks.</a:t>
            </a:r>
          </a:p>
        </p:txBody>
      </p:sp>
      <p:sp>
        <p:nvSpPr>
          <p:cNvPr id="1142841" name="Text Box 57"/>
          <p:cNvSpPr txBox="1">
            <a:spLocks noChangeArrowheads="1"/>
          </p:cNvSpPr>
          <p:nvPr/>
        </p:nvSpPr>
        <p:spPr bwMode="auto">
          <a:xfrm>
            <a:off x="1828800" y="3495675"/>
            <a:ext cx="2633663" cy="3143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Then I move the largest disk.</a:t>
            </a:r>
          </a:p>
        </p:txBody>
      </p:sp>
      <p:sp>
        <p:nvSpPr>
          <p:cNvPr id="1142842" name="Text Box 58"/>
          <p:cNvSpPr txBox="1">
            <a:spLocks noChangeArrowheads="1"/>
          </p:cNvSpPr>
          <p:nvPr/>
        </p:nvSpPr>
        <p:spPr bwMode="auto">
          <a:xfrm>
            <a:off x="5334000" y="4044950"/>
            <a:ext cx="3652838" cy="5270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400"/>
              <a:t>Then I can use the program again to move</a:t>
            </a:r>
          </a:p>
          <a:p>
            <a:pPr eaLnBrk="1" hangingPunct="1"/>
            <a:r>
              <a:rPr lang="en-US" altLang="zh-TW" sz="1400"/>
              <a:t>the n-1 disks from pole 2 to pole 3.</a:t>
            </a:r>
          </a:p>
        </p:txBody>
      </p:sp>
      <p:sp>
        <p:nvSpPr>
          <p:cNvPr id="1142844" name="Rectangle 60"/>
          <p:cNvSpPr>
            <a:spLocks noChangeArrowheads="1"/>
          </p:cNvSpPr>
          <p:nvPr/>
        </p:nvSpPr>
        <p:spPr bwMode="auto">
          <a:xfrm>
            <a:off x="7924800" y="5638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6" name="AutoShape 63"/>
          <p:cNvSpPr>
            <a:spLocks noChangeArrowheads="1"/>
          </p:cNvSpPr>
          <p:nvPr/>
        </p:nvSpPr>
        <p:spPr bwMode="auto">
          <a:xfrm>
            <a:off x="457200" y="21336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2848" name="AutoShape 64"/>
          <p:cNvSpPr>
            <a:spLocks noChangeArrowheads="1"/>
          </p:cNvSpPr>
          <p:nvPr/>
        </p:nvSpPr>
        <p:spPr bwMode="auto">
          <a:xfrm>
            <a:off x="6553200" y="30480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2849" name="AutoShape 65"/>
          <p:cNvSpPr>
            <a:spLocks noChangeArrowheads="1"/>
          </p:cNvSpPr>
          <p:nvPr/>
        </p:nvSpPr>
        <p:spPr bwMode="auto">
          <a:xfrm>
            <a:off x="1981200" y="42672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2850" name="AutoShape 66"/>
          <p:cNvSpPr>
            <a:spLocks noChangeArrowheads="1"/>
          </p:cNvSpPr>
          <p:nvPr/>
        </p:nvSpPr>
        <p:spPr bwMode="auto">
          <a:xfrm>
            <a:off x="8077200" y="5029200"/>
            <a:ext cx="6096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2851" name="Text Box 67"/>
          <p:cNvSpPr txBox="1">
            <a:spLocks noChangeArrowheads="1"/>
          </p:cNvSpPr>
          <p:nvPr/>
        </p:nvSpPr>
        <p:spPr bwMode="auto">
          <a:xfrm>
            <a:off x="228600" y="5334000"/>
            <a:ext cx="41973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Since the program requires r</a:t>
            </a:r>
            <a:r>
              <a:rPr lang="en-US" altLang="zh-TW" baseline="-25000"/>
              <a:t>n-1</a:t>
            </a:r>
            <a:r>
              <a:rPr lang="en-US" altLang="zh-TW"/>
              <a:t> steps,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 total number of steps is 2r</a:t>
            </a:r>
            <a:r>
              <a:rPr lang="en-US" altLang="zh-TW" baseline="-25000"/>
              <a:t>n-1</a:t>
            </a:r>
            <a:r>
              <a:rPr lang="en-US" altLang="zh-TW"/>
              <a:t> + 1.</a:t>
            </a:r>
          </a:p>
        </p:txBody>
      </p:sp>
      <p:sp>
        <p:nvSpPr>
          <p:cNvPr id="1142852" name="Text Box 68"/>
          <p:cNvSpPr txBox="1">
            <a:spLocks noChangeArrowheads="1"/>
          </p:cNvSpPr>
          <p:nvPr/>
        </p:nvSpPr>
        <p:spPr bwMode="auto">
          <a:xfrm>
            <a:off x="1536700" y="6186488"/>
            <a:ext cx="1444625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</a:t>
            </a:r>
            <a:r>
              <a:rPr lang="en-US" altLang="zh-TW" baseline="-25000"/>
              <a:t>n</a:t>
            </a:r>
            <a:r>
              <a:rPr lang="en-US" altLang="zh-TW"/>
              <a:t> = 2r</a:t>
            </a:r>
            <a:r>
              <a:rPr lang="en-US" altLang="zh-TW" baseline="-25000"/>
              <a:t>n-1</a:t>
            </a:r>
            <a:r>
              <a:rPr lang="en-US" altLang="zh-TW"/>
              <a:t>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2815" grpId="0" animBg="1"/>
      <p:bldP spid="1142830" grpId="0" animBg="1"/>
      <p:bldP spid="1142831" grpId="0" animBg="1"/>
      <p:bldP spid="1142832" grpId="0" animBg="1"/>
      <p:bldP spid="1142835" grpId="0" animBg="1"/>
      <p:bldP spid="1142839" grpId="0" animBg="1"/>
      <p:bldP spid="1142841" grpId="0" animBg="1"/>
      <p:bldP spid="1142842" grpId="0" animBg="1"/>
      <p:bldP spid="1142844" grpId="0" animBg="1"/>
      <p:bldP spid="1142848" grpId="0" animBg="1"/>
      <p:bldP spid="1142849" grpId="0" animBg="1"/>
      <p:bldP spid="1142850" grpId="0" animBg="1"/>
      <p:bldP spid="1142851" grpId="0"/>
      <p:bldP spid="11428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592513" y="457200"/>
            <a:ext cx="1893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Merge Sort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62000" y="1336675"/>
            <a:ext cx="7605713" cy="7889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Given a sequence of n numbers,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how many steps are required to sort them into non-decreasing order?</a:t>
            </a:r>
          </a:p>
        </p:txBody>
      </p:sp>
      <p:sp>
        <p:nvSpPr>
          <p:cNvPr id="1117188" name="Text Box 4"/>
          <p:cNvSpPr txBox="1">
            <a:spLocks noChangeArrowheads="1"/>
          </p:cNvSpPr>
          <p:nvPr/>
        </p:nvSpPr>
        <p:spPr bwMode="auto">
          <a:xfrm>
            <a:off x="784225" y="2362200"/>
            <a:ext cx="608012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One way to sort the number is called the “bubble sort”,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in which every step we search for the smallest number,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move it to the front.</a:t>
            </a:r>
          </a:p>
        </p:txBody>
      </p:sp>
      <p:sp>
        <p:nvSpPr>
          <p:cNvPr id="1117189" name="Text Box 5"/>
          <p:cNvSpPr txBox="1">
            <a:spLocks noChangeArrowheads="1"/>
          </p:cNvSpPr>
          <p:nvPr/>
        </p:nvSpPr>
        <p:spPr bwMode="auto">
          <a:xfrm>
            <a:off x="838200" y="4876800"/>
            <a:ext cx="72961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Every time it will search to the end to find the smallest number,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the algorithm takes roughly n+(n-1)+(n-2)+…+1 = n(n+1)/2 steps.</a:t>
            </a:r>
          </a:p>
        </p:txBody>
      </p:sp>
      <p:sp>
        <p:nvSpPr>
          <p:cNvPr id="1117190" name="Text Box 6"/>
          <p:cNvSpPr txBox="1">
            <a:spLocks noChangeArrowheads="1"/>
          </p:cNvSpPr>
          <p:nvPr/>
        </p:nvSpPr>
        <p:spPr bwMode="auto">
          <a:xfrm>
            <a:off x="822325" y="3810000"/>
            <a:ext cx="5332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algorithm could take up to roughly n</a:t>
            </a:r>
            <a:r>
              <a:rPr lang="en-US" altLang="zh-TW" baseline="30000"/>
              <a:t>2</a:t>
            </a:r>
            <a:r>
              <a:rPr lang="en-US" altLang="zh-TW"/>
              <a:t> steps.</a:t>
            </a:r>
          </a:p>
        </p:txBody>
      </p:sp>
      <p:sp>
        <p:nvSpPr>
          <p:cNvPr id="1117191" name="Text Box 7"/>
          <p:cNvSpPr txBox="1">
            <a:spLocks noChangeArrowheads="1"/>
          </p:cNvSpPr>
          <p:nvPr/>
        </p:nvSpPr>
        <p:spPr bwMode="auto">
          <a:xfrm>
            <a:off x="838200" y="4343400"/>
            <a:ext cx="695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For example, if we are given the reverse sequence n,n-1,n-2,…,1.</a:t>
            </a:r>
          </a:p>
        </p:txBody>
      </p:sp>
      <p:sp>
        <p:nvSpPr>
          <p:cNvPr id="1117192" name="Text Box 8"/>
          <p:cNvSpPr txBox="1">
            <a:spLocks noChangeArrowheads="1"/>
          </p:cNvSpPr>
          <p:nvPr/>
        </p:nvSpPr>
        <p:spPr bwMode="auto">
          <a:xfrm>
            <a:off x="846138" y="5908675"/>
            <a:ext cx="3802062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Can we design a faster algorithm?</a:t>
            </a:r>
          </a:p>
        </p:txBody>
      </p:sp>
      <p:sp>
        <p:nvSpPr>
          <p:cNvPr id="1117193" name="Text Box 9"/>
          <p:cNvSpPr txBox="1">
            <a:spLocks noChangeArrowheads="1"/>
          </p:cNvSpPr>
          <p:nvPr/>
        </p:nvSpPr>
        <p:spPr bwMode="auto">
          <a:xfrm>
            <a:off x="5546725" y="5908675"/>
            <a:ext cx="2082800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Think recursively!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88" grpId="0"/>
      <p:bldP spid="1117189" grpId="0"/>
      <p:bldP spid="1117190" grpId="0"/>
      <p:bldP spid="1117191" grpId="0"/>
      <p:bldP spid="1117192" grpId="0" animBg="1"/>
      <p:bldP spid="111719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592513" y="457200"/>
            <a:ext cx="1893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Merge Sort</a:t>
            </a:r>
          </a:p>
        </p:txBody>
      </p:sp>
      <p:sp>
        <p:nvSpPr>
          <p:cNvPr id="1143818" name="Text Box 10"/>
          <p:cNvSpPr txBox="1">
            <a:spLocks noChangeArrowheads="1"/>
          </p:cNvSpPr>
          <p:nvPr/>
        </p:nvSpPr>
        <p:spPr bwMode="auto">
          <a:xfrm>
            <a:off x="1654175" y="1295400"/>
            <a:ext cx="58134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Suppose we have a program to sort n/2 numbers.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We can use it to sort n numbers in the following way.</a:t>
            </a:r>
          </a:p>
        </p:txBody>
      </p:sp>
      <p:sp>
        <p:nvSpPr>
          <p:cNvPr id="1143819" name="Text Box 11"/>
          <p:cNvSpPr txBox="1">
            <a:spLocks noChangeArrowheads="1"/>
          </p:cNvSpPr>
          <p:nvPr/>
        </p:nvSpPr>
        <p:spPr bwMode="auto">
          <a:xfrm>
            <a:off x="3667125" y="2590800"/>
            <a:ext cx="1752600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3 8 4 7 2 1 6 5</a:t>
            </a:r>
          </a:p>
        </p:txBody>
      </p:sp>
      <p:sp>
        <p:nvSpPr>
          <p:cNvPr id="1143821" name="Text Box 13"/>
          <p:cNvSpPr txBox="1">
            <a:spLocks noChangeArrowheads="1"/>
          </p:cNvSpPr>
          <p:nvPr/>
        </p:nvSpPr>
        <p:spPr bwMode="auto">
          <a:xfrm>
            <a:off x="1543050" y="3275013"/>
            <a:ext cx="6000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Divide the sequence into two halves.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Use the program to sort the two halves independently.</a:t>
            </a:r>
          </a:p>
        </p:txBody>
      </p:sp>
      <p:sp>
        <p:nvSpPr>
          <p:cNvPr id="1143822" name="Text Box 14"/>
          <p:cNvSpPr txBox="1">
            <a:spLocks noChangeArrowheads="1"/>
          </p:cNvSpPr>
          <p:nvPr/>
        </p:nvSpPr>
        <p:spPr bwMode="auto">
          <a:xfrm>
            <a:off x="3124200" y="4495800"/>
            <a:ext cx="957263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3 4 7 8</a:t>
            </a:r>
          </a:p>
        </p:txBody>
      </p:sp>
      <p:sp>
        <p:nvSpPr>
          <p:cNvPr id="1143823" name="Text Box 15"/>
          <p:cNvSpPr txBox="1">
            <a:spLocks noChangeArrowheads="1"/>
          </p:cNvSpPr>
          <p:nvPr/>
        </p:nvSpPr>
        <p:spPr bwMode="auto">
          <a:xfrm>
            <a:off x="4937125" y="4495800"/>
            <a:ext cx="920750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1 2 5 6</a:t>
            </a:r>
          </a:p>
        </p:txBody>
      </p:sp>
      <p:sp>
        <p:nvSpPr>
          <p:cNvPr id="1143824" name="Text Box 16"/>
          <p:cNvSpPr txBox="1">
            <a:spLocks noChangeArrowheads="1"/>
          </p:cNvSpPr>
          <p:nvPr/>
        </p:nvSpPr>
        <p:spPr bwMode="auto">
          <a:xfrm>
            <a:off x="1143000" y="5240338"/>
            <a:ext cx="6878638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With these two sorted sequences of n/2 numbers,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we can merge them into a sorted sequence of n numbers easily!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8" grpId="0"/>
      <p:bldP spid="1143819" grpId="0" animBg="1"/>
      <p:bldP spid="1143821" grpId="0"/>
      <p:bldP spid="1143822" grpId="0" animBg="1"/>
      <p:bldP spid="1143823" grpId="0" animBg="1"/>
      <p:bldP spid="11438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592513" y="457200"/>
            <a:ext cx="1893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Merge Sort</a:t>
            </a:r>
          </a:p>
        </p:txBody>
      </p:sp>
      <p:sp>
        <p:nvSpPr>
          <p:cNvPr id="44035" name="Text Box 10"/>
          <p:cNvSpPr txBox="1">
            <a:spLocks noChangeArrowheads="1"/>
          </p:cNvSpPr>
          <p:nvPr/>
        </p:nvSpPr>
        <p:spPr bwMode="auto">
          <a:xfrm>
            <a:off x="1279525" y="1219200"/>
            <a:ext cx="6511925" cy="12017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Claim.  Suppose we have two sorted sequence of </a:t>
            </a:r>
            <a:r>
              <a:rPr lang="en-US" altLang="zh-TW">
                <a:solidFill>
                  <a:srgbClr val="008000"/>
                </a:solidFill>
              </a:rPr>
              <a:t>k</a:t>
            </a:r>
            <a:r>
              <a:rPr lang="en-US" altLang="zh-TW"/>
              <a:t> numbers.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We can merge them into a sorted sequence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of </a:t>
            </a:r>
            <a:r>
              <a:rPr lang="en-US" altLang="zh-TW">
                <a:solidFill>
                  <a:srgbClr val="008000"/>
                </a:solidFill>
              </a:rPr>
              <a:t>2k</a:t>
            </a:r>
            <a:r>
              <a:rPr lang="en-US" altLang="zh-TW"/>
              <a:t> numbers in </a:t>
            </a:r>
            <a:r>
              <a:rPr lang="en-US" altLang="zh-TW">
                <a:solidFill>
                  <a:srgbClr val="008000"/>
                </a:solidFill>
              </a:rPr>
              <a:t>2k</a:t>
            </a:r>
            <a:r>
              <a:rPr lang="en-US" altLang="zh-TW"/>
              <a:t> steps.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>
            <a:off x="1279525" y="2784475"/>
            <a:ext cx="2093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Proof by example:</a:t>
            </a:r>
          </a:p>
        </p:txBody>
      </p:sp>
      <p:sp>
        <p:nvSpPr>
          <p:cNvPr id="1144844" name="Text Box 12"/>
          <p:cNvSpPr txBox="1">
            <a:spLocks noChangeArrowheads="1"/>
          </p:cNvSpPr>
          <p:nvPr/>
        </p:nvSpPr>
        <p:spPr bwMode="auto">
          <a:xfrm>
            <a:off x="2057400" y="34290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3 5 7 8 9 10</a:t>
            </a:r>
          </a:p>
        </p:txBody>
      </p:sp>
      <p:sp>
        <p:nvSpPr>
          <p:cNvPr id="1144845" name="Text Box 13"/>
          <p:cNvSpPr txBox="1">
            <a:spLocks noChangeArrowheads="1"/>
          </p:cNvSpPr>
          <p:nvPr/>
        </p:nvSpPr>
        <p:spPr bwMode="auto">
          <a:xfrm>
            <a:off x="4997450" y="34432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1 2 4 6 11 12</a:t>
            </a: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22098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4847" name="Line 15"/>
          <p:cNvSpPr>
            <a:spLocks noChangeShapeType="1"/>
          </p:cNvSpPr>
          <p:nvPr/>
        </p:nvSpPr>
        <p:spPr bwMode="auto">
          <a:xfrm flipV="1">
            <a:off x="5105400" y="3886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77950" y="4478338"/>
            <a:ext cx="631825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To decide the smallest number in the two sequences,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we just need to look at the “heads” of the two sequences.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914400" y="5638800"/>
            <a:ext cx="73072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So, in one step, we can extend the sorted sequence by one number.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So the total number of steps for </a:t>
            </a:r>
            <a:r>
              <a:rPr lang="en-US" altLang="zh-TW">
                <a:solidFill>
                  <a:srgbClr val="008000"/>
                </a:solidFill>
              </a:rPr>
              <a:t>2k</a:t>
            </a:r>
            <a:r>
              <a:rPr lang="en-US" altLang="zh-TW"/>
              <a:t> numbers is </a:t>
            </a:r>
            <a:r>
              <a:rPr lang="en-US" altLang="zh-TW">
                <a:solidFill>
                  <a:srgbClr val="008000"/>
                </a:solidFill>
              </a:rPr>
              <a:t>2k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843" grpId="0"/>
      <p:bldP spid="1144844" grpId="0" animBg="1"/>
      <p:bldP spid="1144845" grpId="0" animBg="1"/>
      <p:bldP spid="114484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592513" y="457200"/>
            <a:ext cx="1893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Merge Sort</a:t>
            </a:r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762000" y="11430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3</a:t>
            </a:r>
            <a:r>
              <a:rPr lang="en-US" altLang="zh-TW"/>
              <a:t> 5 7 8 9 10</a:t>
            </a:r>
          </a:p>
        </p:txBody>
      </p:sp>
      <p:sp>
        <p:nvSpPr>
          <p:cNvPr id="45060" name="Text Box 6"/>
          <p:cNvSpPr txBox="1">
            <a:spLocks noChangeArrowheads="1"/>
          </p:cNvSpPr>
          <p:nvPr/>
        </p:nvSpPr>
        <p:spPr bwMode="auto">
          <a:xfrm>
            <a:off x="2667000" y="11572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1</a:t>
            </a:r>
            <a:r>
              <a:rPr lang="en-US" altLang="zh-TW"/>
              <a:t> 2 4 6 11 12</a:t>
            </a:r>
          </a:p>
        </p:txBody>
      </p:sp>
      <p:sp>
        <p:nvSpPr>
          <p:cNvPr id="45061" name="Text Box 12"/>
          <p:cNvSpPr txBox="1">
            <a:spLocks noChangeArrowheads="1"/>
          </p:cNvSpPr>
          <p:nvPr/>
        </p:nvSpPr>
        <p:spPr bwMode="auto">
          <a:xfrm>
            <a:off x="4953000" y="1147763"/>
            <a:ext cx="3700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                                                 </a:t>
            </a:r>
          </a:p>
        </p:txBody>
      </p:sp>
      <p:sp>
        <p:nvSpPr>
          <p:cNvPr id="45062" name="Line 13"/>
          <p:cNvSpPr>
            <a:spLocks noChangeShapeType="1"/>
          </p:cNvSpPr>
          <p:nvPr/>
        </p:nvSpPr>
        <p:spPr bwMode="auto">
          <a:xfrm>
            <a:off x="4572000" y="914400"/>
            <a:ext cx="0" cy="571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5876" name="Text Box 20"/>
          <p:cNvSpPr txBox="1">
            <a:spLocks noChangeArrowheads="1"/>
          </p:cNvSpPr>
          <p:nvPr/>
        </p:nvSpPr>
        <p:spPr bwMode="auto">
          <a:xfrm>
            <a:off x="762000" y="16002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3</a:t>
            </a:r>
            <a:r>
              <a:rPr lang="en-US" altLang="zh-TW"/>
              <a:t> 5 7 8 9 10</a:t>
            </a:r>
          </a:p>
        </p:txBody>
      </p:sp>
      <p:sp>
        <p:nvSpPr>
          <p:cNvPr id="1145877" name="Text Box 21"/>
          <p:cNvSpPr txBox="1">
            <a:spLocks noChangeArrowheads="1"/>
          </p:cNvSpPr>
          <p:nvPr/>
        </p:nvSpPr>
        <p:spPr bwMode="auto">
          <a:xfrm>
            <a:off x="2667000" y="16144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</a:t>
            </a:r>
            <a:r>
              <a:rPr lang="en-US" altLang="zh-TW">
                <a:solidFill>
                  <a:srgbClr val="A50021"/>
                </a:solidFill>
              </a:rPr>
              <a:t>2</a:t>
            </a:r>
            <a:r>
              <a:rPr lang="en-US" altLang="zh-TW"/>
              <a:t> 4 6 11 12</a:t>
            </a:r>
          </a:p>
        </p:txBody>
      </p:sp>
      <p:sp>
        <p:nvSpPr>
          <p:cNvPr id="1145878" name="Text Box 22"/>
          <p:cNvSpPr txBox="1">
            <a:spLocks noChangeArrowheads="1"/>
          </p:cNvSpPr>
          <p:nvPr/>
        </p:nvSpPr>
        <p:spPr bwMode="auto">
          <a:xfrm>
            <a:off x="762000" y="20574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3</a:t>
            </a:r>
            <a:r>
              <a:rPr lang="en-US" altLang="zh-TW"/>
              <a:t> 5 7 8 9 10</a:t>
            </a:r>
          </a:p>
        </p:txBody>
      </p:sp>
      <p:sp>
        <p:nvSpPr>
          <p:cNvPr id="1145879" name="Text Box 23"/>
          <p:cNvSpPr txBox="1">
            <a:spLocks noChangeArrowheads="1"/>
          </p:cNvSpPr>
          <p:nvPr/>
        </p:nvSpPr>
        <p:spPr bwMode="auto">
          <a:xfrm>
            <a:off x="2667000" y="20716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</a:t>
            </a:r>
            <a:r>
              <a:rPr lang="en-US" altLang="zh-TW">
                <a:solidFill>
                  <a:srgbClr val="A50021"/>
                </a:solidFill>
              </a:rPr>
              <a:t>4</a:t>
            </a:r>
            <a:r>
              <a:rPr lang="en-US" altLang="zh-TW"/>
              <a:t> 6 11 12</a:t>
            </a:r>
          </a:p>
        </p:txBody>
      </p:sp>
      <p:sp>
        <p:nvSpPr>
          <p:cNvPr id="1145880" name="Text Box 24"/>
          <p:cNvSpPr txBox="1">
            <a:spLocks noChangeArrowheads="1"/>
          </p:cNvSpPr>
          <p:nvPr/>
        </p:nvSpPr>
        <p:spPr bwMode="auto">
          <a:xfrm>
            <a:off x="762000" y="2524125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</a:t>
            </a:r>
            <a:r>
              <a:rPr lang="en-US" altLang="zh-TW">
                <a:solidFill>
                  <a:srgbClr val="A50021"/>
                </a:solidFill>
              </a:rPr>
              <a:t>5</a:t>
            </a:r>
            <a:r>
              <a:rPr lang="en-US" altLang="zh-TW"/>
              <a:t> 7 8 9 10</a:t>
            </a:r>
          </a:p>
        </p:txBody>
      </p:sp>
      <p:sp>
        <p:nvSpPr>
          <p:cNvPr id="1145881" name="Text Box 25"/>
          <p:cNvSpPr txBox="1">
            <a:spLocks noChangeArrowheads="1"/>
          </p:cNvSpPr>
          <p:nvPr/>
        </p:nvSpPr>
        <p:spPr bwMode="auto">
          <a:xfrm>
            <a:off x="2667000" y="2538413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</a:t>
            </a:r>
            <a:r>
              <a:rPr lang="en-US" altLang="zh-TW">
                <a:solidFill>
                  <a:srgbClr val="A50021"/>
                </a:solidFill>
              </a:rPr>
              <a:t>4</a:t>
            </a:r>
            <a:r>
              <a:rPr lang="en-US" altLang="zh-TW"/>
              <a:t> 6 11 12</a:t>
            </a:r>
          </a:p>
        </p:txBody>
      </p:sp>
      <p:sp>
        <p:nvSpPr>
          <p:cNvPr id="1145882" name="Text Box 26"/>
          <p:cNvSpPr txBox="1">
            <a:spLocks noChangeArrowheads="1"/>
          </p:cNvSpPr>
          <p:nvPr/>
        </p:nvSpPr>
        <p:spPr bwMode="auto">
          <a:xfrm>
            <a:off x="762000" y="29718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</a:t>
            </a:r>
            <a:r>
              <a:rPr lang="en-US" altLang="zh-TW">
                <a:solidFill>
                  <a:srgbClr val="A50021"/>
                </a:solidFill>
              </a:rPr>
              <a:t>5</a:t>
            </a:r>
            <a:r>
              <a:rPr lang="en-US" altLang="zh-TW"/>
              <a:t> 7 8 9 10</a:t>
            </a:r>
          </a:p>
        </p:txBody>
      </p:sp>
      <p:sp>
        <p:nvSpPr>
          <p:cNvPr id="1145883" name="Text Box 27"/>
          <p:cNvSpPr txBox="1">
            <a:spLocks noChangeArrowheads="1"/>
          </p:cNvSpPr>
          <p:nvPr/>
        </p:nvSpPr>
        <p:spPr bwMode="auto">
          <a:xfrm>
            <a:off x="2667000" y="29860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2 4 </a:t>
            </a:r>
            <a:r>
              <a:rPr lang="en-US" altLang="zh-TW">
                <a:solidFill>
                  <a:srgbClr val="A50021"/>
                </a:solidFill>
              </a:rPr>
              <a:t>6</a:t>
            </a:r>
            <a:r>
              <a:rPr lang="en-US" altLang="zh-TW"/>
              <a:t> 11 12</a:t>
            </a:r>
          </a:p>
        </p:txBody>
      </p:sp>
      <p:sp>
        <p:nvSpPr>
          <p:cNvPr id="1145884" name="Text Box 28"/>
          <p:cNvSpPr txBox="1">
            <a:spLocks noChangeArrowheads="1"/>
          </p:cNvSpPr>
          <p:nvPr/>
        </p:nvSpPr>
        <p:spPr bwMode="auto">
          <a:xfrm>
            <a:off x="762000" y="3438525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5 </a:t>
            </a:r>
            <a:r>
              <a:rPr lang="en-US" altLang="zh-TW">
                <a:solidFill>
                  <a:srgbClr val="A50021"/>
                </a:solidFill>
              </a:rPr>
              <a:t>7</a:t>
            </a:r>
            <a:r>
              <a:rPr lang="en-US" altLang="zh-TW"/>
              <a:t> 8 9 10</a:t>
            </a:r>
          </a:p>
        </p:txBody>
      </p:sp>
      <p:sp>
        <p:nvSpPr>
          <p:cNvPr id="1145885" name="Text Box 29"/>
          <p:cNvSpPr txBox="1">
            <a:spLocks noChangeArrowheads="1"/>
          </p:cNvSpPr>
          <p:nvPr/>
        </p:nvSpPr>
        <p:spPr bwMode="auto">
          <a:xfrm>
            <a:off x="2667000" y="3452813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2 4 </a:t>
            </a:r>
            <a:r>
              <a:rPr lang="en-US" altLang="zh-TW">
                <a:solidFill>
                  <a:srgbClr val="A50021"/>
                </a:solidFill>
              </a:rPr>
              <a:t>6</a:t>
            </a:r>
            <a:r>
              <a:rPr lang="en-US" altLang="zh-TW"/>
              <a:t> 11 12</a:t>
            </a:r>
          </a:p>
        </p:txBody>
      </p:sp>
      <p:sp>
        <p:nvSpPr>
          <p:cNvPr id="1145886" name="Text Box 30"/>
          <p:cNvSpPr txBox="1">
            <a:spLocks noChangeArrowheads="1"/>
          </p:cNvSpPr>
          <p:nvPr/>
        </p:nvSpPr>
        <p:spPr bwMode="auto">
          <a:xfrm>
            <a:off x="762000" y="38862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5 </a:t>
            </a:r>
            <a:r>
              <a:rPr lang="en-US" altLang="zh-TW">
                <a:solidFill>
                  <a:srgbClr val="A50021"/>
                </a:solidFill>
              </a:rPr>
              <a:t>7</a:t>
            </a:r>
            <a:r>
              <a:rPr lang="en-US" altLang="zh-TW"/>
              <a:t> 8 9 10</a:t>
            </a:r>
          </a:p>
        </p:txBody>
      </p:sp>
      <p:sp>
        <p:nvSpPr>
          <p:cNvPr id="1145887" name="Text Box 31"/>
          <p:cNvSpPr txBox="1">
            <a:spLocks noChangeArrowheads="1"/>
          </p:cNvSpPr>
          <p:nvPr/>
        </p:nvSpPr>
        <p:spPr bwMode="auto">
          <a:xfrm>
            <a:off x="2667000" y="39004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2 4 6 </a:t>
            </a:r>
            <a:r>
              <a:rPr lang="en-US" altLang="zh-TW">
                <a:solidFill>
                  <a:srgbClr val="A50021"/>
                </a:solidFill>
              </a:rPr>
              <a:t>11</a:t>
            </a:r>
            <a:r>
              <a:rPr lang="en-US" altLang="zh-TW"/>
              <a:t> 12</a:t>
            </a:r>
          </a:p>
        </p:txBody>
      </p:sp>
      <p:sp>
        <p:nvSpPr>
          <p:cNvPr id="1145888" name="Text Box 32"/>
          <p:cNvSpPr txBox="1">
            <a:spLocks noChangeArrowheads="1"/>
          </p:cNvSpPr>
          <p:nvPr/>
        </p:nvSpPr>
        <p:spPr bwMode="auto">
          <a:xfrm>
            <a:off x="762000" y="4352925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5 7 </a:t>
            </a:r>
            <a:r>
              <a:rPr lang="en-US" altLang="zh-TW">
                <a:solidFill>
                  <a:srgbClr val="A50021"/>
                </a:solidFill>
              </a:rPr>
              <a:t>8</a:t>
            </a:r>
            <a:r>
              <a:rPr lang="en-US" altLang="zh-TW"/>
              <a:t> 9 10</a:t>
            </a:r>
          </a:p>
        </p:txBody>
      </p:sp>
      <p:sp>
        <p:nvSpPr>
          <p:cNvPr id="1145889" name="Text Box 33"/>
          <p:cNvSpPr txBox="1">
            <a:spLocks noChangeArrowheads="1"/>
          </p:cNvSpPr>
          <p:nvPr/>
        </p:nvSpPr>
        <p:spPr bwMode="auto">
          <a:xfrm>
            <a:off x="2667000" y="4367213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2 4 6 </a:t>
            </a:r>
            <a:r>
              <a:rPr lang="en-US" altLang="zh-TW">
                <a:solidFill>
                  <a:srgbClr val="A50021"/>
                </a:solidFill>
              </a:rPr>
              <a:t>11</a:t>
            </a:r>
            <a:r>
              <a:rPr lang="en-US" altLang="zh-TW"/>
              <a:t> 12</a:t>
            </a:r>
          </a:p>
        </p:txBody>
      </p:sp>
      <p:sp>
        <p:nvSpPr>
          <p:cNvPr id="1145890" name="Text Box 34"/>
          <p:cNvSpPr txBox="1">
            <a:spLocks noChangeArrowheads="1"/>
          </p:cNvSpPr>
          <p:nvPr/>
        </p:nvSpPr>
        <p:spPr bwMode="auto">
          <a:xfrm>
            <a:off x="762000" y="48006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5 7 8 </a:t>
            </a:r>
            <a:r>
              <a:rPr lang="en-US" altLang="zh-TW">
                <a:solidFill>
                  <a:srgbClr val="A50021"/>
                </a:solidFill>
              </a:rPr>
              <a:t>9</a:t>
            </a:r>
            <a:r>
              <a:rPr lang="en-US" altLang="zh-TW"/>
              <a:t> 10</a:t>
            </a:r>
          </a:p>
        </p:txBody>
      </p:sp>
      <p:sp>
        <p:nvSpPr>
          <p:cNvPr id="1145891" name="Text Box 35"/>
          <p:cNvSpPr txBox="1">
            <a:spLocks noChangeArrowheads="1"/>
          </p:cNvSpPr>
          <p:nvPr/>
        </p:nvSpPr>
        <p:spPr bwMode="auto">
          <a:xfrm>
            <a:off x="2667000" y="48148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2 4 6 </a:t>
            </a:r>
            <a:r>
              <a:rPr lang="en-US" altLang="zh-TW">
                <a:solidFill>
                  <a:srgbClr val="A50021"/>
                </a:solidFill>
              </a:rPr>
              <a:t>11</a:t>
            </a:r>
            <a:r>
              <a:rPr lang="en-US" altLang="zh-TW"/>
              <a:t> 12</a:t>
            </a:r>
          </a:p>
        </p:txBody>
      </p:sp>
      <p:sp>
        <p:nvSpPr>
          <p:cNvPr id="1145892" name="Text Box 36"/>
          <p:cNvSpPr txBox="1">
            <a:spLocks noChangeArrowheads="1"/>
          </p:cNvSpPr>
          <p:nvPr/>
        </p:nvSpPr>
        <p:spPr bwMode="auto">
          <a:xfrm>
            <a:off x="762000" y="52578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5 7 8 9 </a:t>
            </a:r>
            <a:r>
              <a:rPr lang="en-US" altLang="zh-TW">
                <a:solidFill>
                  <a:srgbClr val="A50021"/>
                </a:solidFill>
              </a:rPr>
              <a:t>10</a:t>
            </a:r>
          </a:p>
        </p:txBody>
      </p:sp>
      <p:sp>
        <p:nvSpPr>
          <p:cNvPr id="1145893" name="Text Box 37"/>
          <p:cNvSpPr txBox="1">
            <a:spLocks noChangeArrowheads="1"/>
          </p:cNvSpPr>
          <p:nvPr/>
        </p:nvSpPr>
        <p:spPr bwMode="auto">
          <a:xfrm>
            <a:off x="2667000" y="52720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2 4 6 </a:t>
            </a:r>
            <a:r>
              <a:rPr lang="en-US" altLang="zh-TW">
                <a:solidFill>
                  <a:srgbClr val="A50021"/>
                </a:solidFill>
              </a:rPr>
              <a:t>11</a:t>
            </a:r>
            <a:r>
              <a:rPr lang="en-US" altLang="zh-TW"/>
              <a:t> 12</a:t>
            </a:r>
          </a:p>
        </p:txBody>
      </p:sp>
      <p:sp>
        <p:nvSpPr>
          <p:cNvPr id="1145894" name="Text Box 38"/>
          <p:cNvSpPr txBox="1">
            <a:spLocks noChangeArrowheads="1"/>
          </p:cNvSpPr>
          <p:nvPr/>
        </p:nvSpPr>
        <p:spPr bwMode="auto">
          <a:xfrm>
            <a:off x="762000" y="57150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5 7 8 9 10</a:t>
            </a:r>
          </a:p>
        </p:txBody>
      </p:sp>
      <p:sp>
        <p:nvSpPr>
          <p:cNvPr id="1145895" name="Text Box 39"/>
          <p:cNvSpPr txBox="1">
            <a:spLocks noChangeArrowheads="1"/>
          </p:cNvSpPr>
          <p:nvPr/>
        </p:nvSpPr>
        <p:spPr bwMode="auto">
          <a:xfrm>
            <a:off x="2667000" y="57292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2 4 6 </a:t>
            </a:r>
            <a:r>
              <a:rPr lang="en-US" altLang="zh-TW">
                <a:solidFill>
                  <a:srgbClr val="A50021"/>
                </a:solidFill>
              </a:rPr>
              <a:t>11</a:t>
            </a:r>
            <a:r>
              <a:rPr lang="en-US" altLang="zh-TW"/>
              <a:t> </a:t>
            </a:r>
            <a:r>
              <a:rPr lang="en-US" altLang="zh-TW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45896" name="Text Box 40"/>
          <p:cNvSpPr txBox="1">
            <a:spLocks noChangeArrowheads="1"/>
          </p:cNvSpPr>
          <p:nvPr/>
        </p:nvSpPr>
        <p:spPr bwMode="auto">
          <a:xfrm>
            <a:off x="762000" y="6172200"/>
            <a:ext cx="1476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3</a:t>
            </a:r>
            <a:r>
              <a:rPr lang="en-US" altLang="zh-TW"/>
              <a:t> 5 7 8 9 10</a:t>
            </a:r>
          </a:p>
        </p:txBody>
      </p:sp>
      <p:sp>
        <p:nvSpPr>
          <p:cNvPr id="1145897" name="Text Box 41"/>
          <p:cNvSpPr txBox="1">
            <a:spLocks noChangeArrowheads="1"/>
          </p:cNvSpPr>
          <p:nvPr/>
        </p:nvSpPr>
        <p:spPr bwMode="auto">
          <a:xfrm>
            <a:off x="2667000" y="6186488"/>
            <a:ext cx="1506538" cy="3762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tx2"/>
                </a:solidFill>
              </a:rPr>
              <a:t>1</a:t>
            </a:r>
            <a:r>
              <a:rPr lang="en-US" altLang="zh-TW"/>
              <a:t> 2 4 6 11 </a:t>
            </a:r>
            <a:r>
              <a:rPr lang="en-US" altLang="zh-TW">
                <a:solidFill>
                  <a:srgbClr val="A50021"/>
                </a:solidFill>
              </a:rPr>
              <a:t>12</a:t>
            </a:r>
          </a:p>
        </p:txBody>
      </p:sp>
      <p:sp>
        <p:nvSpPr>
          <p:cNvPr id="1145898" name="Text Box 42"/>
          <p:cNvSpPr txBox="1">
            <a:spLocks noChangeArrowheads="1"/>
          </p:cNvSpPr>
          <p:nvPr/>
        </p:nvSpPr>
        <p:spPr bwMode="auto">
          <a:xfrm>
            <a:off x="4953000" y="1604963"/>
            <a:ext cx="3733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1  2                                                </a:t>
            </a:r>
          </a:p>
        </p:txBody>
      </p:sp>
      <p:sp>
        <p:nvSpPr>
          <p:cNvPr id="1145899" name="Text Box 43"/>
          <p:cNvSpPr txBox="1">
            <a:spLocks noChangeArrowheads="1"/>
          </p:cNvSpPr>
          <p:nvPr/>
        </p:nvSpPr>
        <p:spPr bwMode="auto">
          <a:xfrm>
            <a:off x="4953000" y="2062163"/>
            <a:ext cx="4116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1  2  3                                                </a:t>
            </a:r>
          </a:p>
        </p:txBody>
      </p:sp>
      <p:sp>
        <p:nvSpPr>
          <p:cNvPr id="1145900" name="Text Box 44"/>
          <p:cNvSpPr txBox="1">
            <a:spLocks noChangeArrowheads="1"/>
          </p:cNvSpPr>
          <p:nvPr/>
        </p:nvSpPr>
        <p:spPr bwMode="auto">
          <a:xfrm>
            <a:off x="4953000" y="2519363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1  2  3  4                                                </a:t>
            </a:r>
          </a:p>
        </p:txBody>
      </p:sp>
      <p:sp>
        <p:nvSpPr>
          <p:cNvPr id="1145902" name="Text Box 46"/>
          <p:cNvSpPr txBox="1">
            <a:spLocks noChangeArrowheads="1"/>
          </p:cNvSpPr>
          <p:nvPr/>
        </p:nvSpPr>
        <p:spPr bwMode="auto">
          <a:xfrm>
            <a:off x="4953000" y="3433763"/>
            <a:ext cx="205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1  2  3  4  5  6                                                </a:t>
            </a:r>
          </a:p>
        </p:txBody>
      </p:sp>
      <p:sp>
        <p:nvSpPr>
          <p:cNvPr id="1145903" name="Text Box 47"/>
          <p:cNvSpPr txBox="1">
            <a:spLocks noChangeArrowheads="1"/>
          </p:cNvSpPr>
          <p:nvPr/>
        </p:nvSpPr>
        <p:spPr bwMode="auto">
          <a:xfrm>
            <a:off x="4953000" y="3890963"/>
            <a:ext cx="220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1  2  3  4  5  6  7                                 </a:t>
            </a:r>
          </a:p>
        </p:txBody>
      </p:sp>
      <p:sp>
        <p:nvSpPr>
          <p:cNvPr id="1145904" name="Text Box 48"/>
          <p:cNvSpPr txBox="1">
            <a:spLocks noChangeArrowheads="1"/>
          </p:cNvSpPr>
          <p:nvPr/>
        </p:nvSpPr>
        <p:spPr bwMode="auto">
          <a:xfrm>
            <a:off x="4953000" y="4348163"/>
            <a:ext cx="2425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1  2  3  4  5  6  7  8   </a:t>
            </a:r>
          </a:p>
        </p:txBody>
      </p:sp>
      <p:sp>
        <p:nvSpPr>
          <p:cNvPr id="1145905" name="Text Box 49"/>
          <p:cNvSpPr txBox="1">
            <a:spLocks noChangeArrowheads="1"/>
          </p:cNvSpPr>
          <p:nvPr/>
        </p:nvSpPr>
        <p:spPr bwMode="auto">
          <a:xfrm>
            <a:off x="4953000" y="4805363"/>
            <a:ext cx="27701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1  2  3  4  5  6  7  8  9    </a:t>
            </a:r>
          </a:p>
        </p:txBody>
      </p:sp>
      <p:sp>
        <p:nvSpPr>
          <p:cNvPr id="1145909" name="Text Box 53"/>
          <p:cNvSpPr txBox="1">
            <a:spLocks noChangeArrowheads="1"/>
          </p:cNvSpPr>
          <p:nvPr/>
        </p:nvSpPr>
        <p:spPr bwMode="auto">
          <a:xfrm>
            <a:off x="4953000" y="298608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1  2  3  4  5                                               </a:t>
            </a:r>
          </a:p>
        </p:txBody>
      </p:sp>
      <p:sp>
        <p:nvSpPr>
          <p:cNvPr id="1145910" name="Text Box 54"/>
          <p:cNvSpPr txBox="1">
            <a:spLocks noChangeArrowheads="1"/>
          </p:cNvSpPr>
          <p:nvPr/>
        </p:nvSpPr>
        <p:spPr bwMode="auto">
          <a:xfrm>
            <a:off x="4953000" y="5272088"/>
            <a:ext cx="301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1  2  3  4  5  6  7  8  9  10  </a:t>
            </a:r>
          </a:p>
        </p:txBody>
      </p:sp>
      <p:sp>
        <p:nvSpPr>
          <p:cNvPr id="1145911" name="Text Box 55"/>
          <p:cNvSpPr txBox="1">
            <a:spLocks noChangeArrowheads="1"/>
          </p:cNvSpPr>
          <p:nvPr/>
        </p:nvSpPr>
        <p:spPr bwMode="auto">
          <a:xfrm>
            <a:off x="4953000" y="5715000"/>
            <a:ext cx="3287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1  2  3  4  5  6  7  8  9  10  11 </a:t>
            </a:r>
          </a:p>
        </p:txBody>
      </p:sp>
      <p:sp>
        <p:nvSpPr>
          <p:cNvPr id="1145912" name="Text Box 56"/>
          <p:cNvSpPr txBox="1">
            <a:spLocks noChangeArrowheads="1"/>
          </p:cNvSpPr>
          <p:nvPr/>
        </p:nvSpPr>
        <p:spPr bwMode="auto">
          <a:xfrm>
            <a:off x="4953000" y="6186488"/>
            <a:ext cx="3667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1  2  3  4  5  6  7  8  9  10  11  12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876" grpId="0" animBg="1"/>
      <p:bldP spid="1145877" grpId="0" animBg="1"/>
      <p:bldP spid="1145878" grpId="0" animBg="1"/>
      <p:bldP spid="1145879" grpId="0" animBg="1"/>
      <p:bldP spid="1145880" grpId="0" animBg="1"/>
      <p:bldP spid="1145881" grpId="0" animBg="1"/>
      <p:bldP spid="1145882" grpId="0" animBg="1"/>
      <p:bldP spid="1145883" grpId="0" animBg="1"/>
      <p:bldP spid="1145884" grpId="0" animBg="1"/>
      <p:bldP spid="1145885" grpId="0" animBg="1"/>
      <p:bldP spid="1145886" grpId="0" animBg="1"/>
      <p:bldP spid="1145887" grpId="0" animBg="1"/>
      <p:bldP spid="1145888" grpId="0" animBg="1"/>
      <p:bldP spid="1145889" grpId="0" animBg="1"/>
      <p:bldP spid="1145890" grpId="0" animBg="1"/>
      <p:bldP spid="1145891" grpId="0" animBg="1"/>
      <p:bldP spid="1145892" grpId="0" animBg="1"/>
      <p:bldP spid="1145893" grpId="0" animBg="1"/>
      <p:bldP spid="1145894" grpId="0" animBg="1"/>
      <p:bldP spid="1145895" grpId="0" animBg="1"/>
      <p:bldP spid="1145896" grpId="0" animBg="1"/>
      <p:bldP spid="1145897" grpId="0" animBg="1"/>
      <p:bldP spid="1145898" grpId="0"/>
      <p:bldP spid="1145899" grpId="0"/>
      <p:bldP spid="1145900" grpId="0"/>
      <p:bldP spid="1145902" grpId="0"/>
      <p:bldP spid="1145903" grpId="0"/>
      <p:bldP spid="1145904" grpId="0"/>
      <p:bldP spid="1145905" grpId="0"/>
      <p:bldP spid="1145909" grpId="0"/>
      <p:bldP spid="1145910" grpId="0"/>
      <p:bldP spid="1145911" grpId="0"/>
      <p:bldP spid="11459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592513" y="457200"/>
            <a:ext cx="1893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Merge Sort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279525" y="1219200"/>
            <a:ext cx="6511925" cy="12017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Claim.  Suppose we have two sorted sequence of </a:t>
            </a:r>
            <a:r>
              <a:rPr lang="en-US" altLang="zh-TW">
                <a:solidFill>
                  <a:srgbClr val="008000"/>
                </a:solidFill>
              </a:rPr>
              <a:t>k</a:t>
            </a:r>
            <a:r>
              <a:rPr lang="en-US" altLang="zh-TW"/>
              <a:t> numbers.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We can merge them into a sorted sequence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of </a:t>
            </a:r>
            <a:r>
              <a:rPr lang="en-US" altLang="zh-TW">
                <a:solidFill>
                  <a:srgbClr val="008000"/>
                </a:solidFill>
              </a:rPr>
              <a:t>2k</a:t>
            </a:r>
            <a:r>
              <a:rPr lang="en-US" altLang="zh-TW"/>
              <a:t> numbers in </a:t>
            </a:r>
            <a:r>
              <a:rPr lang="en-US" altLang="zh-TW">
                <a:solidFill>
                  <a:srgbClr val="008000"/>
                </a:solidFill>
              </a:rPr>
              <a:t>2k</a:t>
            </a:r>
            <a:r>
              <a:rPr lang="en-US" altLang="zh-TW"/>
              <a:t> steps.</a:t>
            </a:r>
          </a:p>
        </p:txBody>
      </p:sp>
      <p:sp>
        <p:nvSpPr>
          <p:cNvPr id="1146891" name="Text Box 11"/>
          <p:cNvSpPr txBox="1">
            <a:spLocks noChangeArrowheads="1"/>
          </p:cNvSpPr>
          <p:nvPr/>
        </p:nvSpPr>
        <p:spPr bwMode="auto">
          <a:xfrm>
            <a:off x="1327150" y="2860675"/>
            <a:ext cx="5262563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Suppose we can sort k numbers in T</a:t>
            </a:r>
            <a:r>
              <a:rPr lang="en-US" altLang="zh-TW" baseline="-25000"/>
              <a:t>k</a:t>
            </a:r>
            <a:r>
              <a:rPr lang="en-US" altLang="zh-TW"/>
              <a:t> steps.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Then we can sort 2k numbers in 2T</a:t>
            </a:r>
            <a:r>
              <a:rPr lang="en-US" altLang="zh-TW" baseline="-25000"/>
              <a:t>k</a:t>
            </a:r>
            <a:r>
              <a:rPr lang="en-US" altLang="zh-TW"/>
              <a:t> + 2k steps.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Therefore, T</a:t>
            </a:r>
            <a:r>
              <a:rPr lang="en-US" altLang="zh-TW" baseline="-25000"/>
              <a:t>2k</a:t>
            </a:r>
            <a:r>
              <a:rPr lang="en-US" altLang="zh-TW"/>
              <a:t> = 2T</a:t>
            </a:r>
            <a:r>
              <a:rPr lang="en-US" altLang="zh-TW" baseline="-25000"/>
              <a:t>k</a:t>
            </a:r>
            <a:r>
              <a:rPr lang="en-US" altLang="zh-TW"/>
              <a:t> + 2k.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If we solve this recurrence,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then we see that T</a:t>
            </a:r>
            <a:r>
              <a:rPr lang="en-US" altLang="zh-TW" baseline="-25000"/>
              <a:t>2n</a:t>
            </a:r>
            <a:r>
              <a:rPr lang="en-US" altLang="zh-TW"/>
              <a:t> ≈ n log</a:t>
            </a:r>
            <a:r>
              <a:rPr lang="en-US" altLang="zh-TW" baseline="-25000"/>
              <a:t>2</a:t>
            </a:r>
            <a:r>
              <a:rPr lang="en-US" altLang="zh-TW"/>
              <a:t> n.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This is significantly faster than bubble sort!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971800" y="1752600"/>
            <a:ext cx="3170238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Setting up recurrences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Fibonacci recurrence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Catalan recurrence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Other recurrences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tx2"/>
                </a:solidFill>
              </a:rPr>
              <a:t>Writing recursive program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tx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Solving recurrences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0293" y="5096986"/>
            <a:ext cx="4291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else</a:t>
            </a:r>
          </a:p>
          <a:p>
            <a:r>
              <a:rPr lang="en-US" altLang="zh-TW" dirty="0" smtClean="0"/>
              <a:t>	hello(n-1);</a:t>
            </a:r>
          </a:p>
          <a:p>
            <a:pPr eaLnBrk="1" hangingPunct="1"/>
            <a:r>
              <a:rPr lang="en-US" altLang="zh-TW" dirty="0" smtClean="0"/>
              <a:t>	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(“Hello World %d\</a:t>
            </a:r>
            <a:r>
              <a:rPr lang="en-US" altLang="zh-TW" dirty="0" err="1" smtClean="0"/>
              <a:t>n”,n</a:t>
            </a:r>
            <a:r>
              <a:rPr lang="en-US" altLang="zh-TW" dirty="0" smtClean="0"/>
              <a:t>);</a:t>
            </a:r>
          </a:p>
          <a:p>
            <a:endParaRPr lang="en-US" dirty="0"/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094163" y="457200"/>
            <a:ext cx="858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Quiz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997075" y="990600"/>
            <a:ext cx="51657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err="1"/>
              <a:t>int</a:t>
            </a:r>
            <a:r>
              <a:rPr lang="en-US" altLang="zh-TW" dirty="0"/>
              <a:t> hello(</a:t>
            </a:r>
            <a:r>
              <a:rPr lang="en-US" altLang="zh-TW" dirty="0" err="1"/>
              <a:t>int</a:t>
            </a:r>
            <a:r>
              <a:rPr lang="en-US" altLang="zh-TW" dirty="0"/>
              <a:t> n)</a:t>
            </a:r>
          </a:p>
          <a:p>
            <a:pPr eaLnBrk="1" hangingPunct="1"/>
            <a:r>
              <a:rPr lang="en-US" altLang="zh-TW" dirty="0"/>
              <a:t>{</a:t>
            </a:r>
          </a:p>
          <a:p>
            <a:pPr eaLnBrk="1" hangingPunct="1"/>
            <a:r>
              <a:rPr lang="en-US" altLang="zh-TW" dirty="0"/>
              <a:t>	if (n==0)</a:t>
            </a:r>
          </a:p>
          <a:p>
            <a:pPr eaLnBrk="1" hangingPunct="1"/>
            <a:r>
              <a:rPr lang="en-US" altLang="zh-TW" dirty="0"/>
              <a:t>		return 0;</a:t>
            </a:r>
          </a:p>
          <a:p>
            <a:pPr eaLnBrk="1" hangingPunct="1"/>
            <a:r>
              <a:rPr lang="en-US" altLang="zh-TW" dirty="0"/>
              <a:t>	else</a:t>
            </a:r>
          </a:p>
          <a:p>
            <a:pPr eaLnBrk="1" hangingPunct="1"/>
            <a:r>
              <a:rPr lang="en-US" altLang="zh-TW" dirty="0"/>
              <a:t>		</a:t>
            </a:r>
            <a:r>
              <a:rPr lang="en-US" altLang="zh-TW" dirty="0" err="1"/>
              <a:t>printf</a:t>
            </a:r>
            <a:r>
              <a:rPr lang="en-US" altLang="zh-TW" dirty="0"/>
              <a:t>(“Hello World %d\</a:t>
            </a:r>
            <a:r>
              <a:rPr lang="en-US" altLang="zh-TW" dirty="0" err="1"/>
              <a:t>n”,n</a:t>
            </a:r>
            <a:r>
              <a:rPr lang="en-US" altLang="zh-TW" dirty="0"/>
              <a:t>);</a:t>
            </a:r>
          </a:p>
          <a:p>
            <a:pPr eaLnBrk="1" hangingPunct="1"/>
            <a:r>
              <a:rPr lang="en-US" altLang="zh-TW" dirty="0"/>
              <a:t>		hello(n-1);</a:t>
            </a:r>
          </a:p>
          <a:p>
            <a:pPr eaLnBrk="1" hangingPunct="1"/>
            <a:r>
              <a:rPr lang="en-US" altLang="zh-TW" dirty="0"/>
              <a:t>}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6513" y="3352800"/>
            <a:ext cx="659186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 dirty="0"/>
              <a:t>What would the program do if I call hello(10)?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lang="en-US" altLang="zh-TW" dirty="0"/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 dirty="0"/>
              <a:t>What if I call hello(-1)?</a:t>
            </a:r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endParaRPr lang="en-US" altLang="zh-TW" dirty="0"/>
          </a:p>
          <a:p>
            <a:pPr eaLnBrk="1" hangingPunct="1">
              <a:buClr>
                <a:srgbClr val="A50021"/>
              </a:buClr>
              <a:buFontTx/>
              <a:buAutoNum type="arabicPeriod"/>
            </a:pPr>
            <a:r>
              <a:rPr lang="en-US" altLang="zh-TW" dirty="0"/>
              <a:t>What if the order of </a:t>
            </a:r>
            <a:r>
              <a:rPr lang="en-US" altLang="zh-TW" dirty="0" err="1"/>
              <a:t>printf</a:t>
            </a:r>
            <a:r>
              <a:rPr lang="en-US" altLang="zh-TW" dirty="0"/>
              <a:t>() and </a:t>
            </a:r>
            <a:r>
              <a:rPr lang="en-US" altLang="zh-TW" dirty="0" smtClean="0"/>
              <a:t>hello(n-1) </a:t>
            </a:r>
            <a:r>
              <a:rPr lang="en-US" altLang="zh-TW" dirty="0"/>
              <a:t>is reversed?</a:t>
            </a:r>
          </a:p>
        </p:txBody>
      </p:sp>
      <p:pic>
        <p:nvPicPr>
          <p:cNvPr id="11182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911475"/>
            <a:ext cx="1533525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5715000" y="3351213"/>
            <a:ext cx="457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1182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895600"/>
            <a:ext cx="14097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>
            <a:spLocks noChangeArrowheads="1"/>
          </p:cNvSpPr>
          <p:nvPr/>
        </p:nvSpPr>
        <p:spPr bwMode="auto">
          <a:xfrm>
            <a:off x="5715000" y="3886200"/>
            <a:ext cx="457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 rot="5400000">
            <a:off x="7062788" y="4302125"/>
            <a:ext cx="2420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Does not terminate…</a:t>
            </a:r>
          </a:p>
        </p:txBody>
      </p:sp>
      <p:pic>
        <p:nvPicPr>
          <p:cNvPr id="4813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95" y="5269866"/>
            <a:ext cx="14192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wn Arrow 10"/>
          <p:cNvSpPr>
            <a:spLocks noChangeArrowheads="1"/>
          </p:cNvSpPr>
          <p:nvPr/>
        </p:nvSpPr>
        <p:spPr bwMode="auto">
          <a:xfrm>
            <a:off x="4592797" y="5041266"/>
            <a:ext cx="3810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Right Arrow 2"/>
          <p:cNvSpPr/>
          <p:nvPr/>
        </p:nvSpPr>
        <p:spPr bwMode="auto">
          <a:xfrm rot="10800000">
            <a:off x="2405670" y="6075998"/>
            <a:ext cx="589247" cy="30956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1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1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1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1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1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1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1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0" grpId="1" animBg="1"/>
      <p:bldP spid="12" grpId="0" animBg="1"/>
      <p:bldP spid="12" grpId="1" animBg="1"/>
      <p:bldP spid="13" grpId="0"/>
      <p:bldP spid="13" grpId="1"/>
      <p:bldP spid="11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390650" y="457200"/>
            <a:ext cx="630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Computing Sum of Arithmetic Progression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914400" y="2176463"/>
            <a:ext cx="40084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err="1"/>
              <a:t>int</a:t>
            </a:r>
            <a:r>
              <a:rPr lang="en-US" altLang="zh-TW" dirty="0"/>
              <a:t> AP(</a:t>
            </a:r>
            <a:r>
              <a:rPr lang="en-US" altLang="zh-TW" dirty="0" err="1"/>
              <a:t>int</a:t>
            </a:r>
            <a:r>
              <a:rPr lang="en-US" altLang="zh-TW" dirty="0"/>
              <a:t> n)</a:t>
            </a:r>
          </a:p>
          <a:p>
            <a:pPr eaLnBrk="1" hangingPunct="1"/>
            <a:r>
              <a:rPr lang="en-US" altLang="zh-TW" dirty="0"/>
              <a:t>{</a:t>
            </a:r>
          </a:p>
          <a:p>
            <a:pPr eaLnBrk="1" hangingPunct="1"/>
            <a:r>
              <a:rPr lang="en-US" altLang="zh-TW" dirty="0"/>
              <a:t>	if (n==0)</a:t>
            </a:r>
          </a:p>
          <a:p>
            <a:pPr eaLnBrk="1" hangingPunct="1"/>
            <a:r>
              <a:rPr lang="en-US" altLang="zh-TW" dirty="0"/>
              <a:t>		return 0;</a:t>
            </a:r>
          </a:p>
          <a:p>
            <a:pPr eaLnBrk="1" hangingPunct="1"/>
            <a:r>
              <a:rPr lang="en-US" altLang="zh-TW" dirty="0"/>
              <a:t>	else</a:t>
            </a:r>
          </a:p>
          <a:p>
            <a:pPr eaLnBrk="1" hangingPunct="1"/>
            <a:r>
              <a:rPr lang="en-US" altLang="zh-TW" dirty="0"/>
              <a:t>		return (</a:t>
            </a:r>
            <a:r>
              <a:rPr lang="en-US" altLang="zh-TW" dirty="0" err="1"/>
              <a:t>n+AP</a:t>
            </a:r>
            <a:r>
              <a:rPr lang="en-US" altLang="zh-TW" dirty="0"/>
              <a:t>(n-1));</a:t>
            </a:r>
          </a:p>
          <a:p>
            <a:pPr eaLnBrk="1" hangingPunct="1"/>
            <a:r>
              <a:rPr lang="en-US" altLang="zh-TW" dirty="0"/>
              <a:t>}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5424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Many programs can be written in a recursive way.</a:t>
            </a:r>
          </a:p>
        </p:txBody>
      </p:sp>
      <p:sp>
        <p:nvSpPr>
          <p:cNvPr id="1119237" name="Text Box 5"/>
          <p:cNvSpPr txBox="1">
            <a:spLocks noChangeArrowheads="1"/>
          </p:cNvSpPr>
          <p:nvPr/>
        </p:nvSpPr>
        <p:spPr bwMode="auto">
          <a:xfrm>
            <a:off x="228600" y="4934692"/>
            <a:ext cx="487838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The way of thinking is quite different.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The idea is very similar to induction.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Always try to reduce it to smaller problems.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088" y="1554956"/>
            <a:ext cx="3377854" cy="45160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38" y="5628538"/>
            <a:ext cx="689906" cy="88503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7762700" y="1371600"/>
            <a:ext cx="1334742" cy="990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771180" y="2378869"/>
            <a:ext cx="1334742" cy="4239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2776494"/>
            <a:ext cx="1334742" cy="4239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772400" y="3183775"/>
            <a:ext cx="1334742" cy="4239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772400" y="3614694"/>
            <a:ext cx="1334742" cy="4239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772400" y="3995694"/>
            <a:ext cx="1334742" cy="4239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772400" y="4419600"/>
            <a:ext cx="1334742" cy="4239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772400" y="4833894"/>
            <a:ext cx="1334742" cy="4239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772400" y="5214894"/>
            <a:ext cx="1334742" cy="4239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772400" y="5638800"/>
            <a:ext cx="1334742" cy="4239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7010400" y="2176464"/>
            <a:ext cx="0" cy="3886242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010400" y="2176463"/>
            <a:ext cx="9144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8077200" y="2362200"/>
            <a:ext cx="0" cy="3708854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37" grpId="0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149475" y="457200"/>
            <a:ext cx="478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Computing Exponential Function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209800" y="1947863"/>
            <a:ext cx="47053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err="1"/>
              <a:t>int</a:t>
            </a:r>
            <a:r>
              <a:rPr lang="en-US" altLang="zh-TW" dirty="0"/>
              <a:t> EX(</a:t>
            </a:r>
            <a:r>
              <a:rPr lang="en-US" altLang="zh-TW" dirty="0" err="1"/>
              <a:t>int</a:t>
            </a:r>
            <a:r>
              <a:rPr lang="en-US" altLang="zh-TW" dirty="0"/>
              <a:t> n)</a:t>
            </a:r>
          </a:p>
          <a:p>
            <a:pPr eaLnBrk="1" hangingPunct="1"/>
            <a:r>
              <a:rPr lang="en-US" altLang="zh-TW" dirty="0"/>
              <a:t>{</a:t>
            </a:r>
          </a:p>
          <a:p>
            <a:pPr eaLnBrk="1" hangingPunct="1"/>
            <a:r>
              <a:rPr lang="en-US" altLang="zh-TW" dirty="0"/>
              <a:t>	if (n==0)</a:t>
            </a:r>
          </a:p>
          <a:p>
            <a:pPr eaLnBrk="1" hangingPunct="1"/>
            <a:r>
              <a:rPr lang="en-US" altLang="zh-TW" dirty="0"/>
              <a:t>		return 1;</a:t>
            </a:r>
          </a:p>
          <a:p>
            <a:pPr eaLnBrk="1" hangingPunct="1"/>
            <a:r>
              <a:rPr lang="en-US" altLang="zh-TW" dirty="0"/>
              <a:t>	else</a:t>
            </a:r>
          </a:p>
          <a:p>
            <a:pPr eaLnBrk="1" hangingPunct="1"/>
            <a:r>
              <a:rPr lang="en-US" altLang="zh-TW" dirty="0"/>
              <a:t>		return (EX(n-1)+EX(n-1));</a:t>
            </a:r>
          </a:p>
          <a:p>
            <a:pPr eaLnBrk="1" hangingPunct="1"/>
            <a:r>
              <a:rPr lang="en-US" altLang="zh-TW" dirty="0"/>
              <a:t>}</a:t>
            </a:r>
          </a:p>
        </p:txBody>
      </p:sp>
      <p:sp>
        <p:nvSpPr>
          <p:cNvPr id="1120260" name="Text Box 4"/>
          <p:cNvSpPr txBox="1">
            <a:spLocks noChangeArrowheads="1"/>
          </p:cNvSpPr>
          <p:nvPr/>
        </p:nvSpPr>
        <p:spPr bwMode="auto">
          <a:xfrm>
            <a:off x="1543050" y="4348163"/>
            <a:ext cx="43783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function calls if I run EX(n)?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884488" y="1233488"/>
            <a:ext cx="3449637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function is to compute 2</a:t>
            </a:r>
            <a:r>
              <a:rPr lang="en-US" altLang="zh-TW" baseline="30000"/>
              <a:t>n</a:t>
            </a:r>
            <a:r>
              <a:rPr lang="en-US" altLang="zh-TW"/>
              <a:t>.</a:t>
            </a:r>
          </a:p>
        </p:txBody>
      </p:sp>
      <p:sp>
        <p:nvSpPr>
          <p:cNvPr id="1120262" name="Text Box 6"/>
          <p:cNvSpPr txBox="1">
            <a:spLocks noChangeArrowheads="1"/>
          </p:cNvSpPr>
          <p:nvPr/>
        </p:nvSpPr>
        <p:spPr bwMode="auto">
          <a:xfrm>
            <a:off x="6115050" y="4348163"/>
            <a:ext cx="1535998" cy="36933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/>
              <a:t>2</a:t>
            </a:r>
            <a:r>
              <a:rPr lang="en-US" altLang="zh-TW" baseline="30000" dirty="0" smtClean="0"/>
              <a:t>n+1</a:t>
            </a:r>
            <a:r>
              <a:rPr lang="en-US" altLang="zh-TW" dirty="0" smtClean="0"/>
              <a:t> -1 times</a:t>
            </a:r>
            <a:r>
              <a:rPr lang="en-US" altLang="zh-TW" dirty="0"/>
              <a:t>.</a:t>
            </a:r>
          </a:p>
        </p:txBody>
      </p:sp>
      <p:sp>
        <p:nvSpPr>
          <p:cNvPr id="1120263" name="Text Box 7"/>
          <p:cNvSpPr txBox="1">
            <a:spLocks noChangeArrowheads="1"/>
          </p:cNvSpPr>
          <p:nvPr/>
        </p:nvSpPr>
        <p:spPr bwMode="auto">
          <a:xfrm>
            <a:off x="2057400" y="5181600"/>
            <a:ext cx="512762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If we replace the last line by return 2EX(n-1),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then the program will compute the same thing,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but there will be only n function calls.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60" grpId="0" animBg="1"/>
      <p:bldP spid="1120262" grpId="0" animBg="1"/>
      <p:bldP spid="11202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1905000" y="1371600"/>
            <a:ext cx="5334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 err="1">
                <a:solidFill>
                  <a:srgbClr val="0000FF"/>
                </a:solidFill>
              </a:rPr>
              <a:t>w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::= # ne</a:t>
            </a:r>
            <a:r>
              <a:rPr lang="en-US" altLang="en-US" sz="2000" dirty="0">
                <a:solidFill>
                  <a:srgbClr val="0000FF"/>
                </a:solidFill>
              </a:rPr>
              <a:t>w</a:t>
            </a:r>
            <a:r>
              <a:rPr lang="en-US" altLang="en-US" sz="2000" dirty="0"/>
              <a:t>born pairs after n months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 err="1">
                <a:solidFill>
                  <a:srgbClr val="008000"/>
                </a:solidFill>
              </a:rPr>
              <a:t>r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::= # </a:t>
            </a:r>
            <a:r>
              <a:rPr lang="en-US" altLang="en-US" sz="2000" dirty="0">
                <a:solidFill>
                  <a:srgbClr val="008000"/>
                </a:solidFill>
              </a:rPr>
              <a:t>r</a:t>
            </a:r>
            <a:r>
              <a:rPr lang="en-US" altLang="en-US" sz="2000" dirty="0"/>
              <a:t>eproducing pairs after n  months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                      </a:t>
            </a:r>
            <a:r>
              <a:rPr lang="en-US" altLang="en-US" sz="2000" dirty="0">
                <a:solidFill>
                  <a:srgbClr val="0000FF"/>
                </a:solidFill>
              </a:rPr>
              <a:t>r</a:t>
            </a:r>
            <a:r>
              <a:rPr lang="en-US" altLang="en-US" sz="2000" baseline="-25000" dirty="0">
                <a:solidFill>
                  <a:srgbClr val="0000FF"/>
                </a:solidFill>
              </a:rPr>
              <a:t>1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  <a:r>
              <a:rPr lang="en-US" altLang="en-US" sz="2000" dirty="0"/>
              <a:t>=</a:t>
            </a:r>
            <a:r>
              <a:rPr lang="en-US" altLang="en-US" sz="2000" dirty="0">
                <a:solidFill>
                  <a:srgbClr val="0000FF"/>
                </a:solidFill>
              </a:rPr>
              <a:t> 1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/>
              <a:t>                      </a:t>
            </a:r>
            <a:r>
              <a:rPr lang="en-US" altLang="en-US" sz="2000" dirty="0" err="1">
                <a:solidFill>
                  <a:srgbClr val="0000FF"/>
                </a:solidFill>
              </a:rPr>
              <a:t>r</a:t>
            </a:r>
            <a:r>
              <a:rPr lang="en-US" altLang="en-US" sz="2000" baseline="-25000" dirty="0" err="1">
                <a:solidFill>
                  <a:srgbClr val="0000FF"/>
                </a:solidFill>
              </a:rPr>
              <a:t>n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  <a:r>
              <a:rPr lang="en-US" altLang="en-US" sz="2000" dirty="0"/>
              <a:t>=</a:t>
            </a:r>
            <a:r>
              <a:rPr lang="en-US" altLang="en-US" sz="2000" dirty="0">
                <a:solidFill>
                  <a:srgbClr val="0000FF"/>
                </a:solidFill>
              </a:rPr>
              <a:t> r</a:t>
            </a:r>
            <a:r>
              <a:rPr lang="en-US" altLang="en-US" sz="2000" baseline="-25000" dirty="0">
                <a:solidFill>
                  <a:srgbClr val="0000FF"/>
                </a:solidFill>
              </a:rPr>
              <a:t>n-1</a:t>
            </a:r>
            <a:r>
              <a:rPr lang="en-US" altLang="en-US" sz="2000" dirty="0"/>
              <a:t> + </a:t>
            </a:r>
            <a:r>
              <a:rPr lang="en-US" altLang="en-US" sz="2000" dirty="0">
                <a:solidFill>
                  <a:srgbClr val="008000"/>
                </a:solidFill>
              </a:rPr>
              <a:t>w</a:t>
            </a:r>
            <a:r>
              <a:rPr lang="en-US" altLang="en-US" sz="2000" baseline="-25000" dirty="0">
                <a:solidFill>
                  <a:srgbClr val="008000"/>
                </a:solidFill>
              </a:rPr>
              <a:t>n-1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                      </a:t>
            </a:r>
            <a:r>
              <a:rPr lang="en-US" altLang="en-US" sz="2000" dirty="0" err="1">
                <a:solidFill>
                  <a:srgbClr val="008000"/>
                </a:solidFill>
              </a:rPr>
              <a:t>w</a:t>
            </a:r>
            <a:r>
              <a:rPr lang="en-US" altLang="en-US" sz="2000" baseline="-25000" dirty="0" err="1">
                <a:solidFill>
                  <a:srgbClr val="008000"/>
                </a:solidFill>
              </a:rPr>
              <a:t>n</a:t>
            </a:r>
            <a:r>
              <a:rPr lang="en-US" altLang="en-US" sz="2000" dirty="0"/>
              <a:t> = </a:t>
            </a:r>
            <a:r>
              <a:rPr lang="en-US" altLang="en-US" sz="2000" dirty="0" smtClean="0">
                <a:solidFill>
                  <a:srgbClr val="0000FF"/>
                </a:solidFill>
              </a:rPr>
              <a:t>r</a:t>
            </a:r>
            <a:r>
              <a:rPr lang="en-US" altLang="en-US" sz="2000" baseline="-25000" dirty="0" smtClean="0">
                <a:solidFill>
                  <a:srgbClr val="0000FF"/>
                </a:solidFill>
              </a:rPr>
              <a:t>n-1</a:t>
            </a:r>
            <a:endParaRPr lang="en-US" altLang="en-US" sz="2000" dirty="0"/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                      </a:t>
            </a:r>
            <a:r>
              <a:rPr lang="en-US" altLang="en-US" sz="2000" dirty="0" smtClean="0">
                <a:solidFill>
                  <a:srgbClr val="0000FF"/>
                </a:solidFill>
                <a:sym typeface="Symbol" panose="05050102010706020507" pitchFamily="18" charset="2"/>
              </a:rPr>
              <a:t> 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r</a:t>
            </a:r>
            <a:r>
              <a:rPr lang="en-US" altLang="en-US" sz="2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altLang="en-US" sz="2000" dirty="0" smtClean="0">
                <a:solidFill>
                  <a:srgbClr val="0000FF"/>
                </a:solidFill>
              </a:rPr>
              <a:t> </a:t>
            </a:r>
            <a:r>
              <a:rPr lang="en-US" altLang="en-US" sz="2000" dirty="0"/>
              <a:t>=</a:t>
            </a:r>
            <a:r>
              <a:rPr lang="en-US" altLang="en-US" sz="2000" dirty="0">
                <a:solidFill>
                  <a:srgbClr val="0000FF"/>
                </a:solidFill>
              </a:rPr>
              <a:t> r</a:t>
            </a:r>
            <a:r>
              <a:rPr lang="en-US" altLang="en-US" sz="2000" baseline="-25000" dirty="0">
                <a:solidFill>
                  <a:srgbClr val="0000FF"/>
                </a:solidFill>
              </a:rPr>
              <a:t>n-1</a:t>
            </a:r>
            <a:r>
              <a:rPr lang="en-US" altLang="en-US" sz="2000" dirty="0"/>
              <a:t> + </a:t>
            </a:r>
            <a:r>
              <a:rPr lang="en-US" altLang="en-US" sz="2000" dirty="0">
                <a:solidFill>
                  <a:srgbClr val="0000FF"/>
                </a:solidFill>
              </a:rPr>
              <a:t>r</a:t>
            </a:r>
            <a:r>
              <a:rPr lang="en-US" altLang="en-US" sz="2000" baseline="-25000" dirty="0">
                <a:solidFill>
                  <a:srgbClr val="0000FF"/>
                </a:solidFill>
              </a:rPr>
              <a:t>n-2</a:t>
            </a:r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1143000" y="5029200"/>
            <a:ext cx="6781800" cy="3794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It was </a:t>
            </a:r>
            <a:r>
              <a:rPr kumimoji="0" lang="en-US" altLang="en-US">
                <a:solidFill>
                  <a:srgbClr val="0000FF"/>
                </a:solidFill>
              </a:rPr>
              <a:t>Fibonacci</a:t>
            </a:r>
            <a:r>
              <a:rPr kumimoji="0" lang="en-US" altLang="en-US"/>
              <a:t> who was studying rabbit population growth.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124200" y="457200"/>
            <a:ext cx="286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Rabbit Populations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2362200"/>
            <a:ext cx="140294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lvl="1"/>
            <a:r>
              <a:rPr lang="en-US" altLang="en-US" dirty="0" smtClean="0">
                <a:solidFill>
                  <a:srgbClr val="0000FF"/>
                </a:solidFill>
              </a:rPr>
              <a:t>w</a:t>
            </a:r>
            <a:r>
              <a:rPr lang="en-US" altLang="en-US" baseline="-25000" dirty="0" smtClean="0">
                <a:solidFill>
                  <a:srgbClr val="0000FF"/>
                </a:solidFill>
              </a:rPr>
              <a:t>0 </a:t>
            </a:r>
            <a:r>
              <a:rPr lang="en-US" altLang="en-US" dirty="0" smtClean="0">
                <a:solidFill>
                  <a:srgbClr val="0000FF"/>
                </a:solidFill>
              </a:rPr>
              <a:t>=1, </a:t>
            </a:r>
            <a:r>
              <a:rPr lang="en-US" altLang="en-US" dirty="0" smtClean="0">
                <a:solidFill>
                  <a:srgbClr val="008000"/>
                </a:solidFill>
              </a:rPr>
              <a:t>r</a:t>
            </a:r>
            <a:r>
              <a:rPr lang="en-US" altLang="en-US" baseline="-25000" dirty="0" smtClean="0">
                <a:solidFill>
                  <a:srgbClr val="008000"/>
                </a:solidFill>
              </a:rPr>
              <a:t>0 </a:t>
            </a:r>
            <a:r>
              <a:rPr lang="en-US" altLang="en-US" dirty="0" smtClean="0">
                <a:solidFill>
                  <a:srgbClr val="008000"/>
                </a:solidFill>
              </a:rPr>
              <a:t>= 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 bwMode="auto">
          <a:xfrm flipH="1" flipV="1">
            <a:off x="6328583" y="3568311"/>
            <a:ext cx="5542" cy="176569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328583" y="3568310"/>
            <a:ext cx="9144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7391400" y="3754047"/>
            <a:ext cx="3983" cy="1579953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149475" y="457200"/>
            <a:ext cx="478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Computing Exponential Function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834086" y="1928813"/>
            <a:ext cx="410080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err="1"/>
              <a:t>int</a:t>
            </a:r>
            <a:r>
              <a:rPr lang="en-US" altLang="zh-TW" dirty="0"/>
              <a:t> EX(</a:t>
            </a:r>
            <a:r>
              <a:rPr lang="en-US" altLang="zh-TW" dirty="0" err="1"/>
              <a:t>int</a:t>
            </a:r>
            <a:r>
              <a:rPr lang="en-US" altLang="zh-TW" dirty="0"/>
              <a:t> n)</a:t>
            </a:r>
          </a:p>
          <a:p>
            <a:pPr eaLnBrk="1" hangingPunct="1"/>
            <a:r>
              <a:rPr lang="en-US" altLang="zh-TW" dirty="0"/>
              <a:t>{</a:t>
            </a:r>
          </a:p>
          <a:p>
            <a:pPr eaLnBrk="1" hangingPunct="1"/>
            <a:r>
              <a:rPr lang="en-US" altLang="zh-TW" dirty="0"/>
              <a:t>	if (n==0)</a:t>
            </a:r>
          </a:p>
          <a:p>
            <a:pPr eaLnBrk="1" hangingPunct="1"/>
            <a:r>
              <a:rPr lang="en-US" altLang="zh-TW" dirty="0"/>
              <a:t>		return 1;</a:t>
            </a:r>
          </a:p>
          <a:p>
            <a:pPr eaLnBrk="1" hangingPunct="1"/>
            <a:r>
              <a:rPr lang="en-US" altLang="zh-TW" dirty="0"/>
              <a:t>	else</a:t>
            </a:r>
          </a:p>
          <a:p>
            <a:pPr eaLnBrk="1" hangingPunct="1"/>
            <a:r>
              <a:rPr lang="en-US" altLang="zh-TW" dirty="0"/>
              <a:t>		return </a:t>
            </a:r>
            <a:r>
              <a:rPr lang="en-US" altLang="zh-TW" dirty="0" smtClean="0"/>
              <a:t>(2*EX(n-1));</a:t>
            </a:r>
            <a:endParaRPr lang="en-US" altLang="zh-TW" dirty="0"/>
          </a:p>
          <a:p>
            <a:pPr eaLnBrk="1" hangingPunct="1"/>
            <a:r>
              <a:rPr lang="en-US" altLang="zh-TW" dirty="0"/>
              <a:t>}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884488" y="1233488"/>
            <a:ext cx="3449637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function is to compute 2</a:t>
            </a:r>
            <a:r>
              <a:rPr lang="en-US" altLang="zh-TW" baseline="30000"/>
              <a:t>n</a:t>
            </a:r>
            <a:r>
              <a:rPr lang="en-US" altLang="zh-TW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89" y="2944475"/>
            <a:ext cx="3902336" cy="256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1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149475" y="457200"/>
            <a:ext cx="478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Computing Exponential Function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609725"/>
            <a:ext cx="488787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err="1"/>
              <a:t>int</a:t>
            </a:r>
            <a:r>
              <a:rPr lang="en-US" altLang="zh-TW" dirty="0"/>
              <a:t> EX(</a:t>
            </a:r>
            <a:r>
              <a:rPr lang="en-US" altLang="zh-TW" dirty="0" err="1"/>
              <a:t>int</a:t>
            </a:r>
            <a:r>
              <a:rPr lang="en-US" altLang="zh-TW" dirty="0"/>
              <a:t> n)</a:t>
            </a:r>
          </a:p>
          <a:p>
            <a:pPr eaLnBrk="1" hangingPunct="1"/>
            <a:r>
              <a:rPr lang="en-US" altLang="zh-TW" dirty="0"/>
              <a:t>{</a:t>
            </a:r>
          </a:p>
          <a:p>
            <a:pPr eaLnBrk="1" hangingPunct="1"/>
            <a:r>
              <a:rPr lang="en-US" altLang="zh-TW" dirty="0"/>
              <a:t>	if (n==0)</a:t>
            </a:r>
          </a:p>
          <a:p>
            <a:pPr eaLnBrk="1" hangingPunct="1"/>
            <a:r>
              <a:rPr lang="en-US" altLang="zh-TW" dirty="0"/>
              <a:t>		return 1;</a:t>
            </a:r>
          </a:p>
          <a:p>
            <a:pPr eaLnBrk="1" hangingPunct="1"/>
            <a:r>
              <a:rPr lang="en-US" altLang="zh-TW" dirty="0"/>
              <a:t>	else</a:t>
            </a:r>
          </a:p>
          <a:p>
            <a:pPr eaLnBrk="1" hangingPunct="1"/>
            <a:r>
              <a:rPr lang="en-US" altLang="zh-TW" dirty="0"/>
              <a:t>		return </a:t>
            </a:r>
            <a:r>
              <a:rPr lang="en-US" altLang="zh-TW" dirty="0" smtClean="0"/>
              <a:t>(EX(n-1) + EX(n-1));</a:t>
            </a:r>
            <a:endParaRPr lang="en-US" altLang="zh-TW" dirty="0"/>
          </a:p>
          <a:p>
            <a:pPr eaLnBrk="1" hangingPunct="1"/>
            <a:r>
              <a:rPr lang="en-US" altLang="zh-TW" dirty="0"/>
              <a:t>}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884488" y="1233488"/>
            <a:ext cx="3449637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function is to compute 2</a:t>
            </a:r>
            <a:r>
              <a:rPr lang="en-US" altLang="zh-TW" baseline="30000"/>
              <a:t>n</a:t>
            </a:r>
            <a:r>
              <a:rPr lang="en-US" altLang="zh-TW"/>
              <a:t>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4800" y="4308666"/>
            <a:ext cx="7459011" cy="1056563"/>
            <a:chOff x="304800" y="4308666"/>
            <a:chExt cx="7459011" cy="10565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4308666"/>
              <a:ext cx="7459011" cy="1056563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 bwMode="auto">
            <a:xfrm flipH="1">
              <a:off x="2286000" y="4419600"/>
              <a:ext cx="152400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4267200" y="4419600"/>
              <a:ext cx="14478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>
              <a:off x="5192677" y="4836947"/>
              <a:ext cx="522323" cy="1160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6248400" y="4836947"/>
              <a:ext cx="447675" cy="1160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H="1">
              <a:off x="1295400" y="4836947"/>
              <a:ext cx="522323" cy="1160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2351123" y="4836947"/>
              <a:ext cx="447675" cy="1160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1143000" y="51054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3124200" y="51054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5105400" y="51054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7086600" y="5105400"/>
              <a:ext cx="152400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H="1">
              <a:off x="6696075" y="5105400"/>
              <a:ext cx="238125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4714875" y="5105400"/>
              <a:ext cx="238125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2743200" y="5105400"/>
              <a:ext cx="238125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H="1">
              <a:off x="762000" y="5112325"/>
              <a:ext cx="238125" cy="76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879" y="4291041"/>
            <a:ext cx="883871" cy="13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3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001000" cy="260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</p:pic>
      <p:sp>
        <p:nvSpPr>
          <p:cNvPr id="51203" name="TextBox 9"/>
          <p:cNvSpPr txBox="1">
            <a:spLocks noChangeArrowheads="1"/>
          </p:cNvSpPr>
          <p:nvPr/>
        </p:nvSpPr>
        <p:spPr bwMode="auto">
          <a:xfrm>
            <a:off x="838200" y="4586288"/>
            <a:ext cx="45148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/>
              <a:t>Move</a:t>
            </a:r>
            <a:r>
              <a:rPr kumimoji="0" lang="en-US" altLang="en-US" sz="2400" baseline="-25000"/>
              <a:t>1,2</a:t>
            </a:r>
            <a:r>
              <a:rPr kumimoji="0" lang="en-US" altLang="en-US" sz="2400"/>
              <a:t>(n)::= Move</a:t>
            </a:r>
            <a:r>
              <a:rPr kumimoji="0" lang="en-US" altLang="en-US" sz="2400" baseline="-25000"/>
              <a:t>1,3</a:t>
            </a:r>
            <a:r>
              <a:rPr kumimoji="0" lang="en-US" altLang="en-US" sz="2400"/>
              <a:t>(n-1);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 sz="2400"/>
              <a:t>                    biggest disk 1</a:t>
            </a:r>
            <a:r>
              <a:rPr kumimoji="0" lang="en-US" altLang="en-US" sz="2400" b="1">
                <a:sym typeface="Euclid Symbol" panose="05050102010706020507" pitchFamily="18" charset="2"/>
              </a:rPr>
              <a:t></a:t>
            </a:r>
            <a:r>
              <a:rPr kumimoji="0" lang="en-US" altLang="en-US" sz="2400"/>
              <a:t>2;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 sz="2400"/>
              <a:t>                    Move</a:t>
            </a:r>
            <a:r>
              <a:rPr kumimoji="0" lang="en-US" altLang="en-US" sz="2400" baseline="-25000"/>
              <a:t>3,2</a:t>
            </a:r>
            <a:r>
              <a:rPr kumimoji="0" lang="en-US" altLang="en-US" sz="2400"/>
              <a:t>(n-1)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5410200" y="4343400"/>
            <a:ext cx="33448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To move the biggest disk,</a:t>
            </a:r>
          </a:p>
          <a:p>
            <a:pPr eaLnBrk="1" hangingPunct="1"/>
            <a:r>
              <a:rPr lang="en-US" altLang="zh-TW"/>
              <a:t>we must first move the disks </a:t>
            </a:r>
          </a:p>
          <a:p>
            <a:pPr eaLnBrk="1" hangingPunct="1"/>
            <a:r>
              <a:rPr lang="en-US" altLang="zh-TW"/>
              <a:t>on top to another post.</a:t>
            </a:r>
          </a:p>
        </p:txBody>
      </p:sp>
      <p:sp>
        <p:nvSpPr>
          <p:cNvPr id="51206" name="Line 7"/>
          <p:cNvSpPr>
            <a:spLocks noChangeShapeType="1"/>
          </p:cNvSpPr>
          <p:nvPr/>
        </p:nvSpPr>
        <p:spPr bwMode="auto">
          <a:xfrm flipH="1">
            <a:off x="4648200" y="4800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sp>
        <p:nvSpPr>
          <p:cNvPr id="1148931" name="Text Box 3"/>
          <p:cNvSpPr txBox="1">
            <a:spLocks noChangeArrowheads="1"/>
          </p:cNvSpPr>
          <p:nvPr/>
        </p:nvSpPr>
        <p:spPr bwMode="auto">
          <a:xfrm>
            <a:off x="2062163" y="2209800"/>
            <a:ext cx="5024437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T11(a,b)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T10(a,c);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printf(“Move Disk 11 from a to c\n”);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T10(c,b);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}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76200" y="1157288"/>
            <a:ext cx="9066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Suppose we already have a function T10(a,b) to move 10 disks from pole a to pole b.</a:t>
            </a:r>
          </a:p>
        </p:txBody>
      </p:sp>
      <p:sp>
        <p:nvSpPr>
          <p:cNvPr id="1148934" name="Text Box 6"/>
          <p:cNvSpPr txBox="1">
            <a:spLocks noChangeArrowheads="1"/>
          </p:cNvSpPr>
          <p:nvPr/>
        </p:nvSpPr>
        <p:spPr bwMode="auto">
          <a:xfrm>
            <a:off x="152400" y="1676400"/>
            <a:ext cx="514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It is then easy to write a program for T11(a,b)</a:t>
            </a:r>
          </a:p>
        </p:txBody>
      </p:sp>
      <p:sp>
        <p:nvSpPr>
          <p:cNvPr id="1148935" name="Text Box 7"/>
          <p:cNvSpPr txBox="1">
            <a:spLocks noChangeArrowheads="1"/>
          </p:cNvSpPr>
          <p:nvPr/>
        </p:nvSpPr>
        <p:spPr bwMode="auto">
          <a:xfrm>
            <a:off x="1362075" y="4800600"/>
            <a:ext cx="64103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 general you can write exactly the same program for Tn,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we are given a program for Tn-1.</a:t>
            </a:r>
          </a:p>
        </p:txBody>
      </p:sp>
      <p:sp>
        <p:nvSpPr>
          <p:cNvPr id="1148936" name="Text Box 8"/>
          <p:cNvSpPr txBox="1">
            <a:spLocks noChangeArrowheads="1"/>
          </p:cNvSpPr>
          <p:nvPr/>
        </p:nvSpPr>
        <p:spPr bwMode="auto">
          <a:xfrm>
            <a:off x="1371600" y="5715000"/>
            <a:ext cx="614203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Instead of writing one program for each 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we can take n as an input and write a recursive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934" grpId="0"/>
      <p:bldP spid="1148935" grpId="0"/>
      <p:bldP spid="11489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04788" y="1295400"/>
            <a:ext cx="8710612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err="1"/>
              <a:t>Tower_of_Hanoi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origin, </a:t>
            </a:r>
            <a:r>
              <a:rPr lang="en-US" altLang="zh-TW" dirty="0" err="1"/>
              <a:t>int</a:t>
            </a:r>
            <a:r>
              <a:rPr lang="en-US" altLang="zh-TW" dirty="0"/>
              <a:t> destination, </a:t>
            </a:r>
            <a:r>
              <a:rPr lang="en-US" altLang="zh-TW" dirty="0" err="1"/>
              <a:t>int</a:t>
            </a:r>
            <a:r>
              <a:rPr lang="en-US" altLang="zh-TW" dirty="0"/>
              <a:t> buffer, </a:t>
            </a:r>
            <a:r>
              <a:rPr lang="en-US" altLang="zh-TW" dirty="0" err="1"/>
              <a:t>int</a:t>
            </a:r>
            <a:r>
              <a:rPr lang="en-US" altLang="zh-TW" dirty="0"/>
              <a:t> number)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{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	if (n==0)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		return;	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	</a:t>
            </a:r>
            <a:r>
              <a:rPr lang="en-US" altLang="zh-TW" dirty="0" err="1"/>
              <a:t>Tower_of_Hanoi</a:t>
            </a:r>
            <a:r>
              <a:rPr lang="en-US" altLang="zh-TW" dirty="0"/>
              <a:t>(origin, buffer, destination, number-1);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	</a:t>
            </a:r>
            <a:r>
              <a:rPr lang="en-US" altLang="zh-TW" dirty="0" err="1"/>
              <a:t>printf</a:t>
            </a:r>
            <a:r>
              <a:rPr lang="en-US" altLang="zh-TW" dirty="0"/>
              <a:t>(“Move Disk #%d from %d to %d\n”, number, origin, destination);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	</a:t>
            </a:r>
            <a:r>
              <a:rPr lang="en-US" altLang="zh-TW" dirty="0" err="1"/>
              <a:t>Tower_of_Hanoi</a:t>
            </a:r>
            <a:r>
              <a:rPr lang="en-US" altLang="zh-TW" dirty="0"/>
              <a:t>(buffer, destination, origin, number-1);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}</a:t>
            </a:r>
          </a:p>
        </p:txBody>
      </p:sp>
      <p:sp>
        <p:nvSpPr>
          <p:cNvPr id="1149956" name="Text Box 4"/>
          <p:cNvSpPr txBox="1">
            <a:spLocks noChangeArrowheads="1"/>
          </p:cNvSpPr>
          <p:nvPr/>
        </p:nvSpPr>
        <p:spPr bwMode="auto">
          <a:xfrm>
            <a:off x="1600200" y="4800600"/>
            <a:ext cx="58674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the power of recursive thinking.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program is very short,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yet there is no easy way to write it without 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995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987675" y="14288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Tower of Hanoi</a:t>
            </a:r>
          </a:p>
        </p:txBody>
      </p:sp>
      <p:sp>
        <p:nvSpPr>
          <p:cNvPr id="1122307" name="Text Box 3"/>
          <p:cNvSpPr txBox="1">
            <a:spLocks noChangeArrowheads="1"/>
          </p:cNvSpPr>
          <p:nvPr/>
        </p:nvSpPr>
        <p:spPr bwMode="auto">
          <a:xfrm>
            <a:off x="473075" y="3276600"/>
            <a:ext cx="1287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T(A,C,B,3)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174122" y="593725"/>
            <a:ext cx="5829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err="1"/>
              <a:t>Tower_of_Hanoi</a:t>
            </a:r>
            <a:r>
              <a:rPr lang="en-US" altLang="zh-TW" dirty="0"/>
              <a:t>(origin, destination, buffer, number)</a:t>
            </a:r>
          </a:p>
        </p:txBody>
      </p:sp>
      <p:sp>
        <p:nvSpPr>
          <p:cNvPr id="1122309" name="Text Box 5"/>
          <p:cNvSpPr txBox="1">
            <a:spLocks noChangeArrowheads="1"/>
          </p:cNvSpPr>
          <p:nvPr/>
        </p:nvSpPr>
        <p:spPr bwMode="auto">
          <a:xfrm>
            <a:off x="0" y="3851275"/>
            <a:ext cx="2338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Move 3 from A to C.</a:t>
            </a:r>
          </a:p>
        </p:txBody>
      </p:sp>
      <p:sp>
        <p:nvSpPr>
          <p:cNvPr id="1122310" name="Line 6"/>
          <p:cNvSpPr>
            <a:spLocks noChangeShapeType="1"/>
          </p:cNvSpPr>
          <p:nvPr/>
        </p:nvSpPr>
        <p:spPr bwMode="auto">
          <a:xfrm flipV="1">
            <a:off x="1692275" y="24384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311" name="Line 7"/>
          <p:cNvSpPr>
            <a:spLocks noChangeShapeType="1"/>
          </p:cNvSpPr>
          <p:nvPr/>
        </p:nvSpPr>
        <p:spPr bwMode="auto">
          <a:xfrm>
            <a:off x="1692275" y="3505200"/>
            <a:ext cx="10668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312" name="Text Box 8"/>
          <p:cNvSpPr txBox="1">
            <a:spLocks noChangeArrowheads="1"/>
          </p:cNvSpPr>
          <p:nvPr/>
        </p:nvSpPr>
        <p:spPr bwMode="auto">
          <a:xfrm>
            <a:off x="2536825" y="2133600"/>
            <a:ext cx="1287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T(A,B,C,2)</a:t>
            </a:r>
          </a:p>
        </p:txBody>
      </p:sp>
      <p:sp>
        <p:nvSpPr>
          <p:cNvPr id="1122313" name="Text Box 9"/>
          <p:cNvSpPr txBox="1">
            <a:spLocks noChangeArrowheads="1"/>
          </p:cNvSpPr>
          <p:nvPr/>
        </p:nvSpPr>
        <p:spPr bwMode="auto">
          <a:xfrm>
            <a:off x="2649538" y="5105400"/>
            <a:ext cx="1287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T(B,C,A,2)</a:t>
            </a:r>
          </a:p>
        </p:txBody>
      </p:sp>
      <p:sp>
        <p:nvSpPr>
          <p:cNvPr id="1122314" name="Text Box 10"/>
          <p:cNvSpPr txBox="1">
            <a:spLocks noChangeArrowheads="1"/>
          </p:cNvSpPr>
          <p:nvPr/>
        </p:nvSpPr>
        <p:spPr bwMode="auto">
          <a:xfrm>
            <a:off x="2536825" y="2590800"/>
            <a:ext cx="2263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move 2 from A to B</a:t>
            </a:r>
          </a:p>
        </p:txBody>
      </p:sp>
      <p:sp>
        <p:nvSpPr>
          <p:cNvPr id="1122315" name="Text Box 11"/>
          <p:cNvSpPr txBox="1">
            <a:spLocks noChangeArrowheads="1"/>
          </p:cNvSpPr>
          <p:nvPr/>
        </p:nvSpPr>
        <p:spPr bwMode="auto">
          <a:xfrm>
            <a:off x="2489200" y="5500688"/>
            <a:ext cx="223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move 2 from B to C</a:t>
            </a:r>
          </a:p>
        </p:txBody>
      </p:sp>
      <p:sp>
        <p:nvSpPr>
          <p:cNvPr id="1122316" name="Line 12"/>
          <p:cNvSpPr>
            <a:spLocks noChangeShapeType="1"/>
          </p:cNvSpPr>
          <p:nvPr/>
        </p:nvSpPr>
        <p:spPr bwMode="auto">
          <a:xfrm flipV="1">
            <a:off x="4343400" y="1981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317" name="Line 13"/>
          <p:cNvSpPr>
            <a:spLocks noChangeShapeType="1"/>
          </p:cNvSpPr>
          <p:nvPr/>
        </p:nvSpPr>
        <p:spPr bwMode="auto">
          <a:xfrm>
            <a:off x="4343400" y="2362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2320" name="Text Box 16"/>
          <p:cNvSpPr txBox="1">
            <a:spLocks noChangeArrowheads="1"/>
          </p:cNvSpPr>
          <p:nvPr/>
        </p:nvSpPr>
        <p:spPr bwMode="auto">
          <a:xfrm>
            <a:off x="5037138" y="1462088"/>
            <a:ext cx="125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T(A,C,B,1)</a:t>
            </a:r>
          </a:p>
        </p:txBody>
      </p:sp>
      <p:sp>
        <p:nvSpPr>
          <p:cNvPr id="1122321" name="Text Box 17"/>
          <p:cNvSpPr txBox="1">
            <a:spLocks noChangeArrowheads="1"/>
          </p:cNvSpPr>
          <p:nvPr/>
        </p:nvSpPr>
        <p:spPr bwMode="auto">
          <a:xfrm>
            <a:off x="5040313" y="2528888"/>
            <a:ext cx="125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T(C,B,A,1)</a:t>
            </a:r>
          </a:p>
        </p:txBody>
      </p:sp>
      <p:sp>
        <p:nvSpPr>
          <p:cNvPr id="1122322" name="Text Box 18"/>
          <p:cNvSpPr txBox="1">
            <a:spLocks noChangeArrowheads="1"/>
          </p:cNvSpPr>
          <p:nvPr/>
        </p:nvSpPr>
        <p:spPr bwMode="auto">
          <a:xfrm>
            <a:off x="5240338" y="4433888"/>
            <a:ext cx="125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T(B,A,C,1)</a:t>
            </a:r>
          </a:p>
        </p:txBody>
      </p:sp>
      <p:sp>
        <p:nvSpPr>
          <p:cNvPr id="1122323" name="Text Box 19"/>
          <p:cNvSpPr txBox="1">
            <a:spLocks noChangeArrowheads="1"/>
          </p:cNvSpPr>
          <p:nvPr/>
        </p:nvSpPr>
        <p:spPr bwMode="auto">
          <a:xfrm>
            <a:off x="5308600" y="5500688"/>
            <a:ext cx="125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T(A,C,B,1)</a:t>
            </a:r>
          </a:p>
        </p:txBody>
      </p:sp>
      <p:sp>
        <p:nvSpPr>
          <p:cNvPr id="1122324" name="Text Box 20"/>
          <p:cNvSpPr txBox="1">
            <a:spLocks noChangeArrowheads="1"/>
          </p:cNvSpPr>
          <p:nvPr/>
        </p:nvSpPr>
        <p:spPr bwMode="auto">
          <a:xfrm>
            <a:off x="5029200" y="1905000"/>
            <a:ext cx="2220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move 1 from A to C</a:t>
            </a:r>
          </a:p>
        </p:txBody>
      </p:sp>
      <p:sp>
        <p:nvSpPr>
          <p:cNvPr id="1122325" name="Text Box 21"/>
          <p:cNvSpPr txBox="1">
            <a:spLocks noChangeArrowheads="1"/>
          </p:cNvSpPr>
          <p:nvPr/>
        </p:nvSpPr>
        <p:spPr bwMode="auto">
          <a:xfrm>
            <a:off x="5040313" y="2986088"/>
            <a:ext cx="2198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move 1 from C to B</a:t>
            </a:r>
          </a:p>
        </p:txBody>
      </p:sp>
      <p:sp>
        <p:nvSpPr>
          <p:cNvPr id="1122326" name="Text Box 22"/>
          <p:cNvSpPr txBox="1">
            <a:spLocks noChangeArrowheads="1"/>
          </p:cNvSpPr>
          <p:nvPr/>
        </p:nvSpPr>
        <p:spPr bwMode="auto">
          <a:xfrm>
            <a:off x="5164138" y="4876800"/>
            <a:ext cx="2227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move 1 from B to A</a:t>
            </a:r>
          </a:p>
        </p:txBody>
      </p:sp>
      <p:sp>
        <p:nvSpPr>
          <p:cNvPr id="1122327" name="Text Box 23"/>
          <p:cNvSpPr txBox="1">
            <a:spLocks noChangeArrowheads="1"/>
          </p:cNvSpPr>
          <p:nvPr/>
        </p:nvSpPr>
        <p:spPr bwMode="auto">
          <a:xfrm>
            <a:off x="5246688" y="5957888"/>
            <a:ext cx="2220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move 1 from A to C</a:t>
            </a:r>
          </a:p>
        </p:txBody>
      </p:sp>
      <p:sp>
        <p:nvSpPr>
          <p:cNvPr id="1122328" name="Text Box 24"/>
          <p:cNvSpPr txBox="1">
            <a:spLocks noChangeArrowheads="1"/>
          </p:cNvSpPr>
          <p:nvPr/>
        </p:nvSpPr>
        <p:spPr bwMode="auto">
          <a:xfrm>
            <a:off x="6477000" y="1371600"/>
            <a:ext cx="296863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</a:t>
            </a:r>
          </a:p>
        </p:txBody>
      </p:sp>
      <p:sp>
        <p:nvSpPr>
          <p:cNvPr id="1122329" name="Text Box 25"/>
          <p:cNvSpPr txBox="1">
            <a:spLocks noChangeArrowheads="1"/>
          </p:cNvSpPr>
          <p:nvPr/>
        </p:nvSpPr>
        <p:spPr bwMode="auto">
          <a:xfrm>
            <a:off x="3908425" y="2138363"/>
            <a:ext cx="3333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</a:t>
            </a:r>
          </a:p>
        </p:txBody>
      </p:sp>
      <p:sp>
        <p:nvSpPr>
          <p:cNvPr id="1122330" name="Text Box 26"/>
          <p:cNvSpPr txBox="1">
            <a:spLocks noChangeArrowheads="1"/>
          </p:cNvSpPr>
          <p:nvPr/>
        </p:nvSpPr>
        <p:spPr bwMode="auto">
          <a:xfrm>
            <a:off x="6535738" y="2452688"/>
            <a:ext cx="3333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3</a:t>
            </a:r>
          </a:p>
        </p:txBody>
      </p:sp>
      <p:sp>
        <p:nvSpPr>
          <p:cNvPr id="1122331" name="Text Box 27"/>
          <p:cNvSpPr txBox="1">
            <a:spLocks noChangeArrowheads="1"/>
          </p:cNvSpPr>
          <p:nvPr/>
        </p:nvSpPr>
        <p:spPr bwMode="auto">
          <a:xfrm>
            <a:off x="1920875" y="3352800"/>
            <a:ext cx="33337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4</a:t>
            </a:r>
          </a:p>
        </p:txBody>
      </p:sp>
      <p:sp>
        <p:nvSpPr>
          <p:cNvPr id="1122332" name="Text Box 28"/>
          <p:cNvSpPr txBox="1">
            <a:spLocks noChangeArrowheads="1"/>
          </p:cNvSpPr>
          <p:nvPr/>
        </p:nvSpPr>
        <p:spPr bwMode="auto">
          <a:xfrm>
            <a:off x="6659563" y="4424363"/>
            <a:ext cx="3333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5</a:t>
            </a:r>
          </a:p>
        </p:txBody>
      </p:sp>
      <p:sp>
        <p:nvSpPr>
          <p:cNvPr id="1122333" name="Text Box 29"/>
          <p:cNvSpPr txBox="1">
            <a:spLocks noChangeArrowheads="1"/>
          </p:cNvSpPr>
          <p:nvPr/>
        </p:nvSpPr>
        <p:spPr bwMode="auto">
          <a:xfrm>
            <a:off x="4089400" y="5110163"/>
            <a:ext cx="3333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6</a:t>
            </a:r>
          </a:p>
        </p:txBody>
      </p:sp>
      <p:sp>
        <p:nvSpPr>
          <p:cNvPr id="1122334" name="Text Box 30"/>
          <p:cNvSpPr txBox="1">
            <a:spLocks noChangeArrowheads="1"/>
          </p:cNvSpPr>
          <p:nvPr/>
        </p:nvSpPr>
        <p:spPr bwMode="auto">
          <a:xfrm>
            <a:off x="6711950" y="5410200"/>
            <a:ext cx="33337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7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V="1">
            <a:off x="4495800" y="4953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>
            <a:off x="4495800" y="53340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858000" y="1081088"/>
            <a:ext cx="1917700" cy="519112"/>
            <a:chOff x="6858000" y="1081088"/>
            <a:chExt cx="1918168" cy="519112"/>
          </a:xfrm>
        </p:grpSpPr>
        <p:sp>
          <p:nvSpPr>
            <p:cNvPr id="54325" name="Line 12"/>
            <p:cNvSpPr>
              <a:spLocks noChangeShapeType="1"/>
            </p:cNvSpPr>
            <p:nvPr/>
          </p:nvSpPr>
          <p:spPr bwMode="auto">
            <a:xfrm flipV="1">
              <a:off x="6858000" y="12192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6" name="Text Box 16"/>
            <p:cNvSpPr txBox="1">
              <a:spLocks noChangeArrowheads="1"/>
            </p:cNvSpPr>
            <p:nvPr/>
          </p:nvSpPr>
          <p:spPr bwMode="auto">
            <a:xfrm>
              <a:off x="7477415" y="1081088"/>
              <a:ext cx="12987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T(A,B,C,0)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6858000" y="1600200"/>
            <a:ext cx="1908175" cy="457200"/>
            <a:chOff x="6858000" y="1600200"/>
            <a:chExt cx="1908353" cy="457200"/>
          </a:xfrm>
        </p:grpSpPr>
        <p:sp>
          <p:nvSpPr>
            <p:cNvPr id="54323" name="Line 13"/>
            <p:cNvSpPr>
              <a:spLocks noChangeShapeType="1"/>
            </p:cNvSpPr>
            <p:nvPr/>
          </p:nvSpPr>
          <p:spPr bwMode="auto">
            <a:xfrm>
              <a:off x="6858000" y="16002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Text Box 16"/>
            <p:cNvSpPr txBox="1">
              <a:spLocks noChangeArrowheads="1"/>
            </p:cNvSpPr>
            <p:nvPr/>
          </p:nvSpPr>
          <p:spPr bwMode="auto">
            <a:xfrm>
              <a:off x="7467600" y="1688068"/>
              <a:ext cx="12987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T(B,C,A,0)</a:t>
              </a: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6934200" y="2144713"/>
            <a:ext cx="1908175" cy="522287"/>
            <a:chOff x="6934200" y="2145268"/>
            <a:chExt cx="1908353" cy="521732"/>
          </a:xfrm>
        </p:grpSpPr>
        <p:sp>
          <p:nvSpPr>
            <p:cNvPr id="54321" name="Line 12"/>
            <p:cNvSpPr>
              <a:spLocks noChangeShapeType="1"/>
            </p:cNvSpPr>
            <p:nvPr/>
          </p:nvSpPr>
          <p:spPr bwMode="auto">
            <a:xfrm flipV="1">
              <a:off x="6934200" y="2286000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2" name="Text Box 16"/>
            <p:cNvSpPr txBox="1">
              <a:spLocks noChangeArrowheads="1"/>
            </p:cNvSpPr>
            <p:nvPr/>
          </p:nvSpPr>
          <p:spPr bwMode="auto">
            <a:xfrm>
              <a:off x="7543800" y="2145268"/>
              <a:ext cx="12987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T(C,A,B,0)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6934200" y="2667000"/>
            <a:ext cx="1908175" cy="457200"/>
            <a:chOff x="6934200" y="2667000"/>
            <a:chExt cx="1908353" cy="457200"/>
          </a:xfrm>
        </p:grpSpPr>
        <p:sp>
          <p:nvSpPr>
            <p:cNvPr id="54319" name="Line 13"/>
            <p:cNvSpPr>
              <a:spLocks noChangeShapeType="1"/>
            </p:cNvSpPr>
            <p:nvPr/>
          </p:nvSpPr>
          <p:spPr bwMode="auto">
            <a:xfrm>
              <a:off x="6934200" y="26670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0" name="Text Box 16"/>
            <p:cNvSpPr txBox="1">
              <a:spLocks noChangeArrowheads="1"/>
            </p:cNvSpPr>
            <p:nvPr/>
          </p:nvSpPr>
          <p:spPr bwMode="auto">
            <a:xfrm>
              <a:off x="7543800" y="2754868"/>
              <a:ext cx="12987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T(A,B,C,0)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7010400" y="4038600"/>
            <a:ext cx="1917700" cy="595313"/>
            <a:chOff x="7010400" y="4038600"/>
            <a:chExt cx="1918168" cy="595745"/>
          </a:xfrm>
        </p:grpSpPr>
        <p:sp>
          <p:nvSpPr>
            <p:cNvPr id="54317" name="Line 12"/>
            <p:cNvSpPr>
              <a:spLocks noChangeShapeType="1"/>
            </p:cNvSpPr>
            <p:nvPr/>
          </p:nvSpPr>
          <p:spPr bwMode="auto">
            <a:xfrm flipV="1">
              <a:off x="7010400" y="4253345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8" name="Text Box 16"/>
            <p:cNvSpPr txBox="1">
              <a:spLocks noChangeArrowheads="1"/>
            </p:cNvSpPr>
            <p:nvPr/>
          </p:nvSpPr>
          <p:spPr bwMode="auto">
            <a:xfrm>
              <a:off x="7629815" y="4038600"/>
              <a:ext cx="12987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T(B,C,A,0)</a:t>
              </a:r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7010400" y="4633913"/>
            <a:ext cx="1917700" cy="471487"/>
            <a:chOff x="7010400" y="4634345"/>
            <a:chExt cx="1918168" cy="471055"/>
          </a:xfrm>
        </p:grpSpPr>
        <p:sp>
          <p:nvSpPr>
            <p:cNvPr id="54315" name="Line 13"/>
            <p:cNvSpPr>
              <a:spLocks noChangeShapeType="1"/>
            </p:cNvSpPr>
            <p:nvPr/>
          </p:nvSpPr>
          <p:spPr bwMode="auto">
            <a:xfrm>
              <a:off x="7010400" y="4634345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6" name="Text Box 16"/>
            <p:cNvSpPr txBox="1">
              <a:spLocks noChangeArrowheads="1"/>
            </p:cNvSpPr>
            <p:nvPr/>
          </p:nvSpPr>
          <p:spPr bwMode="auto">
            <a:xfrm>
              <a:off x="7629815" y="4736068"/>
              <a:ext cx="12987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T(C,A,B,0)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7072313" y="5103813"/>
            <a:ext cx="1905000" cy="520700"/>
            <a:chOff x="7072745" y="5103213"/>
            <a:chExt cx="1905000" cy="521732"/>
          </a:xfrm>
        </p:grpSpPr>
        <p:sp>
          <p:nvSpPr>
            <p:cNvPr id="54313" name="Line 12"/>
            <p:cNvSpPr>
              <a:spLocks noChangeShapeType="1"/>
            </p:cNvSpPr>
            <p:nvPr/>
          </p:nvSpPr>
          <p:spPr bwMode="auto">
            <a:xfrm flipV="1">
              <a:off x="7072745" y="5243945"/>
              <a:ext cx="762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Text Box 16"/>
            <p:cNvSpPr txBox="1">
              <a:spLocks noChangeArrowheads="1"/>
            </p:cNvSpPr>
            <p:nvPr/>
          </p:nvSpPr>
          <p:spPr bwMode="auto">
            <a:xfrm>
              <a:off x="7678992" y="5103213"/>
              <a:ext cx="12987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T(A,B,C,0)</a:t>
              </a:r>
            </a:p>
          </p:txBody>
        </p: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7072313" y="5624513"/>
            <a:ext cx="1897062" cy="485775"/>
            <a:chOff x="7072745" y="5624945"/>
            <a:chExt cx="1897388" cy="484910"/>
          </a:xfrm>
        </p:grpSpPr>
        <p:sp>
          <p:nvSpPr>
            <p:cNvPr id="54311" name="Line 13"/>
            <p:cNvSpPr>
              <a:spLocks noChangeShapeType="1"/>
            </p:cNvSpPr>
            <p:nvPr/>
          </p:nvSpPr>
          <p:spPr bwMode="auto">
            <a:xfrm>
              <a:off x="7072745" y="5624945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2" name="Text Box 16"/>
            <p:cNvSpPr txBox="1">
              <a:spLocks noChangeArrowheads="1"/>
            </p:cNvSpPr>
            <p:nvPr/>
          </p:nvSpPr>
          <p:spPr bwMode="auto">
            <a:xfrm>
              <a:off x="7671380" y="5740523"/>
              <a:ext cx="12987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T(B,C,A,0)</a:t>
              </a:r>
            </a:p>
          </p:txBody>
        </p:sp>
      </p:grp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113223" y="26095"/>
            <a:ext cx="266771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err="1" smtClean="0"/>
              <a:t>ToH</a:t>
            </a:r>
            <a:r>
              <a:rPr lang="en-US" altLang="zh-TW" dirty="0" smtClean="0"/>
              <a:t>(o, d, b, n)</a:t>
            </a:r>
            <a:endParaRPr lang="en-US" altLang="zh-TW" dirty="0"/>
          </a:p>
          <a:p>
            <a:pPr eaLnBrk="1" hangingPunct="1"/>
            <a:r>
              <a:rPr lang="en-US" altLang="zh-TW" dirty="0"/>
              <a:t>{</a:t>
            </a:r>
          </a:p>
          <a:p>
            <a:pPr eaLnBrk="1" hangingPunct="1"/>
            <a:r>
              <a:rPr lang="en-US" altLang="zh-TW" dirty="0" smtClean="0"/>
              <a:t>    if </a:t>
            </a:r>
            <a:r>
              <a:rPr lang="en-US" altLang="zh-TW" dirty="0"/>
              <a:t>(n==0)</a:t>
            </a:r>
          </a:p>
          <a:p>
            <a:pPr eaLnBrk="1" hangingPunct="1"/>
            <a:r>
              <a:rPr lang="en-US" altLang="zh-TW" dirty="0" smtClean="0"/>
              <a:t>       return</a:t>
            </a:r>
            <a:r>
              <a:rPr lang="en-US" altLang="zh-TW" dirty="0"/>
              <a:t>;	</a:t>
            </a:r>
          </a:p>
          <a:p>
            <a:pPr eaLnBrk="1" hangingPunct="1"/>
            <a:r>
              <a:rPr lang="en-US" altLang="zh-TW" dirty="0" smtClean="0"/>
              <a:t>    </a:t>
            </a:r>
            <a:r>
              <a:rPr lang="en-US" altLang="zh-TW" dirty="0" err="1" smtClean="0"/>
              <a:t>ToH</a:t>
            </a:r>
            <a:r>
              <a:rPr lang="en-US" altLang="zh-TW" dirty="0" smtClean="0"/>
              <a:t>(o, b, d, n-1</a:t>
            </a:r>
            <a:r>
              <a:rPr lang="en-US" altLang="zh-TW" dirty="0"/>
              <a:t>);</a:t>
            </a:r>
          </a:p>
          <a:p>
            <a:pPr eaLnBrk="1" hangingPunct="1"/>
            <a:r>
              <a:rPr lang="en-US" altLang="zh-TW" dirty="0" smtClean="0"/>
              <a:t>     Move n from o to d;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    </a:t>
            </a:r>
            <a:r>
              <a:rPr lang="en-US" altLang="zh-TW" dirty="0" err="1" smtClean="0"/>
              <a:t>ToH</a:t>
            </a:r>
            <a:r>
              <a:rPr lang="en-US" altLang="zh-TW" dirty="0" smtClean="0"/>
              <a:t>(b, d, o, n-1</a:t>
            </a:r>
            <a:r>
              <a:rPr lang="en-US" altLang="zh-TW" dirty="0"/>
              <a:t>);</a:t>
            </a:r>
          </a:p>
          <a:p>
            <a:pPr eaLnBrk="1" hangingPunct="1"/>
            <a:r>
              <a:rPr lang="en-US" altLang="zh-TW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307" grpId="0"/>
      <p:bldP spid="1122309" grpId="0"/>
      <p:bldP spid="1122312" grpId="0"/>
      <p:bldP spid="1122313" grpId="0"/>
      <p:bldP spid="1122314" grpId="0"/>
      <p:bldP spid="1122315" grpId="0"/>
      <p:bldP spid="1122320" grpId="0"/>
      <p:bldP spid="1122321" grpId="0"/>
      <p:bldP spid="1122322" grpId="0"/>
      <p:bldP spid="1122323" grpId="0"/>
      <p:bldP spid="1122324" grpId="0"/>
      <p:bldP spid="1122325" grpId="0"/>
      <p:bldP spid="1122326" grpId="0"/>
      <p:bldP spid="1122327" grpId="0"/>
      <p:bldP spid="1122328" grpId="0" animBg="1"/>
      <p:bldP spid="1122329" grpId="0" animBg="1"/>
      <p:bldP spid="1122330" grpId="0" animBg="1"/>
      <p:bldP spid="1122331" grpId="0" animBg="1"/>
      <p:bldP spid="1122332" grpId="0" animBg="1"/>
      <p:bldP spid="1122333" grpId="0" animBg="1"/>
      <p:bldP spid="112233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971800" y="1752600"/>
            <a:ext cx="3170238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Setting up recurrences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Fibonacci recurrence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Catalan recurrence</a:t>
            </a:r>
          </a:p>
          <a:p>
            <a:pPr lvl="1"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Other recurrences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Writing recursive program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/>
              <a:t>Solving recurrences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062288" y="457200"/>
            <a:ext cx="2957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Solving Recurrence</a:t>
            </a:r>
          </a:p>
        </p:txBody>
      </p:sp>
      <p:sp>
        <p:nvSpPr>
          <p:cNvPr id="1094659" name="Text Box 3"/>
          <p:cNvSpPr txBox="1">
            <a:spLocks noChangeArrowheads="1"/>
          </p:cNvSpPr>
          <p:nvPr/>
        </p:nvSpPr>
        <p:spPr bwMode="auto">
          <a:xfrm>
            <a:off x="2819400" y="1295400"/>
            <a:ext cx="3497263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0</a:t>
            </a:r>
            <a:r>
              <a:rPr lang="en-US" altLang="zh-TW"/>
              <a:t>=1, 	a</a:t>
            </a:r>
            <a:r>
              <a:rPr lang="en-US" altLang="zh-TW" baseline="-25000"/>
              <a:t>k</a:t>
            </a:r>
            <a:r>
              <a:rPr lang="en-US" altLang="zh-TW"/>
              <a:t> = a</a:t>
            </a:r>
            <a:r>
              <a:rPr lang="en-US" altLang="zh-TW" baseline="-25000"/>
              <a:t>k-1</a:t>
            </a:r>
            <a:r>
              <a:rPr lang="en-US" altLang="zh-TW"/>
              <a:t> + 2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/>
              <a:t> = a</a:t>
            </a:r>
            <a:r>
              <a:rPr lang="en-US" altLang="zh-TW" baseline="-25000"/>
              <a:t>0</a:t>
            </a:r>
            <a:r>
              <a:rPr lang="en-US" altLang="zh-TW"/>
              <a:t> + 2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 + 2 = (a</a:t>
            </a:r>
            <a:r>
              <a:rPr lang="en-US" altLang="zh-TW" baseline="-25000"/>
              <a:t>0</a:t>
            </a:r>
            <a:r>
              <a:rPr lang="en-US" altLang="zh-TW"/>
              <a:t> + 2) + 2 = a</a:t>
            </a:r>
            <a:r>
              <a:rPr lang="en-US" altLang="zh-TW" baseline="-25000"/>
              <a:t>0</a:t>
            </a:r>
            <a:r>
              <a:rPr lang="en-US" altLang="zh-TW"/>
              <a:t> + 4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 = a</a:t>
            </a:r>
            <a:r>
              <a:rPr lang="en-US" altLang="zh-TW" baseline="-25000"/>
              <a:t>2</a:t>
            </a:r>
            <a:r>
              <a:rPr lang="en-US" altLang="zh-TW"/>
              <a:t> + 2 = (a</a:t>
            </a:r>
            <a:r>
              <a:rPr lang="en-US" altLang="zh-TW" baseline="-25000"/>
              <a:t>0</a:t>
            </a:r>
            <a:r>
              <a:rPr lang="en-US" altLang="zh-TW"/>
              <a:t> + 4) + 2 = a</a:t>
            </a:r>
            <a:r>
              <a:rPr lang="en-US" altLang="zh-TW" baseline="-25000"/>
              <a:t>0</a:t>
            </a:r>
            <a:r>
              <a:rPr lang="en-US" altLang="zh-TW"/>
              <a:t> + 6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4</a:t>
            </a:r>
            <a:r>
              <a:rPr lang="en-US" altLang="zh-TW"/>
              <a:t> = a</a:t>
            </a:r>
            <a:r>
              <a:rPr lang="en-US" altLang="zh-TW" baseline="-25000"/>
              <a:t>3</a:t>
            </a:r>
            <a:r>
              <a:rPr lang="en-US" altLang="zh-TW"/>
              <a:t> + 2 = (a</a:t>
            </a:r>
            <a:r>
              <a:rPr lang="en-US" altLang="zh-TW" baseline="-25000"/>
              <a:t>0</a:t>
            </a:r>
            <a:r>
              <a:rPr lang="en-US" altLang="zh-TW"/>
              <a:t> + 6) + 2 = a</a:t>
            </a:r>
            <a:r>
              <a:rPr lang="en-US" altLang="zh-TW" baseline="-25000"/>
              <a:t>0</a:t>
            </a:r>
            <a:r>
              <a:rPr lang="en-US" altLang="zh-TW"/>
              <a:t> + 8</a:t>
            </a:r>
          </a:p>
        </p:txBody>
      </p:sp>
      <p:sp>
        <p:nvSpPr>
          <p:cNvPr id="1094660" name="Text Box 4"/>
          <p:cNvSpPr txBox="1">
            <a:spLocks noChangeArrowheads="1"/>
          </p:cNvSpPr>
          <p:nvPr/>
        </p:nvSpPr>
        <p:spPr bwMode="auto">
          <a:xfrm>
            <a:off x="2514600" y="4419600"/>
            <a:ext cx="4127500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See the pattern is a</a:t>
            </a:r>
            <a:r>
              <a:rPr lang="en-US" altLang="zh-TW" baseline="-25000"/>
              <a:t>k</a:t>
            </a:r>
            <a:r>
              <a:rPr lang="en-US" altLang="zh-TW"/>
              <a:t> = a</a:t>
            </a:r>
            <a:r>
              <a:rPr lang="en-US" altLang="zh-TW" baseline="-25000"/>
              <a:t>0</a:t>
            </a:r>
            <a:r>
              <a:rPr lang="en-US" altLang="zh-TW"/>
              <a:t> + 2k = 2k+1</a:t>
            </a:r>
          </a:p>
        </p:txBody>
      </p:sp>
      <p:sp>
        <p:nvSpPr>
          <p:cNvPr id="1094661" name="Text Box 5"/>
          <p:cNvSpPr txBox="1">
            <a:spLocks noChangeArrowheads="1"/>
          </p:cNvSpPr>
          <p:nvPr/>
        </p:nvSpPr>
        <p:spPr bwMode="auto">
          <a:xfrm>
            <a:off x="2979738" y="5181600"/>
            <a:ext cx="311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You can verify by induction.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72580" y="224135"/>
            <a:ext cx="211788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Step 1: Guess</a:t>
            </a:r>
          </a:p>
          <a:p>
            <a:r>
              <a:rPr lang="en-US" dirty="0" smtClean="0"/>
              <a:t>Step 2: Apply </a:t>
            </a:r>
          </a:p>
          <a:p>
            <a:r>
              <a:rPr lang="en-US" dirty="0" smtClean="0"/>
              <a:t>             Induction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0" grpId="0" animBg="1"/>
      <p:bldP spid="109466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624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Solving Hanoi Sequence</a:t>
            </a:r>
          </a:p>
        </p:txBody>
      </p:sp>
      <p:sp>
        <p:nvSpPr>
          <p:cNvPr id="1063939" name="Text Box 3"/>
          <p:cNvSpPr txBox="1">
            <a:spLocks noChangeArrowheads="1"/>
          </p:cNvSpPr>
          <p:nvPr/>
        </p:nvSpPr>
        <p:spPr bwMode="auto">
          <a:xfrm>
            <a:off x="2097088" y="1382713"/>
            <a:ext cx="4913312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1</a:t>
            </a:r>
            <a:r>
              <a:rPr lang="en-US" altLang="zh-TW"/>
              <a:t>=1, 	a</a:t>
            </a:r>
            <a:r>
              <a:rPr lang="en-US" altLang="zh-TW" baseline="-25000"/>
              <a:t>k</a:t>
            </a:r>
            <a:r>
              <a:rPr lang="en-US" altLang="zh-TW"/>
              <a:t> = 2a</a:t>
            </a:r>
            <a:r>
              <a:rPr lang="en-US" altLang="zh-TW" baseline="-25000"/>
              <a:t>k-1</a:t>
            </a:r>
            <a:r>
              <a:rPr lang="en-US" altLang="zh-TW"/>
              <a:t> + 1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 = 2a</a:t>
            </a:r>
            <a:r>
              <a:rPr lang="en-US" altLang="zh-TW" baseline="-25000"/>
              <a:t>1</a:t>
            </a:r>
            <a:r>
              <a:rPr lang="en-US" altLang="zh-TW"/>
              <a:t> + 1 = 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 = 2a</a:t>
            </a:r>
            <a:r>
              <a:rPr lang="en-US" altLang="zh-TW" baseline="-25000"/>
              <a:t>2</a:t>
            </a:r>
            <a:r>
              <a:rPr lang="en-US" altLang="zh-TW"/>
              <a:t> + 1 = 2(2a</a:t>
            </a:r>
            <a:r>
              <a:rPr lang="en-US" altLang="zh-TW" baseline="-25000"/>
              <a:t>1</a:t>
            </a:r>
            <a:r>
              <a:rPr lang="en-US" altLang="zh-TW"/>
              <a:t> + 1) + 1 = 4a</a:t>
            </a:r>
            <a:r>
              <a:rPr lang="en-US" altLang="zh-TW" baseline="-25000"/>
              <a:t>1</a:t>
            </a:r>
            <a:r>
              <a:rPr lang="en-US" altLang="zh-TW"/>
              <a:t> + 3 = 7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4</a:t>
            </a:r>
            <a:r>
              <a:rPr lang="en-US" altLang="zh-TW"/>
              <a:t> = 2a</a:t>
            </a:r>
            <a:r>
              <a:rPr lang="en-US" altLang="zh-TW" baseline="-25000"/>
              <a:t>3</a:t>
            </a:r>
            <a:r>
              <a:rPr lang="en-US" altLang="zh-TW"/>
              <a:t> + 1 = 2(4a</a:t>
            </a:r>
            <a:r>
              <a:rPr lang="en-US" altLang="zh-TW" baseline="-25000"/>
              <a:t>1</a:t>
            </a:r>
            <a:r>
              <a:rPr lang="en-US" altLang="zh-TW"/>
              <a:t> + 3) + 1 = 8a</a:t>
            </a:r>
            <a:r>
              <a:rPr lang="en-US" altLang="zh-TW" baseline="-25000"/>
              <a:t>1</a:t>
            </a:r>
            <a:r>
              <a:rPr lang="en-US" altLang="zh-TW"/>
              <a:t> + 7 = 15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5</a:t>
            </a:r>
            <a:r>
              <a:rPr lang="en-US" altLang="zh-TW"/>
              <a:t> = 2a</a:t>
            </a:r>
            <a:r>
              <a:rPr lang="en-US" altLang="zh-TW" baseline="-25000"/>
              <a:t>4</a:t>
            </a:r>
            <a:r>
              <a:rPr lang="en-US" altLang="zh-TW"/>
              <a:t> + 1 = 2(8a</a:t>
            </a:r>
            <a:r>
              <a:rPr lang="en-US" altLang="zh-TW" baseline="-25000"/>
              <a:t>1</a:t>
            </a:r>
            <a:r>
              <a:rPr lang="en-US" altLang="zh-TW"/>
              <a:t> + 7) + 1 = 16a</a:t>
            </a:r>
            <a:r>
              <a:rPr lang="en-US" altLang="zh-TW" baseline="-25000"/>
              <a:t>1</a:t>
            </a:r>
            <a:r>
              <a:rPr lang="en-US" altLang="zh-TW"/>
              <a:t> + 15 = 31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6</a:t>
            </a:r>
            <a:r>
              <a:rPr lang="en-US" altLang="zh-TW"/>
              <a:t> = 2a</a:t>
            </a:r>
            <a:r>
              <a:rPr lang="en-US" altLang="zh-TW" baseline="-25000"/>
              <a:t>5</a:t>
            </a:r>
            <a:r>
              <a:rPr lang="en-US" altLang="zh-TW"/>
              <a:t> + 1 = 2(16a</a:t>
            </a:r>
            <a:r>
              <a:rPr lang="en-US" altLang="zh-TW" baseline="-25000"/>
              <a:t>1</a:t>
            </a:r>
            <a:r>
              <a:rPr lang="en-US" altLang="zh-TW"/>
              <a:t> + 15) + 1 = 32a</a:t>
            </a:r>
            <a:r>
              <a:rPr lang="en-US" altLang="zh-TW" baseline="-25000"/>
              <a:t>1</a:t>
            </a:r>
            <a:r>
              <a:rPr lang="en-US" altLang="zh-TW"/>
              <a:t> + 31 = 63</a:t>
            </a:r>
          </a:p>
        </p:txBody>
      </p:sp>
      <p:sp>
        <p:nvSpPr>
          <p:cNvPr id="1063940" name="Text Box 4"/>
          <p:cNvSpPr txBox="1">
            <a:spLocks noChangeArrowheads="1"/>
          </p:cNvSpPr>
          <p:nvPr/>
        </p:nvSpPr>
        <p:spPr bwMode="auto">
          <a:xfrm>
            <a:off x="2895600" y="4953000"/>
            <a:ext cx="3311525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Guess the pattern is a</a:t>
            </a:r>
            <a:r>
              <a:rPr lang="en-US" altLang="zh-TW" baseline="-25000"/>
              <a:t>k</a:t>
            </a:r>
            <a:r>
              <a:rPr lang="en-US" altLang="zh-TW"/>
              <a:t> = 2</a:t>
            </a:r>
            <a:r>
              <a:rPr lang="en-US" altLang="zh-TW" baseline="30000"/>
              <a:t>k</a:t>
            </a:r>
            <a:r>
              <a:rPr lang="en-US" altLang="zh-TW"/>
              <a:t>-1</a:t>
            </a:r>
          </a:p>
        </p:txBody>
      </p:sp>
      <p:sp>
        <p:nvSpPr>
          <p:cNvPr id="1063941" name="Text Box 5"/>
          <p:cNvSpPr txBox="1">
            <a:spLocks noChangeArrowheads="1"/>
          </p:cNvSpPr>
          <p:nvPr/>
        </p:nvSpPr>
        <p:spPr bwMode="auto">
          <a:xfrm>
            <a:off x="2971800" y="5715000"/>
            <a:ext cx="311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You can verify by induction.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2580" y="224135"/>
            <a:ext cx="211788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Step 1: Guess</a:t>
            </a:r>
          </a:p>
          <a:p>
            <a:r>
              <a:rPr lang="en-US" dirty="0" smtClean="0"/>
              <a:t>Step 2: Apply </a:t>
            </a:r>
          </a:p>
          <a:p>
            <a:r>
              <a:rPr lang="en-US" dirty="0" smtClean="0"/>
              <a:t>             Induction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40" grpId="0" animBg="1"/>
      <p:bldP spid="106394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135188" y="457200"/>
            <a:ext cx="4799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Solving Merge Sort Recurrence</a:t>
            </a:r>
          </a:p>
        </p:txBody>
      </p:sp>
      <p:sp>
        <p:nvSpPr>
          <p:cNvPr id="58371" name="Rectangle 8"/>
          <p:cNvSpPr>
            <a:spLocks noChangeArrowheads="1"/>
          </p:cNvSpPr>
          <p:nvPr/>
        </p:nvSpPr>
        <p:spPr bwMode="auto">
          <a:xfrm>
            <a:off x="3667125" y="1219200"/>
            <a:ext cx="17526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</a:t>
            </a:r>
            <a:r>
              <a:rPr lang="en-US" altLang="zh-TW" baseline="-25000"/>
              <a:t>2k</a:t>
            </a:r>
            <a:r>
              <a:rPr lang="en-US" altLang="zh-TW"/>
              <a:t> &lt;= 2T</a:t>
            </a:r>
            <a:r>
              <a:rPr lang="en-US" altLang="zh-TW" baseline="-25000"/>
              <a:t>k</a:t>
            </a:r>
            <a:r>
              <a:rPr lang="en-US" altLang="zh-TW"/>
              <a:t> + 2k</a:t>
            </a:r>
          </a:p>
        </p:txBody>
      </p:sp>
      <p:sp>
        <p:nvSpPr>
          <p:cNvPr id="1124363" name="Text Box 11"/>
          <p:cNvSpPr txBox="1">
            <a:spLocks noChangeArrowheads="1"/>
          </p:cNvSpPr>
          <p:nvPr/>
        </p:nvSpPr>
        <p:spPr bwMode="auto">
          <a:xfrm>
            <a:off x="1157288" y="1981200"/>
            <a:ext cx="6796087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we could guess that T</a:t>
            </a:r>
            <a:r>
              <a:rPr lang="en-US" altLang="zh-TW" baseline="-25000"/>
              <a:t>k</a:t>
            </a:r>
            <a:r>
              <a:rPr lang="en-US" altLang="zh-TW"/>
              <a:t> is at most k log</a:t>
            </a:r>
            <a:r>
              <a:rPr lang="en-US" altLang="zh-TW" baseline="-25000"/>
              <a:t>2</a:t>
            </a:r>
            <a:r>
              <a:rPr lang="en-US" altLang="zh-TW"/>
              <a:t>k,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we can prove by induction that T</a:t>
            </a:r>
            <a:r>
              <a:rPr lang="en-US" altLang="zh-TW" baseline="-25000"/>
              <a:t>2k</a:t>
            </a:r>
            <a:r>
              <a:rPr lang="en-US" altLang="zh-TW"/>
              <a:t> is at most 2k log</a:t>
            </a:r>
            <a:r>
              <a:rPr lang="en-US" altLang="zh-TW" baseline="-25000"/>
              <a:t>2</a:t>
            </a:r>
            <a:r>
              <a:rPr lang="en-US" altLang="zh-TW"/>
              <a:t>(2k).</a:t>
            </a:r>
          </a:p>
        </p:txBody>
      </p:sp>
      <p:sp>
        <p:nvSpPr>
          <p:cNvPr id="1124364" name="Text Box 12"/>
          <p:cNvSpPr txBox="1">
            <a:spLocks noChangeArrowheads="1"/>
          </p:cNvSpPr>
          <p:nvPr/>
        </p:nvSpPr>
        <p:spPr bwMode="auto">
          <a:xfrm>
            <a:off x="1203325" y="3048000"/>
            <a:ext cx="1808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because</a:t>
            </a:r>
          </a:p>
        </p:txBody>
      </p:sp>
      <p:sp>
        <p:nvSpPr>
          <p:cNvPr id="1124366" name="Rectangle 14"/>
          <p:cNvSpPr>
            <a:spLocks noChangeArrowheads="1"/>
          </p:cNvSpPr>
          <p:nvPr/>
        </p:nvSpPr>
        <p:spPr bwMode="auto">
          <a:xfrm>
            <a:off x="3276600" y="3124200"/>
            <a:ext cx="3017838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       T</a:t>
            </a:r>
            <a:r>
              <a:rPr lang="en-US" altLang="zh-TW" baseline="-25000"/>
              <a:t>2k</a:t>
            </a:r>
            <a:r>
              <a:rPr lang="en-US" altLang="zh-TW"/>
              <a:t> 	&lt;= 2T</a:t>
            </a:r>
            <a:r>
              <a:rPr lang="en-US" altLang="zh-TW" baseline="-25000"/>
              <a:t>k</a:t>
            </a:r>
            <a:r>
              <a:rPr lang="en-US" altLang="zh-TW"/>
              <a:t> + 2k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&lt;= 2klog</a:t>
            </a:r>
            <a:r>
              <a:rPr lang="en-US" altLang="zh-TW" baseline="-25000"/>
              <a:t>2</a:t>
            </a:r>
            <a:r>
              <a:rPr lang="en-US" altLang="zh-TW"/>
              <a:t>k + 2k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= 2k(log</a:t>
            </a:r>
            <a:r>
              <a:rPr lang="en-US" altLang="zh-TW" baseline="-25000"/>
              <a:t>2</a:t>
            </a:r>
            <a:r>
              <a:rPr lang="en-US" altLang="zh-TW"/>
              <a:t>k + 1)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= 2k(log</a:t>
            </a:r>
            <a:r>
              <a:rPr lang="en-US" altLang="zh-TW" baseline="-25000"/>
              <a:t>2</a:t>
            </a:r>
            <a:r>
              <a:rPr lang="en-US" altLang="zh-TW"/>
              <a:t>k + log</a:t>
            </a:r>
            <a:r>
              <a:rPr lang="en-US" altLang="zh-TW" baseline="-25000"/>
              <a:t>2</a:t>
            </a:r>
            <a:r>
              <a:rPr lang="en-US" altLang="zh-TW"/>
              <a:t>2)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= 2klog</a:t>
            </a:r>
            <a:r>
              <a:rPr lang="en-US" altLang="zh-TW" baseline="-25000"/>
              <a:t>2</a:t>
            </a:r>
            <a:r>
              <a:rPr lang="en-US" altLang="zh-TW"/>
              <a:t>2k	</a:t>
            </a:r>
          </a:p>
        </p:txBody>
      </p:sp>
      <p:sp>
        <p:nvSpPr>
          <p:cNvPr id="9" name="Right Brace 8"/>
          <p:cNvSpPr>
            <a:spLocks/>
          </p:cNvSpPr>
          <p:nvPr/>
        </p:nvSpPr>
        <p:spPr bwMode="auto">
          <a:xfrm>
            <a:off x="7010400" y="3124200"/>
            <a:ext cx="304800" cy="2895600"/>
          </a:xfrm>
          <a:prstGeom prst="rightBrace">
            <a:avLst>
              <a:gd name="adj1" fmla="val 8313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 rot="-5400000">
            <a:off x="6758782" y="4396581"/>
            <a:ext cx="1809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Induction Step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662488" y="3490913"/>
            <a:ext cx="685800" cy="547687"/>
            <a:chOff x="4662055" y="3491345"/>
            <a:chExt cx="685800" cy="547255"/>
          </a:xfrm>
        </p:grpSpPr>
        <p:cxnSp>
          <p:nvCxnSpPr>
            <p:cNvPr id="58378" name="Straight Connector 11"/>
            <p:cNvCxnSpPr>
              <a:cxnSpLocks noChangeShapeType="1"/>
            </p:cNvCxnSpPr>
            <p:nvPr/>
          </p:nvCxnSpPr>
          <p:spPr bwMode="auto">
            <a:xfrm>
              <a:off x="4662055" y="40386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79" name="Straight Connector 13"/>
            <p:cNvCxnSpPr>
              <a:cxnSpLocks noChangeShapeType="1"/>
            </p:cNvCxnSpPr>
            <p:nvPr/>
          </p:nvCxnSpPr>
          <p:spPr bwMode="auto">
            <a:xfrm>
              <a:off x="4710545" y="3491345"/>
              <a:ext cx="228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64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760788" y="457200"/>
            <a:ext cx="157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Warm Up</a:t>
            </a:r>
          </a:p>
        </p:txBody>
      </p:sp>
      <p:sp>
        <p:nvSpPr>
          <p:cNvPr id="1154061" name="Text Box 13"/>
          <p:cNvSpPr txBox="1">
            <a:spLocks noChangeArrowheads="1"/>
          </p:cNvSpPr>
          <p:nvPr/>
        </p:nvSpPr>
        <p:spPr bwMode="auto">
          <a:xfrm>
            <a:off x="533400" y="1447800"/>
            <a:ext cx="8434388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will solve counting problems by setting up recurrence relations.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First we use recursion to count something we already know,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to get familiar with this approach.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Let us count the number of elements in pow(S</a:t>
            </a:r>
            <a:r>
              <a:rPr lang="en-US" altLang="zh-TW" baseline="-25000"/>
              <a:t>n</a:t>
            </a:r>
            <a:r>
              <a:rPr lang="en-US" altLang="zh-TW"/>
              <a:t>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where S</a:t>
            </a:r>
            <a:r>
              <a:rPr lang="en-US" altLang="zh-TW" baseline="-25000"/>
              <a:t>n</a:t>
            </a:r>
            <a:r>
              <a:rPr lang="en-US" altLang="zh-TW"/>
              <a:t> = {a</a:t>
            </a:r>
            <a:r>
              <a:rPr lang="en-US" altLang="zh-TW" baseline="-25000"/>
              <a:t>1</a:t>
            </a:r>
            <a:r>
              <a:rPr lang="en-US" altLang="zh-TW"/>
              <a:t>, a</a:t>
            </a:r>
            <a:r>
              <a:rPr lang="en-US" altLang="zh-TW" baseline="-25000"/>
              <a:t>2</a:t>
            </a:r>
            <a:r>
              <a:rPr lang="en-US" altLang="zh-TW"/>
              <a:t>, …, a</a:t>
            </a:r>
            <a:r>
              <a:rPr lang="en-US" altLang="zh-TW" baseline="-25000"/>
              <a:t>n</a:t>
            </a:r>
            <a:r>
              <a:rPr lang="en-US" altLang="zh-TW"/>
              <a:t>} is an n-element set.</a:t>
            </a:r>
          </a:p>
          <a:p>
            <a:pPr eaLnBrk="1" hangingPunct="1">
              <a:lnSpc>
                <a:spcPct val="150000"/>
              </a:lnSpc>
            </a:pPr>
            <a:endParaRPr lang="en-US" altLang="zh-TW"/>
          </a:p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size of pow(S</a:t>
            </a:r>
            <a:r>
              <a:rPr lang="en-US" altLang="zh-TW" baseline="-25000"/>
              <a:t>n</a:t>
            </a:r>
            <a:r>
              <a:rPr lang="en-US" altLang="zh-TW"/>
              <a:t>).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Then r</a:t>
            </a:r>
            <a:r>
              <a:rPr lang="en-US" altLang="zh-TW" baseline="-25000"/>
              <a:t>1</a:t>
            </a:r>
            <a:r>
              <a:rPr lang="en-US" altLang="zh-TW"/>
              <a:t> = 2, where pow(S</a:t>
            </a:r>
            <a:r>
              <a:rPr lang="en-US" altLang="zh-TW" baseline="-25000"/>
              <a:t>1</a:t>
            </a:r>
            <a:r>
              <a:rPr lang="en-US" altLang="zh-TW"/>
              <a:t>) = {</a:t>
            </a:r>
            <a:r>
              <a:rPr lang="ru-RU" altLang="zh-TW"/>
              <a:t>Ф</a:t>
            </a:r>
            <a:r>
              <a:rPr lang="en-US" altLang="zh-TW"/>
              <a:t>, {a</a:t>
            </a:r>
            <a:r>
              <a:rPr lang="en-US" altLang="zh-TW" baseline="-25000"/>
              <a:t>1</a:t>
            </a:r>
            <a:r>
              <a:rPr lang="en-US" altLang="zh-TW"/>
              <a:t>}}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         r</a:t>
            </a:r>
            <a:r>
              <a:rPr lang="en-US" altLang="zh-TW" baseline="-25000"/>
              <a:t>2</a:t>
            </a:r>
            <a:r>
              <a:rPr lang="en-US" altLang="zh-TW"/>
              <a:t> = 4, where pow(S</a:t>
            </a:r>
            <a:r>
              <a:rPr lang="en-US" altLang="zh-TW" baseline="-25000"/>
              <a:t>2</a:t>
            </a:r>
            <a:r>
              <a:rPr lang="en-US" altLang="zh-TW"/>
              <a:t>) = {</a:t>
            </a:r>
            <a:r>
              <a:rPr lang="ru-RU" altLang="zh-TW"/>
              <a:t>Ф</a:t>
            </a:r>
            <a:r>
              <a:rPr lang="en-US" altLang="zh-TW"/>
              <a:t>, {a</a:t>
            </a:r>
            <a:r>
              <a:rPr lang="en-US" altLang="zh-TW" baseline="-25000"/>
              <a:t>1</a:t>
            </a:r>
            <a:r>
              <a:rPr lang="en-US" altLang="zh-TW"/>
              <a:t>}, {a</a:t>
            </a:r>
            <a:r>
              <a:rPr lang="en-US" altLang="zh-TW" baseline="-25000"/>
              <a:t>2</a:t>
            </a:r>
            <a:r>
              <a:rPr lang="en-US" altLang="zh-TW"/>
              <a:t>},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}}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         r</a:t>
            </a:r>
            <a:r>
              <a:rPr lang="en-US" altLang="zh-TW" baseline="-25000"/>
              <a:t>3</a:t>
            </a:r>
            <a:r>
              <a:rPr lang="en-US" altLang="zh-TW"/>
              <a:t> = 8, where pow(S</a:t>
            </a:r>
            <a:r>
              <a:rPr lang="en-US" altLang="zh-TW" baseline="-25000"/>
              <a:t>3</a:t>
            </a:r>
            <a:r>
              <a:rPr lang="en-US" altLang="zh-TW"/>
              <a:t>) = {</a:t>
            </a:r>
            <a:r>
              <a:rPr lang="ru-RU" altLang="zh-TW"/>
              <a:t>Ф</a:t>
            </a:r>
            <a:r>
              <a:rPr lang="en-US" altLang="zh-TW"/>
              <a:t>, {a</a:t>
            </a:r>
            <a:r>
              <a:rPr lang="en-US" altLang="zh-TW" baseline="-25000"/>
              <a:t>1</a:t>
            </a:r>
            <a:r>
              <a:rPr lang="en-US" altLang="zh-TW"/>
              <a:t>}, {a</a:t>
            </a:r>
            <a:r>
              <a:rPr lang="en-US" altLang="zh-TW" baseline="-25000"/>
              <a:t>2</a:t>
            </a:r>
            <a:r>
              <a:rPr lang="en-US" altLang="zh-TW"/>
              <a:t>}, {a</a:t>
            </a:r>
            <a:r>
              <a:rPr lang="en-US" altLang="zh-TW" baseline="-25000"/>
              <a:t>3</a:t>
            </a:r>
            <a:r>
              <a:rPr lang="en-US" altLang="zh-TW"/>
              <a:t>}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}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3</a:t>
            </a:r>
            <a:r>
              <a:rPr lang="en-US" altLang="zh-TW"/>
              <a:t>}, {a</a:t>
            </a:r>
            <a:r>
              <a:rPr lang="en-US" altLang="zh-TW" baseline="-25000"/>
              <a:t>2</a:t>
            </a:r>
            <a:r>
              <a:rPr lang="en-US" altLang="zh-TW"/>
              <a:t>,a</a:t>
            </a:r>
            <a:r>
              <a:rPr lang="en-US" altLang="zh-TW" baseline="-25000"/>
              <a:t>3</a:t>
            </a:r>
            <a:r>
              <a:rPr lang="en-US" altLang="zh-TW"/>
              <a:t>},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,a</a:t>
            </a:r>
            <a:r>
              <a:rPr lang="en-US" altLang="zh-TW" baseline="-25000"/>
              <a:t>3</a:t>
            </a:r>
            <a:r>
              <a:rPr lang="en-US" altLang="zh-TW"/>
              <a:t>}}</a:t>
            </a:r>
            <a:endParaRPr lang="ru-RU" altLang="zh-TW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0" y="3544888"/>
            <a:ext cx="2911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We know this already </a:t>
            </a:r>
          </a:p>
          <a:p>
            <a:pPr algn="ctr" eaLnBrk="1" hangingPunct="1"/>
            <a:r>
              <a:rPr lang="en-US" altLang="zh-TW"/>
              <a:t>r</a:t>
            </a:r>
            <a:r>
              <a:rPr lang="en-US" altLang="zh-TW" baseline="-25000"/>
              <a:t>n</a:t>
            </a:r>
            <a:r>
              <a:rPr lang="en-US" altLang="zh-TW"/>
              <a:t> = 2</a:t>
            </a:r>
            <a:r>
              <a:rPr lang="en-US" altLang="zh-TW" baseline="30000"/>
              <a:t>n </a:t>
            </a:r>
          </a:p>
          <a:p>
            <a:pPr algn="ctr" eaLnBrk="1" hangingPunct="1"/>
            <a:r>
              <a:rPr lang="en-US" altLang="en-US"/>
              <a:t>But we will compute again</a:t>
            </a:r>
          </a:p>
          <a:p>
            <a:pPr algn="ctr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135188" y="0"/>
            <a:ext cx="4799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Solving Merge Sort Recurrence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3667125" y="533400"/>
            <a:ext cx="17526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</a:t>
            </a:r>
            <a:r>
              <a:rPr lang="en-US" altLang="zh-TW" baseline="-25000"/>
              <a:t>2k</a:t>
            </a:r>
            <a:r>
              <a:rPr lang="en-US" altLang="zh-TW"/>
              <a:t> &lt;= 2T</a:t>
            </a:r>
            <a:r>
              <a:rPr lang="en-US" altLang="zh-TW" baseline="-25000"/>
              <a:t>k</a:t>
            </a:r>
            <a:r>
              <a:rPr lang="en-US" altLang="zh-TW"/>
              <a:t> + 2k</a:t>
            </a:r>
          </a:p>
        </p:txBody>
      </p:sp>
      <p:sp>
        <p:nvSpPr>
          <p:cNvPr id="59396" name="Text Box 7"/>
          <p:cNvSpPr txBox="1">
            <a:spLocks noChangeArrowheads="1"/>
          </p:cNvSpPr>
          <p:nvPr/>
        </p:nvSpPr>
        <p:spPr bwMode="auto">
          <a:xfrm>
            <a:off x="1752600" y="1066800"/>
            <a:ext cx="56276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could we guess T</a:t>
            </a:r>
            <a:r>
              <a:rPr lang="en-US" altLang="zh-TW" baseline="-25000"/>
              <a:t>k</a:t>
            </a:r>
            <a:r>
              <a:rPr lang="en-US" altLang="zh-TW"/>
              <a:t> &lt;= k log</a:t>
            </a:r>
            <a:r>
              <a:rPr lang="en-US" altLang="zh-TW" baseline="-25000"/>
              <a:t>2</a:t>
            </a:r>
            <a:r>
              <a:rPr lang="en-US" altLang="zh-TW"/>
              <a:t>k in the first place?</a:t>
            </a:r>
          </a:p>
        </p:txBody>
      </p:sp>
      <p:sp>
        <p:nvSpPr>
          <p:cNvPr id="1152009" name="Text Box 9"/>
          <p:cNvSpPr txBox="1">
            <a:spLocks noChangeArrowheads="1"/>
          </p:cNvSpPr>
          <p:nvPr/>
        </p:nvSpPr>
        <p:spPr bwMode="auto">
          <a:xfrm>
            <a:off x="0" y="6354763"/>
            <a:ext cx="692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/>
              <a:t>Level 0</a:t>
            </a:r>
          </a:p>
        </p:txBody>
      </p:sp>
      <p:sp>
        <p:nvSpPr>
          <p:cNvPr id="1152011" name="Text Box 11"/>
          <p:cNvSpPr txBox="1">
            <a:spLocks noChangeArrowheads="1"/>
          </p:cNvSpPr>
          <p:nvPr/>
        </p:nvSpPr>
        <p:spPr bwMode="auto">
          <a:xfrm>
            <a:off x="0" y="5715000"/>
            <a:ext cx="666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/>
              <a:t>Level 1</a:t>
            </a:r>
          </a:p>
        </p:txBody>
      </p:sp>
      <p:sp>
        <p:nvSpPr>
          <p:cNvPr id="1152012" name="Text Box 12"/>
          <p:cNvSpPr txBox="1">
            <a:spLocks noChangeArrowheads="1"/>
          </p:cNvSpPr>
          <p:nvPr/>
        </p:nvSpPr>
        <p:spPr bwMode="auto">
          <a:xfrm>
            <a:off x="0" y="5181600"/>
            <a:ext cx="692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/>
              <a:t>Level 2</a:t>
            </a:r>
          </a:p>
        </p:txBody>
      </p:sp>
      <p:sp>
        <p:nvSpPr>
          <p:cNvPr id="1152013" name="Text Box 13"/>
          <p:cNvSpPr txBox="1">
            <a:spLocks noChangeArrowheads="1"/>
          </p:cNvSpPr>
          <p:nvPr/>
        </p:nvSpPr>
        <p:spPr bwMode="auto">
          <a:xfrm>
            <a:off x="-6350" y="4602163"/>
            <a:ext cx="692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/>
              <a:t>Level 3</a:t>
            </a:r>
          </a:p>
        </p:txBody>
      </p:sp>
      <p:pic>
        <p:nvPicPr>
          <p:cNvPr id="59401" name="Picture 12" descr="mergesort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743200"/>
            <a:ext cx="31242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2" name="Left Brace 14"/>
          <p:cNvSpPr>
            <a:spLocks/>
          </p:cNvSpPr>
          <p:nvPr/>
        </p:nvSpPr>
        <p:spPr bwMode="auto">
          <a:xfrm>
            <a:off x="457200" y="2798763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3" name="TextBox 15"/>
          <p:cNvSpPr txBox="1">
            <a:spLocks noChangeArrowheads="1"/>
          </p:cNvSpPr>
          <p:nvPr/>
        </p:nvSpPr>
        <p:spPr bwMode="auto">
          <a:xfrm rot="-5400000">
            <a:off x="-89694" y="3671094"/>
            <a:ext cx="854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Divide</a:t>
            </a:r>
          </a:p>
        </p:txBody>
      </p:sp>
      <p:sp>
        <p:nvSpPr>
          <p:cNvPr id="59404" name="Left Brace 16"/>
          <p:cNvSpPr>
            <a:spLocks/>
          </p:cNvSpPr>
          <p:nvPr/>
        </p:nvSpPr>
        <p:spPr bwMode="auto">
          <a:xfrm rot="10800000">
            <a:off x="3657600" y="4537075"/>
            <a:ext cx="228600" cy="2057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5" name="TextBox 17"/>
          <p:cNvSpPr txBox="1">
            <a:spLocks noChangeArrowheads="1"/>
          </p:cNvSpPr>
          <p:nvPr/>
        </p:nvSpPr>
        <p:spPr bwMode="auto">
          <a:xfrm rot="-5400000">
            <a:off x="3721101" y="5368925"/>
            <a:ext cx="874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Merge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733800" y="1470025"/>
            <a:ext cx="5410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 dirty="0"/>
              <a:t>If there are n numbers there are log</a:t>
            </a:r>
            <a:r>
              <a:rPr lang="en-US" altLang="zh-TW" sz="1600" baseline="-25000" dirty="0"/>
              <a:t>2</a:t>
            </a:r>
            <a:r>
              <a:rPr lang="en-US" altLang="zh-TW" sz="1600" dirty="0"/>
              <a:t>n levels.</a:t>
            </a:r>
          </a:p>
          <a:p>
            <a:pPr eaLnBrk="1" hangingPunct="1"/>
            <a:endParaRPr lang="en-US" altLang="zh-TW" sz="1600" dirty="0"/>
          </a:p>
          <a:p>
            <a:pPr eaLnBrk="1" hangingPunct="1"/>
            <a:r>
              <a:rPr lang="en-US" altLang="zh-TW" sz="1600" dirty="0"/>
              <a:t>In each level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we need to solve 2</a:t>
            </a:r>
            <a:r>
              <a:rPr lang="en-US" altLang="zh-TW" sz="1600" baseline="30000" dirty="0"/>
              <a:t>i-1</a:t>
            </a:r>
            <a:r>
              <a:rPr lang="en-US" altLang="zh-TW" sz="1600" dirty="0"/>
              <a:t> merge problems.</a:t>
            </a:r>
          </a:p>
          <a:p>
            <a:pPr eaLnBrk="1" hangingPunct="1"/>
            <a:endParaRPr lang="en-US" altLang="zh-TW" sz="1600" dirty="0"/>
          </a:p>
          <a:p>
            <a:pPr eaLnBrk="1" hangingPunct="1"/>
            <a:r>
              <a:rPr lang="en-US" altLang="zh-TW" sz="1600" dirty="0"/>
              <a:t>Each merge problem in level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has two </a:t>
            </a:r>
            <a:r>
              <a:rPr lang="en-US" altLang="zh-TW" sz="1600" dirty="0" err="1"/>
              <a:t>subseqences</a:t>
            </a:r>
            <a:r>
              <a:rPr lang="en-US" altLang="zh-TW" sz="1600" dirty="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 dirty="0"/>
              <a:t>of n/2</a:t>
            </a:r>
            <a:r>
              <a:rPr lang="en-US" altLang="zh-TW" sz="1600" baseline="30000" dirty="0"/>
              <a:t>i</a:t>
            </a:r>
            <a:r>
              <a:rPr lang="en-US" altLang="zh-TW" sz="1600" dirty="0"/>
              <a:t> numbers, and so can be solved in 2n/2</a:t>
            </a:r>
            <a:r>
              <a:rPr lang="en-US" altLang="zh-TW" sz="1600" baseline="30000" dirty="0"/>
              <a:t>i = </a:t>
            </a:r>
            <a:r>
              <a:rPr lang="en-US" altLang="zh-TW" sz="1600" dirty="0"/>
              <a:t>n/2</a:t>
            </a:r>
            <a:r>
              <a:rPr lang="en-US" altLang="zh-TW" sz="1600" baseline="30000" dirty="0"/>
              <a:t>i-1</a:t>
            </a:r>
            <a:r>
              <a:rPr lang="en-US" altLang="zh-TW" sz="1600" dirty="0"/>
              <a:t> steps.</a:t>
            </a:r>
          </a:p>
          <a:p>
            <a:pPr eaLnBrk="1" hangingPunct="1"/>
            <a:endParaRPr lang="en-US" altLang="zh-TW" sz="1600" dirty="0"/>
          </a:p>
          <a:p>
            <a:pPr eaLnBrk="1" hangingPunct="1"/>
            <a:r>
              <a:rPr lang="en-US" altLang="zh-TW" sz="1600" dirty="0"/>
              <a:t>So each level requires a total of (2</a:t>
            </a:r>
            <a:r>
              <a:rPr lang="en-US" altLang="zh-TW" sz="1600" baseline="30000" dirty="0"/>
              <a:t>i-1</a:t>
            </a:r>
            <a:r>
              <a:rPr lang="en-US" altLang="zh-TW" sz="1600" dirty="0"/>
              <a:t>)(n/2</a:t>
            </a:r>
            <a:r>
              <a:rPr lang="en-US" altLang="zh-TW" sz="1600" baseline="30000" dirty="0"/>
              <a:t>i-1</a:t>
            </a:r>
            <a:r>
              <a:rPr lang="en-US" altLang="zh-TW" sz="1600" dirty="0"/>
              <a:t>)=n steps.</a:t>
            </a:r>
          </a:p>
          <a:p>
            <a:pPr eaLnBrk="1" hangingPunct="1"/>
            <a:endParaRPr lang="en-US" altLang="zh-TW" sz="1600" dirty="0"/>
          </a:p>
          <a:p>
            <a:pPr eaLnBrk="1" hangingPunct="1"/>
            <a:r>
              <a:rPr lang="en-US" altLang="zh-TW" sz="1600" dirty="0"/>
              <a:t>Since there are log</a:t>
            </a:r>
            <a:r>
              <a:rPr lang="en-US" altLang="zh-TW" sz="1600" baseline="-25000" dirty="0"/>
              <a:t>2</a:t>
            </a:r>
            <a:r>
              <a:rPr lang="en-US" altLang="zh-TW" sz="1600" dirty="0"/>
              <a:t>n levels,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 dirty="0"/>
              <a:t>the total number of steps is at most nlog</a:t>
            </a:r>
            <a:r>
              <a:rPr lang="en-US" altLang="zh-TW" sz="1600" baseline="-25000" dirty="0"/>
              <a:t>2</a:t>
            </a:r>
            <a:r>
              <a:rPr lang="en-US" altLang="zh-TW" sz="1600" dirty="0"/>
              <a:t>n.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6934200" y="2209800"/>
            <a:ext cx="152400" cy="1447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7696200" y="3048000"/>
            <a:ext cx="7620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2009" grpId="0"/>
      <p:bldP spid="1152011" grpId="0"/>
      <p:bldP spid="1152012" grpId="0"/>
      <p:bldP spid="11520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471738" y="457200"/>
            <a:ext cx="415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Solving Fibonacci Sequence</a:t>
            </a:r>
          </a:p>
        </p:txBody>
      </p:sp>
      <p:sp>
        <p:nvSpPr>
          <p:cNvPr id="1096707" name="Rectangle 3"/>
          <p:cNvSpPr>
            <a:spLocks noChangeArrowheads="1"/>
          </p:cNvSpPr>
          <p:nvPr/>
        </p:nvSpPr>
        <p:spPr bwMode="auto">
          <a:xfrm>
            <a:off x="457200" y="1371600"/>
            <a:ext cx="82296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0</a:t>
            </a:r>
            <a:r>
              <a:rPr lang="en-US" altLang="zh-TW"/>
              <a:t>=0, 	a</a:t>
            </a:r>
            <a:r>
              <a:rPr lang="en-US" altLang="zh-TW" baseline="-25000"/>
              <a:t>1</a:t>
            </a:r>
            <a:r>
              <a:rPr lang="en-US" altLang="zh-TW"/>
              <a:t>=1, 	a</a:t>
            </a:r>
            <a:r>
              <a:rPr lang="en-US" altLang="zh-TW" baseline="-25000"/>
              <a:t>k</a:t>
            </a:r>
            <a:r>
              <a:rPr lang="en-US" altLang="zh-TW"/>
              <a:t> = a</a:t>
            </a:r>
            <a:r>
              <a:rPr lang="en-US" altLang="zh-TW" baseline="-25000"/>
              <a:t>k-1</a:t>
            </a:r>
            <a:r>
              <a:rPr lang="en-US" altLang="zh-TW"/>
              <a:t> + a</a:t>
            </a:r>
            <a:r>
              <a:rPr lang="en-US" altLang="zh-TW" baseline="-25000"/>
              <a:t>k-2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0</a:t>
            </a:r>
            <a:r>
              <a:rPr lang="en-US" altLang="zh-TW"/>
              <a:t> = 1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 =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1</a:t>
            </a:r>
            <a:r>
              <a:rPr lang="en-US" altLang="zh-TW"/>
              <a:t> = 2a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0</a:t>
            </a:r>
            <a:r>
              <a:rPr lang="en-US" altLang="zh-TW"/>
              <a:t> = 2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4</a:t>
            </a:r>
            <a:r>
              <a:rPr lang="en-US" altLang="zh-TW"/>
              <a:t> = a</a:t>
            </a:r>
            <a:r>
              <a:rPr lang="en-US" altLang="zh-TW" baseline="-25000"/>
              <a:t>3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= 2a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1</a:t>
            </a:r>
            <a:r>
              <a:rPr lang="en-US" altLang="zh-TW"/>
              <a:t> = 3a</a:t>
            </a:r>
            <a:r>
              <a:rPr lang="en-US" altLang="zh-TW" baseline="-25000"/>
              <a:t>1</a:t>
            </a:r>
            <a:r>
              <a:rPr lang="en-US" altLang="zh-TW"/>
              <a:t> + 2a</a:t>
            </a:r>
            <a:r>
              <a:rPr lang="en-US" altLang="zh-TW" baseline="-25000"/>
              <a:t>0</a:t>
            </a:r>
            <a:r>
              <a:rPr lang="en-US" altLang="zh-TW"/>
              <a:t> = 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5</a:t>
            </a:r>
            <a:r>
              <a:rPr lang="en-US" altLang="zh-TW"/>
              <a:t> = a</a:t>
            </a:r>
            <a:r>
              <a:rPr lang="en-US" altLang="zh-TW" baseline="-25000"/>
              <a:t>4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= 2a</a:t>
            </a:r>
            <a:r>
              <a:rPr lang="en-US" altLang="zh-TW" baseline="-25000"/>
              <a:t>3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= 3a</a:t>
            </a:r>
            <a:r>
              <a:rPr lang="en-US" altLang="zh-TW" baseline="-25000"/>
              <a:t>2</a:t>
            </a:r>
            <a:r>
              <a:rPr lang="en-US" altLang="zh-TW"/>
              <a:t> + 2a</a:t>
            </a:r>
            <a:r>
              <a:rPr lang="en-US" altLang="zh-TW" baseline="-25000"/>
              <a:t>1</a:t>
            </a:r>
            <a:r>
              <a:rPr lang="en-US" altLang="zh-TW"/>
              <a:t> = 5a</a:t>
            </a:r>
            <a:r>
              <a:rPr lang="en-US" altLang="zh-TW" baseline="-25000"/>
              <a:t>1</a:t>
            </a:r>
            <a:r>
              <a:rPr lang="en-US" altLang="zh-TW"/>
              <a:t> + 3a</a:t>
            </a:r>
            <a:r>
              <a:rPr lang="en-US" altLang="zh-TW" baseline="-25000"/>
              <a:t>0</a:t>
            </a:r>
            <a:r>
              <a:rPr lang="en-US" altLang="zh-TW"/>
              <a:t> = 5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6</a:t>
            </a:r>
            <a:r>
              <a:rPr lang="en-US" altLang="zh-TW"/>
              <a:t> = a</a:t>
            </a:r>
            <a:r>
              <a:rPr lang="en-US" altLang="zh-TW" baseline="-25000"/>
              <a:t>5</a:t>
            </a:r>
            <a:r>
              <a:rPr lang="en-US" altLang="zh-TW"/>
              <a:t> + a</a:t>
            </a:r>
            <a:r>
              <a:rPr lang="en-US" altLang="zh-TW" baseline="-25000"/>
              <a:t>4</a:t>
            </a:r>
            <a:r>
              <a:rPr lang="en-US" altLang="zh-TW"/>
              <a:t> = 2a</a:t>
            </a:r>
            <a:r>
              <a:rPr lang="en-US" altLang="zh-TW" baseline="-25000"/>
              <a:t>4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= 3a</a:t>
            </a:r>
            <a:r>
              <a:rPr lang="en-US" altLang="zh-TW" baseline="-25000"/>
              <a:t>3</a:t>
            </a:r>
            <a:r>
              <a:rPr lang="en-US" altLang="zh-TW"/>
              <a:t> + 2a</a:t>
            </a:r>
            <a:r>
              <a:rPr lang="en-US" altLang="zh-TW" baseline="-25000"/>
              <a:t>2</a:t>
            </a:r>
            <a:r>
              <a:rPr lang="en-US" altLang="zh-TW"/>
              <a:t> = 5a</a:t>
            </a:r>
            <a:r>
              <a:rPr lang="en-US" altLang="zh-TW" baseline="-25000"/>
              <a:t>2</a:t>
            </a:r>
            <a:r>
              <a:rPr lang="en-US" altLang="zh-TW"/>
              <a:t> + 3a</a:t>
            </a:r>
            <a:r>
              <a:rPr lang="en-US" altLang="zh-TW" baseline="-25000"/>
              <a:t>1</a:t>
            </a:r>
            <a:r>
              <a:rPr lang="en-US" altLang="zh-TW"/>
              <a:t> = 8a</a:t>
            </a:r>
            <a:r>
              <a:rPr lang="en-US" altLang="zh-TW" baseline="-25000"/>
              <a:t>1</a:t>
            </a:r>
            <a:r>
              <a:rPr lang="en-US" altLang="zh-TW"/>
              <a:t> + 5a</a:t>
            </a:r>
            <a:r>
              <a:rPr lang="en-US" altLang="zh-TW" baseline="-25000"/>
              <a:t>0</a:t>
            </a:r>
            <a:r>
              <a:rPr lang="en-US" altLang="zh-TW"/>
              <a:t> = 8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7</a:t>
            </a:r>
            <a:r>
              <a:rPr lang="en-US" altLang="zh-TW"/>
              <a:t> = a</a:t>
            </a:r>
            <a:r>
              <a:rPr lang="en-US" altLang="zh-TW" baseline="-25000"/>
              <a:t>6</a:t>
            </a:r>
            <a:r>
              <a:rPr lang="en-US" altLang="zh-TW"/>
              <a:t> + a</a:t>
            </a:r>
            <a:r>
              <a:rPr lang="en-US" altLang="zh-TW" baseline="-25000"/>
              <a:t>5</a:t>
            </a:r>
            <a:r>
              <a:rPr lang="en-US" altLang="zh-TW"/>
              <a:t> = 2a</a:t>
            </a:r>
            <a:r>
              <a:rPr lang="en-US" altLang="zh-TW" baseline="-25000"/>
              <a:t>5</a:t>
            </a:r>
            <a:r>
              <a:rPr lang="en-US" altLang="zh-TW"/>
              <a:t> + a</a:t>
            </a:r>
            <a:r>
              <a:rPr lang="en-US" altLang="zh-TW" baseline="-25000"/>
              <a:t>4</a:t>
            </a:r>
            <a:r>
              <a:rPr lang="en-US" altLang="zh-TW"/>
              <a:t> = 3a</a:t>
            </a:r>
            <a:r>
              <a:rPr lang="en-US" altLang="zh-TW" baseline="-25000"/>
              <a:t>4</a:t>
            </a:r>
            <a:r>
              <a:rPr lang="en-US" altLang="zh-TW"/>
              <a:t> + 2a</a:t>
            </a:r>
            <a:r>
              <a:rPr lang="en-US" altLang="zh-TW" baseline="-25000"/>
              <a:t>3</a:t>
            </a:r>
            <a:r>
              <a:rPr lang="en-US" altLang="zh-TW"/>
              <a:t> = 5a</a:t>
            </a:r>
            <a:r>
              <a:rPr lang="en-US" altLang="zh-TW" baseline="-25000"/>
              <a:t>3</a:t>
            </a:r>
            <a:r>
              <a:rPr lang="en-US" altLang="zh-TW"/>
              <a:t> + 3a</a:t>
            </a:r>
            <a:r>
              <a:rPr lang="en-US" altLang="zh-TW" baseline="-25000"/>
              <a:t>2</a:t>
            </a:r>
            <a:r>
              <a:rPr lang="en-US" altLang="zh-TW"/>
              <a:t> = 8a</a:t>
            </a:r>
            <a:r>
              <a:rPr lang="en-US" altLang="zh-TW" baseline="-25000"/>
              <a:t>2</a:t>
            </a:r>
            <a:r>
              <a:rPr lang="en-US" altLang="zh-TW"/>
              <a:t> + 5a</a:t>
            </a:r>
            <a:r>
              <a:rPr lang="en-US" altLang="zh-TW" baseline="-25000"/>
              <a:t>1</a:t>
            </a:r>
            <a:r>
              <a:rPr lang="en-US" altLang="zh-TW"/>
              <a:t> = 13a</a:t>
            </a:r>
            <a:r>
              <a:rPr lang="en-US" altLang="zh-TW" baseline="-25000"/>
              <a:t>1</a:t>
            </a:r>
            <a:r>
              <a:rPr lang="en-US" altLang="zh-TW"/>
              <a:t> + 8a</a:t>
            </a:r>
            <a:r>
              <a:rPr lang="en-US" altLang="zh-TW" baseline="-25000"/>
              <a:t>0</a:t>
            </a:r>
            <a:r>
              <a:rPr lang="en-US" altLang="zh-TW"/>
              <a:t> = 13</a:t>
            </a:r>
          </a:p>
          <a:p>
            <a:pPr eaLnBrk="1" hangingPunct="1"/>
            <a:endParaRPr lang="en-US" altLang="zh-TW"/>
          </a:p>
        </p:txBody>
      </p:sp>
      <p:sp>
        <p:nvSpPr>
          <p:cNvPr id="1096708" name="Text Box 4"/>
          <p:cNvSpPr txBox="1">
            <a:spLocks noChangeArrowheads="1"/>
          </p:cNvSpPr>
          <p:nvPr/>
        </p:nvSpPr>
        <p:spPr bwMode="auto">
          <a:xfrm>
            <a:off x="2514600" y="5486400"/>
            <a:ext cx="403701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See the pattern a</a:t>
            </a:r>
            <a:r>
              <a:rPr lang="en-US" altLang="zh-TW" baseline="-25000"/>
              <a:t>n</a:t>
            </a:r>
            <a:r>
              <a:rPr lang="en-US" altLang="zh-TW"/>
              <a:t> = a</a:t>
            </a:r>
            <a:r>
              <a:rPr lang="en-US" altLang="zh-TW" baseline="-25000"/>
              <a:t>n-k</a:t>
            </a:r>
            <a:r>
              <a:rPr lang="en-US" altLang="zh-TW"/>
              <a:t>a</a:t>
            </a:r>
            <a:r>
              <a:rPr lang="en-US" altLang="zh-TW" baseline="-25000"/>
              <a:t>k+1</a:t>
            </a:r>
            <a:r>
              <a:rPr lang="en-US" altLang="zh-TW"/>
              <a:t> + a</a:t>
            </a:r>
            <a:r>
              <a:rPr lang="en-US" altLang="zh-TW" baseline="-25000"/>
              <a:t>n-k-1</a:t>
            </a:r>
            <a:r>
              <a:rPr lang="en-US" altLang="zh-TW"/>
              <a:t>a</a:t>
            </a:r>
            <a:r>
              <a:rPr lang="en-US" altLang="zh-TW" baseline="-25000"/>
              <a:t>k</a:t>
            </a:r>
            <a:endParaRPr lang="en-US" altLang="zh-TW"/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2514600" y="6172200"/>
            <a:ext cx="5386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but this does not give a formula for computing a</a:t>
            </a:r>
            <a:r>
              <a:rPr lang="en-US" altLang="zh-TW" baseline="-25000"/>
              <a:t>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8" grpId="0" animBg="1"/>
      <p:bldP spid="109670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471738" y="457200"/>
            <a:ext cx="415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Solving Fibonacci Sequence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457200" y="1371600"/>
            <a:ext cx="82296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0</a:t>
            </a:r>
            <a:r>
              <a:rPr lang="en-US" altLang="zh-TW"/>
              <a:t>=0, 	a</a:t>
            </a:r>
            <a:r>
              <a:rPr lang="en-US" altLang="zh-TW" baseline="-25000"/>
              <a:t>1</a:t>
            </a:r>
            <a:r>
              <a:rPr lang="en-US" altLang="zh-TW"/>
              <a:t>=1, 	a</a:t>
            </a:r>
            <a:r>
              <a:rPr lang="en-US" altLang="zh-TW" baseline="-25000"/>
              <a:t>k</a:t>
            </a:r>
            <a:r>
              <a:rPr lang="en-US" altLang="zh-TW"/>
              <a:t> = a</a:t>
            </a:r>
            <a:r>
              <a:rPr lang="en-US" altLang="zh-TW" baseline="-25000"/>
              <a:t>k-1</a:t>
            </a:r>
            <a:r>
              <a:rPr lang="en-US" altLang="zh-TW"/>
              <a:t> + a</a:t>
            </a:r>
            <a:r>
              <a:rPr lang="en-US" altLang="zh-TW" baseline="-25000"/>
              <a:t>k-2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 = 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0</a:t>
            </a:r>
            <a:r>
              <a:rPr lang="en-US" altLang="zh-TW"/>
              <a:t> = 1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 = 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1</a:t>
            </a:r>
            <a:r>
              <a:rPr lang="en-US" altLang="zh-TW"/>
              <a:t> = 2a</a:t>
            </a:r>
            <a:r>
              <a:rPr lang="en-US" altLang="zh-TW" baseline="-25000"/>
              <a:t>1</a:t>
            </a:r>
            <a:r>
              <a:rPr lang="en-US" altLang="zh-TW"/>
              <a:t> + a</a:t>
            </a:r>
            <a:r>
              <a:rPr lang="en-US" altLang="zh-TW" baseline="-25000"/>
              <a:t>0</a:t>
            </a:r>
            <a:r>
              <a:rPr lang="en-US" altLang="zh-TW"/>
              <a:t> = 2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4</a:t>
            </a:r>
            <a:r>
              <a:rPr lang="en-US" altLang="zh-TW"/>
              <a:t> = a</a:t>
            </a:r>
            <a:r>
              <a:rPr lang="en-US" altLang="zh-TW" baseline="-25000"/>
              <a:t>3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= 2a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1</a:t>
            </a:r>
            <a:r>
              <a:rPr lang="en-US" altLang="zh-TW"/>
              <a:t> = 3a</a:t>
            </a:r>
            <a:r>
              <a:rPr lang="en-US" altLang="zh-TW" baseline="-25000"/>
              <a:t>1</a:t>
            </a:r>
            <a:r>
              <a:rPr lang="en-US" altLang="zh-TW"/>
              <a:t> + 2a</a:t>
            </a:r>
            <a:r>
              <a:rPr lang="en-US" altLang="zh-TW" baseline="-25000"/>
              <a:t>0</a:t>
            </a:r>
            <a:r>
              <a:rPr lang="en-US" altLang="zh-TW"/>
              <a:t> = 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5</a:t>
            </a:r>
            <a:r>
              <a:rPr lang="en-US" altLang="zh-TW"/>
              <a:t> = a</a:t>
            </a:r>
            <a:r>
              <a:rPr lang="en-US" altLang="zh-TW" baseline="-25000"/>
              <a:t>4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= 2a</a:t>
            </a:r>
            <a:r>
              <a:rPr lang="en-US" altLang="zh-TW" baseline="-25000"/>
              <a:t>3</a:t>
            </a:r>
            <a:r>
              <a:rPr lang="en-US" altLang="zh-TW"/>
              <a:t> + a</a:t>
            </a:r>
            <a:r>
              <a:rPr lang="en-US" altLang="zh-TW" baseline="-25000"/>
              <a:t>2</a:t>
            </a:r>
            <a:r>
              <a:rPr lang="en-US" altLang="zh-TW"/>
              <a:t> = 3a</a:t>
            </a:r>
            <a:r>
              <a:rPr lang="en-US" altLang="zh-TW" baseline="-25000"/>
              <a:t>2</a:t>
            </a:r>
            <a:r>
              <a:rPr lang="en-US" altLang="zh-TW"/>
              <a:t> + 2a</a:t>
            </a:r>
            <a:r>
              <a:rPr lang="en-US" altLang="zh-TW" baseline="-25000"/>
              <a:t>1</a:t>
            </a:r>
            <a:r>
              <a:rPr lang="en-US" altLang="zh-TW"/>
              <a:t> = 5a</a:t>
            </a:r>
            <a:r>
              <a:rPr lang="en-US" altLang="zh-TW" baseline="-25000"/>
              <a:t>1</a:t>
            </a:r>
            <a:r>
              <a:rPr lang="en-US" altLang="zh-TW"/>
              <a:t> + 3a</a:t>
            </a:r>
            <a:r>
              <a:rPr lang="en-US" altLang="zh-TW" baseline="-25000"/>
              <a:t>0</a:t>
            </a:r>
            <a:r>
              <a:rPr lang="en-US" altLang="zh-TW"/>
              <a:t> = 5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6</a:t>
            </a:r>
            <a:r>
              <a:rPr lang="en-US" altLang="zh-TW"/>
              <a:t> = a</a:t>
            </a:r>
            <a:r>
              <a:rPr lang="en-US" altLang="zh-TW" baseline="-25000"/>
              <a:t>5</a:t>
            </a:r>
            <a:r>
              <a:rPr lang="en-US" altLang="zh-TW"/>
              <a:t> + a</a:t>
            </a:r>
            <a:r>
              <a:rPr lang="en-US" altLang="zh-TW" baseline="-25000"/>
              <a:t>4</a:t>
            </a:r>
            <a:r>
              <a:rPr lang="en-US" altLang="zh-TW"/>
              <a:t> = 2a</a:t>
            </a:r>
            <a:r>
              <a:rPr lang="en-US" altLang="zh-TW" baseline="-25000"/>
              <a:t>4</a:t>
            </a:r>
            <a:r>
              <a:rPr lang="en-US" altLang="zh-TW"/>
              <a:t> + a</a:t>
            </a:r>
            <a:r>
              <a:rPr lang="en-US" altLang="zh-TW" baseline="-25000"/>
              <a:t>3</a:t>
            </a:r>
            <a:r>
              <a:rPr lang="en-US" altLang="zh-TW"/>
              <a:t> = 3a</a:t>
            </a:r>
            <a:r>
              <a:rPr lang="en-US" altLang="zh-TW" baseline="-25000"/>
              <a:t>3</a:t>
            </a:r>
            <a:r>
              <a:rPr lang="en-US" altLang="zh-TW"/>
              <a:t> + 2a</a:t>
            </a:r>
            <a:r>
              <a:rPr lang="en-US" altLang="zh-TW" baseline="-25000"/>
              <a:t>2</a:t>
            </a:r>
            <a:r>
              <a:rPr lang="en-US" altLang="zh-TW"/>
              <a:t> = 5a</a:t>
            </a:r>
            <a:r>
              <a:rPr lang="en-US" altLang="zh-TW" baseline="-25000"/>
              <a:t>2</a:t>
            </a:r>
            <a:r>
              <a:rPr lang="en-US" altLang="zh-TW"/>
              <a:t> + 3a</a:t>
            </a:r>
            <a:r>
              <a:rPr lang="en-US" altLang="zh-TW" baseline="-25000"/>
              <a:t>1</a:t>
            </a:r>
            <a:r>
              <a:rPr lang="en-US" altLang="zh-TW"/>
              <a:t> = 8a</a:t>
            </a:r>
            <a:r>
              <a:rPr lang="en-US" altLang="zh-TW" baseline="-25000"/>
              <a:t>1</a:t>
            </a:r>
            <a:r>
              <a:rPr lang="en-US" altLang="zh-TW"/>
              <a:t> + 5a</a:t>
            </a:r>
            <a:r>
              <a:rPr lang="en-US" altLang="zh-TW" baseline="-25000"/>
              <a:t>0</a:t>
            </a:r>
            <a:r>
              <a:rPr lang="en-US" altLang="zh-TW"/>
              <a:t> = 8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7</a:t>
            </a:r>
            <a:r>
              <a:rPr lang="en-US" altLang="zh-TW"/>
              <a:t> = a</a:t>
            </a:r>
            <a:r>
              <a:rPr lang="en-US" altLang="zh-TW" baseline="-25000"/>
              <a:t>6</a:t>
            </a:r>
            <a:r>
              <a:rPr lang="en-US" altLang="zh-TW"/>
              <a:t> + a</a:t>
            </a:r>
            <a:r>
              <a:rPr lang="en-US" altLang="zh-TW" baseline="-25000"/>
              <a:t>5</a:t>
            </a:r>
            <a:r>
              <a:rPr lang="en-US" altLang="zh-TW"/>
              <a:t> = 2a</a:t>
            </a:r>
            <a:r>
              <a:rPr lang="en-US" altLang="zh-TW" baseline="-25000"/>
              <a:t>5</a:t>
            </a:r>
            <a:r>
              <a:rPr lang="en-US" altLang="zh-TW"/>
              <a:t> + a</a:t>
            </a:r>
            <a:r>
              <a:rPr lang="en-US" altLang="zh-TW" baseline="-25000"/>
              <a:t>4</a:t>
            </a:r>
            <a:r>
              <a:rPr lang="en-US" altLang="zh-TW"/>
              <a:t> = 3a</a:t>
            </a:r>
            <a:r>
              <a:rPr lang="en-US" altLang="zh-TW" baseline="-25000"/>
              <a:t>4</a:t>
            </a:r>
            <a:r>
              <a:rPr lang="en-US" altLang="zh-TW"/>
              <a:t> + 2a</a:t>
            </a:r>
            <a:r>
              <a:rPr lang="en-US" altLang="zh-TW" baseline="-25000"/>
              <a:t>3</a:t>
            </a:r>
            <a:r>
              <a:rPr lang="en-US" altLang="zh-TW"/>
              <a:t> = 5a</a:t>
            </a:r>
            <a:r>
              <a:rPr lang="en-US" altLang="zh-TW" baseline="-25000"/>
              <a:t>3</a:t>
            </a:r>
            <a:r>
              <a:rPr lang="en-US" altLang="zh-TW"/>
              <a:t> + 3a</a:t>
            </a:r>
            <a:r>
              <a:rPr lang="en-US" altLang="zh-TW" baseline="-25000"/>
              <a:t>2</a:t>
            </a:r>
            <a:r>
              <a:rPr lang="en-US" altLang="zh-TW"/>
              <a:t> = 8a</a:t>
            </a:r>
            <a:r>
              <a:rPr lang="en-US" altLang="zh-TW" baseline="-25000"/>
              <a:t>2</a:t>
            </a:r>
            <a:r>
              <a:rPr lang="en-US" altLang="zh-TW"/>
              <a:t> + 5a</a:t>
            </a:r>
            <a:r>
              <a:rPr lang="en-US" altLang="zh-TW" baseline="-25000"/>
              <a:t>1</a:t>
            </a:r>
            <a:r>
              <a:rPr lang="en-US" altLang="zh-TW"/>
              <a:t> = 13a</a:t>
            </a:r>
            <a:r>
              <a:rPr lang="en-US" altLang="zh-TW" baseline="-25000"/>
              <a:t>1</a:t>
            </a:r>
            <a:r>
              <a:rPr lang="en-US" altLang="zh-TW"/>
              <a:t> + 8a</a:t>
            </a:r>
            <a:r>
              <a:rPr lang="en-US" altLang="zh-TW" baseline="-25000"/>
              <a:t>0</a:t>
            </a:r>
            <a:r>
              <a:rPr lang="en-US" altLang="zh-TW"/>
              <a:t> = 13</a:t>
            </a:r>
          </a:p>
          <a:p>
            <a:pPr eaLnBrk="1" hangingPunct="1"/>
            <a:endParaRPr lang="en-US" altLang="zh-TW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2514600" y="5486400"/>
            <a:ext cx="4037013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See the pattern a</a:t>
            </a:r>
            <a:r>
              <a:rPr lang="en-US" altLang="zh-TW" baseline="-25000"/>
              <a:t>n</a:t>
            </a:r>
            <a:r>
              <a:rPr lang="en-US" altLang="zh-TW"/>
              <a:t> = a</a:t>
            </a:r>
            <a:r>
              <a:rPr lang="en-US" altLang="zh-TW" baseline="-25000"/>
              <a:t>n-k</a:t>
            </a:r>
            <a:r>
              <a:rPr lang="en-US" altLang="zh-TW"/>
              <a:t>a</a:t>
            </a:r>
            <a:r>
              <a:rPr lang="en-US" altLang="zh-TW" baseline="-25000"/>
              <a:t>k+1</a:t>
            </a:r>
            <a:r>
              <a:rPr lang="en-US" altLang="zh-TW"/>
              <a:t> + a</a:t>
            </a:r>
            <a:r>
              <a:rPr lang="en-US" altLang="zh-TW" baseline="-25000"/>
              <a:t>n-k-1</a:t>
            </a:r>
            <a:r>
              <a:rPr lang="en-US" altLang="zh-TW"/>
              <a:t>a</a:t>
            </a:r>
            <a:r>
              <a:rPr lang="en-US" altLang="zh-TW" baseline="-25000"/>
              <a:t>k</a:t>
            </a:r>
            <a:endParaRPr lang="en-US" altLang="zh-TW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514600" y="6172200"/>
            <a:ext cx="5386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but this does not give a formula for computing a</a:t>
            </a:r>
            <a:r>
              <a:rPr lang="en-US" altLang="zh-TW" baseline="-25000"/>
              <a:t>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91200" y="1143000"/>
            <a:ext cx="2438400" cy="17541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n</a:t>
            </a:r>
            <a:r>
              <a:rPr lang="en-US" altLang="zh-TW"/>
              <a:t> = a</a:t>
            </a:r>
            <a:r>
              <a:rPr lang="en-US" altLang="zh-TW" baseline="-25000"/>
              <a:t>n-k</a:t>
            </a:r>
            <a:r>
              <a:rPr lang="en-US" altLang="zh-TW"/>
              <a:t>a</a:t>
            </a:r>
            <a:r>
              <a:rPr lang="en-US" altLang="zh-TW" baseline="-25000"/>
              <a:t>k+1</a:t>
            </a:r>
            <a:r>
              <a:rPr lang="en-US" altLang="zh-TW"/>
              <a:t> + a</a:t>
            </a:r>
            <a:r>
              <a:rPr lang="en-US" altLang="zh-TW" baseline="-25000"/>
              <a:t>n-k-1</a:t>
            </a:r>
            <a:r>
              <a:rPr lang="en-US" altLang="zh-TW"/>
              <a:t>a</a:t>
            </a:r>
            <a:r>
              <a:rPr lang="en-US" altLang="zh-TW" baseline="-25000"/>
              <a:t>k</a:t>
            </a:r>
          </a:p>
          <a:p>
            <a:pPr eaLnBrk="1" hangingPunct="1"/>
            <a:r>
              <a:rPr lang="en-US" altLang="zh-TW"/>
              <a:t>k=1 =&gt;</a:t>
            </a:r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n</a:t>
            </a:r>
            <a:r>
              <a:rPr lang="en-US" altLang="zh-TW"/>
              <a:t> = a</a:t>
            </a:r>
            <a:r>
              <a:rPr lang="en-US" altLang="zh-TW" baseline="-25000"/>
              <a:t>n-1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n-2</a:t>
            </a:r>
            <a:r>
              <a:rPr lang="en-US" altLang="zh-TW"/>
              <a:t>a</a:t>
            </a:r>
            <a:r>
              <a:rPr lang="en-US" altLang="zh-TW" baseline="-25000"/>
              <a:t>1</a:t>
            </a:r>
          </a:p>
          <a:p>
            <a:pPr eaLnBrk="1" hangingPunct="1"/>
            <a:r>
              <a:rPr lang="en-US" altLang="zh-TW"/>
              <a:t>So, a</a:t>
            </a:r>
            <a:r>
              <a:rPr lang="en-US" altLang="zh-TW" baseline="-25000"/>
              <a:t>7</a:t>
            </a:r>
            <a:r>
              <a:rPr lang="en-US" altLang="zh-TW"/>
              <a:t> = a</a:t>
            </a:r>
            <a:r>
              <a:rPr lang="en-US" altLang="zh-TW" baseline="-25000"/>
              <a:t>7-1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7-2</a:t>
            </a:r>
            <a:r>
              <a:rPr lang="en-US" altLang="zh-TW"/>
              <a:t>a</a:t>
            </a:r>
            <a:r>
              <a:rPr lang="en-US" altLang="zh-TW" baseline="-25000"/>
              <a:t>1</a:t>
            </a:r>
          </a:p>
          <a:p>
            <a:pPr eaLnBrk="1" hangingPunct="1"/>
            <a:r>
              <a:rPr lang="en-US" altLang="zh-TW" baseline="-25000"/>
              <a:t> </a:t>
            </a:r>
            <a:r>
              <a:rPr lang="en-US" altLang="zh-TW"/>
              <a:t>         = a</a:t>
            </a:r>
            <a:r>
              <a:rPr lang="en-US" altLang="zh-TW" baseline="-25000"/>
              <a:t>6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  <a:r>
              <a:rPr lang="en-US" altLang="zh-TW"/>
              <a:t> + a</a:t>
            </a:r>
            <a:r>
              <a:rPr lang="en-US" altLang="zh-TW" baseline="-25000"/>
              <a:t>5</a:t>
            </a:r>
            <a:r>
              <a:rPr lang="en-US" altLang="zh-TW"/>
              <a:t>a</a:t>
            </a:r>
            <a:r>
              <a:rPr lang="en-US" altLang="zh-TW" baseline="-25000"/>
              <a:t>1</a:t>
            </a:r>
          </a:p>
          <a:p>
            <a:pPr eaLnBrk="1" hangingPunct="1"/>
            <a:r>
              <a:rPr lang="en-US" altLang="zh-TW" baseline="-25000"/>
              <a:t>              </a:t>
            </a:r>
            <a:r>
              <a:rPr lang="en-US" altLang="zh-TW"/>
              <a:t>= 8a</a:t>
            </a:r>
            <a:r>
              <a:rPr lang="en-US" altLang="zh-TW" baseline="-25000"/>
              <a:t>2</a:t>
            </a:r>
            <a:r>
              <a:rPr lang="en-US" altLang="zh-TW"/>
              <a:t> + 5a</a:t>
            </a:r>
            <a:r>
              <a:rPr lang="en-US" altLang="zh-TW" baseline="-25000"/>
              <a:t>1</a:t>
            </a:r>
            <a:endParaRPr lang="en-US" altLang="zh-TW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46700" y="4648200"/>
            <a:ext cx="990600" cy="3810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48400" y="1141413"/>
            <a:ext cx="2667000" cy="175418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n</a:t>
            </a:r>
            <a:r>
              <a:rPr lang="en-US" altLang="zh-TW"/>
              <a:t> = a</a:t>
            </a:r>
            <a:r>
              <a:rPr lang="en-US" altLang="zh-TW" baseline="-25000"/>
              <a:t>n-k</a:t>
            </a:r>
            <a:r>
              <a:rPr lang="en-US" altLang="zh-TW"/>
              <a:t>a</a:t>
            </a:r>
            <a:r>
              <a:rPr lang="en-US" altLang="zh-TW" baseline="-25000"/>
              <a:t>k+1</a:t>
            </a:r>
            <a:r>
              <a:rPr lang="en-US" altLang="zh-TW"/>
              <a:t> + a</a:t>
            </a:r>
            <a:r>
              <a:rPr lang="en-US" altLang="zh-TW" baseline="-25000"/>
              <a:t>n-k-1</a:t>
            </a:r>
            <a:r>
              <a:rPr lang="en-US" altLang="zh-TW"/>
              <a:t>a</a:t>
            </a:r>
            <a:r>
              <a:rPr lang="en-US" altLang="zh-TW" baseline="-25000"/>
              <a:t>k</a:t>
            </a:r>
          </a:p>
          <a:p>
            <a:pPr eaLnBrk="1" hangingPunct="1"/>
            <a:r>
              <a:rPr lang="en-US" altLang="zh-TW"/>
              <a:t>k=2 =&gt;</a:t>
            </a:r>
          </a:p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n</a:t>
            </a:r>
            <a:r>
              <a:rPr lang="en-US" altLang="zh-TW"/>
              <a:t> = a</a:t>
            </a:r>
            <a:r>
              <a:rPr lang="en-US" altLang="zh-TW" baseline="-25000"/>
              <a:t>n-2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 + a</a:t>
            </a:r>
            <a:r>
              <a:rPr lang="en-US" altLang="zh-TW" baseline="-25000"/>
              <a:t>n-3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</a:p>
          <a:p>
            <a:pPr eaLnBrk="1" hangingPunct="1"/>
            <a:r>
              <a:rPr lang="en-US" altLang="zh-TW"/>
              <a:t>So, a</a:t>
            </a:r>
            <a:r>
              <a:rPr lang="en-US" altLang="zh-TW" baseline="-25000"/>
              <a:t>7</a:t>
            </a:r>
            <a:r>
              <a:rPr lang="en-US" altLang="zh-TW"/>
              <a:t> = a</a:t>
            </a:r>
            <a:r>
              <a:rPr lang="en-US" altLang="zh-TW" baseline="-25000"/>
              <a:t>7-2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 + a</a:t>
            </a:r>
            <a:r>
              <a:rPr lang="en-US" altLang="zh-TW" baseline="-25000"/>
              <a:t>7-3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</a:p>
          <a:p>
            <a:pPr eaLnBrk="1" hangingPunct="1"/>
            <a:r>
              <a:rPr lang="en-US" altLang="zh-TW" baseline="-25000"/>
              <a:t> </a:t>
            </a:r>
            <a:r>
              <a:rPr lang="en-US" altLang="zh-TW"/>
              <a:t>         = a</a:t>
            </a:r>
            <a:r>
              <a:rPr lang="en-US" altLang="zh-TW" baseline="-25000"/>
              <a:t>5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 + a</a:t>
            </a:r>
            <a:r>
              <a:rPr lang="en-US" altLang="zh-TW" baseline="-25000"/>
              <a:t>4</a:t>
            </a:r>
            <a:r>
              <a:rPr lang="en-US" altLang="zh-TW"/>
              <a:t>a</a:t>
            </a:r>
            <a:r>
              <a:rPr lang="en-US" altLang="zh-TW" baseline="-25000"/>
              <a:t>2</a:t>
            </a:r>
          </a:p>
          <a:p>
            <a:pPr eaLnBrk="1" hangingPunct="1"/>
            <a:r>
              <a:rPr lang="en-US" altLang="zh-TW" baseline="-25000"/>
              <a:t>              </a:t>
            </a:r>
            <a:r>
              <a:rPr lang="en-US" altLang="zh-TW"/>
              <a:t>= 5a</a:t>
            </a:r>
            <a:r>
              <a:rPr lang="en-US" altLang="zh-TW" baseline="-25000"/>
              <a:t>3</a:t>
            </a:r>
            <a:r>
              <a:rPr lang="en-US" altLang="zh-TW"/>
              <a:t> + 3a</a:t>
            </a:r>
            <a:r>
              <a:rPr lang="en-US" altLang="zh-TW" baseline="-25000"/>
              <a:t>2</a:t>
            </a:r>
            <a:endParaRPr lang="en-US" altLang="zh-TW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179888" y="4660900"/>
            <a:ext cx="990600" cy="3810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 animBg="1"/>
      <p:bldP spid="7" grpId="1" animBg="1"/>
      <p:bldP spid="8" grpId="0" build="allAtOnce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905000" y="457200"/>
            <a:ext cx="5300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Second Order Recurrence Relation</a:t>
            </a:r>
          </a:p>
        </p:txBody>
      </p:sp>
      <p:sp>
        <p:nvSpPr>
          <p:cNvPr id="1065989" name="Rectangle 5"/>
          <p:cNvSpPr>
            <a:spLocks noChangeArrowheads="1"/>
          </p:cNvSpPr>
          <p:nvPr/>
        </p:nvSpPr>
        <p:spPr bwMode="auto">
          <a:xfrm>
            <a:off x="1828800" y="2590800"/>
            <a:ext cx="1911350" cy="395288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k</a:t>
            </a:r>
            <a:r>
              <a:rPr lang="en-US" altLang="zh-TW"/>
              <a:t> = Aa</a:t>
            </a:r>
            <a:r>
              <a:rPr lang="en-US" altLang="zh-TW" baseline="-25000"/>
              <a:t>k-1</a:t>
            </a:r>
            <a:r>
              <a:rPr lang="en-US" altLang="zh-TW"/>
              <a:t> + Ba</a:t>
            </a:r>
            <a:r>
              <a:rPr lang="en-US" altLang="zh-TW" baseline="-25000"/>
              <a:t>k-2</a:t>
            </a:r>
          </a:p>
        </p:txBody>
      </p:sp>
      <p:sp>
        <p:nvSpPr>
          <p:cNvPr id="1065990" name="Text Box 6"/>
          <p:cNvSpPr txBox="1">
            <a:spLocks noChangeArrowheads="1"/>
          </p:cNvSpPr>
          <p:nvPr/>
        </p:nvSpPr>
        <p:spPr bwMode="auto">
          <a:xfrm>
            <a:off x="1828800" y="3276600"/>
            <a:ext cx="39020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and B are real numbers and B≠0</a:t>
            </a:r>
          </a:p>
        </p:txBody>
      </p:sp>
      <p:sp>
        <p:nvSpPr>
          <p:cNvPr id="1065991" name="Text Box 7"/>
          <p:cNvSpPr txBox="1">
            <a:spLocks noChangeArrowheads="1"/>
          </p:cNvSpPr>
          <p:nvPr/>
        </p:nvSpPr>
        <p:spPr bwMode="auto">
          <a:xfrm>
            <a:off x="1889125" y="4384675"/>
            <a:ext cx="5256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For example, Fibonacci sequence is when A=B=1.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989" grpId="0" animBg="1"/>
      <p:bldP spid="1065990" grpId="0" animBg="1"/>
      <p:bldP spid="106599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338388" y="457200"/>
            <a:ext cx="4497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Geometric-Sequence Solution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581400" y="1371600"/>
            <a:ext cx="1911350" cy="395288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err="1"/>
              <a:t>a</a:t>
            </a:r>
            <a:r>
              <a:rPr lang="en-US" altLang="zh-TW" baseline="-25000" dirty="0" err="1"/>
              <a:t>k</a:t>
            </a:r>
            <a:r>
              <a:rPr lang="en-US" altLang="zh-TW" dirty="0"/>
              <a:t> = Aa</a:t>
            </a:r>
            <a:r>
              <a:rPr lang="en-US" altLang="zh-TW" baseline="-25000" dirty="0"/>
              <a:t>k-1</a:t>
            </a:r>
            <a:r>
              <a:rPr lang="en-US" altLang="zh-TW" dirty="0"/>
              <a:t> + Ba</a:t>
            </a:r>
            <a:r>
              <a:rPr lang="en-US" altLang="zh-TW" baseline="-25000" dirty="0"/>
              <a:t>k-2</a:t>
            </a:r>
          </a:p>
        </p:txBody>
      </p:sp>
      <p:sp>
        <p:nvSpPr>
          <p:cNvPr id="1097732" name="Text Box 4"/>
          <p:cNvSpPr txBox="1">
            <a:spLocks noChangeArrowheads="1"/>
          </p:cNvSpPr>
          <p:nvPr/>
        </p:nvSpPr>
        <p:spPr bwMode="auto">
          <a:xfrm>
            <a:off x="859631" y="2133600"/>
            <a:ext cx="544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Find solutions of the form (1, t, t</a:t>
            </a:r>
            <a:r>
              <a:rPr lang="en-US" altLang="zh-TW" baseline="30000" dirty="0"/>
              <a:t>2</a:t>
            </a:r>
            <a:r>
              <a:rPr lang="en-US" altLang="zh-TW" dirty="0"/>
              <a:t>, t</a:t>
            </a:r>
            <a:r>
              <a:rPr lang="en-US" altLang="zh-TW" baseline="30000" dirty="0"/>
              <a:t>3</a:t>
            </a:r>
            <a:r>
              <a:rPr lang="en-US" altLang="zh-TW" dirty="0"/>
              <a:t>, t</a:t>
            </a:r>
            <a:r>
              <a:rPr lang="en-US" altLang="zh-TW" baseline="30000" dirty="0"/>
              <a:t>4</a:t>
            </a:r>
            <a:r>
              <a:rPr lang="en-US" altLang="zh-TW" dirty="0"/>
              <a:t>, …, </a:t>
            </a:r>
            <a:r>
              <a:rPr lang="en-US" altLang="zh-TW" dirty="0" err="1"/>
              <a:t>t</a:t>
            </a:r>
            <a:r>
              <a:rPr lang="en-US" altLang="zh-TW" baseline="30000" dirty="0" err="1"/>
              <a:t>n</a:t>
            </a:r>
            <a:r>
              <a:rPr lang="en-US" altLang="zh-TW" dirty="0"/>
              <a:t>, …)</a:t>
            </a:r>
          </a:p>
        </p:txBody>
      </p:sp>
      <p:sp>
        <p:nvSpPr>
          <p:cNvPr id="1097733" name="Rectangle 5"/>
          <p:cNvSpPr>
            <a:spLocks noChangeArrowheads="1"/>
          </p:cNvSpPr>
          <p:nvPr/>
        </p:nvSpPr>
        <p:spPr bwMode="auto">
          <a:xfrm>
            <a:off x="3581400" y="3657600"/>
            <a:ext cx="1866900" cy="379413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</a:t>
            </a:r>
            <a:r>
              <a:rPr lang="en-US" altLang="zh-TW" baseline="30000"/>
              <a:t>k</a:t>
            </a:r>
            <a:r>
              <a:rPr lang="en-US" altLang="zh-TW"/>
              <a:t> = At</a:t>
            </a:r>
            <a:r>
              <a:rPr lang="en-US" altLang="zh-TW" baseline="30000"/>
              <a:t>k-1</a:t>
            </a:r>
            <a:r>
              <a:rPr lang="en-US" altLang="zh-TW"/>
              <a:t> + Bt</a:t>
            </a:r>
            <a:r>
              <a:rPr lang="en-US" altLang="zh-TW" baseline="30000"/>
              <a:t>k-2</a:t>
            </a:r>
          </a:p>
        </p:txBody>
      </p:sp>
      <p:sp>
        <p:nvSpPr>
          <p:cNvPr id="1097734" name="Text Box 6"/>
          <p:cNvSpPr txBox="1">
            <a:spLocks noChangeArrowheads="1"/>
          </p:cNvSpPr>
          <p:nvPr/>
        </p:nvSpPr>
        <p:spPr bwMode="auto">
          <a:xfrm>
            <a:off x="3276600" y="2895600"/>
            <a:ext cx="2478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That is, suppose a</a:t>
            </a:r>
            <a:r>
              <a:rPr lang="en-US" altLang="zh-TW" baseline="-25000"/>
              <a:t>k</a:t>
            </a:r>
            <a:r>
              <a:rPr lang="en-US" altLang="zh-TW"/>
              <a:t>=t</a:t>
            </a:r>
            <a:r>
              <a:rPr lang="en-US" altLang="zh-TW" baseline="30000"/>
              <a:t>k</a:t>
            </a:r>
          </a:p>
        </p:txBody>
      </p:sp>
      <p:sp>
        <p:nvSpPr>
          <p:cNvPr id="1097735" name="AutoShape 7"/>
          <p:cNvSpPr>
            <a:spLocks noChangeArrowheads="1"/>
          </p:cNvSpPr>
          <p:nvPr/>
        </p:nvSpPr>
        <p:spPr bwMode="auto">
          <a:xfrm>
            <a:off x="2819400" y="4419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7736" name="Rectangle 8"/>
          <p:cNvSpPr>
            <a:spLocks noChangeArrowheads="1"/>
          </p:cNvSpPr>
          <p:nvPr/>
        </p:nvSpPr>
        <p:spPr bwMode="auto">
          <a:xfrm>
            <a:off x="3581400" y="4419600"/>
            <a:ext cx="39998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t</a:t>
            </a:r>
            <a:r>
              <a:rPr lang="en-US" altLang="zh-TW" baseline="30000" dirty="0"/>
              <a:t>2</a:t>
            </a:r>
            <a:r>
              <a:rPr lang="en-US" altLang="zh-TW" dirty="0"/>
              <a:t> = At + </a:t>
            </a:r>
            <a:r>
              <a:rPr lang="en-US" altLang="zh-TW" dirty="0" smtClean="0"/>
              <a:t>B       (divide by t</a:t>
            </a:r>
            <a:r>
              <a:rPr lang="en-US" altLang="zh-TW" baseline="30000" dirty="0" smtClean="0"/>
              <a:t>k-2</a:t>
            </a:r>
            <a:r>
              <a:rPr lang="en-US" altLang="zh-TW" dirty="0" smtClean="0"/>
              <a:t>, t </a:t>
            </a:r>
            <a:r>
              <a:rPr lang="en-US" altLang="zh-TW" dirty="0" smtClean="0">
                <a:sym typeface="Symbol" panose="05050102010706020507" pitchFamily="18" charset="2"/>
              </a:rPr>
              <a:t> </a:t>
            </a:r>
            <a:r>
              <a:rPr lang="en-US" altLang="zh-TW" dirty="0" smtClean="0"/>
              <a:t>0)</a:t>
            </a:r>
            <a:endParaRPr lang="en-US" altLang="zh-TW" baseline="30000" dirty="0"/>
          </a:p>
        </p:txBody>
      </p:sp>
      <p:sp>
        <p:nvSpPr>
          <p:cNvPr id="1097737" name="AutoShape 9"/>
          <p:cNvSpPr>
            <a:spLocks noChangeArrowheads="1"/>
          </p:cNvSpPr>
          <p:nvPr/>
        </p:nvSpPr>
        <p:spPr bwMode="auto">
          <a:xfrm>
            <a:off x="2819400" y="5105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97738" name="Rectangle 10"/>
          <p:cNvSpPr>
            <a:spLocks noChangeArrowheads="1"/>
          </p:cNvSpPr>
          <p:nvPr/>
        </p:nvSpPr>
        <p:spPr bwMode="auto">
          <a:xfrm>
            <a:off x="3581400" y="5105400"/>
            <a:ext cx="1666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</a:t>
            </a:r>
            <a:r>
              <a:rPr lang="en-US" altLang="zh-TW" baseline="30000"/>
              <a:t>2</a:t>
            </a:r>
            <a:r>
              <a:rPr lang="en-US" altLang="zh-TW"/>
              <a:t> - At – B = 0</a:t>
            </a:r>
            <a:endParaRPr lang="en-US" altLang="zh-TW" baseline="30000"/>
          </a:p>
        </p:txBody>
      </p:sp>
      <p:sp>
        <p:nvSpPr>
          <p:cNvPr id="1097739" name="Text Box 11"/>
          <p:cNvSpPr txBox="1">
            <a:spLocks noChangeArrowheads="1"/>
          </p:cNvSpPr>
          <p:nvPr/>
        </p:nvSpPr>
        <p:spPr bwMode="auto">
          <a:xfrm>
            <a:off x="1566863" y="5943600"/>
            <a:ext cx="5976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 is a root of the quadratic equation t</a:t>
            </a:r>
            <a:r>
              <a:rPr lang="en-US" altLang="zh-TW" baseline="30000"/>
              <a:t>2</a:t>
            </a:r>
            <a:r>
              <a:rPr lang="en-US" altLang="zh-TW"/>
              <a:t> - At – B = 0.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2403" y="1415348"/>
            <a:ext cx="2087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Suppose that for some t </a:t>
            </a:r>
            <a:r>
              <a:rPr lang="en-US" sz="2000" dirty="0" smtClean="0">
                <a:sym typeface="Symbol" panose="05050102010706020507" pitchFamily="18" charset="2"/>
              </a:rPr>
              <a:t> 0, the sequence </a:t>
            </a:r>
            <a:r>
              <a:rPr lang="en-US" altLang="zh-TW" sz="2000" dirty="0"/>
              <a:t>(1, t, t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, t</a:t>
            </a:r>
            <a:r>
              <a:rPr lang="en-US" altLang="zh-TW" sz="2000" baseline="30000" dirty="0"/>
              <a:t>3</a:t>
            </a:r>
            <a:r>
              <a:rPr lang="en-US" altLang="zh-TW" sz="2000" dirty="0"/>
              <a:t>, t</a:t>
            </a:r>
            <a:r>
              <a:rPr lang="en-US" altLang="zh-TW" sz="2000" baseline="30000" dirty="0"/>
              <a:t>4</a:t>
            </a:r>
            <a:r>
              <a:rPr lang="en-US" altLang="zh-TW" sz="2000" dirty="0"/>
              <a:t>, …, </a:t>
            </a:r>
            <a:r>
              <a:rPr lang="en-US" altLang="zh-TW" sz="2000" dirty="0" err="1"/>
              <a:t>t</a:t>
            </a:r>
            <a:r>
              <a:rPr lang="en-US" altLang="zh-TW" sz="2000" baseline="30000" dirty="0" err="1"/>
              <a:t>n</a:t>
            </a:r>
            <a:r>
              <a:rPr lang="en-US" altLang="zh-TW" sz="2000" dirty="0"/>
              <a:t>, …)</a:t>
            </a:r>
            <a:r>
              <a:rPr lang="en-US" sz="2000" dirty="0" smtClean="0">
                <a:sym typeface="Symbol" panose="05050102010706020507" pitchFamily="18" charset="2"/>
              </a:rPr>
              <a:t>, satisfies, </a:t>
            </a:r>
            <a:r>
              <a:rPr lang="en-US" altLang="zh-TW" sz="2000" dirty="0" err="1"/>
              <a:t>a</a:t>
            </a:r>
            <a:r>
              <a:rPr lang="en-US" altLang="zh-TW" sz="2000" baseline="-25000" dirty="0" err="1"/>
              <a:t>k</a:t>
            </a:r>
            <a:r>
              <a:rPr lang="en-US" altLang="zh-TW" sz="2000" dirty="0"/>
              <a:t> = Aa</a:t>
            </a:r>
            <a:r>
              <a:rPr lang="en-US" altLang="zh-TW" sz="2000" baseline="-25000" dirty="0"/>
              <a:t>k-1</a:t>
            </a:r>
            <a:r>
              <a:rPr lang="en-US" altLang="zh-TW" sz="2000" dirty="0"/>
              <a:t> + </a:t>
            </a:r>
            <a:r>
              <a:rPr lang="en-US" altLang="zh-TW" sz="2000" dirty="0" smtClean="0"/>
              <a:t>Ba</a:t>
            </a:r>
            <a:r>
              <a:rPr lang="en-US" altLang="zh-TW" sz="2000" baseline="-25000" dirty="0" smtClean="0"/>
              <a:t>k-2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endParaRPr lang="en-US" sz="2000" dirty="0"/>
          </a:p>
        </p:txBody>
      </p:sp>
      <p:sp>
        <p:nvSpPr>
          <p:cNvPr id="4" name="Left-Right Arrow 3"/>
          <p:cNvSpPr/>
          <p:nvPr/>
        </p:nvSpPr>
        <p:spPr bwMode="auto">
          <a:xfrm>
            <a:off x="6399003" y="2133600"/>
            <a:ext cx="533400" cy="366713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61605" y="4872335"/>
            <a:ext cx="2577595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Characteristic equation of the recurrence relation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 bwMode="auto">
          <a:xfrm>
            <a:off x="5492750" y="5105400"/>
            <a:ext cx="527050" cy="36671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32" grpId="0"/>
      <p:bldP spid="1097733" grpId="0" animBg="1"/>
      <p:bldP spid="1097734" grpId="0"/>
      <p:bldP spid="1097735" grpId="0" animBg="1"/>
      <p:bldP spid="1097736" grpId="0"/>
      <p:bldP spid="1097737" grpId="0" animBg="1"/>
      <p:bldP spid="1097738" grpId="0"/>
      <p:bldP spid="1097739" grpId="0"/>
      <p:bldP spid="2" grpId="0"/>
      <p:bldP spid="4" grpId="0" animBg="1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879850" y="4572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</a:t>
            </a: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3679825" y="1366838"/>
            <a:ext cx="1730375" cy="385762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k</a:t>
            </a:r>
            <a:r>
              <a:rPr lang="en-US" altLang="zh-TW"/>
              <a:t> = a</a:t>
            </a:r>
            <a:r>
              <a:rPr lang="en-US" altLang="zh-TW" baseline="-25000"/>
              <a:t>k-1</a:t>
            </a:r>
            <a:r>
              <a:rPr lang="en-US" altLang="zh-TW"/>
              <a:t> + 2a</a:t>
            </a:r>
            <a:r>
              <a:rPr lang="en-US" altLang="zh-TW" baseline="-25000"/>
              <a:t>k-2</a:t>
            </a:r>
          </a:p>
        </p:txBody>
      </p:sp>
      <p:sp>
        <p:nvSpPr>
          <p:cNvPr id="1068037" name="Text Box 5"/>
          <p:cNvSpPr txBox="1">
            <a:spLocks noChangeArrowheads="1"/>
          </p:cNvSpPr>
          <p:nvPr/>
        </p:nvSpPr>
        <p:spPr bwMode="auto">
          <a:xfrm>
            <a:off x="1675606" y="2133599"/>
            <a:ext cx="6475413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Find solutions of the form (1, t, t</a:t>
            </a:r>
            <a:r>
              <a:rPr lang="en-US" altLang="zh-TW" baseline="30000" dirty="0"/>
              <a:t>2</a:t>
            </a:r>
            <a:r>
              <a:rPr lang="en-US" altLang="zh-TW" dirty="0"/>
              <a:t>, t</a:t>
            </a:r>
            <a:r>
              <a:rPr lang="en-US" altLang="zh-TW" baseline="30000" dirty="0"/>
              <a:t>3</a:t>
            </a:r>
            <a:r>
              <a:rPr lang="en-US" altLang="zh-TW" dirty="0"/>
              <a:t>, t</a:t>
            </a:r>
            <a:r>
              <a:rPr lang="en-US" altLang="zh-TW" baseline="30000" dirty="0"/>
              <a:t>4</a:t>
            </a:r>
            <a:r>
              <a:rPr lang="en-US" altLang="zh-TW" dirty="0"/>
              <a:t>, …, </a:t>
            </a:r>
            <a:r>
              <a:rPr lang="en-US" altLang="zh-TW" dirty="0" err="1"/>
              <a:t>t</a:t>
            </a:r>
            <a:r>
              <a:rPr lang="en-US" altLang="zh-TW" baseline="30000" dirty="0" err="1"/>
              <a:t>n</a:t>
            </a:r>
            <a:r>
              <a:rPr lang="en-US" altLang="zh-TW" dirty="0"/>
              <a:t>, …)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So t must be a root of the quadratic equation t</a:t>
            </a:r>
            <a:r>
              <a:rPr lang="en-US" altLang="zh-TW" baseline="30000" dirty="0"/>
              <a:t>2</a:t>
            </a:r>
            <a:r>
              <a:rPr lang="en-US" altLang="zh-TW" dirty="0"/>
              <a:t> - t – 2 = 0.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This implies that t=2 or t=-1.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So solutions of the form (1, t, t</a:t>
            </a:r>
            <a:r>
              <a:rPr lang="en-US" altLang="zh-TW" baseline="30000" dirty="0"/>
              <a:t>2</a:t>
            </a:r>
            <a:r>
              <a:rPr lang="en-US" altLang="zh-TW" dirty="0"/>
              <a:t>, t</a:t>
            </a:r>
            <a:r>
              <a:rPr lang="en-US" altLang="zh-TW" baseline="30000" dirty="0"/>
              <a:t>3</a:t>
            </a:r>
            <a:r>
              <a:rPr lang="en-US" altLang="zh-TW" dirty="0"/>
              <a:t>, t</a:t>
            </a:r>
            <a:r>
              <a:rPr lang="en-US" altLang="zh-TW" baseline="30000" dirty="0"/>
              <a:t>4</a:t>
            </a:r>
            <a:r>
              <a:rPr lang="en-US" altLang="zh-TW" dirty="0"/>
              <a:t>, …, </a:t>
            </a:r>
            <a:r>
              <a:rPr lang="en-US" altLang="zh-TW" dirty="0" err="1"/>
              <a:t>t</a:t>
            </a:r>
            <a:r>
              <a:rPr lang="en-US" altLang="zh-TW" baseline="30000" dirty="0" err="1"/>
              <a:t>n</a:t>
            </a:r>
            <a:r>
              <a:rPr lang="en-US" altLang="zh-TW" dirty="0"/>
              <a:t>, …) are: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	(</a:t>
            </a:r>
            <a:r>
              <a:rPr lang="en-US" altLang="zh-TW" dirty="0" err="1"/>
              <a:t>i</a:t>
            </a:r>
            <a:r>
              <a:rPr lang="en-US" altLang="zh-TW" dirty="0"/>
              <a:t>)   (1,2,4,8,16,32,64,…)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	(ii)  (1,-1,1,-1,1,-1,…)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385929" y="1676400"/>
            <a:ext cx="168187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t</a:t>
            </a:r>
            <a:r>
              <a:rPr lang="en-US" altLang="zh-TW" baseline="30000" dirty="0"/>
              <a:t>2</a:t>
            </a:r>
            <a:r>
              <a:rPr lang="en-US" altLang="zh-TW" dirty="0"/>
              <a:t> - At – B = </a:t>
            </a:r>
            <a:r>
              <a:rPr lang="en-US" altLang="zh-TW" dirty="0" smtClean="0"/>
              <a:t>0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A = 1; B =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4330281"/>
            <a:ext cx="1271912" cy="183281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5410200" y="4330281"/>
            <a:ext cx="381000" cy="3941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5" y="5025275"/>
            <a:ext cx="1218018" cy="157406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 rot="10800000">
            <a:off x="2053043" y="4806603"/>
            <a:ext cx="533400" cy="52228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4267200" y="1752600"/>
            <a:ext cx="3352800" cy="5334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5257800" y="1752600"/>
            <a:ext cx="2893219" cy="5334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692525" y="4572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492500" y="1366838"/>
            <a:ext cx="1730375" cy="385762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k</a:t>
            </a:r>
            <a:r>
              <a:rPr lang="en-US" altLang="zh-TW"/>
              <a:t> = a</a:t>
            </a:r>
            <a:r>
              <a:rPr lang="en-US" altLang="zh-TW" baseline="-25000"/>
              <a:t>k-1</a:t>
            </a:r>
            <a:r>
              <a:rPr lang="en-US" altLang="zh-TW"/>
              <a:t> + 2a</a:t>
            </a:r>
            <a:r>
              <a:rPr lang="en-US" altLang="zh-TW" baseline="-25000"/>
              <a:t>k-2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482725" y="2192338"/>
            <a:ext cx="57562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solutions of the form (1, t, t</a:t>
            </a:r>
            <a:r>
              <a:rPr lang="en-US" altLang="zh-TW" baseline="30000"/>
              <a:t>2</a:t>
            </a:r>
            <a:r>
              <a:rPr lang="en-US" altLang="zh-TW"/>
              <a:t>, t</a:t>
            </a:r>
            <a:r>
              <a:rPr lang="en-US" altLang="zh-TW" baseline="30000"/>
              <a:t>3</a:t>
            </a:r>
            <a:r>
              <a:rPr lang="en-US" altLang="zh-TW"/>
              <a:t>, t</a:t>
            </a:r>
            <a:r>
              <a:rPr lang="en-US" altLang="zh-TW" baseline="30000"/>
              <a:t>4</a:t>
            </a:r>
            <a:r>
              <a:rPr lang="en-US" altLang="zh-TW"/>
              <a:t>, …, t</a:t>
            </a:r>
            <a:r>
              <a:rPr lang="en-US" altLang="zh-TW" baseline="30000"/>
              <a:t>n</a:t>
            </a:r>
            <a:r>
              <a:rPr lang="en-US" altLang="zh-TW"/>
              <a:t>, …) are: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(i)   (1,2,4,8,16,32,64,…)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(ii)  (1,-1,1,-1,1,-1,1,…)</a:t>
            </a:r>
          </a:p>
        </p:txBody>
      </p:sp>
      <p:sp>
        <p:nvSpPr>
          <p:cNvPr id="1090565" name="Text Box 5"/>
          <p:cNvSpPr txBox="1">
            <a:spLocks noChangeArrowheads="1"/>
          </p:cNvSpPr>
          <p:nvPr/>
        </p:nvSpPr>
        <p:spPr bwMode="auto">
          <a:xfrm>
            <a:off x="320675" y="4114800"/>
            <a:ext cx="3049588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Are there other solutions?</a:t>
            </a:r>
          </a:p>
        </p:txBody>
      </p:sp>
      <p:sp>
        <p:nvSpPr>
          <p:cNvPr id="1090566" name="Text Box 6"/>
          <p:cNvSpPr txBox="1">
            <a:spLocks noChangeArrowheads="1"/>
          </p:cNvSpPr>
          <p:nvPr/>
        </p:nvSpPr>
        <p:spPr bwMode="auto">
          <a:xfrm>
            <a:off x="322263" y="4800600"/>
            <a:ext cx="40973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Try  (2,    1,    5,    7,  17,  31,   65,…)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(0,3,3,9,15,33,63,…)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(4,5,13,23,49,95,193,…)</a:t>
            </a:r>
          </a:p>
        </p:txBody>
      </p:sp>
      <p:sp>
        <p:nvSpPr>
          <p:cNvPr id="1090567" name="Text Box 7"/>
          <p:cNvSpPr txBox="1">
            <a:spLocks noChangeArrowheads="1"/>
          </p:cNvSpPr>
          <p:nvPr/>
        </p:nvSpPr>
        <p:spPr bwMode="auto">
          <a:xfrm>
            <a:off x="304800" y="6213475"/>
            <a:ext cx="3468688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to obtain these solutions?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14800" y="3733800"/>
          <a:ext cx="2336800" cy="2667002"/>
        </p:xfrm>
        <a:graphic>
          <a:graphicData uri="http://schemas.openxmlformats.org/drawingml/2006/table">
            <a:tbl>
              <a:tblPr/>
              <a:tblGrid>
                <a:gridCol w="999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2*2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2*1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2*5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82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2*7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=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2*17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ight Arrow 10"/>
          <p:cNvSpPr>
            <a:spLocks noChangeArrowheads="1"/>
          </p:cNvSpPr>
          <p:nvPr/>
        </p:nvSpPr>
        <p:spPr bwMode="auto">
          <a:xfrm>
            <a:off x="4419600" y="4814888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870075" y="4038600"/>
            <a:ext cx="4378325" cy="1066800"/>
            <a:chOff x="1870365" y="4038600"/>
            <a:chExt cx="4378035" cy="1066800"/>
          </a:xfrm>
        </p:grpSpPr>
        <p:sp>
          <p:nvSpPr>
            <p:cNvPr id="65597" name="Rectangle 14"/>
            <p:cNvSpPr>
              <a:spLocks noChangeArrowheads="1"/>
            </p:cNvSpPr>
            <p:nvPr/>
          </p:nvSpPr>
          <p:spPr bwMode="auto">
            <a:xfrm>
              <a:off x="1870365" y="4800600"/>
              <a:ext cx="228600" cy="30480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65598" name="Straight Arrow Connector 16"/>
            <p:cNvCxnSpPr>
              <a:cxnSpLocks noChangeShapeType="1"/>
            </p:cNvCxnSpPr>
            <p:nvPr/>
          </p:nvCxnSpPr>
          <p:spPr bwMode="auto">
            <a:xfrm flipH="1" flipV="1">
              <a:off x="5105400" y="4343400"/>
              <a:ext cx="304800" cy="228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99" name="Straight Arrow Connector 18"/>
            <p:cNvCxnSpPr>
              <a:cxnSpLocks noChangeShapeType="1"/>
            </p:cNvCxnSpPr>
            <p:nvPr/>
          </p:nvCxnSpPr>
          <p:spPr bwMode="auto">
            <a:xfrm flipH="1" flipV="1">
              <a:off x="5181600" y="4038600"/>
              <a:ext cx="106680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341563" y="4814888"/>
            <a:ext cx="228600" cy="304800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 flipV="1">
            <a:off x="5105400" y="4800600"/>
            <a:ext cx="3048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 flipV="1">
            <a:off x="5181600" y="4343400"/>
            <a:ext cx="1143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693988" y="4786313"/>
            <a:ext cx="3554412" cy="609600"/>
            <a:chOff x="2694710" y="4786745"/>
            <a:chExt cx="3553690" cy="609600"/>
          </a:xfrm>
        </p:grpSpPr>
        <p:sp>
          <p:nvSpPr>
            <p:cNvPr id="65594" name="Rectangle 26"/>
            <p:cNvSpPr>
              <a:spLocks noChangeArrowheads="1"/>
            </p:cNvSpPr>
            <p:nvPr/>
          </p:nvSpPr>
          <p:spPr bwMode="auto">
            <a:xfrm>
              <a:off x="2694710" y="4828310"/>
              <a:ext cx="311725" cy="290945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65595" name="Straight Arrow Connector 27"/>
            <p:cNvCxnSpPr>
              <a:cxnSpLocks noChangeShapeType="1"/>
            </p:cNvCxnSpPr>
            <p:nvPr/>
          </p:nvCxnSpPr>
          <p:spPr bwMode="auto">
            <a:xfrm flipH="1" flipV="1">
              <a:off x="5105400" y="5181600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96" name="Straight Arrow Connector 28"/>
            <p:cNvCxnSpPr>
              <a:cxnSpLocks noChangeShapeType="1"/>
            </p:cNvCxnSpPr>
            <p:nvPr/>
          </p:nvCxnSpPr>
          <p:spPr bwMode="auto">
            <a:xfrm flipH="1" flipV="1">
              <a:off x="5105400" y="4786745"/>
              <a:ext cx="1143000" cy="609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124200" y="4827588"/>
            <a:ext cx="3124200" cy="963612"/>
            <a:chOff x="3124200" y="4828310"/>
            <a:chExt cx="3124200" cy="962890"/>
          </a:xfrm>
        </p:grpSpPr>
        <p:sp>
          <p:nvSpPr>
            <p:cNvPr id="65591" name="Rectangle 30"/>
            <p:cNvSpPr>
              <a:spLocks noChangeArrowheads="1"/>
            </p:cNvSpPr>
            <p:nvPr/>
          </p:nvSpPr>
          <p:spPr bwMode="auto">
            <a:xfrm>
              <a:off x="3124200" y="4828310"/>
              <a:ext cx="325580" cy="318655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65592" name="Straight Arrow Connector 31"/>
            <p:cNvCxnSpPr>
              <a:cxnSpLocks noChangeShapeType="1"/>
            </p:cNvCxnSpPr>
            <p:nvPr/>
          </p:nvCxnSpPr>
          <p:spPr bwMode="auto">
            <a:xfrm flipH="1" flipV="1">
              <a:off x="5056910" y="5576455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93" name="Straight Arrow Connector 32"/>
            <p:cNvCxnSpPr>
              <a:cxnSpLocks noChangeShapeType="1"/>
            </p:cNvCxnSpPr>
            <p:nvPr/>
          </p:nvCxnSpPr>
          <p:spPr bwMode="auto">
            <a:xfrm flipH="1" flipV="1">
              <a:off x="5105400" y="5181600"/>
              <a:ext cx="1143000" cy="609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3684588" y="4821238"/>
            <a:ext cx="2563812" cy="1350962"/>
            <a:chOff x="3685310" y="4821380"/>
            <a:chExt cx="2563090" cy="1350820"/>
          </a:xfrm>
        </p:grpSpPr>
        <p:sp>
          <p:nvSpPr>
            <p:cNvPr id="65588" name="Rectangle 34"/>
            <p:cNvSpPr>
              <a:spLocks noChangeArrowheads="1"/>
            </p:cNvSpPr>
            <p:nvPr/>
          </p:nvSpPr>
          <p:spPr bwMode="auto">
            <a:xfrm>
              <a:off x="3685310" y="4821380"/>
              <a:ext cx="304800" cy="38100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65589" name="Straight Arrow Connector 35"/>
            <p:cNvCxnSpPr>
              <a:cxnSpLocks noChangeShapeType="1"/>
            </p:cNvCxnSpPr>
            <p:nvPr/>
          </p:nvCxnSpPr>
          <p:spPr bwMode="auto">
            <a:xfrm flipH="1" flipV="1">
              <a:off x="5029200" y="6019800"/>
              <a:ext cx="3048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90" name="Straight Arrow Connector 36"/>
            <p:cNvCxnSpPr>
              <a:cxnSpLocks noChangeShapeType="1"/>
            </p:cNvCxnSpPr>
            <p:nvPr/>
          </p:nvCxnSpPr>
          <p:spPr bwMode="auto">
            <a:xfrm flipH="1" flipV="1">
              <a:off x="5105400" y="5562600"/>
              <a:ext cx="1143000" cy="6096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5" grpId="0" animBg="1"/>
      <p:bldP spid="1090566" grpId="0"/>
      <p:bldP spid="1090567" grpId="0" animBg="1"/>
      <p:bldP spid="11" grpId="0" animBg="1"/>
      <p:bldP spid="11" grpId="1" animBg="1"/>
      <p:bldP spid="22" grpId="0" animBg="1"/>
      <p:bldP spid="22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752600" y="76200"/>
            <a:ext cx="555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Linear Combination of Two Solutions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914400" y="685800"/>
            <a:ext cx="7305675" cy="1624013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If (r</a:t>
            </a:r>
            <a:r>
              <a:rPr lang="en-US" altLang="zh-TW" baseline="-25000" dirty="0"/>
              <a:t>0</a:t>
            </a:r>
            <a:r>
              <a:rPr lang="en-US" altLang="zh-TW" dirty="0"/>
              <a:t>,r</a:t>
            </a:r>
            <a:r>
              <a:rPr lang="en-US" altLang="zh-TW" baseline="-25000" dirty="0"/>
              <a:t>1</a:t>
            </a:r>
            <a:r>
              <a:rPr lang="en-US" altLang="zh-TW" dirty="0"/>
              <a:t>,r</a:t>
            </a:r>
            <a:r>
              <a:rPr lang="en-US" altLang="zh-TW" baseline="-25000" dirty="0"/>
              <a:t>2</a:t>
            </a:r>
            <a:r>
              <a:rPr lang="en-US" altLang="zh-TW" dirty="0"/>
              <a:t>,r</a:t>
            </a:r>
            <a:r>
              <a:rPr lang="en-US" altLang="zh-TW" baseline="-25000" dirty="0"/>
              <a:t>3</a:t>
            </a:r>
            <a:r>
              <a:rPr lang="en-US" altLang="zh-TW" dirty="0"/>
              <a:t>,…) and (s</a:t>
            </a:r>
            <a:r>
              <a:rPr lang="en-US" altLang="zh-TW" baseline="-25000" dirty="0"/>
              <a:t>0</a:t>
            </a:r>
            <a:r>
              <a:rPr lang="en-US" altLang="zh-TW" dirty="0"/>
              <a:t>,s</a:t>
            </a:r>
            <a:r>
              <a:rPr lang="en-US" altLang="zh-TW" baseline="-25000" dirty="0"/>
              <a:t>1</a:t>
            </a:r>
            <a:r>
              <a:rPr lang="en-US" altLang="zh-TW" dirty="0"/>
              <a:t>,s</a:t>
            </a:r>
            <a:r>
              <a:rPr lang="en-US" altLang="zh-TW" baseline="-25000" dirty="0"/>
              <a:t>2</a:t>
            </a:r>
            <a:r>
              <a:rPr lang="en-US" altLang="zh-TW" dirty="0"/>
              <a:t>,s</a:t>
            </a:r>
            <a:r>
              <a:rPr lang="en-US" altLang="zh-TW" baseline="-25000" dirty="0"/>
              <a:t>3</a:t>
            </a:r>
            <a:r>
              <a:rPr lang="en-US" altLang="zh-TW" dirty="0"/>
              <a:t>,…) are solutions to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k</a:t>
            </a:r>
            <a:r>
              <a:rPr lang="en-US" altLang="zh-TW" dirty="0"/>
              <a:t> = Aa</a:t>
            </a:r>
            <a:r>
              <a:rPr lang="en-US" altLang="zh-TW" baseline="-25000" dirty="0"/>
              <a:t>k-1</a:t>
            </a:r>
            <a:r>
              <a:rPr lang="en-US" altLang="zh-TW" dirty="0"/>
              <a:t> + Ba</a:t>
            </a:r>
            <a:r>
              <a:rPr lang="en-US" altLang="zh-TW" baseline="-25000" dirty="0"/>
              <a:t>k-2</a:t>
            </a:r>
            <a:r>
              <a:rPr lang="en-US" altLang="zh-TW" dirty="0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then the sequence (a</a:t>
            </a:r>
            <a:r>
              <a:rPr lang="en-US" altLang="zh-TW" baseline="-25000" dirty="0"/>
              <a:t>0</a:t>
            </a:r>
            <a:r>
              <a:rPr lang="en-US" altLang="zh-TW" dirty="0"/>
              <a:t>,a</a:t>
            </a:r>
            <a:r>
              <a:rPr lang="en-US" altLang="zh-TW" baseline="-25000" dirty="0"/>
              <a:t>1</a:t>
            </a:r>
            <a:r>
              <a:rPr lang="en-US" altLang="zh-TW" dirty="0"/>
              <a:t>,a</a:t>
            </a:r>
            <a:r>
              <a:rPr lang="en-US" altLang="zh-TW" baseline="-25000" dirty="0"/>
              <a:t>2</a:t>
            </a:r>
            <a:r>
              <a:rPr lang="en-US" altLang="zh-TW" dirty="0"/>
              <a:t>,a</a:t>
            </a:r>
            <a:r>
              <a:rPr lang="en-US" altLang="zh-TW" baseline="-25000" dirty="0"/>
              <a:t>3</a:t>
            </a:r>
            <a:r>
              <a:rPr lang="en-US" altLang="zh-TW" dirty="0"/>
              <a:t>,…) defined by the formula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		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k</a:t>
            </a:r>
            <a:r>
              <a:rPr lang="en-US" altLang="zh-TW" dirty="0"/>
              <a:t> = </a:t>
            </a:r>
            <a:r>
              <a:rPr lang="en-US" altLang="zh-TW" dirty="0" err="1"/>
              <a:t>Cr</a:t>
            </a:r>
            <a:r>
              <a:rPr lang="en-US" altLang="zh-TW" baseline="-25000" dirty="0" err="1"/>
              <a:t>k</a:t>
            </a:r>
            <a:r>
              <a:rPr lang="en-US" altLang="zh-TW" dirty="0"/>
              <a:t> + </a:t>
            </a:r>
            <a:r>
              <a:rPr lang="en-US" altLang="zh-TW" dirty="0" err="1"/>
              <a:t>Ds</a:t>
            </a:r>
            <a:r>
              <a:rPr lang="en-US" altLang="zh-TW" baseline="-25000" dirty="0" err="1"/>
              <a:t>k</a:t>
            </a:r>
            <a:endParaRPr lang="en-US" altLang="zh-TW" baseline="-25000" dirty="0"/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also satisfies the same recurrence relation for any C and 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462213"/>
            <a:ext cx="4895850" cy="433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752600" y="76200"/>
            <a:ext cx="555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Linear Combination of Two Solutions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914400" y="685800"/>
            <a:ext cx="7305675" cy="1624013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If (r</a:t>
            </a:r>
            <a:r>
              <a:rPr lang="en-US" altLang="zh-TW" baseline="-25000" dirty="0"/>
              <a:t>0</a:t>
            </a:r>
            <a:r>
              <a:rPr lang="en-US" altLang="zh-TW" dirty="0"/>
              <a:t>,r</a:t>
            </a:r>
            <a:r>
              <a:rPr lang="en-US" altLang="zh-TW" baseline="-25000" dirty="0"/>
              <a:t>1</a:t>
            </a:r>
            <a:r>
              <a:rPr lang="en-US" altLang="zh-TW" dirty="0"/>
              <a:t>,r</a:t>
            </a:r>
            <a:r>
              <a:rPr lang="en-US" altLang="zh-TW" baseline="-25000" dirty="0"/>
              <a:t>2</a:t>
            </a:r>
            <a:r>
              <a:rPr lang="en-US" altLang="zh-TW" dirty="0"/>
              <a:t>,r</a:t>
            </a:r>
            <a:r>
              <a:rPr lang="en-US" altLang="zh-TW" baseline="-25000" dirty="0"/>
              <a:t>3</a:t>
            </a:r>
            <a:r>
              <a:rPr lang="en-US" altLang="zh-TW" dirty="0"/>
              <a:t>,…) and (s</a:t>
            </a:r>
            <a:r>
              <a:rPr lang="en-US" altLang="zh-TW" baseline="-25000" dirty="0"/>
              <a:t>0</a:t>
            </a:r>
            <a:r>
              <a:rPr lang="en-US" altLang="zh-TW" dirty="0"/>
              <a:t>,s</a:t>
            </a:r>
            <a:r>
              <a:rPr lang="en-US" altLang="zh-TW" baseline="-25000" dirty="0"/>
              <a:t>1</a:t>
            </a:r>
            <a:r>
              <a:rPr lang="en-US" altLang="zh-TW" dirty="0"/>
              <a:t>,s</a:t>
            </a:r>
            <a:r>
              <a:rPr lang="en-US" altLang="zh-TW" baseline="-25000" dirty="0"/>
              <a:t>2</a:t>
            </a:r>
            <a:r>
              <a:rPr lang="en-US" altLang="zh-TW" dirty="0"/>
              <a:t>,s</a:t>
            </a:r>
            <a:r>
              <a:rPr lang="en-US" altLang="zh-TW" baseline="-25000" dirty="0"/>
              <a:t>3</a:t>
            </a:r>
            <a:r>
              <a:rPr lang="en-US" altLang="zh-TW" dirty="0"/>
              <a:t>,…) are solutions to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k</a:t>
            </a:r>
            <a:r>
              <a:rPr lang="en-US" altLang="zh-TW" dirty="0"/>
              <a:t> = Aa</a:t>
            </a:r>
            <a:r>
              <a:rPr lang="en-US" altLang="zh-TW" baseline="-25000" dirty="0"/>
              <a:t>k-1</a:t>
            </a:r>
            <a:r>
              <a:rPr lang="en-US" altLang="zh-TW" dirty="0"/>
              <a:t> + Ba</a:t>
            </a:r>
            <a:r>
              <a:rPr lang="en-US" altLang="zh-TW" baseline="-25000" dirty="0"/>
              <a:t>k-2</a:t>
            </a:r>
            <a:r>
              <a:rPr lang="en-US" altLang="zh-TW" dirty="0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then the sequence (a</a:t>
            </a:r>
            <a:r>
              <a:rPr lang="en-US" altLang="zh-TW" baseline="-25000" dirty="0"/>
              <a:t>0</a:t>
            </a:r>
            <a:r>
              <a:rPr lang="en-US" altLang="zh-TW" dirty="0"/>
              <a:t>,a</a:t>
            </a:r>
            <a:r>
              <a:rPr lang="en-US" altLang="zh-TW" baseline="-25000" dirty="0"/>
              <a:t>1</a:t>
            </a:r>
            <a:r>
              <a:rPr lang="en-US" altLang="zh-TW" dirty="0"/>
              <a:t>,a</a:t>
            </a:r>
            <a:r>
              <a:rPr lang="en-US" altLang="zh-TW" baseline="-25000" dirty="0"/>
              <a:t>2</a:t>
            </a:r>
            <a:r>
              <a:rPr lang="en-US" altLang="zh-TW" dirty="0"/>
              <a:t>,a</a:t>
            </a:r>
            <a:r>
              <a:rPr lang="en-US" altLang="zh-TW" baseline="-25000" dirty="0"/>
              <a:t>3</a:t>
            </a:r>
            <a:r>
              <a:rPr lang="en-US" altLang="zh-TW" dirty="0"/>
              <a:t>,…) defined by the formula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		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k</a:t>
            </a:r>
            <a:r>
              <a:rPr lang="en-US" altLang="zh-TW" dirty="0"/>
              <a:t> = </a:t>
            </a:r>
            <a:r>
              <a:rPr lang="en-US" altLang="zh-TW" dirty="0" err="1"/>
              <a:t>Cr</a:t>
            </a:r>
            <a:r>
              <a:rPr lang="en-US" altLang="zh-TW" baseline="-25000" dirty="0" err="1"/>
              <a:t>k</a:t>
            </a:r>
            <a:r>
              <a:rPr lang="en-US" altLang="zh-TW" dirty="0"/>
              <a:t> + </a:t>
            </a:r>
            <a:r>
              <a:rPr lang="en-US" altLang="zh-TW" dirty="0" err="1"/>
              <a:t>Ds</a:t>
            </a:r>
            <a:r>
              <a:rPr lang="en-US" altLang="zh-TW" baseline="-25000" dirty="0" err="1"/>
              <a:t>k</a:t>
            </a:r>
            <a:endParaRPr lang="en-US" altLang="zh-TW" baseline="-25000" dirty="0"/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also satisfies the same recurrence relation for any C and 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3124200"/>
            <a:ext cx="8001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Since </a:t>
            </a:r>
            <a:r>
              <a:rPr lang="en-US" altLang="zh-TW" dirty="0"/>
              <a:t>(r</a:t>
            </a:r>
            <a:r>
              <a:rPr lang="en-US" altLang="zh-TW" baseline="-25000" dirty="0"/>
              <a:t>0</a:t>
            </a:r>
            <a:r>
              <a:rPr lang="en-US" altLang="zh-TW" dirty="0"/>
              <a:t>,r</a:t>
            </a:r>
            <a:r>
              <a:rPr lang="en-US" altLang="zh-TW" baseline="-25000" dirty="0"/>
              <a:t>1</a:t>
            </a:r>
            <a:r>
              <a:rPr lang="en-US" altLang="zh-TW" dirty="0"/>
              <a:t>,r</a:t>
            </a:r>
            <a:r>
              <a:rPr lang="en-US" altLang="zh-TW" baseline="-25000" dirty="0"/>
              <a:t>2</a:t>
            </a:r>
            <a:r>
              <a:rPr lang="en-US" altLang="zh-TW" dirty="0"/>
              <a:t>,r</a:t>
            </a:r>
            <a:r>
              <a:rPr lang="en-US" altLang="zh-TW" baseline="-25000" dirty="0"/>
              <a:t>3</a:t>
            </a:r>
            <a:r>
              <a:rPr lang="en-US" altLang="zh-TW" dirty="0"/>
              <a:t>,…) and (s</a:t>
            </a:r>
            <a:r>
              <a:rPr lang="en-US" altLang="zh-TW" baseline="-25000" dirty="0"/>
              <a:t>0</a:t>
            </a:r>
            <a:r>
              <a:rPr lang="en-US" altLang="zh-TW" dirty="0"/>
              <a:t>,s</a:t>
            </a:r>
            <a:r>
              <a:rPr lang="en-US" altLang="zh-TW" baseline="-25000" dirty="0"/>
              <a:t>1</a:t>
            </a:r>
            <a:r>
              <a:rPr lang="en-US" altLang="zh-TW" dirty="0"/>
              <a:t>,s</a:t>
            </a:r>
            <a:r>
              <a:rPr lang="en-US" altLang="zh-TW" baseline="-25000" dirty="0"/>
              <a:t>2</a:t>
            </a:r>
            <a:r>
              <a:rPr lang="en-US" altLang="zh-TW" dirty="0"/>
              <a:t>,s</a:t>
            </a:r>
            <a:r>
              <a:rPr lang="en-US" altLang="zh-TW" baseline="-25000" dirty="0"/>
              <a:t>3</a:t>
            </a:r>
            <a:r>
              <a:rPr lang="en-US" altLang="zh-TW" dirty="0"/>
              <a:t>,…) are solutions to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k</a:t>
            </a:r>
            <a:r>
              <a:rPr lang="en-US" altLang="zh-TW" dirty="0"/>
              <a:t> = Aa</a:t>
            </a:r>
            <a:r>
              <a:rPr lang="en-US" altLang="zh-TW" baseline="-25000" dirty="0"/>
              <a:t>k-1</a:t>
            </a:r>
            <a:r>
              <a:rPr lang="en-US" altLang="zh-TW" dirty="0"/>
              <a:t> + Ba</a:t>
            </a:r>
            <a:r>
              <a:rPr lang="en-US" altLang="zh-TW" baseline="-25000" dirty="0"/>
              <a:t>k-2</a:t>
            </a:r>
            <a:r>
              <a:rPr lang="en-US" altLang="zh-TW" dirty="0" smtClean="0"/>
              <a:t>, we </a:t>
            </a:r>
          </a:p>
          <a:p>
            <a:endParaRPr lang="en-US" altLang="zh-TW" dirty="0"/>
          </a:p>
          <a:p>
            <a:r>
              <a:rPr lang="en-US" altLang="zh-TW" dirty="0" smtClean="0"/>
              <a:t>must have: 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k</a:t>
            </a:r>
            <a:r>
              <a:rPr lang="en-US" altLang="zh-TW" dirty="0" smtClean="0"/>
              <a:t> = Ar</a:t>
            </a:r>
            <a:r>
              <a:rPr lang="en-US" altLang="zh-TW" baseline="-25000" dirty="0" smtClean="0"/>
              <a:t>k-1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smtClean="0"/>
              <a:t>Br</a:t>
            </a:r>
            <a:r>
              <a:rPr lang="en-US" altLang="zh-TW" baseline="-25000" dirty="0" smtClean="0"/>
              <a:t>k-2</a:t>
            </a:r>
            <a:r>
              <a:rPr lang="en-US" altLang="zh-TW" dirty="0" smtClean="0"/>
              <a:t>  and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k</a:t>
            </a:r>
            <a:r>
              <a:rPr lang="en-US" altLang="zh-TW" baseline="-25000" dirty="0"/>
              <a:t> </a:t>
            </a:r>
            <a:r>
              <a:rPr lang="en-US" altLang="zh-TW" dirty="0" smtClean="0"/>
              <a:t>= As</a:t>
            </a:r>
            <a:r>
              <a:rPr lang="en-US" altLang="zh-TW" baseline="-25000" dirty="0" smtClean="0"/>
              <a:t>k-1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smtClean="0"/>
              <a:t>Bs</a:t>
            </a:r>
            <a:r>
              <a:rPr lang="en-US" altLang="zh-TW" baseline="-25000" dirty="0" smtClean="0"/>
              <a:t>k-2</a:t>
            </a:r>
            <a:endParaRPr lang="en-US" dirty="0"/>
          </a:p>
          <a:p>
            <a:endParaRPr lang="en-US" altLang="zh-TW" dirty="0" smtClean="0"/>
          </a:p>
          <a:p>
            <a:r>
              <a:rPr lang="en-US" altLang="zh-TW" dirty="0" smtClean="0"/>
              <a:t>Now, Aa</a:t>
            </a:r>
            <a:r>
              <a:rPr lang="en-US" altLang="zh-TW" baseline="-25000" dirty="0" smtClean="0"/>
              <a:t>k-1</a:t>
            </a:r>
            <a:r>
              <a:rPr lang="en-US" altLang="zh-TW" dirty="0" smtClean="0"/>
              <a:t> </a:t>
            </a:r>
            <a:r>
              <a:rPr lang="en-US" altLang="zh-TW" dirty="0"/>
              <a:t>+ Ba</a:t>
            </a:r>
            <a:r>
              <a:rPr lang="en-US" altLang="zh-TW" baseline="-25000" dirty="0"/>
              <a:t>k-2  </a:t>
            </a:r>
            <a:r>
              <a:rPr lang="en-US" altLang="zh-TW" dirty="0" smtClean="0"/>
              <a:t> </a:t>
            </a:r>
            <a:r>
              <a:rPr lang="en-US" dirty="0" smtClean="0"/>
              <a:t>= </a:t>
            </a:r>
            <a:r>
              <a:rPr lang="en-US" altLang="zh-TW" dirty="0" smtClean="0"/>
              <a:t>A (Cr</a:t>
            </a:r>
            <a:r>
              <a:rPr lang="en-US" altLang="zh-TW" baseline="-25000" dirty="0" smtClean="0"/>
              <a:t>k-1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smtClean="0"/>
              <a:t>Ds</a:t>
            </a:r>
            <a:r>
              <a:rPr lang="en-US" altLang="zh-TW" baseline="-25000" dirty="0" smtClean="0"/>
              <a:t>k-1</a:t>
            </a:r>
            <a:r>
              <a:rPr lang="en-US" altLang="zh-TW" dirty="0" smtClean="0"/>
              <a:t>) </a:t>
            </a:r>
            <a:r>
              <a:rPr lang="en-US" altLang="zh-TW" dirty="0"/>
              <a:t>+ </a:t>
            </a:r>
            <a:r>
              <a:rPr lang="en-US" altLang="zh-TW" dirty="0" smtClean="0"/>
              <a:t>B (Cr</a:t>
            </a:r>
            <a:r>
              <a:rPr lang="en-US" altLang="zh-TW" baseline="-25000" dirty="0" smtClean="0"/>
              <a:t>k-2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smtClean="0"/>
              <a:t>Ds</a:t>
            </a:r>
            <a:r>
              <a:rPr lang="en-US" altLang="zh-TW" baseline="-25000" dirty="0" smtClean="0"/>
              <a:t>k-2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en-US" altLang="zh-TW" dirty="0" smtClean="0"/>
              <a:t>	  = ACr</a:t>
            </a:r>
            <a:r>
              <a:rPr lang="en-US" altLang="zh-TW" baseline="-25000" dirty="0" smtClean="0"/>
              <a:t>k-1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smtClean="0"/>
              <a:t>ADs</a:t>
            </a:r>
            <a:r>
              <a:rPr lang="en-US" altLang="zh-TW" baseline="-25000" dirty="0" smtClean="0"/>
              <a:t>k-1</a:t>
            </a:r>
            <a:r>
              <a:rPr lang="en-US" altLang="zh-TW" dirty="0"/>
              <a:t> </a:t>
            </a:r>
            <a:r>
              <a:rPr lang="en-US" altLang="zh-TW" dirty="0" smtClean="0"/>
              <a:t>+ BCr</a:t>
            </a:r>
            <a:r>
              <a:rPr lang="en-US" altLang="zh-TW" baseline="-25000" dirty="0" smtClean="0"/>
              <a:t>k-2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smtClean="0"/>
              <a:t>BDs</a:t>
            </a:r>
            <a:r>
              <a:rPr lang="en-US" altLang="zh-TW" baseline="-25000" dirty="0" smtClean="0"/>
              <a:t>k-2</a:t>
            </a:r>
          </a:p>
          <a:p>
            <a:endParaRPr lang="en-US" altLang="zh-TW" dirty="0" smtClean="0"/>
          </a:p>
          <a:p>
            <a:r>
              <a:rPr lang="en-US" dirty="0" smtClean="0"/>
              <a:t>		  = C(</a:t>
            </a:r>
            <a:r>
              <a:rPr lang="en-US" altLang="zh-TW" dirty="0" smtClean="0"/>
              <a:t>Ar</a:t>
            </a:r>
            <a:r>
              <a:rPr lang="en-US" altLang="zh-TW" baseline="-25000" dirty="0" smtClean="0"/>
              <a:t>k-1</a:t>
            </a:r>
            <a:r>
              <a:rPr lang="en-US" altLang="zh-TW" dirty="0" smtClean="0"/>
              <a:t> + Br</a:t>
            </a:r>
            <a:r>
              <a:rPr lang="en-US" altLang="zh-TW" baseline="-25000" dirty="0" smtClean="0"/>
              <a:t>k-2</a:t>
            </a:r>
            <a:r>
              <a:rPr lang="en-US" altLang="zh-TW" dirty="0" smtClean="0"/>
              <a:t>) + D(As</a:t>
            </a:r>
            <a:r>
              <a:rPr lang="en-US" altLang="zh-TW" baseline="-25000" dirty="0" smtClean="0"/>
              <a:t>k-1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smtClean="0"/>
              <a:t>Bs</a:t>
            </a:r>
            <a:r>
              <a:rPr lang="en-US" altLang="zh-TW" baseline="-25000" dirty="0" smtClean="0"/>
              <a:t>k-2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  = </a:t>
            </a:r>
            <a:r>
              <a:rPr lang="en-US" dirty="0" err="1" smtClean="0"/>
              <a:t>C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k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 smtClean="0"/>
              <a:t>Ds</a:t>
            </a:r>
            <a:r>
              <a:rPr lang="en-US" altLang="zh-TW" baseline="-25000" dirty="0" err="1" smtClean="0"/>
              <a:t>k</a:t>
            </a:r>
            <a:endParaRPr lang="en-US" altLang="zh-TW" baseline="-25000" dirty="0" smtClean="0"/>
          </a:p>
          <a:p>
            <a:endParaRPr lang="en-US" altLang="zh-TW" baseline="-25000" dirty="0" smtClean="0"/>
          </a:p>
          <a:p>
            <a:r>
              <a:rPr lang="en-US" baseline="-25000" dirty="0" smtClean="0"/>
              <a:t>		</a:t>
            </a:r>
            <a:r>
              <a:rPr lang="en-US" dirty="0" smtClean="0"/>
              <a:t>	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8194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Proof: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752600" y="76200"/>
            <a:ext cx="555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Linear Combination of Two Solutions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914400" y="685800"/>
            <a:ext cx="7305675" cy="1624013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(r</a:t>
            </a:r>
            <a:r>
              <a:rPr lang="en-US" altLang="zh-TW" baseline="-25000"/>
              <a:t>0</a:t>
            </a:r>
            <a:r>
              <a:rPr lang="en-US" altLang="zh-TW"/>
              <a:t>,r</a:t>
            </a:r>
            <a:r>
              <a:rPr lang="en-US" altLang="zh-TW" baseline="-25000"/>
              <a:t>1</a:t>
            </a:r>
            <a:r>
              <a:rPr lang="en-US" altLang="zh-TW"/>
              <a:t>,r</a:t>
            </a:r>
            <a:r>
              <a:rPr lang="en-US" altLang="zh-TW" baseline="-25000"/>
              <a:t>2</a:t>
            </a:r>
            <a:r>
              <a:rPr lang="en-US" altLang="zh-TW"/>
              <a:t>,r</a:t>
            </a:r>
            <a:r>
              <a:rPr lang="en-US" altLang="zh-TW" baseline="-25000"/>
              <a:t>3</a:t>
            </a:r>
            <a:r>
              <a:rPr lang="en-US" altLang="zh-TW"/>
              <a:t>,…) and (s</a:t>
            </a:r>
            <a:r>
              <a:rPr lang="en-US" altLang="zh-TW" baseline="-25000"/>
              <a:t>0</a:t>
            </a:r>
            <a:r>
              <a:rPr lang="en-US" altLang="zh-TW"/>
              <a:t>,s</a:t>
            </a:r>
            <a:r>
              <a:rPr lang="en-US" altLang="zh-TW" baseline="-25000"/>
              <a:t>1</a:t>
            </a:r>
            <a:r>
              <a:rPr lang="en-US" altLang="zh-TW"/>
              <a:t>,s</a:t>
            </a:r>
            <a:r>
              <a:rPr lang="en-US" altLang="zh-TW" baseline="-25000"/>
              <a:t>2</a:t>
            </a:r>
            <a:r>
              <a:rPr lang="en-US" altLang="zh-TW"/>
              <a:t>,s</a:t>
            </a:r>
            <a:r>
              <a:rPr lang="en-US" altLang="zh-TW" baseline="-25000"/>
              <a:t>3</a:t>
            </a:r>
            <a:r>
              <a:rPr lang="en-US" altLang="zh-TW"/>
              <a:t>,…) are solutions to a</a:t>
            </a:r>
            <a:r>
              <a:rPr lang="en-US" altLang="zh-TW" baseline="-25000"/>
              <a:t>k</a:t>
            </a:r>
            <a:r>
              <a:rPr lang="en-US" altLang="zh-TW"/>
              <a:t> = Aa</a:t>
            </a:r>
            <a:r>
              <a:rPr lang="en-US" altLang="zh-TW" baseline="-25000"/>
              <a:t>k-1</a:t>
            </a:r>
            <a:r>
              <a:rPr lang="en-US" altLang="zh-TW"/>
              <a:t> + Ba</a:t>
            </a:r>
            <a:r>
              <a:rPr lang="en-US" altLang="zh-TW" baseline="-25000"/>
              <a:t>k-2</a:t>
            </a:r>
            <a:r>
              <a:rPr lang="en-US" altLang="zh-TW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the sequence (a</a:t>
            </a:r>
            <a:r>
              <a:rPr lang="en-US" altLang="zh-TW" baseline="-25000"/>
              <a:t>0</a:t>
            </a:r>
            <a:r>
              <a:rPr lang="en-US" altLang="zh-TW"/>
              <a:t>,a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,a</a:t>
            </a:r>
            <a:r>
              <a:rPr lang="en-US" altLang="zh-TW" baseline="-25000"/>
              <a:t>3</a:t>
            </a:r>
            <a:r>
              <a:rPr lang="en-US" altLang="zh-TW"/>
              <a:t>,…) defined by the formula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	a</a:t>
            </a:r>
            <a:r>
              <a:rPr lang="en-US" altLang="zh-TW" baseline="-25000"/>
              <a:t>k</a:t>
            </a:r>
            <a:r>
              <a:rPr lang="en-US" altLang="zh-TW"/>
              <a:t> = Cr</a:t>
            </a:r>
            <a:r>
              <a:rPr lang="en-US" altLang="zh-TW" baseline="-25000"/>
              <a:t>k</a:t>
            </a:r>
            <a:r>
              <a:rPr lang="en-US" altLang="zh-TW"/>
              <a:t> + Ds</a:t>
            </a:r>
            <a:r>
              <a:rPr lang="en-US" altLang="zh-TW" baseline="-25000"/>
              <a:t>k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also satisfies the same recurrence relation for any C and D.</a:t>
            </a:r>
          </a:p>
        </p:txBody>
      </p:sp>
      <p:sp>
        <p:nvSpPr>
          <p:cNvPr id="1069061" name="Text Box 5"/>
          <p:cNvSpPr txBox="1">
            <a:spLocks noChangeArrowheads="1"/>
          </p:cNvSpPr>
          <p:nvPr/>
        </p:nvSpPr>
        <p:spPr bwMode="auto">
          <a:xfrm>
            <a:off x="2200275" y="3352800"/>
            <a:ext cx="4581525" cy="3698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easy to check anyway… see below:</a:t>
            </a:r>
          </a:p>
        </p:txBody>
      </p:sp>
      <p:sp>
        <p:nvSpPr>
          <p:cNvPr id="1069062" name="Text Box 6"/>
          <p:cNvSpPr txBox="1">
            <a:spLocks noChangeArrowheads="1"/>
          </p:cNvSpPr>
          <p:nvPr/>
        </p:nvSpPr>
        <p:spPr bwMode="auto">
          <a:xfrm>
            <a:off x="1203325" y="2438400"/>
            <a:ext cx="664051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says that any linear combination of two solutions for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 recurrence relation is also a solution for the recurrence.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382713" y="4191000"/>
            <a:ext cx="6084887" cy="1968500"/>
            <a:chOff x="1295400" y="4191000"/>
            <a:chExt cx="6084664" cy="1969026"/>
          </a:xfrm>
        </p:grpSpPr>
        <p:sp>
          <p:nvSpPr>
            <p:cNvPr id="66567" name="Text Box 6"/>
            <p:cNvSpPr txBox="1">
              <a:spLocks noChangeArrowheads="1"/>
            </p:cNvSpPr>
            <p:nvPr/>
          </p:nvSpPr>
          <p:spPr bwMode="auto">
            <a:xfrm>
              <a:off x="2286000" y="4267200"/>
              <a:ext cx="4166525" cy="189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(2,   1,     5,    7,    17,     31,     65,…)</a:t>
              </a:r>
            </a:p>
            <a:p>
              <a:pPr eaLnBrk="1" hangingPunct="1"/>
              <a:endParaRPr lang="en-US" altLang="zh-TW"/>
            </a:p>
            <a:p>
              <a:pPr eaLnBrk="1" hangingPunct="1">
                <a:lnSpc>
                  <a:spcPct val="150000"/>
                </a:lnSpc>
              </a:pPr>
              <a:r>
                <a:rPr lang="en-US" altLang="zh-TW"/>
                <a:t>(0,   3,    3,    9,    15,     33,     63,…)</a:t>
              </a:r>
            </a:p>
            <a:p>
              <a:pPr eaLnBrk="1" hangingPunct="1">
                <a:lnSpc>
                  <a:spcPct val="150000"/>
                </a:lnSpc>
              </a:pPr>
              <a:endParaRPr lang="en-US" altLang="zh-TW"/>
            </a:p>
            <a:p>
              <a:pPr eaLnBrk="1" hangingPunct="1">
                <a:lnSpc>
                  <a:spcPct val="150000"/>
                </a:lnSpc>
              </a:pPr>
              <a:r>
                <a:rPr lang="en-US" altLang="zh-TW"/>
                <a:t>(4,   5,   13,   23,   49,    95,     193,…)</a:t>
              </a:r>
            </a:p>
          </p:txBody>
        </p:sp>
        <p:sp>
          <p:nvSpPr>
            <p:cNvPr id="66568" name="TextBox 7"/>
            <p:cNvSpPr txBox="1">
              <a:spLocks noChangeArrowheads="1"/>
            </p:cNvSpPr>
            <p:nvPr/>
          </p:nvSpPr>
          <p:spPr bwMode="auto">
            <a:xfrm>
              <a:off x="1295400" y="4191000"/>
              <a:ext cx="3786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r</a:t>
              </a:r>
              <a:r>
                <a:rPr lang="en-US" altLang="zh-TW" baseline="-25000"/>
                <a:t>k</a:t>
              </a:r>
              <a:endParaRPr lang="en-US" altLang="en-US"/>
            </a:p>
          </p:txBody>
        </p:sp>
        <p:sp>
          <p:nvSpPr>
            <p:cNvPr id="66569" name="TextBox 8"/>
            <p:cNvSpPr txBox="1">
              <a:spLocks noChangeArrowheads="1"/>
            </p:cNvSpPr>
            <p:nvPr/>
          </p:nvSpPr>
          <p:spPr bwMode="auto">
            <a:xfrm>
              <a:off x="1295400" y="4812268"/>
              <a:ext cx="3786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  <a:r>
                <a:rPr lang="en-US" altLang="zh-TW" baseline="-25000"/>
                <a:t>k</a:t>
              </a:r>
              <a:endParaRPr lang="en-US" altLang="en-US"/>
            </a:p>
          </p:txBody>
        </p:sp>
        <p:sp>
          <p:nvSpPr>
            <p:cNvPr id="66570" name="TextBox 9"/>
            <p:cNvSpPr txBox="1">
              <a:spLocks noChangeArrowheads="1"/>
            </p:cNvSpPr>
            <p:nvPr/>
          </p:nvSpPr>
          <p:spPr bwMode="auto">
            <a:xfrm>
              <a:off x="1295400" y="5687290"/>
              <a:ext cx="3866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  <a:r>
                <a:rPr lang="en-US" altLang="zh-TW" baseline="-25000"/>
                <a:t>k</a:t>
              </a:r>
              <a:endParaRPr lang="en-US" altLang="en-US"/>
            </a:p>
          </p:txBody>
        </p:sp>
        <p:sp>
          <p:nvSpPr>
            <p:cNvPr id="66571" name="TextBox 10"/>
            <p:cNvSpPr txBox="1">
              <a:spLocks noChangeArrowheads="1"/>
            </p:cNvSpPr>
            <p:nvPr/>
          </p:nvSpPr>
          <p:spPr bwMode="auto">
            <a:xfrm>
              <a:off x="6860370" y="4267200"/>
              <a:ext cx="5196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2r</a:t>
              </a:r>
              <a:r>
                <a:rPr lang="en-US" altLang="zh-TW" baseline="-25000"/>
                <a:t>k</a:t>
              </a:r>
              <a:endParaRPr lang="en-US" altLang="zh-TW"/>
            </a:p>
            <a:p>
              <a:pPr eaLnBrk="1" hangingPunct="1"/>
              <a:r>
                <a:rPr lang="en-US" altLang="en-US"/>
                <a:t> +</a:t>
              </a:r>
            </a:p>
          </p:txBody>
        </p:sp>
        <p:sp>
          <p:nvSpPr>
            <p:cNvPr id="66572" name="TextBox 11"/>
            <p:cNvSpPr txBox="1">
              <a:spLocks noChangeArrowheads="1"/>
            </p:cNvSpPr>
            <p:nvPr/>
          </p:nvSpPr>
          <p:spPr bwMode="auto">
            <a:xfrm>
              <a:off x="6936570" y="4812268"/>
              <a:ext cx="3786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  <a:r>
                <a:rPr lang="en-US" altLang="zh-TW" baseline="-25000"/>
                <a:t>k</a:t>
              </a:r>
              <a:endParaRPr lang="en-US" altLang="en-US"/>
            </a:p>
          </p:txBody>
        </p:sp>
        <p:sp>
          <p:nvSpPr>
            <p:cNvPr id="66573" name="TextBox 12"/>
            <p:cNvSpPr txBox="1">
              <a:spLocks noChangeArrowheads="1"/>
            </p:cNvSpPr>
            <p:nvPr/>
          </p:nvSpPr>
          <p:spPr bwMode="auto">
            <a:xfrm>
              <a:off x="6928556" y="5715000"/>
              <a:ext cx="3866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  <a:r>
                <a:rPr lang="en-US" altLang="zh-TW" baseline="-25000"/>
                <a:t>k</a:t>
              </a:r>
              <a:endParaRPr lang="en-US" altLang="en-US"/>
            </a:p>
          </p:txBody>
        </p:sp>
        <p:sp>
          <p:nvSpPr>
            <p:cNvPr id="66574" name="TextBox 14"/>
            <p:cNvSpPr txBox="1">
              <a:spLocks noChangeArrowheads="1"/>
            </p:cNvSpPr>
            <p:nvPr/>
          </p:nvSpPr>
          <p:spPr bwMode="auto">
            <a:xfrm>
              <a:off x="6948055" y="5331813"/>
              <a:ext cx="301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=</a:t>
              </a:r>
            </a:p>
          </p:txBody>
        </p: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702049" y="3802053"/>
            <a:ext cx="1730375" cy="385762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k</a:t>
            </a:r>
            <a:r>
              <a:rPr lang="en-US" altLang="zh-TW"/>
              <a:t> = a</a:t>
            </a:r>
            <a:r>
              <a:rPr lang="en-US" altLang="zh-TW" baseline="-25000"/>
              <a:t>k-1</a:t>
            </a:r>
            <a:r>
              <a:rPr lang="en-US" altLang="zh-TW"/>
              <a:t> + 2a</a:t>
            </a:r>
            <a:r>
              <a:rPr lang="en-US" altLang="zh-TW" baseline="-25000"/>
              <a:t>k-2</a:t>
            </a:r>
          </a:p>
        </p:txBody>
      </p:sp>
    </p:spTree>
    <p:extLst>
      <p:ext uri="{BB962C8B-B14F-4D97-AF65-F5344CB8AC3E}">
        <p14:creationId xmlns:p14="http://schemas.microsoft.com/office/powerpoint/2010/main" val="17542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69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9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061" grpId="0" animBg="1"/>
      <p:bldP spid="1069062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760788" y="14288"/>
            <a:ext cx="157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Warm Up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6200" y="468313"/>
            <a:ext cx="8434388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size of pow(S</a:t>
            </a:r>
            <a:r>
              <a:rPr lang="en-US" altLang="zh-TW" baseline="-25000"/>
              <a:t>n</a:t>
            </a:r>
            <a:r>
              <a:rPr lang="en-US" altLang="zh-TW"/>
              <a:t>) where S</a:t>
            </a:r>
            <a:r>
              <a:rPr lang="en-US" altLang="zh-TW" baseline="-25000"/>
              <a:t>n</a:t>
            </a:r>
            <a:r>
              <a:rPr lang="en-US" altLang="zh-TW"/>
              <a:t> = {a</a:t>
            </a:r>
            <a:r>
              <a:rPr lang="en-US" altLang="zh-TW" baseline="-25000"/>
              <a:t>1</a:t>
            </a:r>
            <a:r>
              <a:rPr lang="en-US" altLang="zh-TW"/>
              <a:t>, a</a:t>
            </a:r>
            <a:r>
              <a:rPr lang="en-US" altLang="zh-TW" baseline="-25000"/>
              <a:t>2</a:t>
            </a:r>
            <a:r>
              <a:rPr lang="en-US" altLang="zh-TW"/>
              <a:t>, …, a</a:t>
            </a:r>
            <a:r>
              <a:rPr lang="en-US" altLang="zh-TW" baseline="-25000"/>
              <a:t>n</a:t>
            </a:r>
            <a:r>
              <a:rPr lang="en-US" altLang="zh-TW"/>
              <a:t>} is an n-element set.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Then r</a:t>
            </a:r>
            <a:r>
              <a:rPr lang="en-US" altLang="zh-TW" baseline="-25000"/>
              <a:t>1</a:t>
            </a:r>
            <a:r>
              <a:rPr lang="en-US" altLang="zh-TW"/>
              <a:t> = 2, where pow(S</a:t>
            </a:r>
            <a:r>
              <a:rPr lang="en-US" altLang="zh-TW" baseline="-25000"/>
              <a:t>1</a:t>
            </a:r>
            <a:r>
              <a:rPr lang="en-US" altLang="zh-TW"/>
              <a:t>) = {</a:t>
            </a:r>
            <a:r>
              <a:rPr lang="ru-RU" altLang="zh-TW"/>
              <a:t>Ф</a:t>
            </a:r>
            <a:r>
              <a:rPr lang="en-US" altLang="zh-TW"/>
              <a:t>, {a</a:t>
            </a:r>
            <a:r>
              <a:rPr lang="en-US" altLang="zh-TW" baseline="-25000"/>
              <a:t>1</a:t>
            </a:r>
            <a:r>
              <a:rPr lang="en-US" altLang="zh-TW"/>
              <a:t>}}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         r</a:t>
            </a:r>
            <a:r>
              <a:rPr lang="en-US" altLang="zh-TW" baseline="-25000"/>
              <a:t>2</a:t>
            </a:r>
            <a:r>
              <a:rPr lang="en-US" altLang="zh-TW"/>
              <a:t> = 4, where pow(S</a:t>
            </a:r>
            <a:r>
              <a:rPr lang="en-US" altLang="zh-TW" baseline="-25000"/>
              <a:t>2</a:t>
            </a:r>
            <a:r>
              <a:rPr lang="en-US" altLang="zh-TW"/>
              <a:t>) = {</a:t>
            </a:r>
            <a:r>
              <a:rPr lang="ru-RU" altLang="zh-TW"/>
              <a:t>Ф</a:t>
            </a:r>
            <a:r>
              <a:rPr lang="en-US" altLang="zh-TW"/>
              <a:t>, {a</a:t>
            </a:r>
            <a:r>
              <a:rPr lang="en-US" altLang="zh-TW" baseline="-25000"/>
              <a:t>1</a:t>
            </a:r>
            <a:r>
              <a:rPr lang="en-US" altLang="zh-TW"/>
              <a:t>}, {a</a:t>
            </a:r>
            <a:r>
              <a:rPr lang="en-US" altLang="zh-TW" baseline="-25000"/>
              <a:t>2</a:t>
            </a:r>
            <a:r>
              <a:rPr lang="en-US" altLang="zh-TW"/>
              <a:t>},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}}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         r</a:t>
            </a:r>
            <a:r>
              <a:rPr lang="en-US" altLang="zh-TW" baseline="-25000"/>
              <a:t>3</a:t>
            </a:r>
            <a:r>
              <a:rPr lang="en-US" altLang="zh-TW"/>
              <a:t> = 8, where pow(S</a:t>
            </a:r>
            <a:r>
              <a:rPr lang="en-US" altLang="zh-TW" baseline="-25000"/>
              <a:t>3</a:t>
            </a:r>
            <a:r>
              <a:rPr lang="en-US" altLang="zh-TW"/>
              <a:t>) = {</a:t>
            </a:r>
            <a:r>
              <a:rPr lang="ru-RU" altLang="zh-TW"/>
              <a:t>Ф</a:t>
            </a:r>
            <a:r>
              <a:rPr lang="en-US" altLang="zh-TW"/>
              <a:t>, {a</a:t>
            </a:r>
            <a:r>
              <a:rPr lang="en-US" altLang="zh-TW" baseline="-25000"/>
              <a:t>1</a:t>
            </a:r>
            <a:r>
              <a:rPr lang="en-US" altLang="zh-TW"/>
              <a:t>}, {a</a:t>
            </a:r>
            <a:r>
              <a:rPr lang="en-US" altLang="zh-TW" baseline="-25000"/>
              <a:t>2</a:t>
            </a:r>
            <a:r>
              <a:rPr lang="en-US" altLang="zh-TW"/>
              <a:t>}, {a</a:t>
            </a:r>
            <a:r>
              <a:rPr lang="en-US" altLang="zh-TW" baseline="-25000"/>
              <a:t>3</a:t>
            </a:r>
            <a:r>
              <a:rPr lang="en-US" altLang="zh-TW"/>
              <a:t>}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}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3</a:t>
            </a:r>
            <a:r>
              <a:rPr lang="en-US" altLang="zh-TW"/>
              <a:t>}, {a</a:t>
            </a:r>
            <a:r>
              <a:rPr lang="en-US" altLang="zh-TW" baseline="-25000"/>
              <a:t>2</a:t>
            </a:r>
            <a:r>
              <a:rPr lang="en-US" altLang="zh-TW"/>
              <a:t>,a</a:t>
            </a:r>
            <a:r>
              <a:rPr lang="en-US" altLang="zh-TW" baseline="-25000"/>
              <a:t>3</a:t>
            </a:r>
            <a:r>
              <a:rPr lang="en-US" altLang="zh-TW"/>
              <a:t>},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,a</a:t>
            </a:r>
            <a:r>
              <a:rPr lang="en-US" altLang="zh-TW" baseline="-25000"/>
              <a:t>3</a:t>
            </a:r>
            <a:r>
              <a:rPr lang="en-US" altLang="zh-TW"/>
              <a:t>}}</a:t>
            </a:r>
            <a:endParaRPr lang="ru-RU" altLang="zh-TW"/>
          </a:p>
        </p:txBody>
      </p:sp>
      <p:sp>
        <p:nvSpPr>
          <p:cNvPr id="1155076" name="Text Box 4"/>
          <p:cNvSpPr txBox="1">
            <a:spLocks noChangeArrowheads="1"/>
          </p:cNvSpPr>
          <p:nvPr/>
        </p:nvSpPr>
        <p:spPr bwMode="auto">
          <a:xfrm>
            <a:off x="685800" y="2833688"/>
            <a:ext cx="749776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main idea of recursion is to define r</a:t>
            </a:r>
            <a:r>
              <a:rPr lang="en-US" altLang="zh-TW" baseline="-25000"/>
              <a:t>n</a:t>
            </a:r>
            <a:r>
              <a:rPr lang="en-US" altLang="zh-TW"/>
              <a:t> in terms of the previous r</a:t>
            </a:r>
            <a:r>
              <a:rPr lang="en-US" altLang="zh-TW" baseline="-25000"/>
              <a:t>i</a:t>
            </a:r>
            <a:r>
              <a:rPr lang="en-US" altLang="zh-TW"/>
              <a:t>.</a:t>
            </a:r>
          </a:p>
        </p:txBody>
      </p:sp>
      <p:sp>
        <p:nvSpPr>
          <p:cNvPr id="1155077" name="Text Box 5"/>
          <p:cNvSpPr txBox="1">
            <a:spLocks noChangeArrowheads="1"/>
          </p:cNvSpPr>
          <p:nvPr/>
        </p:nvSpPr>
        <p:spPr bwMode="auto">
          <a:xfrm>
            <a:off x="738188" y="3519488"/>
            <a:ext cx="4291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to define r</a:t>
            </a:r>
            <a:r>
              <a:rPr lang="en-US" altLang="zh-TW" baseline="-25000"/>
              <a:t>3</a:t>
            </a:r>
            <a:r>
              <a:rPr lang="en-US" altLang="zh-TW"/>
              <a:t> in terms of r</a:t>
            </a:r>
            <a:r>
              <a:rPr lang="en-US" altLang="zh-TW" baseline="-25000"/>
              <a:t>1</a:t>
            </a:r>
            <a:r>
              <a:rPr lang="en-US" altLang="zh-TW"/>
              <a:t> and r</a:t>
            </a:r>
            <a:r>
              <a:rPr lang="en-US" altLang="zh-TW" baseline="-25000"/>
              <a:t>2</a:t>
            </a:r>
            <a:r>
              <a:rPr lang="en-US" altLang="zh-TW"/>
              <a:t>?</a:t>
            </a:r>
          </a:p>
        </p:txBody>
      </p:sp>
      <p:sp>
        <p:nvSpPr>
          <p:cNvPr id="1155080" name="Rectangle 8"/>
          <p:cNvSpPr>
            <a:spLocks noChangeArrowheads="1"/>
          </p:cNvSpPr>
          <p:nvPr/>
        </p:nvSpPr>
        <p:spPr bwMode="auto">
          <a:xfrm>
            <a:off x="762000" y="4205288"/>
            <a:ext cx="5632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pow(S</a:t>
            </a:r>
            <a:r>
              <a:rPr lang="en-US" altLang="zh-TW" baseline="-25000"/>
              <a:t>3</a:t>
            </a:r>
            <a:r>
              <a:rPr lang="en-US" altLang="zh-TW"/>
              <a:t>) = the union of {</a:t>
            </a:r>
            <a:r>
              <a:rPr lang="ru-RU" altLang="zh-TW"/>
              <a:t>Ф</a:t>
            </a:r>
            <a:r>
              <a:rPr lang="en-US" altLang="zh-TW"/>
              <a:t>,   {a</a:t>
            </a:r>
            <a:r>
              <a:rPr lang="en-US" altLang="zh-TW" baseline="-25000"/>
              <a:t>1</a:t>
            </a:r>
            <a:r>
              <a:rPr lang="en-US" altLang="zh-TW"/>
              <a:t>},    {a</a:t>
            </a:r>
            <a:r>
              <a:rPr lang="en-US" altLang="zh-TW" baseline="-25000"/>
              <a:t>2</a:t>
            </a:r>
            <a:r>
              <a:rPr lang="en-US" altLang="zh-TW"/>
              <a:t>},    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}}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	 </a:t>
            </a:r>
          </a:p>
          <a:p>
            <a:pPr eaLnBrk="1" hangingPunct="1"/>
            <a:r>
              <a:rPr lang="en-US" altLang="zh-TW"/>
              <a:t>                            and  {a</a:t>
            </a:r>
            <a:r>
              <a:rPr lang="en-US" altLang="zh-TW" baseline="-25000"/>
              <a:t>3</a:t>
            </a:r>
            <a:r>
              <a:rPr lang="en-US" altLang="zh-TW"/>
              <a:t>,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3</a:t>
            </a:r>
            <a:r>
              <a:rPr lang="en-US" altLang="zh-TW"/>
              <a:t>}, {a</a:t>
            </a:r>
            <a:r>
              <a:rPr lang="en-US" altLang="zh-TW" baseline="-25000"/>
              <a:t>2</a:t>
            </a:r>
            <a:r>
              <a:rPr lang="en-US" altLang="zh-TW"/>
              <a:t>,a</a:t>
            </a:r>
            <a:r>
              <a:rPr lang="en-US" altLang="zh-TW" baseline="-25000"/>
              <a:t>3</a:t>
            </a:r>
            <a:r>
              <a:rPr lang="en-US" altLang="zh-TW"/>
              <a:t>},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,a</a:t>
            </a:r>
            <a:r>
              <a:rPr lang="en-US" altLang="zh-TW" baseline="-25000"/>
              <a:t>3</a:t>
            </a:r>
            <a:r>
              <a:rPr lang="en-US" altLang="zh-TW"/>
              <a:t>}} </a:t>
            </a:r>
          </a:p>
        </p:txBody>
      </p:sp>
      <p:sp>
        <p:nvSpPr>
          <p:cNvPr id="1155081" name="Line 9"/>
          <p:cNvSpPr>
            <a:spLocks noChangeShapeType="1"/>
          </p:cNvSpPr>
          <p:nvPr/>
        </p:nvSpPr>
        <p:spPr bwMode="auto">
          <a:xfrm flipV="1">
            <a:off x="3505200" y="4662488"/>
            <a:ext cx="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082" name="Line 10"/>
          <p:cNvSpPr>
            <a:spLocks noChangeShapeType="1"/>
          </p:cNvSpPr>
          <p:nvPr/>
        </p:nvSpPr>
        <p:spPr bwMode="auto">
          <a:xfrm flipV="1">
            <a:off x="4038600" y="4662488"/>
            <a:ext cx="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083" name="Line 11"/>
          <p:cNvSpPr>
            <a:spLocks noChangeShapeType="1"/>
          </p:cNvSpPr>
          <p:nvPr/>
        </p:nvSpPr>
        <p:spPr bwMode="auto">
          <a:xfrm flipV="1">
            <a:off x="4724400" y="4662488"/>
            <a:ext cx="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084" name="Line 12"/>
          <p:cNvSpPr>
            <a:spLocks noChangeShapeType="1"/>
          </p:cNvSpPr>
          <p:nvPr/>
        </p:nvSpPr>
        <p:spPr bwMode="auto">
          <a:xfrm flipV="1">
            <a:off x="5638800" y="4662488"/>
            <a:ext cx="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085" name="Text Box 13"/>
          <p:cNvSpPr txBox="1">
            <a:spLocks noChangeArrowheads="1"/>
          </p:cNvSpPr>
          <p:nvPr/>
        </p:nvSpPr>
        <p:spPr bwMode="auto">
          <a:xfrm>
            <a:off x="609600" y="5618163"/>
            <a:ext cx="7075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while the lower sets are obtained by adding a</a:t>
            </a:r>
            <a:r>
              <a:rPr lang="en-US" altLang="zh-TW" baseline="-25000"/>
              <a:t>3</a:t>
            </a:r>
            <a:r>
              <a:rPr lang="en-US" altLang="zh-TW"/>
              <a:t> to the upper sets.</a:t>
            </a:r>
          </a:p>
        </p:txBody>
      </p:sp>
      <p:sp>
        <p:nvSpPr>
          <p:cNvPr id="1155086" name="Text Box 14"/>
          <p:cNvSpPr txBox="1">
            <a:spLocks noChangeArrowheads="1"/>
          </p:cNvSpPr>
          <p:nvPr/>
        </p:nvSpPr>
        <p:spPr bwMode="auto">
          <a:xfrm>
            <a:off x="3657600" y="6176963"/>
            <a:ext cx="13970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r</a:t>
            </a:r>
            <a:r>
              <a:rPr lang="en-US" altLang="zh-TW" baseline="-25000"/>
              <a:t>3</a:t>
            </a:r>
            <a:r>
              <a:rPr lang="en-US" altLang="zh-TW"/>
              <a:t> = 2r</a:t>
            </a:r>
            <a:r>
              <a:rPr lang="en-US" altLang="zh-TW" baseline="-25000"/>
              <a:t>2</a:t>
            </a:r>
            <a:r>
              <a:rPr lang="en-US" altLang="zh-TW"/>
              <a:t>.</a:t>
            </a:r>
          </a:p>
        </p:txBody>
      </p:sp>
      <p:sp>
        <p:nvSpPr>
          <p:cNvPr id="8205" name="Right Arrow 12"/>
          <p:cNvSpPr>
            <a:spLocks noChangeArrowheads="1"/>
          </p:cNvSpPr>
          <p:nvPr/>
        </p:nvSpPr>
        <p:spPr bwMode="auto">
          <a:xfrm rot="10800000">
            <a:off x="6594475" y="4302125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6" name="TextBox 13"/>
          <p:cNvSpPr txBox="1">
            <a:spLocks noChangeArrowheads="1"/>
          </p:cNvSpPr>
          <p:nvPr/>
        </p:nvSpPr>
        <p:spPr bwMode="auto">
          <a:xfrm>
            <a:off x="7135813" y="4237038"/>
            <a:ext cx="1012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pow(S</a:t>
            </a:r>
            <a:r>
              <a:rPr lang="en-US" altLang="zh-TW" baseline="-25000"/>
              <a:t>2</a:t>
            </a:r>
            <a:r>
              <a:rPr lang="en-US" altLang="zh-TW"/>
              <a:t>)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5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5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5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6" grpId="0" animBg="1"/>
      <p:bldP spid="1155077" grpId="0"/>
      <p:bldP spid="1155085" grpId="0"/>
      <p:bldP spid="1155086" grpId="0" animBg="1"/>
      <p:bldP spid="8205" grpId="0" animBg="1"/>
      <p:bldP spid="820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72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Distinct-Roots Theorem</a:t>
            </a:r>
          </a:p>
        </p:txBody>
      </p:sp>
      <p:sp>
        <p:nvSpPr>
          <p:cNvPr id="1070085" name="Text Box 5"/>
          <p:cNvSpPr txBox="1">
            <a:spLocks noChangeArrowheads="1"/>
          </p:cNvSpPr>
          <p:nvPr/>
        </p:nvSpPr>
        <p:spPr bwMode="auto">
          <a:xfrm>
            <a:off x="1066800" y="5567363"/>
            <a:ext cx="696753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we are given a</a:t>
            </a:r>
            <a:r>
              <a:rPr lang="en-US" altLang="zh-TW" baseline="-25000"/>
              <a:t>0</a:t>
            </a:r>
            <a:r>
              <a:rPr lang="en-US" altLang="zh-TW"/>
              <a:t> and a</a:t>
            </a:r>
            <a:r>
              <a:rPr lang="en-US" altLang="zh-TW" baseline="-25000"/>
              <a:t>1</a:t>
            </a:r>
            <a:r>
              <a:rPr lang="en-US" altLang="zh-TW"/>
              <a:t>, then C and D are uniquely determined.</a:t>
            </a:r>
          </a:p>
        </p:txBody>
      </p:sp>
      <p:sp>
        <p:nvSpPr>
          <p:cNvPr id="1070086" name="Text Box 6"/>
          <p:cNvSpPr txBox="1">
            <a:spLocks noChangeArrowheads="1"/>
          </p:cNvSpPr>
          <p:nvPr/>
        </p:nvSpPr>
        <p:spPr bwMode="auto">
          <a:xfrm>
            <a:off x="730250" y="3962400"/>
            <a:ext cx="76517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theorem says that all the solutions of the recurrence relation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are a linear combination of the two series (1,r,r</a:t>
            </a:r>
            <a:r>
              <a:rPr lang="en-US" altLang="zh-TW" baseline="30000"/>
              <a:t>2</a:t>
            </a:r>
            <a:r>
              <a:rPr lang="en-US" altLang="zh-TW"/>
              <a:t>,r</a:t>
            </a:r>
            <a:r>
              <a:rPr lang="en-US" altLang="zh-TW" baseline="30000"/>
              <a:t>3</a:t>
            </a:r>
            <a:r>
              <a:rPr lang="en-US" altLang="zh-TW"/>
              <a:t>,r</a:t>
            </a:r>
            <a:r>
              <a:rPr lang="en-US" altLang="zh-TW" baseline="30000"/>
              <a:t>4</a:t>
            </a:r>
            <a:r>
              <a:rPr lang="en-US" altLang="zh-TW"/>
              <a:t>,…,r</a:t>
            </a:r>
            <a:r>
              <a:rPr lang="en-US" altLang="zh-TW" baseline="30000"/>
              <a:t>n</a:t>
            </a:r>
            <a:r>
              <a:rPr lang="en-US" altLang="zh-TW"/>
              <a:t>,…)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(1,s,s</a:t>
            </a:r>
            <a:r>
              <a:rPr lang="en-US" altLang="zh-TW" baseline="30000"/>
              <a:t>2</a:t>
            </a:r>
            <a:r>
              <a:rPr lang="en-US" altLang="zh-TW"/>
              <a:t>,s</a:t>
            </a:r>
            <a:r>
              <a:rPr lang="en-US" altLang="zh-TW" baseline="30000"/>
              <a:t>3</a:t>
            </a:r>
            <a:r>
              <a:rPr lang="en-US" altLang="zh-TW"/>
              <a:t>,s</a:t>
            </a:r>
            <a:r>
              <a:rPr lang="en-US" altLang="zh-TW" baseline="30000"/>
              <a:t>4</a:t>
            </a:r>
            <a:r>
              <a:rPr lang="en-US" altLang="zh-TW"/>
              <a:t>,…,s</a:t>
            </a:r>
            <a:r>
              <a:rPr lang="en-US" altLang="zh-TW" baseline="30000"/>
              <a:t>n</a:t>
            </a:r>
            <a:r>
              <a:rPr lang="en-US" altLang="zh-TW"/>
              <a:t>,…) defined by the distinct roots of t</a:t>
            </a:r>
            <a:r>
              <a:rPr lang="en-US" altLang="zh-TW" baseline="30000"/>
              <a:t>2</a:t>
            </a:r>
            <a:r>
              <a:rPr lang="en-US" altLang="zh-TW"/>
              <a:t> - At – B = 0.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19880" y="889924"/>
            <a:ext cx="8461376" cy="20313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Suppose a sequence (a</a:t>
            </a:r>
            <a:r>
              <a:rPr lang="en-US" altLang="zh-TW" baseline="-25000" dirty="0"/>
              <a:t>0</a:t>
            </a:r>
            <a:r>
              <a:rPr lang="en-US" altLang="zh-TW" dirty="0"/>
              <a:t>,a</a:t>
            </a:r>
            <a:r>
              <a:rPr lang="en-US" altLang="zh-TW" baseline="-25000" dirty="0"/>
              <a:t>1</a:t>
            </a:r>
            <a:r>
              <a:rPr lang="en-US" altLang="zh-TW" dirty="0"/>
              <a:t>,a</a:t>
            </a:r>
            <a:r>
              <a:rPr lang="en-US" altLang="zh-TW" baseline="-25000" dirty="0"/>
              <a:t>2</a:t>
            </a:r>
            <a:r>
              <a:rPr lang="en-US" altLang="zh-TW" dirty="0"/>
              <a:t>,a</a:t>
            </a:r>
            <a:r>
              <a:rPr lang="en-US" altLang="zh-TW" baseline="-25000" dirty="0"/>
              <a:t>3</a:t>
            </a:r>
            <a:r>
              <a:rPr lang="en-US" altLang="zh-TW" dirty="0"/>
              <a:t>,…) satisfies a recurrence relation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		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k</a:t>
            </a:r>
            <a:r>
              <a:rPr lang="en-US" altLang="zh-TW" dirty="0"/>
              <a:t> = Aa</a:t>
            </a:r>
            <a:r>
              <a:rPr lang="en-US" altLang="zh-TW" baseline="-25000" dirty="0"/>
              <a:t>k-1</a:t>
            </a:r>
            <a:r>
              <a:rPr lang="en-US" altLang="zh-TW" dirty="0"/>
              <a:t> + Ba</a:t>
            </a:r>
            <a:r>
              <a:rPr lang="en-US" altLang="zh-TW" baseline="-25000" dirty="0"/>
              <a:t>k-2</a:t>
            </a:r>
            <a:endParaRPr lang="en-US" altLang="zh-TW" dirty="0"/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If t</a:t>
            </a:r>
            <a:r>
              <a:rPr lang="en-US" altLang="zh-TW" baseline="30000" dirty="0"/>
              <a:t>2</a:t>
            </a:r>
            <a:r>
              <a:rPr lang="en-US" altLang="zh-TW" dirty="0"/>
              <a:t> - At – B = 0 has two distinct roots r and 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then a</a:t>
            </a:r>
            <a:r>
              <a:rPr lang="en-US" altLang="zh-TW" baseline="-25000" dirty="0"/>
              <a:t>n</a:t>
            </a:r>
            <a:r>
              <a:rPr lang="en-US" altLang="zh-TW" dirty="0"/>
              <a:t> = </a:t>
            </a:r>
            <a:r>
              <a:rPr lang="en-US" altLang="zh-TW" dirty="0" err="1"/>
              <a:t>Cr</a:t>
            </a:r>
            <a:r>
              <a:rPr lang="en-US" altLang="zh-TW" baseline="30000" dirty="0" err="1"/>
              <a:t>n</a:t>
            </a:r>
            <a:r>
              <a:rPr lang="en-US" altLang="zh-TW" dirty="0"/>
              <a:t> + </a:t>
            </a:r>
            <a:r>
              <a:rPr lang="en-US" altLang="zh-TW" dirty="0" err="1"/>
              <a:t>Ds</a:t>
            </a:r>
            <a:r>
              <a:rPr lang="en-US" altLang="zh-TW" baseline="30000" dirty="0" err="1"/>
              <a:t>n</a:t>
            </a:r>
            <a:r>
              <a:rPr lang="en-US" altLang="zh-TW" dirty="0"/>
              <a:t> for some C and </a:t>
            </a:r>
            <a:r>
              <a:rPr lang="en-US" altLang="zh-TW" dirty="0" smtClean="0"/>
              <a:t>D (where values of C, D are determined by the values of a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and a</a:t>
            </a:r>
            <a:r>
              <a:rPr lang="en-US" altLang="zh-TW" baseline="-25000" dirty="0" smtClean="0"/>
              <a:t>1.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85" grpId="0" animBg="1"/>
      <p:bldP spid="107008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438400" y="457200"/>
            <a:ext cx="415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Solving Fibonacci Sequence</a:t>
            </a:r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2819400" y="1371600"/>
            <a:ext cx="3419475" cy="385763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0</a:t>
            </a:r>
            <a:r>
              <a:rPr lang="en-US" altLang="zh-TW"/>
              <a:t>=0, 	a</a:t>
            </a:r>
            <a:r>
              <a:rPr lang="en-US" altLang="zh-TW" baseline="-25000"/>
              <a:t>1</a:t>
            </a:r>
            <a:r>
              <a:rPr lang="en-US" altLang="zh-TW"/>
              <a:t>=1, 	a</a:t>
            </a:r>
            <a:r>
              <a:rPr lang="en-US" altLang="zh-TW" baseline="-25000"/>
              <a:t>k</a:t>
            </a:r>
            <a:r>
              <a:rPr lang="en-US" altLang="zh-TW"/>
              <a:t> = a</a:t>
            </a:r>
            <a:r>
              <a:rPr lang="en-US" altLang="zh-TW" baseline="-25000"/>
              <a:t>k-1</a:t>
            </a:r>
            <a:r>
              <a:rPr lang="en-US" altLang="zh-TW"/>
              <a:t> + a</a:t>
            </a:r>
            <a:r>
              <a:rPr lang="en-US" altLang="zh-TW" baseline="-25000"/>
              <a:t>k-2</a:t>
            </a:r>
          </a:p>
        </p:txBody>
      </p:sp>
      <p:sp>
        <p:nvSpPr>
          <p:cNvPr id="1071109" name="Text Box 5"/>
          <p:cNvSpPr txBox="1">
            <a:spLocks noChangeArrowheads="1"/>
          </p:cNvSpPr>
          <p:nvPr/>
        </p:nvSpPr>
        <p:spPr bwMode="auto">
          <a:xfrm>
            <a:off x="1905000" y="2209800"/>
            <a:ext cx="518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First solve the quadratic equation t</a:t>
            </a:r>
            <a:r>
              <a:rPr lang="en-US" altLang="zh-TW" baseline="30000"/>
              <a:t>2</a:t>
            </a:r>
            <a:r>
              <a:rPr lang="en-US" altLang="zh-TW"/>
              <a:t> - t – 1 = 0.</a:t>
            </a:r>
          </a:p>
        </p:txBody>
      </p:sp>
      <p:pic>
        <p:nvPicPr>
          <p:cNvPr id="107111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72000"/>
            <a:ext cx="13716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1113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2000"/>
            <a:ext cx="13239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1116" name="Text Box 12"/>
          <p:cNvSpPr txBox="1">
            <a:spLocks noChangeArrowheads="1"/>
          </p:cNvSpPr>
          <p:nvPr/>
        </p:nvSpPr>
        <p:spPr bwMode="auto">
          <a:xfrm>
            <a:off x="1981200" y="3886200"/>
            <a:ext cx="2917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 distinct roots are: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315200" y="1653183"/>
            <a:ext cx="168187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t</a:t>
            </a:r>
            <a:r>
              <a:rPr lang="en-US" altLang="zh-TW" baseline="30000" dirty="0"/>
              <a:t>2</a:t>
            </a:r>
            <a:r>
              <a:rPr lang="en-US" altLang="zh-TW" dirty="0"/>
              <a:t> - At – B = </a:t>
            </a:r>
            <a:r>
              <a:rPr lang="en-US" altLang="zh-TW" dirty="0" smtClean="0"/>
              <a:t>0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A = 1; B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09689" y="2837470"/>
                <a:ext cx="2971800" cy="592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∓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89" y="2837470"/>
                <a:ext cx="2971800" cy="5927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 bwMode="auto">
          <a:xfrm flipH="1" flipV="1">
            <a:off x="5334000" y="1757363"/>
            <a:ext cx="2286000" cy="45243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6107776" y="1722624"/>
            <a:ext cx="2286000" cy="45243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09" grpId="0"/>
      <p:bldP spid="1071116" grpId="0"/>
      <p:bldP spid="9" grpId="0"/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69105" y="379756"/>
            <a:ext cx="415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3366"/>
                </a:solidFill>
              </a:rPr>
              <a:t>Solving Fibonacci Sequence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881062" y="1389212"/>
            <a:ext cx="3419475" cy="385763"/>
          </a:xfrm>
          <a:prstGeom prst="rect">
            <a:avLst/>
          </a:prstGeom>
          <a:noFill/>
          <a:ln w="19050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0</a:t>
            </a:r>
            <a:r>
              <a:rPr lang="en-US" altLang="zh-TW"/>
              <a:t>=0, 	a</a:t>
            </a:r>
            <a:r>
              <a:rPr lang="en-US" altLang="zh-TW" baseline="-25000"/>
              <a:t>1</a:t>
            </a:r>
            <a:r>
              <a:rPr lang="en-US" altLang="zh-TW"/>
              <a:t>=1, 	a</a:t>
            </a:r>
            <a:r>
              <a:rPr lang="en-US" altLang="zh-TW" baseline="-25000"/>
              <a:t>k</a:t>
            </a:r>
            <a:r>
              <a:rPr lang="en-US" altLang="zh-TW"/>
              <a:t> = a</a:t>
            </a:r>
            <a:r>
              <a:rPr lang="en-US" altLang="zh-TW" baseline="-25000"/>
              <a:t>k-1</a:t>
            </a:r>
            <a:r>
              <a:rPr lang="en-US" altLang="zh-TW"/>
              <a:t> + a</a:t>
            </a:r>
            <a:r>
              <a:rPr lang="en-US" altLang="zh-TW" baseline="-25000"/>
              <a:t>k-2</a:t>
            </a:r>
          </a:p>
        </p:txBody>
      </p:sp>
      <p:sp>
        <p:nvSpPr>
          <p:cNvPr id="1091593" name="Text Box 9"/>
          <p:cNvSpPr txBox="1">
            <a:spLocks noChangeArrowheads="1"/>
          </p:cNvSpPr>
          <p:nvPr/>
        </p:nvSpPr>
        <p:spPr bwMode="auto">
          <a:xfrm>
            <a:off x="914400" y="3397250"/>
            <a:ext cx="7294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By the distinct-roots theorem, the solutions satisfies the formula:</a:t>
            </a:r>
          </a:p>
        </p:txBody>
      </p:sp>
      <p:pic>
        <p:nvPicPr>
          <p:cNvPr id="109159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83050"/>
            <a:ext cx="3849688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1595" name="Text Box 11"/>
          <p:cNvSpPr txBox="1">
            <a:spLocks noChangeArrowheads="1"/>
          </p:cNvSpPr>
          <p:nvPr/>
        </p:nvSpPr>
        <p:spPr bwMode="auto">
          <a:xfrm>
            <a:off x="1320800" y="4997450"/>
            <a:ext cx="645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To figure out C and D, we substitute the value of a</a:t>
            </a:r>
            <a:r>
              <a:rPr lang="en-US" altLang="zh-TW" baseline="-25000"/>
              <a:t>0</a:t>
            </a:r>
            <a:r>
              <a:rPr lang="en-US" altLang="zh-TW"/>
              <a:t> and a</a:t>
            </a:r>
            <a:r>
              <a:rPr lang="en-US" altLang="zh-TW" baseline="-25000"/>
              <a:t>1</a:t>
            </a:r>
            <a:r>
              <a:rPr lang="en-US" altLang="zh-TW"/>
              <a:t>:</a:t>
            </a:r>
          </a:p>
        </p:txBody>
      </p:sp>
      <p:pic>
        <p:nvPicPr>
          <p:cNvPr id="109159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683250"/>
            <a:ext cx="126365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1600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064250"/>
            <a:ext cx="34290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953000" y="72818"/>
            <a:ext cx="3989388" cy="1754326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/>
              <a:t>Distinct-roots theorem:</a:t>
            </a:r>
          </a:p>
          <a:p>
            <a:pPr eaLnBrk="1" hangingPunct="1"/>
            <a:r>
              <a:rPr lang="en-US" altLang="zh-TW" dirty="0" smtClean="0"/>
              <a:t>If (a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,a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,a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,a</a:t>
            </a:r>
            <a:r>
              <a:rPr lang="en-US" altLang="zh-TW" baseline="-25000" dirty="0" smtClean="0"/>
              <a:t>3</a:t>
            </a:r>
            <a:r>
              <a:rPr lang="en-US" altLang="zh-TW" dirty="0"/>
              <a:t>,…) satisfies </a:t>
            </a:r>
            <a:r>
              <a:rPr lang="en-US" altLang="zh-TW" dirty="0" err="1" smtClean="0"/>
              <a:t>a</a:t>
            </a:r>
            <a:r>
              <a:rPr lang="en-US" altLang="zh-TW" baseline="-25000" dirty="0" err="1" smtClean="0"/>
              <a:t>k</a:t>
            </a:r>
            <a:r>
              <a:rPr lang="en-US" altLang="zh-TW" dirty="0" smtClean="0"/>
              <a:t> </a:t>
            </a:r>
            <a:r>
              <a:rPr lang="en-US" altLang="zh-TW" dirty="0"/>
              <a:t>= Aa</a:t>
            </a:r>
            <a:r>
              <a:rPr lang="en-US" altLang="zh-TW" baseline="-25000" dirty="0"/>
              <a:t>k-1</a:t>
            </a:r>
            <a:r>
              <a:rPr lang="en-US" altLang="zh-TW" dirty="0"/>
              <a:t> + </a:t>
            </a:r>
            <a:r>
              <a:rPr lang="en-US" altLang="zh-TW" dirty="0" smtClean="0"/>
              <a:t>Ba</a:t>
            </a:r>
            <a:r>
              <a:rPr lang="en-US" altLang="zh-TW" baseline="-25000" dirty="0" smtClean="0"/>
              <a:t>k-2</a:t>
            </a:r>
            <a:r>
              <a:rPr lang="en-US" altLang="zh-TW" dirty="0"/>
              <a:t> </a:t>
            </a:r>
            <a:r>
              <a:rPr lang="en-US" altLang="zh-TW" dirty="0" smtClean="0"/>
              <a:t>then a</a:t>
            </a:r>
            <a:r>
              <a:rPr lang="en-US" altLang="zh-TW" baseline="-25000" dirty="0" smtClean="0"/>
              <a:t>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Cr</a:t>
            </a:r>
            <a:r>
              <a:rPr lang="en-US" altLang="zh-TW" baseline="30000" dirty="0" err="1" smtClean="0"/>
              <a:t>n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Ds</a:t>
            </a:r>
            <a:r>
              <a:rPr lang="en-US" altLang="zh-TW" baseline="30000" dirty="0" err="1" smtClean="0"/>
              <a:t>n</a:t>
            </a:r>
            <a:r>
              <a:rPr lang="en-US" altLang="zh-TW" dirty="0" smtClean="0"/>
              <a:t> for some C and D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[Here, r and s are two </a:t>
            </a:r>
            <a:r>
              <a:rPr lang="en-US" altLang="zh-TW" dirty="0"/>
              <a:t>distinct roots </a:t>
            </a:r>
            <a:r>
              <a:rPr lang="en-US" altLang="zh-TW" dirty="0" smtClean="0"/>
              <a:t>of t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- At – B = </a:t>
            </a:r>
            <a:r>
              <a:rPr lang="en-US" altLang="zh-TW" dirty="0" smtClean="0"/>
              <a:t>0]</a:t>
            </a:r>
            <a:endParaRPr lang="en-US" altLang="zh-TW" dirty="0"/>
          </a:p>
        </p:txBody>
      </p:sp>
      <p:pic>
        <p:nvPicPr>
          <p:cNvPr id="10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53" y="2094062"/>
            <a:ext cx="13716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553" y="2094062"/>
            <a:ext cx="13239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304800" y="2819400"/>
            <a:ext cx="86375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2133600" y="990600"/>
            <a:ext cx="5029200" cy="2916238"/>
            <a:chOff x="2133600" y="990600"/>
            <a:chExt cx="5029200" cy="2916238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H="1">
              <a:off x="5410200" y="990600"/>
              <a:ext cx="1752600" cy="2895600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3750469" y="2547144"/>
              <a:ext cx="1202531" cy="1339056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2133600" y="2659212"/>
              <a:ext cx="1880928" cy="1247626"/>
            </a:xfrm>
            <a:prstGeom prst="straightConnector1">
              <a:avLst/>
            </a:prstGeom>
            <a:solidFill>
              <a:schemeClr val="accent1"/>
            </a:solidFill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15" name="Straight Arrow Connector 14"/>
          <p:cNvCxnSpPr/>
          <p:nvPr/>
        </p:nvCxnSpPr>
        <p:spPr bwMode="auto">
          <a:xfrm>
            <a:off x="1339850" y="1827144"/>
            <a:ext cx="1905000" cy="385610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095241" y="1827144"/>
            <a:ext cx="3010159" cy="4060894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93" grpId="0"/>
      <p:bldP spid="109159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1143000" y="1371600"/>
            <a:ext cx="4040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Solving these two equations, we get:</a:t>
            </a:r>
          </a:p>
        </p:txBody>
      </p:sp>
      <p:pic>
        <p:nvPicPr>
          <p:cNvPr id="107213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0"/>
            <a:ext cx="22383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2135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3849688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2136" name="Text Box 8"/>
          <p:cNvSpPr txBox="1">
            <a:spLocks noChangeArrowheads="1"/>
          </p:cNvSpPr>
          <p:nvPr/>
        </p:nvSpPr>
        <p:spPr bwMode="auto">
          <a:xfrm>
            <a:off x="1203325" y="3089275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Therefore:</a:t>
            </a:r>
          </a:p>
        </p:txBody>
      </p:sp>
      <p:pic>
        <p:nvPicPr>
          <p:cNvPr id="1072139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4570413"/>
            <a:ext cx="383857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Text Box 2"/>
          <p:cNvSpPr txBox="1">
            <a:spLocks noChangeArrowheads="1"/>
          </p:cNvSpPr>
          <p:nvPr/>
        </p:nvSpPr>
        <p:spPr bwMode="auto">
          <a:xfrm>
            <a:off x="2438400" y="457200"/>
            <a:ext cx="415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Solving Fibonacci 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3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981200" y="55454"/>
            <a:ext cx="5134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 smtClean="0">
                <a:solidFill>
                  <a:srgbClr val="003366"/>
                </a:solidFill>
              </a:rPr>
              <a:t>Proof of Distinct-Roots </a:t>
            </a:r>
            <a:r>
              <a:rPr lang="en-US" altLang="zh-TW" sz="2400" b="1" dirty="0">
                <a:solidFill>
                  <a:srgbClr val="003366"/>
                </a:solidFill>
              </a:rPr>
              <a:t>Theorem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29580" y="486639"/>
            <a:ext cx="8461376" cy="1615827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Suppose a sequence (a</a:t>
            </a:r>
            <a:r>
              <a:rPr lang="en-US" altLang="zh-TW" baseline="-25000" dirty="0"/>
              <a:t>0</a:t>
            </a:r>
            <a:r>
              <a:rPr lang="en-US" altLang="zh-TW" dirty="0"/>
              <a:t>,a</a:t>
            </a:r>
            <a:r>
              <a:rPr lang="en-US" altLang="zh-TW" baseline="-25000" dirty="0"/>
              <a:t>1</a:t>
            </a:r>
            <a:r>
              <a:rPr lang="en-US" altLang="zh-TW" dirty="0"/>
              <a:t>,a</a:t>
            </a:r>
            <a:r>
              <a:rPr lang="en-US" altLang="zh-TW" baseline="-25000" dirty="0"/>
              <a:t>2</a:t>
            </a:r>
            <a:r>
              <a:rPr lang="en-US" altLang="zh-TW" dirty="0"/>
              <a:t>,a</a:t>
            </a:r>
            <a:r>
              <a:rPr lang="en-US" altLang="zh-TW" baseline="-25000" dirty="0"/>
              <a:t>3</a:t>
            </a:r>
            <a:r>
              <a:rPr lang="en-US" altLang="zh-TW" dirty="0"/>
              <a:t>,…) satisfies a recurrence relation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		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k</a:t>
            </a:r>
            <a:r>
              <a:rPr lang="en-US" altLang="zh-TW" dirty="0"/>
              <a:t> = Aa</a:t>
            </a:r>
            <a:r>
              <a:rPr lang="en-US" altLang="zh-TW" baseline="-25000" dirty="0"/>
              <a:t>k-1</a:t>
            </a:r>
            <a:r>
              <a:rPr lang="en-US" altLang="zh-TW" dirty="0"/>
              <a:t> + Ba</a:t>
            </a:r>
            <a:r>
              <a:rPr lang="en-US" altLang="zh-TW" baseline="-25000" dirty="0"/>
              <a:t>k-2</a:t>
            </a:r>
            <a:endParaRPr lang="en-US" altLang="zh-TW" dirty="0"/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If t</a:t>
            </a:r>
            <a:r>
              <a:rPr lang="en-US" altLang="zh-TW" baseline="30000" dirty="0"/>
              <a:t>2</a:t>
            </a:r>
            <a:r>
              <a:rPr lang="en-US" altLang="zh-TW" dirty="0"/>
              <a:t> - At – B = 0 has two distinct roots r and 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then a</a:t>
            </a:r>
            <a:r>
              <a:rPr lang="en-US" altLang="zh-TW" baseline="-25000" dirty="0"/>
              <a:t>n</a:t>
            </a:r>
            <a:r>
              <a:rPr lang="en-US" altLang="zh-TW" dirty="0"/>
              <a:t> = </a:t>
            </a:r>
            <a:r>
              <a:rPr lang="en-US" altLang="zh-TW" dirty="0" err="1"/>
              <a:t>Cr</a:t>
            </a:r>
            <a:r>
              <a:rPr lang="en-US" altLang="zh-TW" baseline="30000" dirty="0" err="1"/>
              <a:t>n</a:t>
            </a:r>
            <a:r>
              <a:rPr lang="en-US" altLang="zh-TW" dirty="0"/>
              <a:t> + </a:t>
            </a:r>
            <a:r>
              <a:rPr lang="en-US" altLang="zh-TW" dirty="0" err="1"/>
              <a:t>Ds</a:t>
            </a:r>
            <a:r>
              <a:rPr lang="en-US" altLang="zh-TW" baseline="30000" dirty="0" err="1"/>
              <a:t>n</a:t>
            </a:r>
            <a:r>
              <a:rPr lang="en-US" altLang="zh-TW" dirty="0"/>
              <a:t> for some C and </a:t>
            </a:r>
            <a:r>
              <a:rPr lang="en-US" altLang="zh-TW" dirty="0" smtClean="0"/>
              <a:t>D (C and D are determined by a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and a</a:t>
            </a:r>
            <a:r>
              <a:rPr lang="en-US" altLang="zh-TW" baseline="-25000" dirty="0" smtClean="0"/>
              <a:t>1.</a:t>
            </a:r>
            <a:endParaRPr lang="en-US" altLang="zh-TW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-942088" y="3145552"/>
            <a:ext cx="238238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Proof by Strong MI: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33769" y="2139027"/>
                <a:ext cx="8229600" cy="40236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Base case: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prove vase cases, </a:t>
                </a:r>
                <a:r>
                  <a:rPr lang="en-US" sz="2000" i="1" dirty="0"/>
                  <a:t>n = 0, 1</a:t>
                </a:r>
                <a:r>
                  <a:rPr lang="en-US" sz="2000" dirty="0"/>
                  <a:t>. And this is actually proved by definition: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𝐷𝑠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Induction </a:t>
                </a:r>
                <a:r>
                  <a:rPr lang="en-US" sz="2000" dirty="0"/>
                  <a:t>Step:</a:t>
                </a:r>
              </a:p>
              <a:p>
                <a:pPr marL="0" indent="0">
                  <a:buNone/>
                </a:pPr>
                <a:r>
                  <a:rPr lang="en-US" sz="2000" dirty="0"/>
                  <a:t>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 is true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(induction hypothesis, IH) and then prove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So, by IH we have: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Therefore,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𝐴𝐶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𝐴𝐷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𝐵𝐶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𝐵𝐷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769" y="2139027"/>
                <a:ext cx="8229600" cy="4023697"/>
              </a:xfrm>
              <a:blipFill>
                <a:blip r:embed="rId2"/>
                <a:stretch>
                  <a:fillRect l="-741" t="-75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233738" y="457200"/>
            <a:ext cx="270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Single-Root Case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581400" y="1371600"/>
            <a:ext cx="1911350" cy="395288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k</a:t>
            </a:r>
            <a:r>
              <a:rPr lang="en-US" altLang="zh-TW"/>
              <a:t> = Aa</a:t>
            </a:r>
            <a:r>
              <a:rPr lang="en-US" altLang="zh-TW" baseline="-25000"/>
              <a:t>k-1</a:t>
            </a:r>
            <a:r>
              <a:rPr lang="en-US" altLang="zh-TW"/>
              <a:t> + Ba</a:t>
            </a:r>
            <a:r>
              <a:rPr lang="en-US" altLang="zh-TW" baseline="-25000"/>
              <a:t>k-2</a:t>
            </a:r>
          </a:p>
        </p:txBody>
      </p:sp>
      <p:sp>
        <p:nvSpPr>
          <p:cNvPr id="1073156" name="Text Box 4"/>
          <p:cNvSpPr txBox="1">
            <a:spLocks noChangeArrowheads="1"/>
          </p:cNvSpPr>
          <p:nvPr/>
        </p:nvSpPr>
        <p:spPr bwMode="auto">
          <a:xfrm>
            <a:off x="1828800" y="2133600"/>
            <a:ext cx="5443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Find solutions of the form (1, t, t</a:t>
            </a:r>
            <a:r>
              <a:rPr lang="en-US" altLang="zh-TW" baseline="30000"/>
              <a:t>2</a:t>
            </a:r>
            <a:r>
              <a:rPr lang="en-US" altLang="zh-TW"/>
              <a:t>, t</a:t>
            </a:r>
            <a:r>
              <a:rPr lang="en-US" altLang="zh-TW" baseline="30000"/>
              <a:t>3</a:t>
            </a:r>
            <a:r>
              <a:rPr lang="en-US" altLang="zh-TW"/>
              <a:t>, t</a:t>
            </a:r>
            <a:r>
              <a:rPr lang="en-US" altLang="zh-TW" baseline="30000"/>
              <a:t>4</a:t>
            </a:r>
            <a:r>
              <a:rPr lang="en-US" altLang="zh-TW"/>
              <a:t>, …, t</a:t>
            </a:r>
            <a:r>
              <a:rPr lang="en-US" altLang="zh-TW" baseline="30000"/>
              <a:t>n</a:t>
            </a:r>
            <a:r>
              <a:rPr lang="en-US" altLang="zh-TW"/>
              <a:t>, …)</a:t>
            </a:r>
          </a:p>
        </p:txBody>
      </p:sp>
      <p:sp>
        <p:nvSpPr>
          <p:cNvPr id="1073164" name="Text Box 12"/>
          <p:cNvSpPr txBox="1">
            <a:spLocks noChangeArrowheads="1"/>
          </p:cNvSpPr>
          <p:nvPr/>
        </p:nvSpPr>
        <p:spPr bwMode="auto">
          <a:xfrm>
            <a:off x="457200" y="3810000"/>
            <a:ext cx="8255000" cy="9255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Suppose this quadratic equation has only one root r,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then we know that (1, r, r</a:t>
            </a:r>
            <a:r>
              <a:rPr lang="en-US" altLang="zh-TW" baseline="30000"/>
              <a:t>2</a:t>
            </a:r>
            <a:r>
              <a:rPr lang="en-US" altLang="zh-TW"/>
              <a:t>, r</a:t>
            </a:r>
            <a:r>
              <a:rPr lang="en-US" altLang="zh-TW" baseline="30000"/>
              <a:t>3</a:t>
            </a:r>
            <a:r>
              <a:rPr lang="en-US" altLang="zh-TW"/>
              <a:t>, r</a:t>
            </a:r>
            <a:r>
              <a:rPr lang="en-US" altLang="zh-TW" baseline="30000"/>
              <a:t>4</a:t>
            </a:r>
            <a:r>
              <a:rPr lang="en-US" altLang="zh-TW"/>
              <a:t>, …, r</a:t>
            </a:r>
            <a:r>
              <a:rPr lang="en-US" altLang="zh-TW" baseline="30000"/>
              <a:t>n</a:t>
            </a:r>
            <a:r>
              <a:rPr lang="en-US" altLang="zh-TW"/>
              <a:t>, …) satisfies the recurrence relation.</a:t>
            </a:r>
          </a:p>
        </p:txBody>
      </p:sp>
      <p:sp>
        <p:nvSpPr>
          <p:cNvPr id="1073165" name="Text Box 13"/>
          <p:cNvSpPr txBox="1">
            <a:spLocks noChangeArrowheads="1"/>
          </p:cNvSpPr>
          <p:nvPr/>
        </p:nvSpPr>
        <p:spPr bwMode="auto">
          <a:xfrm>
            <a:off x="3048000" y="5334000"/>
            <a:ext cx="30495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Are there other solutions?</a:t>
            </a:r>
          </a:p>
        </p:txBody>
      </p:sp>
      <p:sp>
        <p:nvSpPr>
          <p:cNvPr id="71687" name="Rectangle 14"/>
          <p:cNvSpPr>
            <a:spLocks noChangeArrowheads="1"/>
          </p:cNvSpPr>
          <p:nvPr/>
        </p:nvSpPr>
        <p:spPr bwMode="auto">
          <a:xfrm>
            <a:off x="3581400" y="1371600"/>
            <a:ext cx="1911350" cy="395288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k</a:t>
            </a:r>
            <a:r>
              <a:rPr lang="en-US" altLang="zh-TW"/>
              <a:t> = Aa</a:t>
            </a:r>
            <a:r>
              <a:rPr lang="en-US" altLang="zh-TW" baseline="-25000"/>
              <a:t>k-1</a:t>
            </a:r>
            <a:r>
              <a:rPr lang="en-US" altLang="zh-TW"/>
              <a:t> + Ba</a:t>
            </a:r>
            <a:r>
              <a:rPr lang="en-US" altLang="zh-TW" baseline="-25000"/>
              <a:t>k-2</a:t>
            </a:r>
          </a:p>
        </p:txBody>
      </p:sp>
      <p:sp>
        <p:nvSpPr>
          <p:cNvPr id="1073167" name="Text Box 15"/>
          <p:cNvSpPr txBox="1">
            <a:spLocks noChangeArrowheads="1"/>
          </p:cNvSpPr>
          <p:nvPr/>
        </p:nvSpPr>
        <p:spPr bwMode="auto">
          <a:xfrm>
            <a:off x="1566863" y="2971800"/>
            <a:ext cx="5976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 is a root of the quadratic equation t</a:t>
            </a:r>
            <a:r>
              <a:rPr lang="en-US" altLang="zh-TW" baseline="30000"/>
              <a:t>2</a:t>
            </a:r>
            <a:r>
              <a:rPr lang="en-US" altLang="zh-TW"/>
              <a:t> - At – B 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56" grpId="0"/>
      <p:bldP spid="1073164" grpId="0" animBg="1"/>
      <p:bldP spid="1073165" grpId="0" animBg="1"/>
      <p:bldP spid="107316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638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Another Solution of the Single-Root Case</a:t>
            </a:r>
          </a:p>
        </p:txBody>
      </p:sp>
      <p:sp>
        <p:nvSpPr>
          <p:cNvPr id="1074180" name="Rectangle 4"/>
          <p:cNvSpPr>
            <a:spLocks noChangeArrowheads="1"/>
          </p:cNvSpPr>
          <p:nvPr/>
        </p:nvSpPr>
        <p:spPr bwMode="auto">
          <a:xfrm>
            <a:off x="609600" y="2824163"/>
            <a:ext cx="7283450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(0, r, 2r</a:t>
            </a:r>
            <a:r>
              <a:rPr lang="en-US" altLang="zh-TW" baseline="30000"/>
              <a:t>2</a:t>
            </a:r>
            <a:r>
              <a:rPr lang="en-US" altLang="zh-TW"/>
              <a:t>, 3r</a:t>
            </a:r>
            <a:r>
              <a:rPr lang="en-US" altLang="zh-TW" baseline="30000"/>
              <a:t>3</a:t>
            </a:r>
            <a:r>
              <a:rPr lang="en-US" altLang="zh-TW"/>
              <a:t>, 4r</a:t>
            </a:r>
            <a:r>
              <a:rPr lang="en-US" altLang="zh-TW" baseline="30000"/>
              <a:t>4</a:t>
            </a:r>
            <a:r>
              <a:rPr lang="en-US" altLang="zh-TW"/>
              <a:t>, …, nr</a:t>
            </a:r>
            <a:r>
              <a:rPr lang="en-US" altLang="zh-TW" baseline="30000"/>
              <a:t>n</a:t>
            </a:r>
            <a:r>
              <a:rPr lang="en-US" altLang="zh-TW"/>
              <a:t>, …) also satisfies the recurrence relation.</a:t>
            </a:r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2819400" y="1433513"/>
            <a:ext cx="1911350" cy="395287"/>
          </a:xfrm>
          <a:prstGeom prst="rect">
            <a:avLst/>
          </a:prstGeom>
          <a:noFill/>
          <a:ln w="2857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k</a:t>
            </a:r>
            <a:r>
              <a:rPr lang="en-US" altLang="zh-TW"/>
              <a:t> = Aa</a:t>
            </a:r>
            <a:r>
              <a:rPr lang="en-US" altLang="zh-TW" baseline="-25000"/>
              <a:t>k-1</a:t>
            </a:r>
            <a:r>
              <a:rPr lang="en-US" altLang="zh-TW"/>
              <a:t> + Ba</a:t>
            </a:r>
            <a:r>
              <a:rPr lang="en-US" altLang="zh-TW" baseline="-25000"/>
              <a:t>k-2</a:t>
            </a:r>
          </a:p>
        </p:txBody>
      </p:sp>
      <p:sp>
        <p:nvSpPr>
          <p:cNvPr id="1074182" name="Text Box 6"/>
          <p:cNvSpPr txBox="1">
            <a:spLocks noChangeArrowheads="1"/>
          </p:cNvSpPr>
          <p:nvPr/>
        </p:nvSpPr>
        <p:spPr bwMode="auto">
          <a:xfrm>
            <a:off x="635000" y="2300288"/>
            <a:ext cx="7061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 be the single root of the quadratic equation t</a:t>
            </a:r>
            <a:r>
              <a:rPr lang="en-US" altLang="zh-TW" baseline="30000"/>
              <a:t>2</a:t>
            </a:r>
            <a:r>
              <a:rPr lang="en-US" altLang="zh-TW"/>
              <a:t> - At – B = 0.</a:t>
            </a:r>
          </a:p>
        </p:txBody>
      </p:sp>
      <p:sp>
        <p:nvSpPr>
          <p:cNvPr id="1074183" name="Text Box 7"/>
          <p:cNvSpPr txBox="1">
            <a:spLocks noChangeArrowheads="1"/>
          </p:cNvSpPr>
          <p:nvPr/>
        </p:nvSpPr>
        <p:spPr bwMode="auto">
          <a:xfrm>
            <a:off x="228600" y="3394075"/>
            <a:ext cx="4606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Since r is the single root, A=2r and B=-r</a:t>
            </a:r>
            <a:r>
              <a:rPr lang="en-US" altLang="zh-TW" baseline="30000"/>
              <a:t>2</a:t>
            </a:r>
            <a:r>
              <a:rPr lang="en-US" altLang="zh-TW"/>
              <a:t>.</a:t>
            </a:r>
          </a:p>
        </p:txBody>
      </p:sp>
      <p:sp>
        <p:nvSpPr>
          <p:cNvPr id="1074184" name="Rectangle 8"/>
          <p:cNvSpPr>
            <a:spLocks noChangeArrowheads="1"/>
          </p:cNvSpPr>
          <p:nvPr/>
        </p:nvSpPr>
        <p:spPr bwMode="auto">
          <a:xfrm>
            <a:off x="5257800" y="4038600"/>
            <a:ext cx="20193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k</a:t>
            </a:r>
            <a:r>
              <a:rPr lang="en-US" altLang="zh-TW"/>
              <a:t> = 2ra</a:t>
            </a:r>
            <a:r>
              <a:rPr lang="en-US" altLang="zh-TW" baseline="-25000"/>
              <a:t>k-1</a:t>
            </a:r>
            <a:r>
              <a:rPr lang="en-US" altLang="zh-TW"/>
              <a:t> - r</a:t>
            </a:r>
            <a:r>
              <a:rPr lang="en-US" altLang="zh-TW" baseline="30000"/>
              <a:t>2</a:t>
            </a:r>
            <a:r>
              <a:rPr lang="en-US" altLang="zh-TW"/>
              <a:t>a</a:t>
            </a:r>
            <a:r>
              <a:rPr lang="en-US" altLang="zh-TW" baseline="-25000"/>
              <a:t>k-2</a:t>
            </a:r>
          </a:p>
        </p:txBody>
      </p:sp>
      <p:sp>
        <p:nvSpPr>
          <p:cNvPr id="1074185" name="Text Box 9"/>
          <p:cNvSpPr txBox="1">
            <a:spLocks noChangeArrowheads="1"/>
          </p:cNvSpPr>
          <p:nvPr/>
        </p:nvSpPr>
        <p:spPr bwMode="auto">
          <a:xfrm>
            <a:off x="914400" y="4038600"/>
            <a:ext cx="426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Therefore we just need to verify that</a:t>
            </a:r>
          </a:p>
        </p:txBody>
      </p:sp>
      <p:sp>
        <p:nvSpPr>
          <p:cNvPr id="1074186" name="Text Box 10"/>
          <p:cNvSpPr txBox="1">
            <a:spLocks noChangeArrowheads="1"/>
          </p:cNvSpPr>
          <p:nvPr/>
        </p:nvSpPr>
        <p:spPr bwMode="auto">
          <a:xfrm>
            <a:off x="76200" y="4724400"/>
            <a:ext cx="2584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right hand side is:</a:t>
            </a:r>
          </a:p>
        </p:txBody>
      </p:sp>
      <p:pic>
        <p:nvPicPr>
          <p:cNvPr id="1074196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172200"/>
            <a:ext cx="6746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4197" name="Text Box 21"/>
          <p:cNvSpPr txBox="1">
            <a:spLocks noChangeArrowheads="1"/>
          </p:cNvSpPr>
          <p:nvPr/>
        </p:nvSpPr>
        <p:spPr bwMode="auto">
          <a:xfrm>
            <a:off x="4098925" y="6213475"/>
            <a:ext cx="3978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which is equal to the left hand side!</a:t>
            </a:r>
          </a:p>
        </p:txBody>
      </p:sp>
      <p:pic>
        <p:nvPicPr>
          <p:cNvPr id="1074199" name="Picture 2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724400"/>
            <a:ext cx="1901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200" name="Picture 2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5183188"/>
            <a:ext cx="38290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201" name="Picture 2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5640388"/>
            <a:ext cx="2889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781800" y="69850"/>
            <a:ext cx="2266950" cy="2216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A5002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/>
              <a:t>2r</a:t>
            </a:r>
            <a:r>
              <a:rPr lang="en-US" altLang="zh-TW" baseline="30000" dirty="0"/>
              <a:t>2</a:t>
            </a:r>
            <a:r>
              <a:rPr lang="en-US" altLang="zh-TW" dirty="0"/>
              <a:t> =</a:t>
            </a:r>
            <a:r>
              <a:rPr lang="en-US" altLang="zh-TW" baseline="30000" dirty="0"/>
              <a:t>  </a:t>
            </a:r>
            <a:r>
              <a:rPr lang="en-US" altLang="zh-TW" dirty="0"/>
              <a:t>a</a:t>
            </a:r>
            <a:r>
              <a:rPr lang="en-US" altLang="zh-TW" baseline="-25000" dirty="0"/>
              <a:t>3</a:t>
            </a:r>
            <a:r>
              <a:rPr lang="en-US" altLang="zh-TW" dirty="0"/>
              <a:t> = Aa</a:t>
            </a:r>
            <a:r>
              <a:rPr lang="en-US" altLang="zh-TW" baseline="-25000" dirty="0"/>
              <a:t>2</a:t>
            </a:r>
            <a:r>
              <a:rPr lang="en-US" altLang="zh-TW" dirty="0"/>
              <a:t> + Ba</a:t>
            </a:r>
            <a:r>
              <a:rPr lang="en-US" altLang="zh-TW" baseline="-25000" dirty="0"/>
              <a:t>1</a:t>
            </a:r>
          </a:p>
          <a:p>
            <a:pPr>
              <a:defRPr/>
            </a:pPr>
            <a:r>
              <a:rPr lang="en-US" altLang="zh-TW" dirty="0"/>
              <a:t>      = </a:t>
            </a:r>
            <a:r>
              <a:rPr lang="en-US" altLang="zh-TW" dirty="0" err="1"/>
              <a:t>Ar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=&gt;A = 2r</a:t>
            </a:r>
          </a:p>
          <a:p>
            <a:pPr>
              <a:defRPr/>
            </a:pPr>
            <a:r>
              <a:rPr lang="en-US" altLang="zh-TW" dirty="0"/>
              <a:t>3r</a:t>
            </a:r>
            <a:r>
              <a:rPr lang="en-US" altLang="zh-TW" baseline="30000" dirty="0"/>
              <a:t>3</a:t>
            </a:r>
            <a:r>
              <a:rPr lang="en-US" altLang="zh-TW" dirty="0"/>
              <a:t> =</a:t>
            </a:r>
            <a:r>
              <a:rPr lang="en-US" altLang="zh-TW" baseline="30000" dirty="0"/>
              <a:t>  </a:t>
            </a:r>
            <a:r>
              <a:rPr lang="en-US" altLang="zh-TW" dirty="0"/>
              <a:t>a</a:t>
            </a:r>
            <a:r>
              <a:rPr lang="en-US" altLang="zh-TW" baseline="-25000" dirty="0"/>
              <a:t>4</a:t>
            </a:r>
            <a:r>
              <a:rPr lang="en-US" altLang="zh-TW" dirty="0"/>
              <a:t> = Aa</a:t>
            </a:r>
            <a:r>
              <a:rPr lang="en-US" altLang="zh-TW" baseline="-25000" dirty="0"/>
              <a:t>3</a:t>
            </a:r>
            <a:r>
              <a:rPr lang="en-US" altLang="zh-TW" dirty="0"/>
              <a:t> + Ba</a:t>
            </a:r>
            <a:r>
              <a:rPr lang="en-US" altLang="zh-TW" baseline="-25000" dirty="0"/>
              <a:t>2</a:t>
            </a:r>
          </a:p>
          <a:p>
            <a:pPr>
              <a:defRPr/>
            </a:pPr>
            <a:r>
              <a:rPr lang="en-US" altLang="zh-TW" dirty="0"/>
              <a:t>      = A2r</a:t>
            </a:r>
            <a:r>
              <a:rPr lang="en-US" altLang="zh-TW" baseline="30000" dirty="0"/>
              <a:t>2</a:t>
            </a:r>
            <a:r>
              <a:rPr lang="en-US" altLang="zh-TW" dirty="0"/>
              <a:t> + Br</a:t>
            </a:r>
          </a:p>
          <a:p>
            <a:pPr>
              <a:defRPr/>
            </a:pPr>
            <a:r>
              <a:rPr lang="en-US" altLang="zh-TW" dirty="0"/>
              <a:t>      = 4r</a:t>
            </a:r>
            <a:r>
              <a:rPr lang="en-US" altLang="zh-TW" baseline="30000" dirty="0"/>
              <a:t>3</a:t>
            </a:r>
            <a:r>
              <a:rPr lang="en-US" altLang="zh-TW" dirty="0"/>
              <a:t> + Br</a:t>
            </a:r>
          </a:p>
          <a:p>
            <a:pPr>
              <a:defRPr/>
            </a:pPr>
            <a:r>
              <a:rPr lang="en-US" altLang="zh-TW" dirty="0"/>
              <a:t>=&gt;B = -r</a:t>
            </a:r>
            <a:r>
              <a:rPr lang="en-US" altLang="zh-TW" baseline="30000" dirty="0"/>
              <a:t>3</a:t>
            </a:r>
            <a:r>
              <a:rPr lang="en-US" altLang="zh-TW" dirty="0"/>
              <a:t>/r = -r</a:t>
            </a:r>
            <a:r>
              <a:rPr lang="en-US" altLang="zh-TW" baseline="30000" dirty="0"/>
              <a:t>2</a:t>
            </a:r>
            <a:endParaRPr lang="en-US" altLang="zh-TW" dirty="0"/>
          </a:p>
          <a:p>
            <a:pPr>
              <a:defRPr/>
            </a:pPr>
            <a:endParaRPr lang="en-US" altLang="zh-TW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80" grpId="0" animBg="1"/>
      <p:bldP spid="1074182" grpId="0"/>
      <p:bldP spid="1074183" grpId="0"/>
      <p:bldP spid="1074184" grpId="0" animBg="1"/>
      <p:bldP spid="1074185" grpId="0"/>
      <p:bldP spid="1074186" grpId="0"/>
      <p:bldP spid="1074197" grpId="0"/>
      <p:bldP spid="16" grpId="0" animBg="1"/>
      <p:bldP spid="16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867025" y="457200"/>
            <a:ext cx="330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Single-Root Theorem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012825" y="1371600"/>
            <a:ext cx="7083425" cy="1624013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Suppose a sequence (a</a:t>
            </a:r>
            <a:r>
              <a:rPr lang="en-US" altLang="zh-TW" baseline="-25000"/>
              <a:t>0</a:t>
            </a:r>
            <a:r>
              <a:rPr lang="en-US" altLang="zh-TW"/>
              <a:t>,a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,a</a:t>
            </a:r>
            <a:r>
              <a:rPr lang="en-US" altLang="zh-TW" baseline="-25000"/>
              <a:t>3</a:t>
            </a:r>
            <a:r>
              <a:rPr lang="en-US" altLang="zh-TW"/>
              <a:t>,…) satisfies a recurrence relation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		 a</a:t>
            </a:r>
            <a:r>
              <a:rPr lang="en-US" altLang="zh-TW" baseline="-25000"/>
              <a:t>k</a:t>
            </a:r>
            <a:r>
              <a:rPr lang="en-US" altLang="zh-TW"/>
              <a:t> = Aa</a:t>
            </a:r>
            <a:r>
              <a:rPr lang="en-US" altLang="zh-TW" baseline="-25000"/>
              <a:t>k-1</a:t>
            </a:r>
            <a:r>
              <a:rPr lang="en-US" altLang="zh-TW"/>
              <a:t> + Ba</a:t>
            </a:r>
            <a:r>
              <a:rPr lang="en-US" altLang="zh-TW" baseline="-25000"/>
              <a:t>k-2</a:t>
            </a:r>
            <a:endParaRPr lang="en-US" altLang="zh-TW"/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t</a:t>
            </a:r>
            <a:r>
              <a:rPr lang="en-US" altLang="zh-TW" baseline="30000"/>
              <a:t>2</a:t>
            </a:r>
            <a:r>
              <a:rPr lang="en-US" altLang="zh-TW"/>
              <a:t> - At – B = 0 has only one root r,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a</a:t>
            </a:r>
            <a:r>
              <a:rPr lang="en-US" altLang="zh-TW" baseline="-25000"/>
              <a:t>n</a:t>
            </a:r>
            <a:r>
              <a:rPr lang="en-US" altLang="zh-TW"/>
              <a:t> = Cr</a:t>
            </a:r>
            <a:r>
              <a:rPr lang="en-US" altLang="zh-TW" baseline="30000"/>
              <a:t>n</a:t>
            </a:r>
            <a:r>
              <a:rPr lang="en-US" altLang="zh-TW"/>
              <a:t> + Dnr</a:t>
            </a:r>
            <a:r>
              <a:rPr lang="en-US" altLang="zh-TW" baseline="30000"/>
              <a:t>n</a:t>
            </a:r>
            <a:r>
              <a:rPr lang="en-US" altLang="zh-TW"/>
              <a:t> for some C and D.</a:t>
            </a:r>
          </a:p>
        </p:txBody>
      </p:sp>
      <p:sp>
        <p:nvSpPr>
          <p:cNvPr id="1092613" name="Text Box 5"/>
          <p:cNvSpPr txBox="1">
            <a:spLocks noChangeArrowheads="1"/>
          </p:cNvSpPr>
          <p:nvPr/>
        </p:nvSpPr>
        <p:spPr bwMode="auto">
          <a:xfrm>
            <a:off x="1066800" y="5105400"/>
            <a:ext cx="69675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we are given a</a:t>
            </a:r>
            <a:r>
              <a:rPr lang="en-US" altLang="zh-TW" baseline="-25000"/>
              <a:t>0</a:t>
            </a:r>
            <a:r>
              <a:rPr lang="en-US" altLang="zh-TW"/>
              <a:t> and a</a:t>
            </a:r>
            <a:r>
              <a:rPr lang="en-US" altLang="zh-TW" baseline="-25000"/>
              <a:t>1</a:t>
            </a:r>
            <a:r>
              <a:rPr lang="en-US" altLang="zh-TW"/>
              <a:t>, then C and D are uniquely determined.</a:t>
            </a:r>
          </a:p>
        </p:txBody>
      </p:sp>
      <p:sp>
        <p:nvSpPr>
          <p:cNvPr id="1092614" name="Text Box 6"/>
          <p:cNvSpPr txBox="1">
            <a:spLocks noChangeArrowheads="1"/>
          </p:cNvSpPr>
          <p:nvPr/>
        </p:nvSpPr>
        <p:spPr bwMode="auto">
          <a:xfrm>
            <a:off x="762000" y="3505200"/>
            <a:ext cx="77025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theorem says that all the solutions of the recurrence relation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are a linear combination of the two series (1,r,r</a:t>
            </a:r>
            <a:r>
              <a:rPr lang="en-US" altLang="zh-TW" baseline="30000"/>
              <a:t>2</a:t>
            </a:r>
            <a:r>
              <a:rPr lang="en-US" altLang="zh-TW"/>
              <a:t>,r</a:t>
            </a:r>
            <a:r>
              <a:rPr lang="en-US" altLang="zh-TW" baseline="30000"/>
              <a:t>3</a:t>
            </a:r>
            <a:r>
              <a:rPr lang="en-US" altLang="zh-TW"/>
              <a:t>,r</a:t>
            </a:r>
            <a:r>
              <a:rPr lang="en-US" altLang="zh-TW" baseline="30000"/>
              <a:t>4</a:t>
            </a:r>
            <a:r>
              <a:rPr lang="en-US" altLang="zh-TW"/>
              <a:t>,…,r</a:t>
            </a:r>
            <a:r>
              <a:rPr lang="en-US" altLang="zh-TW" baseline="30000"/>
              <a:t>n</a:t>
            </a:r>
            <a:r>
              <a:rPr lang="en-US" altLang="zh-TW"/>
              <a:t>,…)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(0,r,2r</a:t>
            </a:r>
            <a:r>
              <a:rPr lang="en-US" altLang="zh-TW" baseline="30000"/>
              <a:t>2</a:t>
            </a:r>
            <a:r>
              <a:rPr lang="en-US" altLang="zh-TW"/>
              <a:t>,3r</a:t>
            </a:r>
            <a:r>
              <a:rPr lang="en-US" altLang="zh-TW" baseline="30000"/>
              <a:t>3</a:t>
            </a:r>
            <a:r>
              <a:rPr lang="en-US" altLang="zh-TW"/>
              <a:t>,4r</a:t>
            </a:r>
            <a:r>
              <a:rPr lang="en-US" altLang="zh-TW" baseline="30000"/>
              <a:t>4</a:t>
            </a:r>
            <a:r>
              <a:rPr lang="en-US" altLang="zh-TW"/>
              <a:t>,…,nr</a:t>
            </a:r>
            <a:r>
              <a:rPr lang="en-US" altLang="zh-TW" baseline="30000"/>
              <a:t>n</a:t>
            </a:r>
            <a:r>
              <a:rPr lang="en-US" altLang="zh-TW"/>
              <a:t>,…) defined by the only root of t</a:t>
            </a:r>
            <a:r>
              <a:rPr lang="en-US" altLang="zh-TW" baseline="30000"/>
              <a:t>2</a:t>
            </a:r>
            <a:r>
              <a:rPr lang="en-US" altLang="zh-TW"/>
              <a:t> - At – B 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3" grpId="0" animBg="1"/>
      <p:bldP spid="109261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827463" y="457200"/>
            <a:ext cx="143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Exercise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2667000" y="1371600"/>
            <a:ext cx="3684588" cy="385763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0</a:t>
            </a:r>
            <a:r>
              <a:rPr lang="en-US" altLang="zh-TW"/>
              <a:t>=1, 	a</a:t>
            </a:r>
            <a:r>
              <a:rPr lang="en-US" altLang="zh-TW" baseline="-25000"/>
              <a:t>1</a:t>
            </a:r>
            <a:r>
              <a:rPr lang="en-US" altLang="zh-TW"/>
              <a:t>=3, 	a</a:t>
            </a:r>
            <a:r>
              <a:rPr lang="en-US" altLang="zh-TW" baseline="-25000"/>
              <a:t>k</a:t>
            </a:r>
            <a:r>
              <a:rPr lang="en-US" altLang="zh-TW"/>
              <a:t> = 4a</a:t>
            </a:r>
            <a:r>
              <a:rPr lang="en-US" altLang="zh-TW" baseline="-25000"/>
              <a:t>k-1</a:t>
            </a:r>
            <a:r>
              <a:rPr lang="en-US" altLang="zh-TW"/>
              <a:t> - 4a</a:t>
            </a:r>
            <a:r>
              <a:rPr lang="en-US" altLang="zh-TW" baseline="-25000"/>
              <a:t>k-2</a:t>
            </a:r>
          </a:p>
        </p:txBody>
      </p:sp>
      <p:sp>
        <p:nvSpPr>
          <p:cNvPr id="1076229" name="Text Box 5"/>
          <p:cNvSpPr txBox="1">
            <a:spLocks noChangeArrowheads="1"/>
          </p:cNvSpPr>
          <p:nvPr/>
        </p:nvSpPr>
        <p:spPr bwMode="auto">
          <a:xfrm>
            <a:off x="990600" y="2209800"/>
            <a:ext cx="709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Solve the quadratic equation t</a:t>
            </a:r>
            <a:r>
              <a:rPr lang="en-US" altLang="zh-TW" baseline="30000"/>
              <a:t>2</a:t>
            </a:r>
            <a:r>
              <a:rPr lang="en-US" altLang="zh-TW"/>
              <a:t> – 4t + 4.  The only solution is t=2.</a:t>
            </a:r>
          </a:p>
        </p:txBody>
      </p:sp>
      <p:sp>
        <p:nvSpPr>
          <p:cNvPr id="1076230" name="Text Box 6"/>
          <p:cNvSpPr txBox="1">
            <a:spLocks noChangeArrowheads="1"/>
          </p:cNvSpPr>
          <p:nvPr/>
        </p:nvSpPr>
        <p:spPr bwMode="auto">
          <a:xfrm>
            <a:off x="1447800" y="2819400"/>
            <a:ext cx="6199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the single-root theorem, all solutions are of the form</a:t>
            </a:r>
          </a:p>
        </p:txBody>
      </p:sp>
      <p:sp>
        <p:nvSpPr>
          <p:cNvPr id="1076231" name="Text Box 7"/>
          <p:cNvSpPr txBox="1">
            <a:spLocks noChangeArrowheads="1"/>
          </p:cNvSpPr>
          <p:nvPr/>
        </p:nvSpPr>
        <p:spPr bwMode="auto">
          <a:xfrm>
            <a:off x="3657600" y="3429000"/>
            <a:ext cx="1806575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</a:t>
            </a:r>
            <a:r>
              <a:rPr lang="en-US" altLang="zh-TW" baseline="-25000"/>
              <a:t>n</a:t>
            </a:r>
            <a:r>
              <a:rPr lang="en-US" altLang="zh-TW"/>
              <a:t> = C2</a:t>
            </a:r>
            <a:r>
              <a:rPr lang="en-US" altLang="zh-TW" baseline="30000"/>
              <a:t>n</a:t>
            </a:r>
            <a:r>
              <a:rPr lang="en-US" altLang="zh-TW"/>
              <a:t> + Dn2</a:t>
            </a:r>
            <a:r>
              <a:rPr lang="en-US" altLang="zh-TW" baseline="30000"/>
              <a:t>n</a:t>
            </a:r>
            <a:r>
              <a:rPr lang="en-US" altLang="zh-TW"/>
              <a:t>.</a:t>
            </a:r>
          </a:p>
        </p:txBody>
      </p:sp>
      <p:sp>
        <p:nvSpPr>
          <p:cNvPr id="1076232" name="Text Box 8"/>
          <p:cNvSpPr txBox="1">
            <a:spLocks noChangeArrowheads="1"/>
          </p:cNvSpPr>
          <p:nvPr/>
        </p:nvSpPr>
        <p:spPr bwMode="auto">
          <a:xfrm>
            <a:off x="3544888" y="3976688"/>
            <a:ext cx="2306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Pluging in a</a:t>
            </a:r>
            <a:r>
              <a:rPr lang="en-US" altLang="zh-TW" baseline="-25000"/>
              <a:t>0</a:t>
            </a:r>
            <a:r>
              <a:rPr lang="en-US" altLang="zh-TW"/>
              <a:t> and a</a:t>
            </a:r>
            <a:r>
              <a:rPr lang="en-US" altLang="zh-TW" baseline="-25000"/>
              <a:t>1</a:t>
            </a:r>
            <a:r>
              <a:rPr lang="en-US" altLang="zh-TW"/>
              <a:t>…</a:t>
            </a:r>
          </a:p>
        </p:txBody>
      </p:sp>
      <p:sp>
        <p:nvSpPr>
          <p:cNvPr id="1076233" name="Text Box 9"/>
          <p:cNvSpPr txBox="1">
            <a:spLocks noChangeArrowheads="1"/>
          </p:cNvSpPr>
          <p:nvPr/>
        </p:nvSpPr>
        <p:spPr bwMode="auto">
          <a:xfrm>
            <a:off x="3657600" y="6335713"/>
            <a:ext cx="2055813" cy="3698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So, a</a:t>
            </a:r>
            <a:r>
              <a:rPr lang="en-US" altLang="zh-TW" baseline="-25000"/>
              <a:t>n</a:t>
            </a:r>
            <a:r>
              <a:rPr lang="en-US" altLang="zh-TW"/>
              <a:t> = 2</a:t>
            </a:r>
            <a:r>
              <a:rPr lang="en-US" altLang="zh-TW" baseline="30000"/>
              <a:t>n</a:t>
            </a:r>
            <a:r>
              <a:rPr lang="en-US" altLang="zh-TW"/>
              <a:t> + n2</a:t>
            </a:r>
            <a:r>
              <a:rPr lang="en-US" altLang="zh-TW" baseline="30000"/>
              <a:t>n-1</a:t>
            </a:r>
            <a:r>
              <a:rPr lang="en-US" altLang="zh-TW"/>
              <a:t>.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04800" y="4714875"/>
            <a:ext cx="3352800" cy="923925"/>
            <a:chOff x="304800" y="4715470"/>
            <a:chExt cx="3352800" cy="923330"/>
          </a:xfrm>
        </p:grpSpPr>
        <p:sp>
          <p:nvSpPr>
            <p:cNvPr id="74766" name="Text Box 7"/>
            <p:cNvSpPr txBox="1">
              <a:spLocks noChangeArrowheads="1"/>
            </p:cNvSpPr>
            <p:nvPr/>
          </p:nvSpPr>
          <p:spPr bwMode="auto">
            <a:xfrm>
              <a:off x="840803" y="4715470"/>
              <a:ext cx="2816797" cy="92333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1 = a</a:t>
              </a:r>
              <a:r>
                <a:rPr lang="en-US" altLang="zh-TW" baseline="-25000"/>
                <a:t>0</a:t>
              </a:r>
              <a:r>
                <a:rPr lang="en-US" altLang="zh-TW"/>
                <a:t> = C2</a:t>
              </a:r>
              <a:r>
                <a:rPr lang="en-US" altLang="zh-TW" baseline="30000"/>
                <a:t>0</a:t>
              </a:r>
              <a:r>
                <a:rPr lang="en-US" altLang="zh-TW"/>
                <a:t> + D*0*2</a:t>
              </a:r>
              <a:r>
                <a:rPr lang="en-US" altLang="zh-TW" baseline="30000"/>
                <a:t>0</a:t>
              </a:r>
              <a:r>
                <a:rPr lang="en-US" altLang="zh-TW"/>
                <a:t> = C</a:t>
              </a:r>
            </a:p>
            <a:p>
              <a:pPr eaLnBrk="1" hangingPunct="1">
                <a:buFont typeface="Symbol" panose="05050102010706020507" pitchFamily="18" charset="2"/>
                <a:buChar char="Þ"/>
              </a:pPr>
              <a:r>
                <a:rPr lang="en-US" altLang="zh-TW"/>
                <a:t>C = 1</a:t>
              </a:r>
            </a:p>
            <a:p>
              <a:pPr eaLnBrk="1" hangingPunct="1">
                <a:buFont typeface="Symbol" panose="05050102010706020507" pitchFamily="18" charset="2"/>
                <a:buChar char="Þ"/>
              </a:pPr>
              <a:endParaRPr lang="en-US" altLang="zh-TW"/>
            </a:p>
          </p:txBody>
        </p:sp>
        <p:sp>
          <p:nvSpPr>
            <p:cNvPr id="74767" name="TextBox 13"/>
            <p:cNvSpPr txBox="1">
              <a:spLocks noChangeArrowheads="1"/>
            </p:cNvSpPr>
            <p:nvPr/>
          </p:nvSpPr>
          <p:spPr bwMode="auto">
            <a:xfrm rot="-5400000">
              <a:off x="179926" y="4978339"/>
              <a:ext cx="6190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  <a:r>
                <a:rPr lang="en-US" altLang="zh-TW" baseline="-25000"/>
                <a:t>0</a:t>
              </a:r>
              <a:r>
                <a:rPr lang="en-US" altLang="zh-TW"/>
                <a:t>=1</a:t>
              </a:r>
              <a:endParaRPr lang="en-US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191000" y="4703763"/>
            <a:ext cx="4876800" cy="923925"/>
            <a:chOff x="4191000" y="4703620"/>
            <a:chExt cx="4876800" cy="923330"/>
          </a:xfrm>
        </p:grpSpPr>
        <p:sp>
          <p:nvSpPr>
            <p:cNvPr id="74764" name="Text Box 7"/>
            <p:cNvSpPr txBox="1">
              <a:spLocks noChangeArrowheads="1"/>
            </p:cNvSpPr>
            <p:nvPr/>
          </p:nvSpPr>
          <p:spPr bwMode="auto">
            <a:xfrm>
              <a:off x="4191000" y="4703620"/>
              <a:ext cx="4320413" cy="92333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3 = a</a:t>
              </a:r>
              <a:r>
                <a:rPr lang="en-US" altLang="zh-TW" baseline="-25000"/>
                <a:t>1</a:t>
              </a:r>
              <a:r>
                <a:rPr lang="en-US" altLang="zh-TW"/>
                <a:t> = C2</a:t>
              </a:r>
              <a:r>
                <a:rPr lang="en-US" altLang="zh-TW" baseline="30000"/>
                <a:t>1</a:t>
              </a:r>
              <a:r>
                <a:rPr lang="en-US" altLang="zh-TW"/>
                <a:t> + D*1*2</a:t>
              </a:r>
              <a:r>
                <a:rPr lang="en-US" altLang="zh-TW" baseline="30000"/>
                <a:t>1</a:t>
              </a:r>
              <a:r>
                <a:rPr lang="en-US" altLang="zh-TW"/>
                <a:t> = 2C + 2D =2 + 2D</a:t>
              </a:r>
            </a:p>
            <a:p>
              <a:pPr eaLnBrk="1" hangingPunct="1">
                <a:buFont typeface="Symbol" panose="05050102010706020507" pitchFamily="18" charset="2"/>
                <a:buChar char="Þ"/>
              </a:pPr>
              <a:r>
                <a:rPr lang="en-US" altLang="zh-TW"/>
                <a:t>2D = 1</a:t>
              </a:r>
            </a:p>
            <a:p>
              <a:pPr eaLnBrk="1" hangingPunct="1">
                <a:buFont typeface="Symbol" panose="05050102010706020507" pitchFamily="18" charset="2"/>
                <a:buChar char="Þ"/>
              </a:pPr>
              <a:r>
                <a:rPr lang="en-US" altLang="zh-TW"/>
                <a:t>D = ½ </a:t>
              </a:r>
            </a:p>
          </p:txBody>
        </p:sp>
        <p:sp>
          <p:nvSpPr>
            <p:cNvPr id="74765" name="TextBox 14"/>
            <p:cNvSpPr txBox="1">
              <a:spLocks noChangeArrowheads="1"/>
            </p:cNvSpPr>
            <p:nvPr/>
          </p:nvSpPr>
          <p:spPr bwMode="auto">
            <a:xfrm rot="-5400000">
              <a:off x="8567983" y="5015591"/>
              <a:ext cx="6303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  <a:r>
                <a:rPr lang="en-US" altLang="zh-TW" baseline="-25000"/>
                <a:t>1</a:t>
              </a:r>
              <a:r>
                <a:rPr lang="en-US" altLang="zh-TW"/>
                <a:t>=3</a:t>
              </a:r>
              <a:endParaRPr lang="en-US" altLang="en-US"/>
            </a:p>
          </p:txBody>
        </p:sp>
      </p:grp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221038" y="5791200"/>
            <a:ext cx="2722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solve C=1 and D=1/2.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9" grpId="0"/>
      <p:bldP spid="1076230" grpId="0"/>
      <p:bldP spid="1076231" grpId="0" animBg="1"/>
      <p:bldP spid="1076232" grpId="0"/>
      <p:bldP spid="1076233" grpId="0" animBg="1"/>
      <p:bldP spid="1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3314700" y="4572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7961313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Recursion is a very useful and powerful technique in computer science.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It is very important to learn to think recursively,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by reducing the problem into smaller problems.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This is a necessary skill to acquire to become a professional programmer.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Make sure you have more practices in setting up recurrence relations.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760788" y="457200"/>
            <a:ext cx="157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Warm Up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71500" y="1338263"/>
            <a:ext cx="7962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size of pow(S</a:t>
            </a:r>
            <a:r>
              <a:rPr lang="en-US" altLang="zh-TW" baseline="-25000"/>
              <a:t>n</a:t>
            </a:r>
            <a:r>
              <a:rPr lang="en-US" altLang="zh-TW"/>
              <a:t>) where S</a:t>
            </a:r>
            <a:r>
              <a:rPr lang="en-US" altLang="zh-TW" baseline="-25000"/>
              <a:t>n</a:t>
            </a:r>
            <a:r>
              <a:rPr lang="en-US" altLang="zh-TW"/>
              <a:t> = {a</a:t>
            </a:r>
            <a:r>
              <a:rPr lang="en-US" altLang="zh-TW" baseline="-25000"/>
              <a:t>1</a:t>
            </a:r>
            <a:r>
              <a:rPr lang="en-US" altLang="zh-TW"/>
              <a:t>, a</a:t>
            </a:r>
            <a:r>
              <a:rPr lang="en-US" altLang="zh-TW" baseline="-25000"/>
              <a:t>2</a:t>
            </a:r>
            <a:r>
              <a:rPr lang="en-US" altLang="zh-TW"/>
              <a:t>, …, a</a:t>
            </a:r>
            <a:r>
              <a:rPr lang="en-US" altLang="zh-TW" baseline="-25000"/>
              <a:t>n</a:t>
            </a:r>
            <a:r>
              <a:rPr lang="en-US" altLang="zh-TW"/>
              <a:t>} is an n-element set.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08038" y="2209800"/>
            <a:ext cx="74977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main idea of recursion is to define r</a:t>
            </a:r>
            <a:r>
              <a:rPr lang="en-US" altLang="zh-TW" baseline="-25000"/>
              <a:t>n</a:t>
            </a:r>
            <a:r>
              <a:rPr lang="en-US" altLang="zh-TW"/>
              <a:t> in terms of the previous r</a:t>
            </a:r>
            <a:r>
              <a:rPr lang="en-US" altLang="zh-TW" baseline="-25000"/>
              <a:t>i</a:t>
            </a:r>
            <a:r>
              <a:rPr lang="en-US" altLang="zh-TW"/>
              <a:t>.</a:t>
            </a:r>
          </a:p>
        </p:txBody>
      </p:sp>
      <p:sp>
        <p:nvSpPr>
          <p:cNvPr id="1156102" name="Rectangle 6"/>
          <p:cNvSpPr>
            <a:spLocks noChangeArrowheads="1"/>
          </p:cNvSpPr>
          <p:nvPr/>
        </p:nvSpPr>
        <p:spPr bwMode="auto">
          <a:xfrm>
            <a:off x="838200" y="2971800"/>
            <a:ext cx="749458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pow(S</a:t>
            </a:r>
            <a:r>
              <a:rPr lang="en-US" altLang="zh-TW" baseline="-25000"/>
              <a:t>n</a:t>
            </a:r>
            <a:r>
              <a:rPr lang="en-US" altLang="zh-TW"/>
              <a:t>) = the union of S</a:t>
            </a:r>
            <a:r>
              <a:rPr lang="en-US" altLang="zh-TW" baseline="-25000"/>
              <a:t>n-1</a:t>
            </a:r>
            <a:r>
              <a:rPr lang="en-US" altLang="zh-TW"/>
              <a:t> = {</a:t>
            </a:r>
            <a:r>
              <a:rPr lang="ru-RU" altLang="zh-TW"/>
              <a:t>Ф</a:t>
            </a:r>
            <a:r>
              <a:rPr lang="en-US" altLang="zh-TW"/>
              <a:t>,   {a</a:t>
            </a:r>
            <a:r>
              <a:rPr lang="en-US" altLang="zh-TW" baseline="-25000"/>
              <a:t>1</a:t>
            </a:r>
            <a:r>
              <a:rPr lang="en-US" altLang="zh-TW"/>
              <a:t>},      {a</a:t>
            </a:r>
            <a:r>
              <a:rPr lang="en-US" altLang="zh-TW" baseline="-25000"/>
              <a:t>2</a:t>
            </a:r>
            <a:r>
              <a:rPr lang="en-US" altLang="zh-TW"/>
              <a:t>},    …,   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,…,a</a:t>
            </a:r>
            <a:r>
              <a:rPr lang="en-US" altLang="zh-TW" baseline="-25000"/>
              <a:t>n-1</a:t>
            </a:r>
            <a:r>
              <a:rPr lang="en-US" altLang="zh-TW"/>
              <a:t>}}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	 </a:t>
            </a:r>
          </a:p>
          <a:p>
            <a:pPr eaLnBrk="1" hangingPunct="1"/>
            <a:r>
              <a:rPr lang="en-US" altLang="zh-TW"/>
              <a:t>                                     and  {a</a:t>
            </a:r>
            <a:r>
              <a:rPr lang="en-US" altLang="zh-TW" baseline="-25000"/>
              <a:t>n</a:t>
            </a:r>
            <a:r>
              <a:rPr lang="en-US" altLang="zh-TW"/>
              <a:t>, 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n</a:t>
            </a:r>
            <a:r>
              <a:rPr lang="en-US" altLang="zh-TW"/>
              <a:t>},  {a</a:t>
            </a:r>
            <a:r>
              <a:rPr lang="en-US" altLang="zh-TW" baseline="-25000"/>
              <a:t>2</a:t>
            </a:r>
            <a:r>
              <a:rPr lang="en-US" altLang="zh-TW"/>
              <a:t>,a</a:t>
            </a:r>
            <a:r>
              <a:rPr lang="en-US" altLang="zh-TW" baseline="-25000"/>
              <a:t>n</a:t>
            </a:r>
            <a:r>
              <a:rPr lang="en-US" altLang="zh-TW"/>
              <a:t>}, …,     {a</a:t>
            </a:r>
            <a:r>
              <a:rPr lang="en-US" altLang="zh-TW" baseline="-25000"/>
              <a:t>1</a:t>
            </a:r>
            <a:r>
              <a:rPr lang="en-US" altLang="zh-TW"/>
              <a:t>,a</a:t>
            </a:r>
            <a:r>
              <a:rPr lang="en-US" altLang="zh-TW" baseline="-25000"/>
              <a:t>2</a:t>
            </a:r>
            <a:r>
              <a:rPr lang="en-US" altLang="zh-TW"/>
              <a:t>,…,a</a:t>
            </a:r>
            <a:r>
              <a:rPr lang="en-US" altLang="zh-TW" baseline="-25000"/>
              <a:t>n-1</a:t>
            </a:r>
            <a:r>
              <a:rPr lang="en-US" altLang="zh-TW"/>
              <a:t>,a</a:t>
            </a:r>
            <a:r>
              <a:rPr lang="en-US" altLang="zh-TW" baseline="-25000"/>
              <a:t>n</a:t>
            </a:r>
            <a:r>
              <a:rPr lang="en-US" altLang="zh-TW"/>
              <a:t>}} </a:t>
            </a:r>
          </a:p>
        </p:txBody>
      </p:sp>
      <p:sp>
        <p:nvSpPr>
          <p:cNvPr id="1156103" name="Line 7"/>
          <p:cNvSpPr>
            <a:spLocks noChangeShapeType="1"/>
          </p:cNvSpPr>
          <p:nvPr/>
        </p:nvSpPr>
        <p:spPr bwMode="auto">
          <a:xfrm flipV="1">
            <a:off x="4191000" y="3429000"/>
            <a:ext cx="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6104" name="Line 8"/>
          <p:cNvSpPr>
            <a:spLocks noChangeShapeType="1"/>
          </p:cNvSpPr>
          <p:nvPr/>
        </p:nvSpPr>
        <p:spPr bwMode="auto">
          <a:xfrm flipV="1">
            <a:off x="4724400" y="3429000"/>
            <a:ext cx="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6105" name="Line 9"/>
          <p:cNvSpPr>
            <a:spLocks noChangeShapeType="1"/>
          </p:cNvSpPr>
          <p:nvPr/>
        </p:nvSpPr>
        <p:spPr bwMode="auto">
          <a:xfrm flipV="1">
            <a:off x="5410200" y="3429000"/>
            <a:ext cx="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6106" name="Line 10"/>
          <p:cNvSpPr>
            <a:spLocks noChangeShapeType="1"/>
          </p:cNvSpPr>
          <p:nvPr/>
        </p:nvSpPr>
        <p:spPr bwMode="auto">
          <a:xfrm flipV="1">
            <a:off x="7162800" y="3429000"/>
            <a:ext cx="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6107" name="Text Box 11"/>
          <p:cNvSpPr txBox="1">
            <a:spLocks noChangeArrowheads="1"/>
          </p:cNvSpPr>
          <p:nvPr/>
        </p:nvSpPr>
        <p:spPr bwMode="auto">
          <a:xfrm>
            <a:off x="898525" y="4384675"/>
            <a:ext cx="706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while the lower sets are obtained by adding a</a:t>
            </a:r>
            <a:r>
              <a:rPr lang="en-US" altLang="zh-TW" baseline="-25000"/>
              <a:t>n</a:t>
            </a:r>
            <a:r>
              <a:rPr lang="en-US" altLang="zh-TW"/>
              <a:t> to the upper sets.</a:t>
            </a:r>
          </a:p>
        </p:txBody>
      </p:sp>
      <p:sp>
        <p:nvSpPr>
          <p:cNvPr id="1156108" name="Text Box 12"/>
          <p:cNvSpPr txBox="1">
            <a:spLocks noChangeArrowheads="1"/>
          </p:cNvSpPr>
          <p:nvPr/>
        </p:nvSpPr>
        <p:spPr bwMode="auto">
          <a:xfrm>
            <a:off x="5257800" y="5186363"/>
            <a:ext cx="1500188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r</a:t>
            </a:r>
            <a:r>
              <a:rPr lang="en-US" altLang="zh-TW" baseline="-25000"/>
              <a:t>n</a:t>
            </a:r>
            <a:r>
              <a:rPr lang="en-US" altLang="zh-TW"/>
              <a:t> = 2r</a:t>
            </a:r>
            <a:r>
              <a:rPr lang="en-US" altLang="zh-TW" baseline="-25000"/>
              <a:t>n-1</a:t>
            </a:r>
            <a:r>
              <a:rPr lang="en-US" altLang="zh-TW"/>
              <a:t>.</a:t>
            </a:r>
          </a:p>
        </p:txBody>
      </p:sp>
      <p:sp>
        <p:nvSpPr>
          <p:cNvPr id="1156109" name="Text Box 13"/>
          <p:cNvSpPr txBox="1">
            <a:spLocks noChangeArrowheads="1"/>
          </p:cNvSpPr>
          <p:nvPr/>
        </p:nvSpPr>
        <p:spPr bwMode="auto">
          <a:xfrm>
            <a:off x="838200" y="5222875"/>
            <a:ext cx="4186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Every subset is counted exactly once.</a:t>
            </a:r>
          </a:p>
        </p:txBody>
      </p:sp>
      <p:sp>
        <p:nvSpPr>
          <p:cNvPr id="1156110" name="Text Box 14"/>
          <p:cNvSpPr txBox="1">
            <a:spLocks noChangeArrowheads="1"/>
          </p:cNvSpPr>
          <p:nvPr/>
        </p:nvSpPr>
        <p:spPr bwMode="auto">
          <a:xfrm>
            <a:off x="457200" y="6019800"/>
            <a:ext cx="8218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Solving this recurrence relation will show that r</a:t>
            </a:r>
            <a:r>
              <a:rPr lang="en-US" altLang="zh-TW" baseline="-25000"/>
              <a:t>n</a:t>
            </a:r>
            <a:r>
              <a:rPr lang="en-US" altLang="zh-TW"/>
              <a:t> = 2</a:t>
            </a:r>
            <a:r>
              <a:rPr lang="en-US" altLang="zh-TW" baseline="30000"/>
              <a:t>n</a:t>
            </a:r>
            <a:r>
              <a:rPr lang="en-US" altLang="zh-TW"/>
              <a:t> (geometric sequence).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07" grpId="0"/>
      <p:bldP spid="1156108" grpId="0" animBg="1"/>
      <p:bldP spid="1156109" grpId="0"/>
      <p:bldP spid="11561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756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Number of Bit Strings without a Specific Pattern</a:t>
            </a:r>
          </a:p>
        </p:txBody>
      </p:sp>
      <p:sp>
        <p:nvSpPr>
          <p:cNvPr id="1060869" name="Text Box 5"/>
          <p:cNvSpPr txBox="1">
            <a:spLocks noChangeArrowheads="1"/>
          </p:cNvSpPr>
          <p:nvPr/>
        </p:nvSpPr>
        <p:spPr bwMode="auto">
          <a:xfrm>
            <a:off x="1828800" y="1949450"/>
            <a:ext cx="413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such strings.</a:t>
            </a:r>
          </a:p>
        </p:txBody>
      </p:sp>
      <p:sp>
        <p:nvSpPr>
          <p:cNvPr id="1060879" name="Text Box 15"/>
          <p:cNvSpPr txBox="1">
            <a:spLocks noChangeArrowheads="1"/>
          </p:cNvSpPr>
          <p:nvPr/>
        </p:nvSpPr>
        <p:spPr bwMode="auto">
          <a:xfrm>
            <a:off x="1123950" y="2590800"/>
            <a:ext cx="6831013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r</a:t>
            </a:r>
            <a:r>
              <a:rPr lang="en-US" altLang="zh-TW" baseline="-25000"/>
              <a:t>1</a:t>
            </a:r>
            <a:r>
              <a:rPr lang="en-US" altLang="zh-TW"/>
              <a:t> = |{0, 1}| = 2,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      r</a:t>
            </a:r>
            <a:r>
              <a:rPr lang="en-US" altLang="zh-TW" baseline="-25000"/>
              <a:t>2</a:t>
            </a:r>
            <a:r>
              <a:rPr lang="en-US" altLang="zh-TW"/>
              <a:t> = |{00, 01, 10}| = 3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      r</a:t>
            </a:r>
            <a:r>
              <a:rPr lang="en-US" altLang="zh-TW" baseline="-25000"/>
              <a:t>3</a:t>
            </a:r>
            <a:r>
              <a:rPr lang="en-US" altLang="zh-TW"/>
              <a:t> = |{000, 001, 010, 100, 101}| = 5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      r</a:t>
            </a:r>
            <a:r>
              <a:rPr lang="en-US" altLang="zh-TW" baseline="-25000"/>
              <a:t>4</a:t>
            </a:r>
            <a:r>
              <a:rPr lang="en-US" altLang="zh-TW"/>
              <a:t> = |{0000, 0001, 0010, 0100, 0101, 1000, 1001, 1010}| = 8</a:t>
            </a:r>
          </a:p>
        </p:txBody>
      </p:sp>
      <p:sp>
        <p:nvSpPr>
          <p:cNvPr id="1060880" name="Text Box 16"/>
          <p:cNvSpPr txBox="1">
            <a:spLocks noChangeArrowheads="1"/>
          </p:cNvSpPr>
          <p:nvPr/>
        </p:nvSpPr>
        <p:spPr bwMode="auto">
          <a:xfrm>
            <a:off x="1981200" y="4876800"/>
            <a:ext cx="2846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Can you see the pattern?</a:t>
            </a:r>
          </a:p>
        </p:txBody>
      </p:sp>
      <p:sp>
        <p:nvSpPr>
          <p:cNvPr id="1060882" name="Rectangle 18"/>
          <p:cNvSpPr>
            <a:spLocks noChangeArrowheads="1"/>
          </p:cNvSpPr>
          <p:nvPr/>
        </p:nvSpPr>
        <p:spPr bwMode="auto">
          <a:xfrm>
            <a:off x="1447800" y="5486400"/>
            <a:ext cx="47894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 r</a:t>
            </a:r>
            <a:r>
              <a:rPr lang="en-US" altLang="zh-TW" baseline="-25000"/>
              <a:t>4</a:t>
            </a:r>
            <a:r>
              <a:rPr lang="en-US" altLang="zh-TW"/>
              <a:t> = |{</a:t>
            </a:r>
            <a:r>
              <a:rPr lang="en-US" altLang="zh-TW">
                <a:solidFill>
                  <a:srgbClr val="A50021"/>
                </a:solidFill>
              </a:rPr>
              <a:t>0</a:t>
            </a:r>
            <a:r>
              <a:rPr lang="en-US" altLang="zh-TW"/>
              <a:t>000, </a:t>
            </a:r>
            <a:r>
              <a:rPr lang="en-US" altLang="zh-TW">
                <a:solidFill>
                  <a:srgbClr val="A50021"/>
                </a:solidFill>
              </a:rPr>
              <a:t>0</a:t>
            </a:r>
            <a:r>
              <a:rPr lang="en-US" altLang="zh-TW"/>
              <a:t>001, </a:t>
            </a:r>
            <a:r>
              <a:rPr lang="en-US" altLang="zh-TW">
                <a:solidFill>
                  <a:srgbClr val="A50021"/>
                </a:solidFill>
              </a:rPr>
              <a:t>0</a:t>
            </a:r>
            <a:r>
              <a:rPr lang="en-US" altLang="zh-TW"/>
              <a:t>010, </a:t>
            </a:r>
            <a:r>
              <a:rPr lang="en-US" altLang="zh-TW">
                <a:solidFill>
                  <a:srgbClr val="A50021"/>
                </a:solidFill>
              </a:rPr>
              <a:t>0</a:t>
            </a:r>
            <a:r>
              <a:rPr lang="en-US" altLang="zh-TW"/>
              <a:t>100, </a:t>
            </a:r>
            <a:r>
              <a:rPr lang="en-US" altLang="zh-TW">
                <a:solidFill>
                  <a:srgbClr val="A50021"/>
                </a:solidFill>
              </a:rPr>
              <a:t>0</a:t>
            </a:r>
            <a:r>
              <a:rPr lang="en-US" altLang="zh-TW"/>
              <a:t>101} union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          {</a:t>
            </a:r>
            <a:r>
              <a:rPr lang="en-US" altLang="zh-TW">
                <a:solidFill>
                  <a:srgbClr val="A50021"/>
                </a:solidFill>
              </a:rPr>
              <a:t>10</a:t>
            </a:r>
            <a:r>
              <a:rPr lang="en-US" altLang="zh-TW"/>
              <a:t>00, </a:t>
            </a:r>
            <a:r>
              <a:rPr lang="en-US" altLang="zh-TW">
                <a:solidFill>
                  <a:srgbClr val="A50021"/>
                </a:solidFill>
              </a:rPr>
              <a:t>10</a:t>
            </a:r>
            <a:r>
              <a:rPr lang="en-US" altLang="zh-TW"/>
              <a:t>01, </a:t>
            </a:r>
            <a:r>
              <a:rPr lang="en-US" altLang="zh-TW">
                <a:solidFill>
                  <a:srgbClr val="A50021"/>
                </a:solidFill>
              </a:rPr>
              <a:t>10</a:t>
            </a:r>
            <a:r>
              <a:rPr lang="en-US" altLang="zh-TW"/>
              <a:t>10}|</a:t>
            </a:r>
          </a:p>
        </p:txBody>
      </p:sp>
      <p:sp>
        <p:nvSpPr>
          <p:cNvPr id="1060883" name="Rectangle 19"/>
          <p:cNvSpPr>
            <a:spLocks noChangeArrowheads="1"/>
          </p:cNvSpPr>
          <p:nvPr/>
        </p:nvSpPr>
        <p:spPr bwMode="auto">
          <a:xfrm>
            <a:off x="6410325" y="5791200"/>
            <a:ext cx="1285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= 5 + 3 = 8</a:t>
            </a:r>
          </a:p>
        </p:txBody>
      </p:sp>
      <p:sp>
        <p:nvSpPr>
          <p:cNvPr id="10248" name="Text Box 3"/>
          <p:cNvSpPr txBox="1">
            <a:spLocks noChangeArrowheads="1"/>
          </p:cNvSpPr>
          <p:nvPr/>
        </p:nvSpPr>
        <p:spPr bwMode="auto">
          <a:xfrm>
            <a:off x="1176338" y="1295400"/>
            <a:ext cx="6748462" cy="3698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n-bit strings are there without the bit pattern 11?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376488" y="3962400"/>
            <a:ext cx="3019425" cy="1611313"/>
            <a:chOff x="2376055" y="3962400"/>
            <a:chExt cx="3020289" cy="1610591"/>
          </a:xfrm>
        </p:grpSpPr>
        <p:grpSp>
          <p:nvGrpSpPr>
            <p:cNvPr id="10257" name="Group 44"/>
            <p:cNvGrpSpPr>
              <a:grpSpLocks/>
            </p:cNvGrpSpPr>
            <p:nvPr/>
          </p:nvGrpSpPr>
          <p:grpSpPr bwMode="auto">
            <a:xfrm>
              <a:off x="2376055" y="5399810"/>
              <a:ext cx="3020289" cy="173181"/>
              <a:chOff x="2376055" y="5399810"/>
              <a:chExt cx="3020289" cy="173181"/>
            </a:xfrm>
          </p:grpSpPr>
          <p:sp>
            <p:nvSpPr>
              <p:cNvPr id="10263" name="Left Brace 16"/>
              <p:cNvSpPr>
                <a:spLocks/>
              </p:cNvSpPr>
              <p:nvPr/>
            </p:nvSpPr>
            <p:spPr bwMode="auto">
              <a:xfrm rot="5400000">
                <a:off x="2492088" y="5283777"/>
                <a:ext cx="162790" cy="394855"/>
              </a:xfrm>
              <a:prstGeom prst="leftBrace">
                <a:avLst>
                  <a:gd name="adj1" fmla="val 8332"/>
                  <a:gd name="adj2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64" name="Left Brace 17"/>
              <p:cNvSpPr>
                <a:spLocks/>
              </p:cNvSpPr>
              <p:nvPr/>
            </p:nvSpPr>
            <p:spPr bwMode="auto">
              <a:xfrm rot="5400000">
                <a:off x="3164032" y="5283777"/>
                <a:ext cx="162790" cy="394855"/>
              </a:xfrm>
              <a:prstGeom prst="leftBrace">
                <a:avLst>
                  <a:gd name="adj1" fmla="val 8332"/>
                  <a:gd name="adj2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65" name="Left Brace 18"/>
              <p:cNvSpPr>
                <a:spLocks/>
              </p:cNvSpPr>
              <p:nvPr/>
            </p:nvSpPr>
            <p:spPr bwMode="auto">
              <a:xfrm rot="5400000">
                <a:off x="3835977" y="5283777"/>
                <a:ext cx="162790" cy="394855"/>
              </a:xfrm>
              <a:prstGeom prst="leftBrace">
                <a:avLst>
                  <a:gd name="adj1" fmla="val 8332"/>
                  <a:gd name="adj2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66" name="Left Brace 19"/>
              <p:cNvSpPr>
                <a:spLocks/>
              </p:cNvSpPr>
              <p:nvPr/>
            </p:nvSpPr>
            <p:spPr bwMode="auto">
              <a:xfrm rot="5400000">
                <a:off x="4459433" y="5294168"/>
                <a:ext cx="162790" cy="394855"/>
              </a:xfrm>
              <a:prstGeom prst="leftBrace">
                <a:avLst>
                  <a:gd name="adj1" fmla="val 8332"/>
                  <a:gd name="adj2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67" name="Left Brace 20"/>
              <p:cNvSpPr>
                <a:spLocks/>
              </p:cNvSpPr>
              <p:nvPr/>
            </p:nvSpPr>
            <p:spPr bwMode="auto">
              <a:xfrm rot="5400000">
                <a:off x="5117522" y="5283777"/>
                <a:ext cx="162790" cy="394855"/>
              </a:xfrm>
              <a:prstGeom prst="leftBrace">
                <a:avLst>
                  <a:gd name="adj1" fmla="val 8332"/>
                  <a:gd name="adj2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cxnSp>
          <p:nvCxnSpPr>
            <p:cNvPr id="10258" name="Straight Arrow Connector 22"/>
            <p:cNvCxnSpPr>
              <a:cxnSpLocks noChangeShapeType="1"/>
            </p:cNvCxnSpPr>
            <p:nvPr/>
          </p:nvCxnSpPr>
          <p:spPr bwMode="auto">
            <a:xfrm flipH="1" flipV="1">
              <a:off x="2403765" y="3976255"/>
              <a:ext cx="152400" cy="1371600"/>
            </a:xfrm>
            <a:prstGeom prst="straightConnector1">
              <a:avLst/>
            </a:prstGeom>
            <a:noFill/>
            <a:ln w="635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Straight Arrow Connector 24"/>
            <p:cNvCxnSpPr>
              <a:cxnSpLocks noChangeShapeType="1"/>
            </p:cNvCxnSpPr>
            <p:nvPr/>
          </p:nvCxnSpPr>
          <p:spPr bwMode="auto">
            <a:xfrm flipH="1" flipV="1">
              <a:off x="3048000" y="3962400"/>
              <a:ext cx="200890" cy="1385455"/>
            </a:xfrm>
            <a:prstGeom prst="straightConnector1">
              <a:avLst/>
            </a:prstGeom>
            <a:noFill/>
            <a:ln w="635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0" name="Straight Arrow Connector 26"/>
            <p:cNvCxnSpPr>
              <a:cxnSpLocks noChangeShapeType="1"/>
            </p:cNvCxnSpPr>
            <p:nvPr/>
          </p:nvCxnSpPr>
          <p:spPr bwMode="auto">
            <a:xfrm flipH="1" flipV="1">
              <a:off x="3505200" y="3962400"/>
              <a:ext cx="429490" cy="1385456"/>
            </a:xfrm>
            <a:prstGeom prst="straightConnector1">
              <a:avLst/>
            </a:prstGeom>
            <a:noFill/>
            <a:ln w="635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1" name="Straight Arrow Connector 28"/>
            <p:cNvCxnSpPr>
              <a:cxnSpLocks noChangeShapeType="1"/>
            </p:cNvCxnSpPr>
            <p:nvPr/>
          </p:nvCxnSpPr>
          <p:spPr bwMode="auto">
            <a:xfrm flipH="1" flipV="1">
              <a:off x="4038600" y="3962400"/>
              <a:ext cx="519545" cy="1433946"/>
            </a:xfrm>
            <a:prstGeom prst="straightConnector1">
              <a:avLst/>
            </a:prstGeom>
            <a:noFill/>
            <a:ln w="635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2" name="Straight Arrow Connector 30"/>
            <p:cNvCxnSpPr>
              <a:cxnSpLocks noChangeShapeType="1"/>
            </p:cNvCxnSpPr>
            <p:nvPr/>
          </p:nvCxnSpPr>
          <p:spPr bwMode="auto">
            <a:xfrm flipH="1" flipV="1">
              <a:off x="4495800" y="3962400"/>
              <a:ext cx="685800" cy="1385456"/>
            </a:xfrm>
            <a:prstGeom prst="straightConnector1">
              <a:avLst/>
            </a:prstGeom>
            <a:noFill/>
            <a:ln w="635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2376488" y="3429000"/>
            <a:ext cx="1711325" cy="2719388"/>
            <a:chOff x="2376055" y="3429000"/>
            <a:chExt cx="1711034" cy="2718958"/>
          </a:xfrm>
        </p:grpSpPr>
        <p:sp>
          <p:nvSpPr>
            <p:cNvPr id="10251" name="Left Brace 32"/>
            <p:cNvSpPr>
              <a:spLocks/>
            </p:cNvSpPr>
            <p:nvPr/>
          </p:nvSpPr>
          <p:spPr bwMode="auto">
            <a:xfrm rot="5400000">
              <a:off x="2609849" y="5900306"/>
              <a:ext cx="162792" cy="256309"/>
            </a:xfrm>
            <a:prstGeom prst="leftBrace">
              <a:avLst>
                <a:gd name="adj1" fmla="val 8332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2" name="Left Brace 34"/>
            <p:cNvSpPr>
              <a:spLocks/>
            </p:cNvSpPr>
            <p:nvPr/>
          </p:nvSpPr>
          <p:spPr bwMode="auto">
            <a:xfrm rot="5400000">
              <a:off x="3247159" y="5924552"/>
              <a:ext cx="162792" cy="256309"/>
            </a:xfrm>
            <a:prstGeom prst="leftBrace">
              <a:avLst>
                <a:gd name="adj1" fmla="val 8332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3" name="Left Brace 35"/>
            <p:cNvSpPr>
              <a:spLocks/>
            </p:cNvSpPr>
            <p:nvPr/>
          </p:nvSpPr>
          <p:spPr bwMode="auto">
            <a:xfrm rot="5400000">
              <a:off x="3877539" y="5938407"/>
              <a:ext cx="162792" cy="256309"/>
            </a:xfrm>
            <a:prstGeom prst="leftBrace">
              <a:avLst>
                <a:gd name="adj1" fmla="val 8332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0254" name="Straight Arrow Connector 36"/>
            <p:cNvCxnSpPr>
              <a:cxnSpLocks noChangeShapeType="1"/>
            </p:cNvCxnSpPr>
            <p:nvPr/>
          </p:nvCxnSpPr>
          <p:spPr bwMode="auto">
            <a:xfrm flipH="1" flipV="1">
              <a:off x="2376055" y="3429000"/>
              <a:ext cx="304800" cy="2438400"/>
            </a:xfrm>
            <a:prstGeom prst="straightConnector1">
              <a:avLst/>
            </a:prstGeom>
            <a:noFill/>
            <a:ln w="635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5" name="Straight Arrow Connector 38"/>
            <p:cNvCxnSpPr>
              <a:cxnSpLocks noChangeShapeType="1"/>
            </p:cNvCxnSpPr>
            <p:nvPr/>
          </p:nvCxnSpPr>
          <p:spPr bwMode="auto">
            <a:xfrm flipH="1" flipV="1">
              <a:off x="2833255" y="3429000"/>
              <a:ext cx="484910" cy="2500745"/>
            </a:xfrm>
            <a:prstGeom prst="straightConnector1">
              <a:avLst/>
            </a:prstGeom>
            <a:noFill/>
            <a:ln w="635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6" name="Straight Arrow Connector 40"/>
            <p:cNvCxnSpPr>
              <a:cxnSpLocks noChangeShapeType="1"/>
            </p:cNvCxnSpPr>
            <p:nvPr/>
          </p:nvCxnSpPr>
          <p:spPr bwMode="auto">
            <a:xfrm flipH="1" flipV="1">
              <a:off x="3214255" y="3429000"/>
              <a:ext cx="748145" cy="2514600"/>
            </a:xfrm>
            <a:prstGeom prst="straightConnector1">
              <a:avLst/>
            </a:prstGeom>
            <a:noFill/>
            <a:ln w="635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69" grpId="0"/>
      <p:bldP spid="106088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= C(\frac{1+\sqrt{5}}{2}) + D(\frac{1-\sqrt{5}}{2}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85"/>
  <p:tag name="PICTUREFILESIZE" val="1367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= \frac{1 + \sqrt{5}}{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4"/>
  <p:tag name="PICTUREFILESIZE" val="50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s = \frac{1 - \sqrt{5}}{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514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C = \frac{1}{\sqrt{5}}, D= -\frac{1}{\sqrt{5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7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_n = C(\frac{1 + \sqrt{5}}{2})^n + D(\frac{1 - \sqrt{5}}{2})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0"/>
  <p:tag name="PICTUREFILESIZE" val="1736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1}{\sqrt{5}}(\frac{1 + \sqrt{5}}{2})^n - \frac{1}{\sqrt{5}}(\frac{1 - \sqrt{5}}{2})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19"/>
  <p:tag name="PICTUREFILESIZE" val="1774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kr^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249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ra_{k-1} - r^2a_{k-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8"/>
  <p:tag name="PICTUREFILESIZE" val="72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2r(k-1)r^{k-1} - r^2(k-2)r^{k-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18"/>
  <p:tag name="PICTUREFILESIZE" val="1390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2(k-1)r^{k} - (k-2)r^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0"/>
  <p:tag name="PICTUREFILESIZE" val="105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r_n = \frac{1}{n+1} \binom{2n}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1"/>
  <p:tag name="PICTUREFILESIZE" val="88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r_n = \sum_{i=1}^{n} r_{i-1} r_{n-i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7"/>
  <p:tag name="PICTUREFILESIZE" val="95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input{c:/latex-macros/texpoint.sty}&#10;&#10;\begin{document}&#10;%\begin{center}&#10;\unitlength=0.6pt&#10;\begin{picture}(600,190)(0,-30)&#10;% \put(0,-30){\dashbox(600,190){}} % bounding box&#10;&#10;\put(99,0){\dashbox(2,140){}}&#10;\put(99,140){\framebox(2,20){}}&#10;\put(30,0){\framebox(140,20){}}&#10;\put(40,20){\framebox(120,20){}}&#10;\put(50,40){\framebox(100,20){}}&#10;\put(60,60){\framebox(80,20){}}&#10;\put(70,80){\framebox(60,20){}}&#10;\put(80,100){\framebox(40,20){}}&#10;\put(90,120){\framebox(20,20){}}&#10;\put(299,0){\framebox(2,160){}}&#10;\put(499,0){\framebox(2,160){}}&#10;\put(0,-5){\framebox(600,5){}}&#10;\put(100,-20){\makebox(0,0){Post \#1}}&#10;\put(300,-20){\makebox(0,0){Post \#2}}&#10;\put(500,-20){\makebox(0,0){Post \#3}}&#10;\end{picture}&#10;&#10;\end{document}"/>
  <p:tag name="FILENAME" val="TP_tmp"/>
  <p:tag name="FORMAT" val="emf"/>
  <p:tag name="RES" val="1200"/>
  <p:tag name="BLEND" val="0"/>
  <p:tag name="TRANSPARENT" val="0"/>
  <p:tag name="TBUG" val="0"/>
  <p:tag name="ALLOWFS" val="1"/>
  <p:tag name="MAGNIFICATION" val="2002"/>
  <p:tag name="ORIGWIDTH" val="362"/>
  <p:tag name="PICTUREFILESIZE" val="388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= \frac{1 + \sqrt{5}}{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4"/>
  <p:tag name="PICTUREFILESIZE" val="50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s = \frac{1 - \sqrt{5}}{2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514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_n = C(\frac{1 + \sqrt{5}}{2})^n + D(\frac{1 - \sqrt{5}}{2})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0"/>
  <p:tag name="PICTUREFILESIZE" val="1736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0 = C + 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358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27594</TotalTime>
  <Words>5177</Words>
  <Application>Microsoft Office PowerPoint</Application>
  <PresentationFormat>On-screen Show (4:3)</PresentationFormat>
  <Paragraphs>1008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Arial</vt:lpstr>
      <vt:lpstr>Calibri</vt:lpstr>
      <vt:lpstr>Cambria Math</vt:lpstr>
      <vt:lpstr>Comic Sans MS</vt:lpstr>
      <vt:lpstr>Euclid Symbol</vt:lpstr>
      <vt:lpstr>新細明體</vt:lpstr>
      <vt:lpstr>Symbol</vt:lpstr>
      <vt:lpstr>Default Design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user</cp:lastModifiedBy>
  <cp:revision>506</cp:revision>
  <dcterms:created xsi:type="dcterms:W3CDTF">2007-08-29T04:27:34Z</dcterms:created>
  <dcterms:modified xsi:type="dcterms:W3CDTF">2022-08-28T02:39:48Z</dcterms:modified>
</cp:coreProperties>
</file>