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0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4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5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7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4A83-40FD-4C4D-B8F4-8C14FB26CF7D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6A2C-935D-4DB9-967D-95A6388F3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4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by Invariant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953000" y="457200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Domino Puzzle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09800" y="1233488"/>
            <a:ext cx="616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An 8x8 chessboard with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two holes</a:t>
            </a:r>
            <a:r>
              <a:rPr lang="en-US" altLang="zh-TW" sz="1800">
                <a:latin typeface="Comic Sans MS" panose="030F0702030302020204" pitchFamily="66" charset="0"/>
              </a:rPr>
              <a:t>, </a:t>
            </a:r>
            <a:r>
              <a:rPr lang="en-US" altLang="zh-TW" sz="1800">
                <a:solidFill>
                  <a:srgbClr val="008000"/>
                </a:solidFill>
                <a:latin typeface="Comic Sans MS" panose="030F0702030302020204" pitchFamily="66" charset="0"/>
              </a:rPr>
              <a:t>31</a:t>
            </a:r>
            <a:r>
              <a:rPr lang="en-US" altLang="zh-TW" sz="1800">
                <a:latin typeface="Comic Sans MS" panose="030F0702030302020204" pitchFamily="66" charset="0"/>
              </a:rPr>
              <a:t> pieces of dominos</a:t>
            </a:r>
          </a:p>
        </p:txBody>
      </p:sp>
      <p:graphicFrame>
        <p:nvGraphicFramePr>
          <p:cNvPr id="482437" name="Group 133"/>
          <p:cNvGraphicFramePr>
            <a:graphicFrameLocks noGrp="1"/>
          </p:cNvGraphicFramePr>
          <p:nvPr/>
        </p:nvGraphicFramePr>
        <p:xfrm>
          <a:off x="8763000" y="1066800"/>
          <a:ext cx="533400" cy="1036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2469" name="Group 165"/>
          <p:cNvGraphicFramePr>
            <a:graphicFrameLocks noGrp="1"/>
          </p:cNvGraphicFramePr>
          <p:nvPr/>
        </p:nvGraphicFramePr>
        <p:xfrm>
          <a:off x="3962400" y="2424113"/>
          <a:ext cx="4267200" cy="414513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103" name="Text Box 95"/>
          <p:cNvSpPr txBox="1">
            <a:spLocks noChangeArrowheads="1"/>
          </p:cNvSpPr>
          <p:nvPr/>
        </p:nvSpPr>
        <p:spPr bwMode="auto">
          <a:xfrm>
            <a:off x="4503739" y="1828800"/>
            <a:ext cx="3125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Can we fill the chessboard?</a:t>
            </a:r>
          </a:p>
        </p:txBody>
      </p:sp>
      <p:sp>
        <p:nvSpPr>
          <p:cNvPr id="482400" name="Rectangle 96"/>
          <p:cNvSpPr>
            <a:spLocks noChangeArrowheads="1"/>
          </p:cNvSpPr>
          <p:nvPr/>
        </p:nvSpPr>
        <p:spPr bwMode="auto">
          <a:xfrm>
            <a:off x="3886200" y="60817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82401" name="Rectangle 97"/>
          <p:cNvSpPr>
            <a:spLocks noChangeArrowheads="1"/>
          </p:cNvSpPr>
          <p:nvPr/>
        </p:nvSpPr>
        <p:spPr bwMode="auto">
          <a:xfrm>
            <a:off x="7696200" y="23479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400" grpId="0" animBg="1"/>
      <p:bldP spid="4824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6288" name="Group 128"/>
          <p:cNvGraphicFramePr>
            <a:graphicFrameLocks noGrp="1"/>
          </p:cNvGraphicFramePr>
          <p:nvPr/>
        </p:nvGraphicFramePr>
        <p:xfrm>
          <a:off x="1752600" y="1600201"/>
          <a:ext cx="4267200" cy="41451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117" name="Rectangle 85"/>
          <p:cNvSpPr>
            <a:spLocks noChangeArrowheads="1"/>
          </p:cNvSpPr>
          <p:nvPr/>
        </p:nvSpPr>
        <p:spPr bwMode="auto">
          <a:xfrm>
            <a:off x="1676400" y="52578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4118" name="Rectangle 86"/>
          <p:cNvSpPr>
            <a:spLocks noChangeArrowheads="1"/>
          </p:cNvSpPr>
          <p:nvPr/>
        </p:nvSpPr>
        <p:spPr bwMode="auto">
          <a:xfrm>
            <a:off x="5486400" y="15240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76247" name="Line 87"/>
          <p:cNvSpPr>
            <a:spLocks noChangeShapeType="1"/>
          </p:cNvSpPr>
          <p:nvPr/>
        </p:nvSpPr>
        <p:spPr bwMode="auto">
          <a:xfrm>
            <a:off x="2514600" y="5500688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120" name="Text Box 88"/>
          <p:cNvSpPr txBox="1">
            <a:spLocks noChangeArrowheads="1"/>
          </p:cNvSpPr>
          <p:nvPr/>
        </p:nvSpPr>
        <p:spPr bwMode="auto">
          <a:xfrm>
            <a:off x="4953000" y="457200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Domino Puzzle</a:t>
            </a:r>
          </a:p>
        </p:txBody>
      </p:sp>
      <p:sp>
        <p:nvSpPr>
          <p:cNvPr id="476249" name="Text Box 89"/>
          <p:cNvSpPr txBox="1">
            <a:spLocks noChangeArrowheads="1"/>
          </p:cNvSpPr>
          <p:nvPr/>
        </p:nvSpPr>
        <p:spPr bwMode="auto">
          <a:xfrm>
            <a:off x="6477000" y="1760539"/>
            <a:ext cx="3886200" cy="3673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Each domino will occupy one white square and one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red</a:t>
            </a:r>
            <a:r>
              <a:rPr lang="en-US" altLang="zh-TW" sz="1800">
                <a:latin typeface="Comic Sans MS" panose="030F0702030302020204" pitchFamily="66" charset="0"/>
              </a:rPr>
              <a:t> square.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There are 32 blue squares but only 30 white squares.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So it is impossible to fill the chessboard using only 31 dominos.</a:t>
            </a:r>
          </a:p>
        </p:txBody>
      </p:sp>
      <p:sp>
        <p:nvSpPr>
          <p:cNvPr id="476250" name="Text Box 90"/>
          <p:cNvSpPr txBox="1">
            <a:spLocks noChangeArrowheads="1"/>
          </p:cNvSpPr>
          <p:nvPr/>
        </p:nvSpPr>
        <p:spPr bwMode="auto">
          <a:xfrm>
            <a:off x="8277226" y="1081088"/>
            <a:ext cx="1247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A50021"/>
                </a:solidFill>
                <a:latin typeface="Comic Sans MS" panose="030F0702030302020204" pitchFamily="66" charset="0"/>
              </a:rPr>
              <a:t>Invariant!</a:t>
            </a:r>
          </a:p>
        </p:txBody>
      </p:sp>
      <p:sp>
        <p:nvSpPr>
          <p:cNvPr id="476251" name="Line 91"/>
          <p:cNvSpPr>
            <a:spLocks noChangeShapeType="1"/>
          </p:cNvSpPr>
          <p:nvPr/>
        </p:nvSpPr>
        <p:spPr bwMode="auto">
          <a:xfrm flipH="1">
            <a:off x="8763000" y="1447800"/>
            <a:ext cx="76200" cy="30480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252" name="Text Box 92"/>
          <p:cNvSpPr txBox="1">
            <a:spLocks noChangeArrowheads="1"/>
          </p:cNvSpPr>
          <p:nvPr/>
        </p:nvSpPr>
        <p:spPr bwMode="auto">
          <a:xfrm>
            <a:off x="3352800" y="6110289"/>
            <a:ext cx="5391150" cy="376237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This is another example of the invariant method.</a:t>
            </a:r>
          </a:p>
        </p:txBody>
      </p:sp>
      <p:sp>
        <p:nvSpPr>
          <p:cNvPr id="476253" name="Line 93"/>
          <p:cNvSpPr>
            <a:spLocks noChangeShapeType="1"/>
          </p:cNvSpPr>
          <p:nvPr/>
        </p:nvSpPr>
        <p:spPr bwMode="auto">
          <a:xfrm>
            <a:off x="3048000" y="28956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254" name="Line 94"/>
          <p:cNvSpPr>
            <a:spLocks noChangeShapeType="1"/>
          </p:cNvSpPr>
          <p:nvPr/>
        </p:nvSpPr>
        <p:spPr bwMode="auto">
          <a:xfrm>
            <a:off x="4572000" y="34290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255" name="Line 95"/>
          <p:cNvSpPr>
            <a:spLocks noChangeShapeType="1"/>
          </p:cNvSpPr>
          <p:nvPr/>
        </p:nvSpPr>
        <p:spPr bwMode="auto">
          <a:xfrm>
            <a:off x="4114800" y="3886200"/>
            <a:ext cx="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6256" name="Line 96"/>
          <p:cNvSpPr>
            <a:spLocks noChangeShapeType="1"/>
          </p:cNvSpPr>
          <p:nvPr/>
        </p:nvSpPr>
        <p:spPr bwMode="auto">
          <a:xfrm>
            <a:off x="2057400" y="1828800"/>
            <a:ext cx="0" cy="609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250" grpId="0"/>
      <p:bldP spid="4762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724400" y="457200"/>
            <a:ext cx="276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Invariant Method</a:t>
            </a:r>
          </a:p>
        </p:txBody>
      </p:sp>
      <p:sp>
        <p:nvSpPr>
          <p:cNvPr id="475139" name="Text Box 3"/>
          <p:cNvSpPr txBox="1">
            <a:spLocks noChangeArrowheads="1"/>
          </p:cNvSpPr>
          <p:nvPr/>
        </p:nvSpPr>
        <p:spPr bwMode="auto">
          <a:xfrm>
            <a:off x="3048000" y="1143000"/>
            <a:ext cx="6057900" cy="202565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Find properties (</a:t>
            </a:r>
            <a:r>
              <a:rPr lang="en-US" altLang="zh-TW" sz="1800" b="1">
                <a:latin typeface="Comic Sans MS" panose="030F0702030302020204" pitchFamily="66" charset="0"/>
              </a:rPr>
              <a:t>the invariants</a:t>
            </a:r>
            <a:r>
              <a:rPr lang="en-US" altLang="zh-TW" sz="1800">
                <a:latin typeface="Comic Sans MS" panose="030F0702030302020204" pitchFamily="66" charset="0"/>
              </a:rPr>
              <a:t>) that are satisfied throughout the whole process (</a:t>
            </a:r>
            <a:r>
              <a:rPr lang="en-US" altLang="zh-TW" sz="1800" b="1">
                <a:latin typeface="Comic Sans MS" panose="030F0702030302020204" pitchFamily="66" charset="0"/>
              </a:rPr>
              <a:t>by induction</a:t>
            </a:r>
            <a:r>
              <a:rPr lang="en-US" altLang="zh-TW" sz="1800">
                <a:latin typeface="Comic Sans MS" panose="030F0702030302020204" pitchFamily="66" charset="0"/>
              </a:rPr>
              <a:t>).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Show that the target do not satisfy the properties.</a:t>
            </a: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Clr>
                <a:srgbClr val="A5002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Conclude that the target is not achievable.</a:t>
            </a:r>
          </a:p>
        </p:txBody>
      </p:sp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3065464" y="3581400"/>
            <a:ext cx="4249737" cy="78898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In the rook example, the invariant is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 colour of the position of the rook.</a:t>
            </a: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3048001" y="4648200"/>
            <a:ext cx="5211763" cy="1201738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In the domino example, the invariant is that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any placement of dominos will occupy the same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number of red positions and white positions.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3062289" y="6213475"/>
            <a:ext cx="4110037" cy="37623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Very useful in analysis of algorithms.</a:t>
            </a:r>
          </a:p>
        </p:txBody>
      </p:sp>
    </p:spTree>
    <p:extLst>
      <p:ext uri="{BB962C8B-B14F-4D97-AF65-F5344CB8AC3E}">
        <p14:creationId xmlns:p14="http://schemas.microsoft.com/office/powerpoint/2010/main" val="42038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 animBg="1"/>
      <p:bldP spid="475141" grpId="0" animBg="1"/>
      <p:bldP spid="475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371976" y="4572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 Chessboard Problem</a:t>
            </a:r>
          </a:p>
        </p:txBody>
      </p:sp>
      <p:graphicFrame>
        <p:nvGraphicFramePr>
          <p:cNvPr id="478211" name="Group 3"/>
          <p:cNvGraphicFramePr>
            <a:graphicFrameLocks noGrp="1"/>
          </p:cNvGraphicFramePr>
          <p:nvPr/>
        </p:nvGraphicFramePr>
        <p:xfrm>
          <a:off x="3962400" y="2489200"/>
          <a:ext cx="4267200" cy="41451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?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4902" name="Picture 86" descr="45px-Chess_rlt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6" y="1219201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903" name="Text Box 87"/>
          <p:cNvSpPr txBox="1">
            <a:spLocks noChangeArrowheads="1"/>
          </p:cNvSpPr>
          <p:nvPr/>
        </p:nvSpPr>
        <p:spPr bwMode="auto">
          <a:xfrm>
            <a:off x="3641725" y="1295401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 rook            can only move along a diagonal</a:t>
            </a:r>
          </a:p>
        </p:txBody>
      </p:sp>
      <p:sp>
        <p:nvSpPr>
          <p:cNvPr id="478296" name="Text Box 88"/>
          <p:cNvSpPr txBox="1">
            <a:spLocks noChangeArrowheads="1"/>
          </p:cNvSpPr>
          <p:nvPr/>
        </p:nvSpPr>
        <p:spPr bwMode="auto">
          <a:xfrm>
            <a:off x="2514600" y="1905000"/>
            <a:ext cx="70167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Can a rook move from its current position to the question mark?</a:t>
            </a:r>
          </a:p>
        </p:txBody>
      </p:sp>
      <p:pic>
        <p:nvPicPr>
          <p:cNvPr id="34905" name="Picture 89" descr="45px-Chess_rlt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4114801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8298" name="Line 90"/>
          <p:cNvSpPr>
            <a:spLocks noChangeShapeType="1"/>
          </p:cNvSpPr>
          <p:nvPr/>
        </p:nvSpPr>
        <p:spPr bwMode="auto">
          <a:xfrm flipV="1">
            <a:off x="5943600" y="3276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299" name="Line 91"/>
          <p:cNvSpPr>
            <a:spLocks noChangeShapeType="1"/>
          </p:cNvSpPr>
          <p:nvPr/>
        </p:nvSpPr>
        <p:spPr bwMode="auto">
          <a:xfrm>
            <a:off x="5943600" y="4419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300" name="Line 92"/>
          <p:cNvSpPr>
            <a:spLocks noChangeShapeType="1"/>
          </p:cNvSpPr>
          <p:nvPr/>
        </p:nvSpPr>
        <p:spPr bwMode="auto">
          <a:xfrm flipH="1">
            <a:off x="4724400" y="4419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8301" name="Line 93"/>
          <p:cNvSpPr>
            <a:spLocks noChangeShapeType="1"/>
          </p:cNvSpPr>
          <p:nvPr/>
        </p:nvSpPr>
        <p:spPr bwMode="auto">
          <a:xfrm flipH="1" flipV="1">
            <a:off x="4724400" y="3276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442" name="Group 162"/>
          <p:cNvGraphicFramePr>
            <a:graphicFrameLocks noGrp="1"/>
          </p:cNvGraphicFramePr>
          <p:nvPr/>
        </p:nvGraphicFramePr>
        <p:xfrm>
          <a:off x="3962400" y="2489201"/>
          <a:ext cx="4267200" cy="41451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?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5925" name="Picture 86" descr="45px-Chess_rlt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6" y="1219201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26" name="Text Box 87"/>
          <p:cNvSpPr txBox="1">
            <a:spLocks noChangeArrowheads="1"/>
          </p:cNvSpPr>
          <p:nvPr/>
        </p:nvSpPr>
        <p:spPr bwMode="auto">
          <a:xfrm>
            <a:off x="3641725" y="1295401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 rook            can only move along a diagonal</a:t>
            </a:r>
          </a:p>
        </p:txBody>
      </p:sp>
      <p:sp>
        <p:nvSpPr>
          <p:cNvPr id="35927" name="Text Box 88"/>
          <p:cNvSpPr txBox="1">
            <a:spLocks noChangeArrowheads="1"/>
          </p:cNvSpPr>
          <p:nvPr/>
        </p:nvSpPr>
        <p:spPr bwMode="auto">
          <a:xfrm>
            <a:off x="2514600" y="1905000"/>
            <a:ext cx="701675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Can a rook move from its current position to the question mark?</a:t>
            </a:r>
          </a:p>
        </p:txBody>
      </p:sp>
      <p:pic>
        <p:nvPicPr>
          <p:cNvPr id="35928" name="Picture 89" descr="45px-Chess_rlt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4067176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29" name="Line 90"/>
          <p:cNvSpPr>
            <a:spLocks noChangeShapeType="1"/>
          </p:cNvSpPr>
          <p:nvPr/>
        </p:nvSpPr>
        <p:spPr bwMode="auto">
          <a:xfrm flipV="1">
            <a:off x="5943600" y="3276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0" name="Line 91"/>
          <p:cNvSpPr>
            <a:spLocks noChangeShapeType="1"/>
          </p:cNvSpPr>
          <p:nvPr/>
        </p:nvSpPr>
        <p:spPr bwMode="auto">
          <a:xfrm>
            <a:off x="5943600" y="4419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1" name="Line 92"/>
          <p:cNvSpPr>
            <a:spLocks noChangeShapeType="1"/>
          </p:cNvSpPr>
          <p:nvPr/>
        </p:nvSpPr>
        <p:spPr bwMode="auto">
          <a:xfrm flipH="1">
            <a:off x="4724400" y="4419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32" name="Line 93"/>
          <p:cNvSpPr>
            <a:spLocks noChangeShapeType="1"/>
          </p:cNvSpPr>
          <p:nvPr/>
        </p:nvSpPr>
        <p:spPr bwMode="auto">
          <a:xfrm flipH="1" flipV="1">
            <a:off x="4724400" y="3276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9" name="Text Box 129"/>
          <p:cNvSpPr txBox="1">
            <a:spLocks noChangeArrowheads="1"/>
          </p:cNvSpPr>
          <p:nvPr/>
        </p:nvSpPr>
        <p:spPr bwMode="auto">
          <a:xfrm>
            <a:off x="1889125" y="3851275"/>
            <a:ext cx="1404938" cy="376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chemeClr val="accent2"/>
                </a:solidFill>
                <a:latin typeface="Comic Sans MS" panose="030F0702030302020204" pitchFamily="66" charset="0"/>
              </a:rPr>
              <a:t>Impossible!</a:t>
            </a:r>
          </a:p>
        </p:txBody>
      </p:sp>
      <p:sp>
        <p:nvSpPr>
          <p:cNvPr id="481410" name="Text Box 130"/>
          <p:cNvSpPr txBox="1">
            <a:spLocks noChangeArrowheads="1"/>
          </p:cNvSpPr>
          <p:nvPr/>
        </p:nvSpPr>
        <p:spPr bwMode="auto">
          <a:xfrm>
            <a:off x="2179639" y="4613275"/>
            <a:ext cx="801687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Why?</a:t>
            </a:r>
          </a:p>
        </p:txBody>
      </p:sp>
      <p:sp>
        <p:nvSpPr>
          <p:cNvPr id="35935" name="Text Box 163"/>
          <p:cNvSpPr txBox="1">
            <a:spLocks noChangeArrowheads="1"/>
          </p:cNvSpPr>
          <p:nvPr/>
        </p:nvSpPr>
        <p:spPr bwMode="auto">
          <a:xfrm>
            <a:off x="4371976" y="4572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 Chessboard Problem</a:t>
            </a:r>
          </a:p>
        </p:txBody>
      </p:sp>
    </p:spTree>
    <p:extLst>
      <p:ext uri="{BB962C8B-B14F-4D97-AF65-F5344CB8AC3E}">
        <p14:creationId xmlns:p14="http://schemas.microsoft.com/office/powerpoint/2010/main" val="516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9" grpId="0" animBg="1"/>
      <p:bldP spid="4814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314" name="Group 130"/>
          <p:cNvGraphicFramePr>
            <a:graphicFrameLocks noGrp="1"/>
          </p:cNvGraphicFramePr>
          <p:nvPr/>
        </p:nvGraphicFramePr>
        <p:xfrm>
          <a:off x="1752600" y="1600201"/>
          <a:ext cx="4267200" cy="41451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?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6949" name="Picture 86" descr="45px-Chess_rlt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6" y="3225801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50" name="Line 87"/>
          <p:cNvSpPr>
            <a:spLocks noChangeShapeType="1"/>
          </p:cNvSpPr>
          <p:nvPr/>
        </p:nvSpPr>
        <p:spPr bwMode="auto">
          <a:xfrm flipV="1">
            <a:off x="3733800" y="23876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1" name="Line 88"/>
          <p:cNvSpPr>
            <a:spLocks noChangeShapeType="1"/>
          </p:cNvSpPr>
          <p:nvPr/>
        </p:nvSpPr>
        <p:spPr bwMode="auto">
          <a:xfrm>
            <a:off x="3733800" y="3530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2" name="Line 89"/>
          <p:cNvSpPr>
            <a:spLocks noChangeShapeType="1"/>
          </p:cNvSpPr>
          <p:nvPr/>
        </p:nvSpPr>
        <p:spPr bwMode="auto">
          <a:xfrm flipH="1">
            <a:off x="2514600" y="3530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3" name="Line 90"/>
          <p:cNvSpPr>
            <a:spLocks noChangeShapeType="1"/>
          </p:cNvSpPr>
          <p:nvPr/>
        </p:nvSpPr>
        <p:spPr bwMode="auto">
          <a:xfrm flipH="1" flipV="1">
            <a:off x="2514600" y="2387600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7275" name="Text Box 91"/>
          <p:cNvSpPr txBox="1">
            <a:spLocks noChangeArrowheads="1"/>
          </p:cNvSpPr>
          <p:nvPr/>
        </p:nvSpPr>
        <p:spPr bwMode="auto">
          <a:xfrm>
            <a:off x="6477000" y="1600201"/>
            <a:ext cx="3886200" cy="4030663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The rook is in a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red</a:t>
            </a:r>
            <a:r>
              <a:rPr lang="en-US" altLang="zh-TW" sz="1800">
                <a:latin typeface="Comic Sans MS" panose="030F0702030302020204" pitchFamily="66" charset="0"/>
              </a:rPr>
              <a:t> position.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A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red</a:t>
            </a:r>
            <a:r>
              <a:rPr lang="en-US" altLang="zh-TW" sz="1800">
                <a:latin typeface="Comic Sans MS" panose="030F0702030302020204" pitchFamily="66" charset="0"/>
              </a:rPr>
              <a:t> position can only move to a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red</a:t>
            </a:r>
            <a:r>
              <a:rPr lang="en-US" altLang="zh-TW" sz="1800">
                <a:latin typeface="Comic Sans MS" panose="030F0702030302020204" pitchFamily="66" charset="0"/>
              </a:rPr>
              <a:t> position by diagonal moves.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The question mark is in a </a:t>
            </a:r>
            <a:r>
              <a:rPr lang="en-US" altLang="zh-TW" sz="1800">
                <a:solidFill>
                  <a:srgbClr val="808080"/>
                </a:solidFill>
                <a:latin typeface="Comic Sans MS" panose="030F0702030302020204" pitchFamily="66" charset="0"/>
              </a:rPr>
              <a:t>white</a:t>
            </a:r>
            <a:r>
              <a:rPr lang="en-US" altLang="zh-TW" sz="1800">
                <a:latin typeface="Comic Sans MS" panose="030F0702030302020204" pitchFamily="66" charset="0"/>
              </a:rPr>
              <a:t> position.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endParaRPr lang="en-US" altLang="zh-TW" sz="1800"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Tx/>
              <a:buAutoNum type="arabicPeriod"/>
            </a:pPr>
            <a:r>
              <a:rPr lang="en-US" altLang="zh-TW" sz="1800">
                <a:latin typeface="Comic Sans MS" panose="030F0702030302020204" pitchFamily="66" charset="0"/>
              </a:rPr>
              <a:t>So it is impossible for the rook to go there.</a:t>
            </a:r>
          </a:p>
        </p:txBody>
      </p:sp>
      <p:sp>
        <p:nvSpPr>
          <p:cNvPr id="477281" name="Text Box 97"/>
          <p:cNvSpPr txBox="1">
            <a:spLocks noChangeArrowheads="1"/>
          </p:cNvSpPr>
          <p:nvPr/>
        </p:nvSpPr>
        <p:spPr bwMode="auto">
          <a:xfrm>
            <a:off x="8277226" y="1081088"/>
            <a:ext cx="1247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b="1">
                <a:solidFill>
                  <a:srgbClr val="A50021"/>
                </a:solidFill>
                <a:latin typeface="Comic Sans MS" panose="030F0702030302020204" pitchFamily="66" charset="0"/>
              </a:rPr>
              <a:t>Invariant!</a:t>
            </a:r>
          </a:p>
        </p:txBody>
      </p:sp>
      <p:sp>
        <p:nvSpPr>
          <p:cNvPr id="477282" name="Text Box 98"/>
          <p:cNvSpPr txBox="1">
            <a:spLocks noChangeArrowheads="1"/>
          </p:cNvSpPr>
          <p:nvPr/>
        </p:nvSpPr>
        <p:spPr bwMode="auto">
          <a:xfrm>
            <a:off x="3352801" y="6110289"/>
            <a:ext cx="540702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This is a simple example of the invariant method.</a:t>
            </a:r>
          </a:p>
        </p:txBody>
      </p:sp>
      <p:sp>
        <p:nvSpPr>
          <p:cNvPr id="36957" name="Text Box 131"/>
          <p:cNvSpPr txBox="1">
            <a:spLocks noChangeArrowheads="1"/>
          </p:cNvSpPr>
          <p:nvPr/>
        </p:nvSpPr>
        <p:spPr bwMode="auto">
          <a:xfrm>
            <a:off x="4371976" y="457200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A Chessboard Problem</a:t>
            </a:r>
          </a:p>
        </p:txBody>
      </p:sp>
    </p:spTree>
    <p:extLst>
      <p:ext uri="{BB962C8B-B14F-4D97-AF65-F5344CB8AC3E}">
        <p14:creationId xmlns:p14="http://schemas.microsoft.com/office/powerpoint/2010/main" val="31507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81" grpId="0"/>
      <p:bldP spid="4772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4953000" y="457200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Domino Puzzle</a:t>
            </a:r>
          </a:p>
        </p:txBody>
      </p:sp>
      <p:graphicFrame>
        <p:nvGraphicFramePr>
          <p:cNvPr id="180319" name="Group 95"/>
          <p:cNvGraphicFramePr>
            <a:graphicFrameLocks noGrp="1"/>
          </p:cNvGraphicFramePr>
          <p:nvPr/>
        </p:nvGraphicFramePr>
        <p:xfrm>
          <a:off x="3962400" y="2438401"/>
          <a:ext cx="4267200" cy="41451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974" name="Text Box 92"/>
          <p:cNvSpPr txBox="1">
            <a:spLocks noChangeArrowheads="1"/>
          </p:cNvSpPr>
          <p:nvPr/>
        </p:nvSpPr>
        <p:spPr bwMode="auto">
          <a:xfrm>
            <a:off x="3781426" y="1233488"/>
            <a:ext cx="4600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An 8x8 chessboard, 32 pieces of dominos</a:t>
            </a:r>
          </a:p>
        </p:txBody>
      </p:sp>
      <p:graphicFrame>
        <p:nvGraphicFramePr>
          <p:cNvPr id="180335" name="Group 111"/>
          <p:cNvGraphicFramePr>
            <a:graphicFrameLocks noGrp="1"/>
          </p:cNvGraphicFramePr>
          <p:nvPr/>
        </p:nvGraphicFramePr>
        <p:xfrm>
          <a:off x="8763000" y="1066800"/>
          <a:ext cx="533400" cy="1036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0336" name="Text Box 112"/>
          <p:cNvSpPr txBox="1">
            <a:spLocks noChangeArrowheads="1"/>
          </p:cNvSpPr>
          <p:nvPr/>
        </p:nvSpPr>
        <p:spPr bwMode="auto">
          <a:xfrm>
            <a:off x="4503739" y="1843089"/>
            <a:ext cx="3125787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Can we fill the chessboard?</a:t>
            </a:r>
          </a:p>
        </p:txBody>
      </p:sp>
    </p:spTree>
    <p:extLst>
      <p:ext uri="{BB962C8B-B14F-4D97-AF65-F5344CB8AC3E}">
        <p14:creationId xmlns:p14="http://schemas.microsoft.com/office/powerpoint/2010/main" val="16065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953000" y="457200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Domino Puzzle</a:t>
            </a:r>
          </a:p>
        </p:txBody>
      </p:sp>
      <p:graphicFrame>
        <p:nvGraphicFramePr>
          <p:cNvPr id="449699" name="Group 163"/>
          <p:cNvGraphicFramePr>
            <a:graphicFrameLocks noGrp="1"/>
          </p:cNvGraphicFramePr>
          <p:nvPr/>
        </p:nvGraphicFramePr>
        <p:xfrm>
          <a:off x="3962400" y="2184401"/>
          <a:ext cx="4267200" cy="414515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8998" name="Text Box 86"/>
          <p:cNvSpPr txBox="1">
            <a:spLocks noChangeArrowheads="1"/>
          </p:cNvSpPr>
          <p:nvPr/>
        </p:nvSpPr>
        <p:spPr bwMode="auto">
          <a:xfrm>
            <a:off x="3781426" y="1412876"/>
            <a:ext cx="460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An 8x8 chessboard, 32 pieces of dominos</a:t>
            </a:r>
          </a:p>
        </p:txBody>
      </p:sp>
      <p:graphicFrame>
        <p:nvGraphicFramePr>
          <p:cNvPr id="449623" name="Group 87"/>
          <p:cNvGraphicFramePr>
            <a:graphicFrameLocks noGrp="1"/>
          </p:cNvGraphicFramePr>
          <p:nvPr/>
        </p:nvGraphicFramePr>
        <p:xfrm>
          <a:off x="8763000" y="1066800"/>
          <a:ext cx="533400" cy="1036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9631" name="Text Box 95"/>
          <p:cNvSpPr txBox="1">
            <a:spLocks noChangeArrowheads="1"/>
          </p:cNvSpPr>
          <p:nvPr/>
        </p:nvSpPr>
        <p:spPr bwMode="auto">
          <a:xfrm>
            <a:off x="2193925" y="3927475"/>
            <a:ext cx="73818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Easy!</a:t>
            </a:r>
          </a:p>
        </p:txBody>
      </p:sp>
    </p:spTree>
    <p:extLst>
      <p:ext uri="{BB962C8B-B14F-4D97-AF65-F5344CB8AC3E}">
        <p14:creationId xmlns:p14="http://schemas.microsoft.com/office/powerpoint/2010/main" val="32979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6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4953000" y="457200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Domino Puzzle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2209800" y="1233488"/>
            <a:ext cx="616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An 8x8 chessboard with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two holes</a:t>
            </a:r>
            <a:r>
              <a:rPr lang="en-US" altLang="zh-TW" sz="1800">
                <a:latin typeface="Comic Sans MS" panose="030F0702030302020204" pitchFamily="66" charset="0"/>
              </a:rPr>
              <a:t>, </a:t>
            </a:r>
            <a:r>
              <a:rPr lang="en-US" altLang="zh-TW" sz="1800">
                <a:solidFill>
                  <a:srgbClr val="008000"/>
                </a:solidFill>
                <a:latin typeface="Comic Sans MS" panose="030F0702030302020204" pitchFamily="66" charset="0"/>
              </a:rPr>
              <a:t>31</a:t>
            </a:r>
            <a:r>
              <a:rPr lang="en-US" altLang="zh-TW" sz="1800">
                <a:latin typeface="Comic Sans MS" panose="030F0702030302020204" pitchFamily="66" charset="0"/>
              </a:rPr>
              <a:t> pieces of dominos</a:t>
            </a:r>
          </a:p>
        </p:txBody>
      </p:sp>
      <p:graphicFrame>
        <p:nvGraphicFramePr>
          <p:cNvPr id="450662" name="Group 102"/>
          <p:cNvGraphicFramePr>
            <a:graphicFrameLocks noGrp="1"/>
          </p:cNvGraphicFramePr>
          <p:nvPr/>
        </p:nvGraphicFramePr>
        <p:xfrm>
          <a:off x="8763000" y="1066800"/>
          <a:ext cx="533400" cy="1036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0574" name="Group 14"/>
          <p:cNvGraphicFramePr>
            <a:graphicFrameLocks noGrp="1"/>
          </p:cNvGraphicFramePr>
          <p:nvPr/>
        </p:nvGraphicFramePr>
        <p:xfrm>
          <a:off x="3962400" y="2424113"/>
          <a:ext cx="4267200" cy="414513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0031" name="Text Box 97"/>
          <p:cNvSpPr txBox="1">
            <a:spLocks noChangeArrowheads="1"/>
          </p:cNvSpPr>
          <p:nvPr/>
        </p:nvSpPr>
        <p:spPr bwMode="auto">
          <a:xfrm>
            <a:off x="4503739" y="1828800"/>
            <a:ext cx="3125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Can we fill the chessboard?</a:t>
            </a:r>
          </a:p>
        </p:txBody>
      </p:sp>
      <p:sp>
        <p:nvSpPr>
          <p:cNvPr id="450658" name="Rectangle 98"/>
          <p:cNvSpPr>
            <a:spLocks noChangeArrowheads="1"/>
          </p:cNvSpPr>
          <p:nvPr/>
        </p:nvSpPr>
        <p:spPr bwMode="auto">
          <a:xfrm>
            <a:off x="3886200" y="60817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50659" name="Rectangle 99"/>
          <p:cNvSpPr>
            <a:spLocks noChangeArrowheads="1"/>
          </p:cNvSpPr>
          <p:nvPr/>
        </p:nvSpPr>
        <p:spPr bwMode="auto">
          <a:xfrm>
            <a:off x="7696200" y="23479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50660" name="Text Box 100"/>
          <p:cNvSpPr txBox="1">
            <a:spLocks noChangeArrowheads="1"/>
          </p:cNvSpPr>
          <p:nvPr/>
        </p:nvSpPr>
        <p:spPr bwMode="auto">
          <a:xfrm>
            <a:off x="2193925" y="3927475"/>
            <a:ext cx="922338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Comic Sans MS" panose="030F0702030302020204" pitchFamily="66" charset="0"/>
              </a:rPr>
              <a:t>Easy??</a:t>
            </a:r>
          </a:p>
        </p:txBody>
      </p:sp>
    </p:spTree>
    <p:extLst>
      <p:ext uri="{BB962C8B-B14F-4D97-AF65-F5344CB8AC3E}">
        <p14:creationId xmlns:p14="http://schemas.microsoft.com/office/powerpoint/2010/main" val="29887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8" grpId="0" animBg="1"/>
      <p:bldP spid="450659" grpId="0" animBg="1"/>
      <p:bldP spid="4506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953000" y="457200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Domino Puzzle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209801" y="1233488"/>
            <a:ext cx="6062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An 4x4 chessboard with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two holes</a:t>
            </a:r>
            <a:r>
              <a:rPr lang="en-US" altLang="zh-TW" sz="1800">
                <a:latin typeface="Comic Sans MS" panose="030F0702030302020204" pitchFamily="66" charset="0"/>
              </a:rPr>
              <a:t>, </a:t>
            </a:r>
            <a:r>
              <a:rPr lang="en-US" altLang="zh-TW" sz="1800">
                <a:solidFill>
                  <a:srgbClr val="008000"/>
                </a:solidFill>
                <a:latin typeface="Comic Sans MS" panose="030F0702030302020204" pitchFamily="66" charset="0"/>
              </a:rPr>
              <a:t>7</a:t>
            </a:r>
            <a:r>
              <a:rPr lang="en-US" altLang="zh-TW" sz="1800">
                <a:latin typeface="Comic Sans MS" panose="030F0702030302020204" pitchFamily="66" charset="0"/>
              </a:rPr>
              <a:t> pieces of dominos</a:t>
            </a:r>
          </a:p>
        </p:txBody>
      </p:sp>
      <p:graphicFrame>
        <p:nvGraphicFramePr>
          <p:cNvPr id="479352" name="Group 120"/>
          <p:cNvGraphicFramePr>
            <a:graphicFrameLocks noGrp="1"/>
          </p:cNvGraphicFramePr>
          <p:nvPr/>
        </p:nvGraphicFramePr>
        <p:xfrm>
          <a:off x="8763000" y="1066800"/>
          <a:ext cx="533400" cy="1036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9344" name="Group 112"/>
          <p:cNvGraphicFramePr>
            <a:graphicFrameLocks noGrp="1"/>
          </p:cNvGraphicFramePr>
          <p:nvPr/>
        </p:nvGraphicFramePr>
        <p:xfrm>
          <a:off x="5029200" y="3733801"/>
          <a:ext cx="2133600" cy="207327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999" name="Text Box 95"/>
          <p:cNvSpPr txBox="1">
            <a:spLocks noChangeArrowheads="1"/>
          </p:cNvSpPr>
          <p:nvPr/>
        </p:nvSpPr>
        <p:spPr bwMode="auto">
          <a:xfrm>
            <a:off x="4503739" y="1828800"/>
            <a:ext cx="3125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Can we fill the chessboard?</a:t>
            </a:r>
          </a:p>
        </p:txBody>
      </p:sp>
      <p:sp>
        <p:nvSpPr>
          <p:cNvPr id="479328" name="Rectangle 96"/>
          <p:cNvSpPr>
            <a:spLocks noChangeArrowheads="1"/>
          </p:cNvSpPr>
          <p:nvPr/>
        </p:nvSpPr>
        <p:spPr bwMode="auto">
          <a:xfrm>
            <a:off x="4953000" y="53340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79329" name="Rectangle 97"/>
          <p:cNvSpPr>
            <a:spLocks noChangeArrowheads="1"/>
          </p:cNvSpPr>
          <p:nvPr/>
        </p:nvSpPr>
        <p:spPr bwMode="auto">
          <a:xfrm>
            <a:off x="6629400" y="36576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79330" name="Text Box 98"/>
          <p:cNvSpPr txBox="1">
            <a:spLocks noChangeArrowheads="1"/>
          </p:cNvSpPr>
          <p:nvPr/>
        </p:nvSpPr>
        <p:spPr bwMode="auto">
          <a:xfrm>
            <a:off x="5380038" y="2819400"/>
            <a:ext cx="140176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Comic Sans MS" panose="030F0702030302020204" pitchFamily="66" charset="0"/>
              </a:rPr>
              <a:t>Impossible!</a:t>
            </a:r>
          </a:p>
        </p:txBody>
      </p:sp>
      <p:sp>
        <p:nvSpPr>
          <p:cNvPr id="479345" name="Line 113"/>
          <p:cNvSpPr>
            <a:spLocks noChangeShapeType="1"/>
          </p:cNvSpPr>
          <p:nvPr/>
        </p:nvSpPr>
        <p:spPr bwMode="auto">
          <a:xfrm>
            <a:off x="5791200" y="55626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46" name="Line 114"/>
          <p:cNvSpPr>
            <a:spLocks noChangeShapeType="1"/>
          </p:cNvSpPr>
          <p:nvPr/>
        </p:nvSpPr>
        <p:spPr bwMode="auto">
          <a:xfrm>
            <a:off x="6858000" y="5029200"/>
            <a:ext cx="0" cy="53340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47" name="Line 115"/>
          <p:cNvSpPr>
            <a:spLocks noChangeShapeType="1"/>
          </p:cNvSpPr>
          <p:nvPr/>
        </p:nvSpPr>
        <p:spPr bwMode="auto">
          <a:xfrm>
            <a:off x="6324600" y="45720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48" name="Line 116"/>
          <p:cNvSpPr>
            <a:spLocks noChangeShapeType="1"/>
          </p:cNvSpPr>
          <p:nvPr/>
        </p:nvSpPr>
        <p:spPr bwMode="auto">
          <a:xfrm>
            <a:off x="5791200" y="5029200"/>
            <a:ext cx="609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49" name="Line 117"/>
          <p:cNvSpPr>
            <a:spLocks noChangeShapeType="1"/>
          </p:cNvSpPr>
          <p:nvPr/>
        </p:nvSpPr>
        <p:spPr bwMode="auto">
          <a:xfrm>
            <a:off x="5791200" y="4038600"/>
            <a:ext cx="6096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9350" name="Line 118"/>
          <p:cNvSpPr>
            <a:spLocks noChangeShapeType="1"/>
          </p:cNvSpPr>
          <p:nvPr/>
        </p:nvSpPr>
        <p:spPr bwMode="auto">
          <a:xfrm>
            <a:off x="5257800" y="45720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328" grpId="0" animBg="1"/>
      <p:bldP spid="479329" grpId="0" animBg="1"/>
      <p:bldP spid="4793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953000" y="457200"/>
            <a:ext cx="224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b="1">
                <a:solidFill>
                  <a:srgbClr val="003366"/>
                </a:solidFill>
                <a:latin typeface="Comic Sans MS" panose="030F0702030302020204" pitchFamily="66" charset="0"/>
              </a:rPr>
              <a:t>Domino Puzzle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09800" y="1233488"/>
            <a:ext cx="616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An 8x8 chessboard with </a:t>
            </a:r>
            <a:r>
              <a:rPr lang="en-US" altLang="zh-TW" sz="1800">
                <a:solidFill>
                  <a:srgbClr val="A50021"/>
                </a:solidFill>
                <a:latin typeface="Comic Sans MS" panose="030F0702030302020204" pitchFamily="66" charset="0"/>
              </a:rPr>
              <a:t>two holes</a:t>
            </a:r>
            <a:r>
              <a:rPr lang="en-US" altLang="zh-TW" sz="1800">
                <a:latin typeface="Comic Sans MS" panose="030F0702030302020204" pitchFamily="66" charset="0"/>
              </a:rPr>
              <a:t>, </a:t>
            </a:r>
            <a:r>
              <a:rPr lang="en-US" altLang="zh-TW" sz="1800">
                <a:solidFill>
                  <a:srgbClr val="008000"/>
                </a:solidFill>
                <a:latin typeface="Comic Sans MS" panose="030F0702030302020204" pitchFamily="66" charset="0"/>
              </a:rPr>
              <a:t>31</a:t>
            </a:r>
            <a:r>
              <a:rPr lang="en-US" altLang="zh-TW" sz="1800">
                <a:latin typeface="Comic Sans MS" panose="030F0702030302020204" pitchFamily="66" charset="0"/>
              </a:rPr>
              <a:t> pieces of dominos</a:t>
            </a:r>
          </a:p>
        </p:txBody>
      </p:sp>
      <p:graphicFrame>
        <p:nvGraphicFramePr>
          <p:cNvPr id="480357" name="Group 101"/>
          <p:cNvGraphicFramePr>
            <a:graphicFrameLocks noGrp="1"/>
          </p:cNvGraphicFramePr>
          <p:nvPr/>
        </p:nvGraphicFramePr>
        <p:xfrm>
          <a:off x="8763000" y="1066800"/>
          <a:ext cx="533400" cy="103663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0268" name="Group 12"/>
          <p:cNvGraphicFramePr>
            <a:graphicFrameLocks noGrp="1"/>
          </p:cNvGraphicFramePr>
          <p:nvPr/>
        </p:nvGraphicFramePr>
        <p:xfrm>
          <a:off x="3962400" y="2424113"/>
          <a:ext cx="4267200" cy="414513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79" name="Text Box 95"/>
          <p:cNvSpPr txBox="1">
            <a:spLocks noChangeArrowheads="1"/>
          </p:cNvSpPr>
          <p:nvPr/>
        </p:nvSpPr>
        <p:spPr bwMode="auto">
          <a:xfrm>
            <a:off x="4503739" y="1828800"/>
            <a:ext cx="3125787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Can we fill the chessboard?</a:t>
            </a:r>
          </a:p>
        </p:txBody>
      </p:sp>
      <p:sp>
        <p:nvSpPr>
          <p:cNvPr id="42080" name="Rectangle 96"/>
          <p:cNvSpPr>
            <a:spLocks noChangeArrowheads="1"/>
          </p:cNvSpPr>
          <p:nvPr/>
        </p:nvSpPr>
        <p:spPr bwMode="auto">
          <a:xfrm>
            <a:off x="3886200" y="60817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2081" name="Rectangle 97"/>
          <p:cNvSpPr>
            <a:spLocks noChangeArrowheads="1"/>
          </p:cNvSpPr>
          <p:nvPr/>
        </p:nvSpPr>
        <p:spPr bwMode="auto">
          <a:xfrm>
            <a:off x="7696200" y="2347913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80354" name="Text Box 98"/>
          <p:cNvSpPr txBox="1">
            <a:spLocks noChangeArrowheads="1"/>
          </p:cNvSpPr>
          <p:nvPr/>
        </p:nvSpPr>
        <p:spPr bwMode="auto">
          <a:xfrm>
            <a:off x="2193926" y="3927475"/>
            <a:ext cx="1546225" cy="376238"/>
          </a:xfrm>
          <a:prstGeom prst="rect">
            <a:avLst/>
          </a:prstGeom>
          <a:solidFill>
            <a:srgbClr val="FF99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Comic Sans MS" panose="030F0702030302020204" pitchFamily="66" charset="0"/>
              </a:rPr>
              <a:t>Then what??</a:t>
            </a:r>
          </a:p>
        </p:txBody>
      </p:sp>
      <p:sp>
        <p:nvSpPr>
          <p:cNvPr id="480355" name="Line 99"/>
          <p:cNvSpPr>
            <a:spLocks noChangeShapeType="1"/>
          </p:cNvSpPr>
          <p:nvPr/>
        </p:nvSpPr>
        <p:spPr bwMode="auto">
          <a:xfrm>
            <a:off x="4724400" y="6324600"/>
            <a:ext cx="609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3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364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Comic Sans MS</vt:lpstr>
      <vt:lpstr>Office Theme</vt:lpstr>
      <vt:lpstr>Proof by Invariant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by Invariant</dc:title>
  <dc:creator>user</dc:creator>
  <cp:lastModifiedBy>user</cp:lastModifiedBy>
  <cp:revision>2</cp:revision>
  <dcterms:created xsi:type="dcterms:W3CDTF">2022-09-08T06:48:50Z</dcterms:created>
  <dcterms:modified xsi:type="dcterms:W3CDTF">2022-09-08T10:16:46Z</dcterms:modified>
</cp:coreProperties>
</file>