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59" r:id="rId7"/>
    <p:sldId id="2463" r:id="rId8"/>
    <p:sldId id="2451" r:id="rId9"/>
    <p:sldId id="2450" r:id="rId10"/>
    <p:sldId id="2457" r:id="rId11"/>
    <p:sldId id="2432" r:id="rId12"/>
    <p:sldId id="2465" r:id="rId13"/>
    <p:sldId id="2464" r:id="rId14"/>
    <p:sldId id="2466" r:id="rId15"/>
    <p:sldId id="2468" r:id="rId16"/>
    <p:sldId id="2467" r:id="rId17"/>
    <p:sldId id="2453" r:id="rId18"/>
    <p:sldId id="2433" r:id="rId19"/>
    <p:sldId id="260" r:id="rId20"/>
    <p:sldId id="262" r:id="rId21"/>
    <p:sldId id="2454" r:id="rId22"/>
    <p:sldId id="2456"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0.44749</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486783" y="1278111"/>
          <a:ext cx="2057239" cy="1177011"/>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0.34023</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544022" y="1552541"/>
          <a:ext cx="1769700" cy="31407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0.33869</cdr:y>
    </cdr:from>
    <cdr:to>
      <cdr:x>0.2733</cdr:x>
      <cdr:y>0.33869</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414466" y="1858164"/>
          <a:ext cx="1067349"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6.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6.xml"/><Relationship Id="rId4" Type="http://schemas.microsoft.com/office/2007/relationships/hdphoto" Target="../media/hdphoto8.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microsoft.com/office/2007/relationships/hdphoto" Target="../media/hdphoto13.wdp"/><Relationship Id="rId3" Type="http://schemas.openxmlformats.org/officeDocument/2006/relationships/image" Target="../media/image11.png"/><Relationship Id="rId7" Type="http://schemas.openxmlformats.org/officeDocument/2006/relationships/image" Target="../media/image13.jpe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10.wdp"/><Relationship Id="rId11" Type="http://schemas.microsoft.com/office/2007/relationships/hdphoto" Target="../media/hdphoto12.wdp"/><Relationship Id="rId5" Type="http://schemas.openxmlformats.org/officeDocument/2006/relationships/image" Target="../media/image12.png"/><Relationship Id="rId10" Type="http://schemas.openxmlformats.org/officeDocument/2006/relationships/image" Target="../media/image15.png"/><Relationship Id="rId4" Type="http://schemas.microsoft.com/office/2007/relationships/hdphoto" Target="../media/hdphoto9.wdp"/><Relationship Id="rId9" Type="http://schemas.microsoft.com/office/2007/relationships/hdphoto" Target="../media/hdphoto11.wdp"/></Relationships>
</file>

<file path=ppt/slides/_rels/slide1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7.png"/><Relationship Id="rId1" Type="http://schemas.openxmlformats.org/officeDocument/2006/relationships/slideLayout" Target="../slideLayouts/slideLayout8.xml"/><Relationship Id="rId5" Type="http://schemas.microsoft.com/office/2007/relationships/hdphoto" Target="../media/hdphoto8.wdp"/><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microsoft.com/office/2007/relationships/hdphoto" Target="../media/hdphoto15.wdp"/><Relationship Id="rId7" Type="http://schemas.microsoft.com/office/2007/relationships/hdphoto" Target="../media/hdphoto16.wdp"/><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19.png"/><Relationship Id="rId5" Type="http://schemas.microsoft.com/office/2007/relationships/hdphoto" Target="../media/hdphoto6.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A6F4FC-2F94-4CDD-94B2-2AC509D95C96}"/>
              </a:ext>
            </a:extLst>
          </p:cNvPr>
          <p:cNvPicPr>
            <a:picLocks noChangeAspect="1"/>
          </p:cNvPicPr>
          <p:nvPr/>
        </p:nvPicPr>
        <p:blipFill rotWithShape="1">
          <a:blip r:embed="rId2"/>
          <a:srcRect l="12984" r="12983" b="-2"/>
          <a:stretch/>
        </p:blipFill>
        <p:spPr>
          <a:xfrm>
            <a:off x="5421085" y="10"/>
            <a:ext cx="6770913" cy="6857990"/>
          </a:xfrm>
          <a:prstGeom prst="rect">
            <a:avLst/>
          </a:prstGeom>
          <a:ln>
            <a:noFill/>
          </a:ln>
          <a:effectLst>
            <a:softEdge rad="112500"/>
          </a:effectLst>
        </p:spPr>
      </p:pic>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408006" y="-2"/>
            <a:ext cx="4552172" cy="1557810"/>
          </a:xfrm>
        </p:spPr>
        <p:txBody>
          <a:bodyPr vert="horz" lIns="91440" tIns="45720" rIns="91440" bIns="45720" rtlCol="0" anchor="ctr">
            <a:normAutofit/>
          </a:bodyPr>
          <a:lstStyle/>
          <a:p>
            <a:pPr algn="ctr">
              <a:lnSpc>
                <a:spcPct val="90000"/>
              </a:lnSpc>
              <a:spcAft>
                <a:spcPts val="600"/>
              </a:spcAft>
            </a:pPr>
            <a:r>
              <a:rPr lang="en-US" sz="3600" dirty="0">
                <a:solidFill>
                  <a:schemeClr val="bg2">
                    <a:lumMod val="90000"/>
                  </a:schemeClr>
                </a:solidFill>
              </a:rPr>
              <a:t>So what are our strengths??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4524315"/>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sz="2400" dirty="0">
                <a:solidFill>
                  <a:schemeClr val="bg1"/>
                </a:solidFill>
              </a:rPr>
              <a:t>No unused tickets</a:t>
            </a:r>
          </a:p>
          <a:p>
            <a:pPr marL="285750" indent="-285750">
              <a:buFont typeface="Wingdings" panose="05000000000000000000" pitchFamily="2" charset="2"/>
              <a:buChar char="q"/>
            </a:pPr>
            <a:r>
              <a:rPr lang="en-US" sz="2400" dirty="0">
                <a:solidFill>
                  <a:schemeClr val="bg1"/>
                </a:solidFill>
              </a:rPr>
              <a:t>Beneficial for both the kind of users :</a:t>
            </a:r>
          </a:p>
          <a:p>
            <a:pPr marL="285750" indent="-285750">
              <a:buFont typeface="Arial" panose="020B0604020202020204" pitchFamily="34" charset="0"/>
              <a:buChar char="•"/>
            </a:pPr>
            <a:r>
              <a:rPr lang="en-US" sz="2400" dirty="0">
                <a:solidFill>
                  <a:schemeClr val="bg1"/>
                </a:solidFill>
              </a:rPr>
              <a:t> User who is getting a refund when unable to travel.</a:t>
            </a:r>
          </a:p>
          <a:p>
            <a:pPr marL="285750" indent="-285750">
              <a:buFont typeface="Arial" panose="020B0604020202020204" pitchFamily="34" charset="0"/>
              <a:buChar char="•"/>
            </a:pPr>
            <a:r>
              <a:rPr lang="en-US" sz="2400" dirty="0">
                <a:solidFill>
                  <a:schemeClr val="bg1"/>
                </a:solidFill>
              </a:rPr>
              <a:t>User who is getting the ticket can travel legally.</a:t>
            </a:r>
          </a:p>
          <a:p>
            <a:pPr marL="285750" indent="-285750">
              <a:buFont typeface="Wingdings" panose="05000000000000000000" pitchFamily="2" charset="2"/>
              <a:buChar char="q"/>
            </a:pPr>
            <a:r>
              <a:rPr lang="en-US" sz="2400" dirty="0">
                <a:solidFill>
                  <a:schemeClr val="bg1"/>
                </a:solidFill>
              </a:rPr>
              <a:t>Minimizes wastage of railway resources</a:t>
            </a:r>
          </a:p>
        </p:txBody>
      </p:sp>
    </p:spTree>
    <p:extLst>
      <p:ext uri="{BB962C8B-B14F-4D97-AF65-F5344CB8AC3E}">
        <p14:creationId xmlns:p14="http://schemas.microsoft.com/office/powerpoint/2010/main" val="1355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arn(inVertic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arn(inVertic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1000"/>
                                        <p:tgtEl>
                                          <p:spTgt spid="9">
                                            <p:txEl>
                                              <p:pRg st="4" end="4"/>
                                            </p:txEl>
                                          </p:spTgt>
                                        </p:tgtEl>
                                      </p:cBhvr>
                                    </p:animEffect>
                                    <p:anim calcmode="lin" valueType="num">
                                      <p:cBhvr>
                                        <p:cTn id="3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weakness and where to improve??</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1569660"/>
          </a:xfrm>
          <a:prstGeom prst="rect">
            <a:avLst/>
          </a:prstGeom>
          <a:noFill/>
        </p:spPr>
        <p:txBody>
          <a:bodyPr wrap="square" rtlCol="0">
            <a:spAutoFit/>
          </a:bodyPr>
          <a:lstStyle/>
          <a:p>
            <a:pPr marL="342900" indent="-342900">
              <a:lnSpc>
                <a:spcPct val="300000"/>
              </a:lnSpc>
              <a:buFont typeface="Wingdings" panose="05000000000000000000" pitchFamily="2" charset="2"/>
              <a:buChar char="§"/>
            </a:pPr>
            <a:r>
              <a:rPr lang="en-US" sz="2400" dirty="0">
                <a:solidFill>
                  <a:schemeClr val="bg2">
                    <a:lumMod val="50000"/>
                  </a:schemeClr>
                </a:solidFill>
              </a:rPr>
              <a:t>Not fully refundable</a:t>
            </a:r>
          </a:p>
          <a:p>
            <a:endParaRPr lang="en-US" sz="2400" dirty="0">
              <a:solidFill>
                <a:schemeClr val="bg1"/>
              </a:solidFill>
            </a:endParaRPr>
          </a:p>
        </p:txBody>
      </p:sp>
      <p:pic>
        <p:nvPicPr>
          <p:cNvPr id="2" name="Picture Placeholder 15" descr="sticky notes on a clear dry erase board">
            <a:extLst>
              <a:ext uri="{FF2B5EF4-FFF2-40B4-BE49-F238E27FC236}">
                <a16:creationId xmlns:a16="http://schemas.microsoft.com/office/drawing/2014/main" id="{AD2C3D5F-7CEF-F21A-351C-271C57C2DC5A}"/>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5449077" y="0"/>
            <a:ext cx="686248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A2E00B8-7580-1C88-43BE-FC42F00DC6F1}"/>
              </a:ext>
            </a:extLst>
          </p:cNvPr>
          <p:cNvSpPr txBox="1"/>
          <p:nvPr/>
        </p:nvSpPr>
        <p:spPr>
          <a:xfrm>
            <a:off x="401216" y="3816220"/>
            <a:ext cx="3004457" cy="2123658"/>
          </a:xfrm>
          <a:prstGeom prst="rect">
            <a:avLst/>
          </a:prstGeom>
          <a:noFill/>
        </p:spPr>
        <p:txBody>
          <a:bodyPr wrap="square" rtlCol="0">
            <a:spAutoFit/>
          </a:bodyPr>
          <a:lstStyle/>
          <a:p>
            <a:r>
              <a:rPr lang="en-US" sz="4400" dirty="0">
                <a:solidFill>
                  <a:schemeClr val="bg2"/>
                </a:solidFill>
              </a:rPr>
              <a:t>BUT </a:t>
            </a:r>
          </a:p>
          <a:p>
            <a:r>
              <a:rPr lang="en-US" sz="4400" dirty="0">
                <a:solidFill>
                  <a:schemeClr val="bg2"/>
                </a:solidFill>
              </a:rPr>
              <a:t>WE HAVE A SOLUTION!!</a:t>
            </a:r>
          </a:p>
        </p:txBody>
      </p:sp>
    </p:spTree>
    <p:extLst>
      <p:ext uri="{BB962C8B-B14F-4D97-AF65-F5344CB8AC3E}">
        <p14:creationId xmlns:p14="http://schemas.microsoft.com/office/powerpoint/2010/main" val="3742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80">
                                          <p:stCondLst>
                                            <p:cond delay="0"/>
                                          </p:stCondLst>
                                        </p:cTn>
                                        <p:tgtEl>
                                          <p:spTgt spid="4">
                                            <p:txEl>
                                              <p:pRg st="0" end="0"/>
                                            </p:txEl>
                                          </p:spTgt>
                                        </p:tgtEl>
                                      </p:cBhvr>
                                    </p:animEffect>
                                    <p:anim calcmode="lin" valueType="num">
                                      <p:cBhvr>
                                        <p:cTn id="1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xEl>
                                              <p:pRg st="0" end="0"/>
                                            </p:txEl>
                                          </p:spTgt>
                                        </p:tgtEl>
                                      </p:cBhvr>
                                      <p:to x="100000" y="60000"/>
                                    </p:animScale>
                                    <p:animScale>
                                      <p:cBhvr>
                                        <p:cTn id="20" dur="166" decel="50000">
                                          <p:stCondLst>
                                            <p:cond delay="676"/>
                                          </p:stCondLst>
                                        </p:cTn>
                                        <p:tgtEl>
                                          <p:spTgt spid="4">
                                            <p:txEl>
                                              <p:pRg st="0" end="0"/>
                                            </p:txEl>
                                          </p:spTgt>
                                        </p:tgtEl>
                                      </p:cBhvr>
                                      <p:to x="100000" y="100000"/>
                                    </p:animScale>
                                    <p:animScale>
                                      <p:cBhvr>
                                        <p:cTn id="21" dur="26">
                                          <p:stCondLst>
                                            <p:cond delay="1312"/>
                                          </p:stCondLst>
                                        </p:cTn>
                                        <p:tgtEl>
                                          <p:spTgt spid="4">
                                            <p:txEl>
                                              <p:pRg st="0" end="0"/>
                                            </p:txEl>
                                          </p:spTgt>
                                        </p:tgtEl>
                                      </p:cBhvr>
                                      <p:to x="100000" y="80000"/>
                                    </p:animScale>
                                    <p:animScale>
                                      <p:cBhvr>
                                        <p:cTn id="22" dur="166" decel="50000">
                                          <p:stCondLst>
                                            <p:cond delay="1338"/>
                                          </p:stCondLst>
                                        </p:cTn>
                                        <p:tgtEl>
                                          <p:spTgt spid="4">
                                            <p:txEl>
                                              <p:pRg st="0" end="0"/>
                                            </p:txEl>
                                          </p:spTgt>
                                        </p:tgtEl>
                                      </p:cBhvr>
                                      <p:to x="100000" y="100000"/>
                                    </p:animScale>
                                    <p:animScale>
                                      <p:cBhvr>
                                        <p:cTn id="23" dur="26">
                                          <p:stCondLst>
                                            <p:cond delay="1642"/>
                                          </p:stCondLst>
                                        </p:cTn>
                                        <p:tgtEl>
                                          <p:spTgt spid="4">
                                            <p:txEl>
                                              <p:pRg st="0" end="0"/>
                                            </p:txEl>
                                          </p:spTgt>
                                        </p:tgtEl>
                                      </p:cBhvr>
                                      <p:to x="100000" y="90000"/>
                                    </p:animScale>
                                    <p:animScale>
                                      <p:cBhvr>
                                        <p:cTn id="24" dur="166" decel="50000">
                                          <p:stCondLst>
                                            <p:cond delay="1668"/>
                                          </p:stCondLst>
                                        </p:cTn>
                                        <p:tgtEl>
                                          <p:spTgt spid="4">
                                            <p:txEl>
                                              <p:pRg st="0" end="0"/>
                                            </p:txEl>
                                          </p:spTgt>
                                        </p:tgtEl>
                                      </p:cBhvr>
                                      <p:to x="100000" y="100000"/>
                                    </p:animScale>
                                    <p:animScale>
                                      <p:cBhvr>
                                        <p:cTn id="25" dur="26">
                                          <p:stCondLst>
                                            <p:cond delay="1808"/>
                                          </p:stCondLst>
                                        </p:cTn>
                                        <p:tgtEl>
                                          <p:spTgt spid="4">
                                            <p:txEl>
                                              <p:pRg st="0" end="0"/>
                                            </p:txEl>
                                          </p:spTgt>
                                        </p:tgtEl>
                                      </p:cBhvr>
                                      <p:to x="100000" y="95000"/>
                                    </p:animScale>
                                    <p:animScale>
                                      <p:cBhvr>
                                        <p:cTn id="26" dur="166" decel="50000">
                                          <p:stCondLst>
                                            <p:cond delay="1834"/>
                                          </p:stCondLst>
                                        </p:cTn>
                                        <p:tgtEl>
                                          <p:spTgt spid="4">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opportunities??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3586238"/>
          </a:xfrm>
          <a:prstGeom prst="rect">
            <a:avLst/>
          </a:prstGeom>
          <a:noFill/>
        </p:spPr>
        <p:txBody>
          <a:bodyPr wrap="square" rtlCol="0">
            <a:spAutoFit/>
          </a:bodyPr>
          <a:lstStyle/>
          <a:p>
            <a:pPr marL="342900" indent="-342900">
              <a:lnSpc>
                <a:spcPct val="250000"/>
              </a:lnSpc>
              <a:buFont typeface="Wingdings" panose="05000000000000000000" pitchFamily="2" charset="2"/>
              <a:buChar char="§"/>
            </a:pPr>
            <a:r>
              <a:rPr lang="en-US" sz="2400" dirty="0">
                <a:solidFill>
                  <a:schemeClr val="bg1"/>
                </a:solidFill>
              </a:rPr>
              <a:t> </a:t>
            </a:r>
            <a:r>
              <a:rPr lang="en-US" sz="3200" dirty="0">
                <a:solidFill>
                  <a:schemeClr val="bg1"/>
                </a:solidFill>
              </a:rPr>
              <a:t>Apply Blockchain Technology</a:t>
            </a:r>
          </a:p>
          <a:p>
            <a:pPr marL="342900" indent="-342900">
              <a:lnSpc>
                <a:spcPct val="250000"/>
              </a:lnSpc>
              <a:buFont typeface="Wingdings" panose="05000000000000000000" pitchFamily="2" charset="2"/>
              <a:buChar char="§"/>
            </a:pPr>
            <a:r>
              <a:rPr lang="en-US" sz="3200" dirty="0">
                <a:solidFill>
                  <a:schemeClr val="bg1"/>
                </a:solidFill>
              </a:rPr>
              <a:t>Expandable</a:t>
            </a:r>
          </a:p>
        </p:txBody>
      </p:sp>
      <p:pic>
        <p:nvPicPr>
          <p:cNvPr id="6" name="Picture Placeholder 5" descr="person staring at blueprints on a brick wall">
            <a:extLst>
              <a:ext uri="{FF2B5EF4-FFF2-40B4-BE49-F238E27FC236}">
                <a16:creationId xmlns:a16="http://schemas.microsoft.com/office/drawing/2014/main" id="{79AC0A46-4437-7183-602C-B282CEF7B5E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6415225" y="0"/>
            <a:ext cx="579213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threats and how can we tackle it??</a:t>
            </a:r>
          </a:p>
        </p:txBody>
      </p:sp>
      <p:sp>
        <p:nvSpPr>
          <p:cNvPr id="9" name="TextBox 8">
            <a:extLst>
              <a:ext uri="{FF2B5EF4-FFF2-40B4-BE49-F238E27FC236}">
                <a16:creationId xmlns:a16="http://schemas.microsoft.com/office/drawing/2014/main" id="{9A66E365-06D5-D914-5B4C-7C960BCF99B3}"/>
              </a:ext>
            </a:extLst>
          </p:cNvPr>
          <p:cNvSpPr txBox="1"/>
          <p:nvPr/>
        </p:nvSpPr>
        <p:spPr>
          <a:xfrm>
            <a:off x="391885" y="1858697"/>
            <a:ext cx="3452327" cy="1124026"/>
          </a:xfrm>
          <a:prstGeom prst="rect">
            <a:avLst/>
          </a:prstGeom>
          <a:noFill/>
        </p:spPr>
        <p:txBody>
          <a:bodyPr wrap="square" rtlCol="0">
            <a:spAutoFit/>
          </a:bodyPr>
          <a:lstStyle/>
          <a:p>
            <a:pPr>
              <a:lnSpc>
                <a:spcPct val="250000"/>
              </a:lnSpc>
            </a:pPr>
            <a:r>
              <a:rPr lang="en-US" sz="3200" dirty="0">
                <a:solidFill>
                  <a:schemeClr val="bg1"/>
                </a:solidFill>
              </a:rPr>
              <a:t>HACKING !! </a:t>
            </a:r>
          </a:p>
        </p:txBody>
      </p:sp>
      <p:pic>
        <p:nvPicPr>
          <p:cNvPr id="7" name="Picture Placeholder 9" descr="close up of computer boards">
            <a:extLst>
              <a:ext uri="{FF2B5EF4-FFF2-40B4-BE49-F238E27FC236}">
                <a16:creationId xmlns:a16="http://schemas.microsoft.com/office/drawing/2014/main" id="{4482DE6E-FB12-05DC-3EE3-C4C5FEB12DD2}"/>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15074" b="15074"/>
          <a:stretch>
            <a:fillRect/>
          </a:stretch>
        </p:blipFill>
        <p:spPr>
          <a:xfrm rot="5400000">
            <a:off x="6350873" y="980008"/>
            <a:ext cx="6814784" cy="4867468"/>
          </a:xfrm>
          <a:prstGeom prst="rect">
            <a:avLst/>
          </a:prstGeom>
          <a:ln>
            <a:noFill/>
          </a:ln>
          <a:effectLst>
            <a:softEdge rad="112500"/>
          </a:effectLst>
        </p:spPr>
      </p:pic>
    </p:spTree>
    <p:extLst>
      <p:ext uri="{BB962C8B-B14F-4D97-AF65-F5344CB8AC3E}">
        <p14:creationId xmlns:p14="http://schemas.microsoft.com/office/powerpoint/2010/main" val="421760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SWOT ANALYSIS</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73994985"/>
              </p:ext>
            </p:extLst>
          </p:nvPr>
        </p:nvGraphicFramePr>
        <p:xfrm>
          <a:off x="593725" y="2211355"/>
          <a:ext cx="10915436" cy="3354930"/>
        </p:xfrm>
        <a:graphic>
          <a:graphicData uri="http://schemas.openxmlformats.org/drawingml/2006/table">
            <a:tbl>
              <a:tblPr firstRow="1" bandRow="1">
                <a:tableStyleId>{5C22544A-7EE6-4342-B048-85BDC9FD1C3A}</a:tableStyleId>
              </a:tblPr>
              <a:tblGrid>
                <a:gridCol w="2728859">
                  <a:extLst>
                    <a:ext uri="{9D8B030D-6E8A-4147-A177-3AD203B41FA5}">
                      <a16:colId xmlns:a16="http://schemas.microsoft.com/office/drawing/2014/main" val="711439747"/>
                    </a:ext>
                  </a:extLst>
                </a:gridCol>
                <a:gridCol w="2728859">
                  <a:extLst>
                    <a:ext uri="{9D8B030D-6E8A-4147-A177-3AD203B41FA5}">
                      <a16:colId xmlns:a16="http://schemas.microsoft.com/office/drawing/2014/main" val="1769144258"/>
                    </a:ext>
                  </a:extLst>
                </a:gridCol>
                <a:gridCol w="2728859">
                  <a:extLst>
                    <a:ext uri="{9D8B030D-6E8A-4147-A177-3AD203B41FA5}">
                      <a16:colId xmlns:a16="http://schemas.microsoft.com/office/drawing/2014/main" val="1217148694"/>
                    </a:ext>
                  </a:extLst>
                </a:gridCol>
                <a:gridCol w="2728859">
                  <a:extLst>
                    <a:ext uri="{9D8B030D-6E8A-4147-A177-3AD203B41FA5}">
                      <a16:colId xmlns:a16="http://schemas.microsoft.com/office/drawing/2014/main" val="3587985154"/>
                    </a:ext>
                  </a:extLst>
                </a:gridCol>
              </a:tblGrid>
              <a:tr h="837155">
                <a:tc>
                  <a:txBody>
                    <a:bodyPr/>
                    <a:lstStyle/>
                    <a:p>
                      <a:pPr algn="ctr"/>
                      <a:r>
                        <a:rPr lang="en-US" dirty="0"/>
                        <a:t>Strength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Weakness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Opportunity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Threat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2372576">
                <a:tc>
                  <a:txBody>
                    <a:bodyPr/>
                    <a:lstStyle/>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No unused ticket in the train</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Beneficial for both the kind of users </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Minimizes wastage of railway resources.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Not fully refundable at times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Application of Blockchain Technology</a:t>
                      </a:r>
                    </a:p>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Expandable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tx1"/>
                          </a:solidFill>
                          <a:cs typeface="Biome Light" panose="020B0303030204020804" pitchFamily="34" charset="0"/>
                        </a:rPr>
                        <a:t>Hacking Threat in database usage</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594520" y="2418985"/>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Growth by sector </a:t>
            </a:r>
          </a:p>
        </p:txBody>
      </p:sp>
      <p:graphicFrame>
        <p:nvGraphicFramePr>
          <p:cNvPr id="6" name="Table 2" descr="Table Goes Here">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996309014"/>
              </p:ext>
            </p:extLst>
          </p:nvPr>
        </p:nvGraphicFramePr>
        <p:xfrm>
          <a:off x="595313" y="2406285"/>
          <a:ext cx="11001375" cy="2775993"/>
        </p:xfrm>
        <a:graphic>
          <a:graphicData uri="http://schemas.openxmlformats.org/drawingml/2006/table">
            <a:tbl>
              <a:tblPr firstRow="1">
                <a:tableStyleId>{F2DE63D5-997A-4646-A377-4702673A728D}</a:tableStyleId>
              </a:tblPr>
              <a:tblGrid>
                <a:gridCol w="2200275">
                  <a:extLst>
                    <a:ext uri="{9D8B030D-6E8A-4147-A177-3AD203B41FA5}">
                      <a16:colId xmlns:a16="http://schemas.microsoft.com/office/drawing/2014/main" val="2481577866"/>
                    </a:ext>
                  </a:extLst>
                </a:gridCol>
                <a:gridCol w="2200275">
                  <a:extLst>
                    <a:ext uri="{9D8B030D-6E8A-4147-A177-3AD203B41FA5}">
                      <a16:colId xmlns:a16="http://schemas.microsoft.com/office/drawing/2014/main" val="2836427615"/>
                    </a:ext>
                  </a:extLst>
                </a:gridCol>
                <a:gridCol w="2200275">
                  <a:extLst>
                    <a:ext uri="{9D8B030D-6E8A-4147-A177-3AD203B41FA5}">
                      <a16:colId xmlns:a16="http://schemas.microsoft.com/office/drawing/2014/main" val="310093864"/>
                    </a:ext>
                  </a:extLst>
                </a:gridCol>
                <a:gridCol w="2200275">
                  <a:extLst>
                    <a:ext uri="{9D8B030D-6E8A-4147-A177-3AD203B41FA5}">
                      <a16:colId xmlns:a16="http://schemas.microsoft.com/office/drawing/2014/main" val="2023951014"/>
                    </a:ext>
                  </a:extLst>
                </a:gridCol>
                <a:gridCol w="2200275">
                  <a:extLst>
                    <a:ext uri="{9D8B030D-6E8A-4147-A177-3AD203B41FA5}">
                      <a16:colId xmlns:a16="http://schemas.microsoft.com/office/drawing/2014/main" val="2906063091"/>
                    </a:ext>
                  </a:extLst>
                </a:gridCol>
              </a:tblGrid>
              <a:tr h="581433">
                <a:tc>
                  <a:txBody>
                    <a:bodyPr/>
                    <a:lstStyle/>
                    <a:p>
                      <a:endParaRPr lang="en-US" dirty="0">
                        <a:latin typeface="+mn-lt"/>
                        <a:cs typeface="Biome Light" panose="020B0303030204020804" pitchFamily="34" charset="0"/>
                      </a:endParaRPr>
                    </a:p>
                  </a:txBody>
                  <a:tcPr anchor="ctr">
                    <a:lnL w="63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Q4</a:t>
                      </a:r>
                    </a:p>
                  </a:txBody>
                  <a:tcPr anchor="ctr">
                    <a:lnL w="1270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3420419"/>
                  </a:ext>
                </a:extLst>
              </a:tr>
              <a:tr h="731520">
                <a:tc>
                  <a:txBody>
                    <a:bodyPr/>
                    <a:lstStyle/>
                    <a:p>
                      <a:pPr algn="l"/>
                      <a:r>
                        <a:rPr lang="en-US" sz="1600" spc="300" dirty="0">
                          <a:solidFill>
                            <a:schemeClr val="tx1"/>
                          </a:solidFill>
                          <a:latin typeface="+mn-lt"/>
                          <a:cs typeface="Biome Light" panose="020B0303030204020804" pitchFamily="34" charset="0"/>
                        </a:rPr>
                        <a:t>SERIES 1</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4.3</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2.5</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3.5</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4.5</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883246291"/>
                  </a:ext>
                </a:extLst>
              </a:tr>
              <a:tr h="731520">
                <a:tc>
                  <a:txBody>
                    <a:bodyPr/>
                    <a:lstStyle/>
                    <a:p>
                      <a:pPr algn="l"/>
                      <a:r>
                        <a:rPr lang="en-US" sz="1600" spc="300" dirty="0">
                          <a:solidFill>
                            <a:schemeClr val="tx1"/>
                          </a:solidFill>
                          <a:latin typeface="+mn-lt"/>
                          <a:cs typeface="Biome Light" panose="020B0303030204020804" pitchFamily="34" charset="0"/>
                        </a:rPr>
                        <a:t>SERIES 2</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2.4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4.4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1.8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2.8</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02607855"/>
                  </a:ext>
                </a:extLst>
              </a:tr>
              <a:tr h="731520">
                <a:tc>
                  <a:txBody>
                    <a:bodyPr/>
                    <a:lstStyle/>
                    <a:p>
                      <a:pPr algn="l"/>
                      <a:r>
                        <a:rPr lang="en-US" sz="1600" spc="300" dirty="0">
                          <a:solidFill>
                            <a:schemeClr val="tx1"/>
                          </a:solidFill>
                          <a:latin typeface="+mn-lt"/>
                          <a:cs typeface="Biome Light" panose="020B0303030204020804" pitchFamily="34" charset="0"/>
                        </a:rPr>
                        <a:t>SERIES 3</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3</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5</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25802"/>
                  </a:ext>
                </a:extLst>
              </a:tr>
            </a:tbl>
          </a:graphicData>
        </a:graphic>
      </p:graphicFrame>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pic>
        <p:nvPicPr>
          <p:cNvPr id="11" name="Picture Placeholder 10" descr="portrait">
            <a:extLst>
              <a:ext uri="{FF2B5EF4-FFF2-40B4-BE49-F238E27FC236}">
                <a16:creationId xmlns:a16="http://schemas.microsoft.com/office/drawing/2014/main" id="{011BDE68-0A80-4D82-92C3-76544DD8F079}"/>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389" b="5389"/>
          <a:stretch/>
        </p:blipFill>
        <p:spPr>
          <a:xfrm>
            <a:off x="736600" y="271819"/>
            <a:ext cx="2997200" cy="1781979"/>
          </a:xfrm>
        </p:spPr>
      </p:pic>
      <p:pic>
        <p:nvPicPr>
          <p:cNvPr id="16" name="Picture Placeholder 15" descr="portrait">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33885" t="18388" r="16167" b="36404"/>
          <a:stretch/>
        </p:blipFill>
        <p:spPr>
          <a:xfrm>
            <a:off x="4051300" y="365125"/>
            <a:ext cx="2997200" cy="1781979"/>
          </a:xfrm>
        </p:spPr>
      </p:pic>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7" cstate="email">
            <a:grayscl/>
            <a:extLst>
              <a:ext uri="{28A0092B-C50C-407E-A947-70E740481C1C}">
                <a14:useLocalDpi xmlns:a14="http://schemas.microsoft.com/office/drawing/2010/main"/>
              </a:ext>
            </a:extLst>
          </a:blip>
          <a:srcRect t="5389" b="5389"/>
          <a:stretch/>
        </p:blipFill>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8" cstate="emai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t="5389" b="5389"/>
          <a:stretch/>
        </p:blipFill>
        <p:spPr/>
      </p:pic>
      <p:pic>
        <p:nvPicPr>
          <p:cNvPr id="24" name="Picture Placeholder 23" descr="portrait">
            <a:extLst>
              <a:ext uri="{FF2B5EF4-FFF2-40B4-BE49-F238E27FC236}">
                <a16:creationId xmlns:a16="http://schemas.microsoft.com/office/drawing/2014/main" id="{2708FFA5-E81C-4FD0-970D-C71D36C8D365}"/>
              </a:ext>
            </a:extLst>
          </p:cNvPr>
          <p:cNvPicPr>
            <a:picLocks noGrp="1" noChangeAspect="1"/>
          </p:cNvPicPr>
          <p:nvPr>
            <p:ph type="pic" sz="quarter" idx="18"/>
          </p:nvPr>
        </p:nvPicPr>
        <p:blipFill rotWithShape="1">
          <a:blip r:embed="rId10" cstate="email">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t="5389" b="5389"/>
          <a:stretch/>
        </p:blipFill>
        <p:spPr/>
      </p:pic>
      <p:pic>
        <p:nvPicPr>
          <p:cNvPr id="20" name="Picture Placeholder 19" descr="portrait">
            <a:extLst>
              <a:ext uri="{FF2B5EF4-FFF2-40B4-BE49-F238E27FC236}">
                <a16:creationId xmlns:a16="http://schemas.microsoft.com/office/drawing/2014/main" id="{5AFBBF42-7056-4477-896E-1E8073CB4729}"/>
              </a:ext>
            </a:extLst>
          </p:cNvPr>
          <p:cNvPicPr>
            <a:picLocks noGrp="1" noChangeAspect="1"/>
          </p:cNvPicPr>
          <p:nvPr>
            <p:ph type="pic" sz="quarter" idx="19"/>
          </p:nvPr>
        </p:nvPicPr>
        <p:blipFill rotWithShape="1">
          <a:blip r:embed="rId12" cstate="email">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l="8985" t="7844" r="6193" b="16511"/>
          <a:stretch/>
        </p:blipFill>
        <p:spPr>
          <a:xfrm>
            <a:off x="4051300" y="4479925"/>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lnSpc>
                <a:spcPct val="100000"/>
              </a:lnSpc>
              <a:buNone/>
            </a:pPr>
            <a:r>
              <a:rPr lang="en-US" sz="1500" dirty="0"/>
              <a:t>CEO</a:t>
            </a:r>
          </a:p>
          <a:p>
            <a:pPr marL="0" indent="0">
              <a:buNone/>
            </a:pPr>
            <a:r>
              <a:rPr lang="en-US" sz="1800" spc="300" dirty="0"/>
              <a:t>NAHIAN BEENTE FIRUJ</a:t>
            </a:r>
          </a:p>
          <a:p>
            <a:pPr marL="0" indent="0">
              <a:lnSpc>
                <a:spcPct val="100000"/>
              </a:lnSpc>
              <a:buNone/>
            </a:pPr>
            <a:r>
              <a:rPr lang="en-US" sz="1500" dirty="0"/>
              <a:t>CFO</a:t>
            </a:r>
          </a:p>
          <a:p>
            <a:pPr marL="0" indent="0">
              <a:buNone/>
            </a:pPr>
            <a:r>
              <a:rPr lang="en-US" sz="1800" spc="300" dirty="0"/>
              <a:t>RIDDHIMAN SWANAN DEBNATH</a:t>
            </a:r>
          </a:p>
          <a:p>
            <a:pPr marL="0" indent="0">
              <a:lnSpc>
                <a:spcPct val="100000"/>
              </a:lnSpc>
              <a:buNone/>
            </a:pPr>
            <a:r>
              <a:rPr lang="en-US" sz="1500" dirty="0"/>
              <a:t>CTO</a:t>
            </a:r>
          </a:p>
          <a:p>
            <a:pPr marL="0" indent="0">
              <a:buNone/>
            </a:pPr>
            <a:r>
              <a:rPr lang="en-US" sz="1800" spc="300" dirty="0"/>
              <a:t>TITHI SAHA SARA</a:t>
            </a:r>
            <a:endParaRPr lang="en-US" sz="1800" dirty="0"/>
          </a:p>
          <a:p>
            <a:pPr marL="0" indent="0">
              <a:lnSpc>
                <a:spcPct val="100000"/>
              </a:lnSpc>
              <a:buNone/>
            </a:pPr>
            <a:r>
              <a:rPr lang="en-US" sz="1500" dirty="0"/>
              <a:t>CPO</a:t>
            </a:r>
          </a:p>
          <a:p>
            <a:pPr marL="0" indent="0">
              <a:buNone/>
            </a:pPr>
            <a:r>
              <a:rPr lang="en-US" sz="1800" spc="300" dirty="0"/>
              <a:t>FARZANA REEFAT RAHA</a:t>
            </a:r>
          </a:p>
          <a:p>
            <a:pPr marL="0" indent="0">
              <a:lnSpc>
                <a:spcPct val="100000"/>
              </a:lnSpc>
              <a:buNone/>
            </a:pPr>
            <a:r>
              <a:rPr lang="en-US" sz="1500" dirty="0"/>
              <a:t>CMO</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272036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Goals for q2</a:t>
            </a:r>
          </a:p>
        </p:txBody>
      </p:sp>
      <p:pic>
        <p:nvPicPr>
          <p:cNvPr id="15" name="Picture Placeholder 14" descr="group professional photo">
            <a:extLst>
              <a:ext uri="{FF2B5EF4-FFF2-40B4-BE49-F238E27FC236}">
                <a16:creationId xmlns:a16="http://schemas.microsoft.com/office/drawing/2014/main" id="{4B696E0D-78B0-41A4-A40D-7A4F6E88FEB7}"/>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22475" b="22475"/>
          <a:stretch>
            <a:fillRect/>
          </a:stretch>
        </p:blipFill>
        <p:spPr/>
      </p:pic>
      <p:pic>
        <p:nvPicPr>
          <p:cNvPr id="10" name="Picture Placeholder 9" descr="close up of computer boards">
            <a:extLst>
              <a:ext uri="{FF2B5EF4-FFF2-40B4-BE49-F238E27FC236}">
                <a16:creationId xmlns:a16="http://schemas.microsoft.com/office/drawing/2014/main" id="{AD4E0449-1F68-4DB7-BBE6-7BC3B0E30699}"/>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15074" b="15074"/>
          <a:stretch>
            <a:fillRect/>
          </a:stretch>
        </p:blipFill>
        <p:spPr/>
      </p:pic>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20000"/>
          </a:bodyPr>
          <a:lstStyle/>
          <a:p>
            <a:r>
              <a:rPr lang="en-US" spc="300" dirty="0">
                <a:solidFill>
                  <a:schemeClr val="tx1"/>
                </a:solidFill>
              </a:rPr>
              <a:t>EMPLOYEE OPPORTUNITIES</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20000"/>
          </a:bodyPr>
          <a:lstStyle/>
          <a:p>
            <a:r>
              <a:rPr lang="en-US" spc="300" dirty="0">
                <a:solidFill>
                  <a:schemeClr val="tx1"/>
                </a:solidFill>
              </a:rPr>
              <a:t>BUSINESS PRIORITIES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a:solidFill>
                  <a:schemeClr val="tx1"/>
                </a:solidFill>
              </a:rPr>
              <a:t>End of fiscal celebration on July 15th </a:t>
            </a:r>
          </a:p>
          <a:p>
            <a:pPr>
              <a:lnSpc>
                <a:spcPct val="100000"/>
              </a:lnSpc>
              <a:buFont typeface="Wingdings" panose="05000000000000000000" pitchFamily="2" charset="2"/>
              <a:buChar char="§"/>
            </a:pPr>
            <a:r>
              <a:rPr lang="en-US" sz="1400" dirty="0">
                <a:solidFill>
                  <a:schemeClr val="tx1"/>
                </a:solidFill>
              </a:rPr>
              <a:t>Employee day of learning on August 14th </a:t>
            </a:r>
          </a:p>
          <a:p>
            <a:pPr>
              <a:lnSpc>
                <a:spcPct val="100000"/>
              </a:lnSpc>
              <a:buFont typeface="Wingdings" panose="05000000000000000000" pitchFamily="2" charset="2"/>
              <a:buChar char="§"/>
            </a:pPr>
            <a:r>
              <a:rPr lang="en-US" sz="1400" dirty="0">
                <a:solidFill>
                  <a:schemeClr val="tx1"/>
                </a:solidFill>
              </a:rPr>
              <a:t>Employee Yoga on September 3rd </a:t>
            </a:r>
          </a:p>
          <a:p>
            <a:pPr>
              <a:lnSpc>
                <a:spcPct val="100000"/>
              </a:lnSpc>
              <a:buFont typeface="Wingdings" panose="05000000000000000000" pitchFamily="2" charset="2"/>
              <a:buChar char="§"/>
            </a:pPr>
            <a:r>
              <a:rPr lang="en-US" sz="1400" dirty="0">
                <a:solidFill>
                  <a:schemeClr val="tx1"/>
                </a:solidFill>
              </a:rPr>
              <a:t>Seminar series begins September 10th </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normAutofit/>
          </a:bodyPr>
          <a:lstStyle/>
          <a:p>
            <a:pPr>
              <a:lnSpc>
                <a:spcPct val="100000"/>
              </a:lnSpc>
              <a:buFont typeface="Wingdings" panose="05000000000000000000" pitchFamily="2" charset="2"/>
              <a:buChar char="§"/>
            </a:pPr>
            <a:r>
              <a:rPr lang="en-US" sz="1400" dirty="0">
                <a:solidFill>
                  <a:schemeClr val="tx1"/>
                </a:solidFill>
              </a:rPr>
              <a:t>Increase customer satisfaction by 2%</a:t>
            </a:r>
          </a:p>
          <a:p>
            <a:pPr>
              <a:lnSpc>
                <a:spcPct val="100000"/>
              </a:lnSpc>
              <a:buFont typeface="Wingdings" panose="05000000000000000000" pitchFamily="2" charset="2"/>
              <a:buChar char="§"/>
            </a:pPr>
            <a:r>
              <a:rPr lang="en-US" sz="1400" dirty="0">
                <a:solidFill>
                  <a:schemeClr val="tx1"/>
                </a:solidFill>
              </a:rPr>
              <a:t>Maintain growth</a:t>
            </a:r>
          </a:p>
          <a:p>
            <a:pPr>
              <a:lnSpc>
                <a:spcPct val="100000"/>
              </a:lnSpc>
              <a:buFont typeface="Wingdings" panose="05000000000000000000" pitchFamily="2" charset="2"/>
              <a:buChar char="§"/>
            </a:pPr>
            <a:r>
              <a:rPr lang="en-US" sz="1400" dirty="0">
                <a:solidFill>
                  <a:schemeClr val="tx1"/>
                </a:solidFill>
              </a:rPr>
              <a:t>Initiative partnership with 3rd party organizations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161926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800" spc="300" dirty="0"/>
              <a:t>Goals for q2 </a:t>
            </a:r>
          </a:p>
        </p:txBody>
      </p:sp>
      <p:pic>
        <p:nvPicPr>
          <p:cNvPr id="14" name="Picture Placeholder 13" descr="person staring at blueprints on a wall">
            <a:extLst>
              <a:ext uri="{FF2B5EF4-FFF2-40B4-BE49-F238E27FC236}">
                <a16:creationId xmlns:a16="http://schemas.microsoft.com/office/drawing/2014/main" id="{0FFF32E4-AD91-40FC-9DF7-A3354578229E}"/>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6" name="Picture Placeholder 15" descr="sticky notes on a clear dry erase board">
            <a:extLst>
              <a:ext uri="{FF2B5EF4-FFF2-40B4-BE49-F238E27FC236}">
                <a16:creationId xmlns:a16="http://schemas.microsoft.com/office/drawing/2014/main" id="{50D4325D-C08E-44CB-8E25-A519866BD2D3}"/>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9" name="Picture Placeholder 18" descr="group of people at a conference table">
            <a:extLst>
              <a:ext uri="{FF2B5EF4-FFF2-40B4-BE49-F238E27FC236}">
                <a16:creationId xmlns:a16="http://schemas.microsoft.com/office/drawing/2014/main" id="{FB89929D-9F1B-48CA-B694-B0344FFC9F65}"/>
              </a:ext>
            </a:extLst>
          </p:cNvPr>
          <p:cNvPicPr>
            <a:picLocks noGrp="1" noChangeAspect="1"/>
          </p:cNvPicPr>
          <p:nvPr>
            <p:ph type="pic" sz="quarter" idx="12"/>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t="4341" b="4341"/>
          <a:stretch>
            <a:fillRect/>
          </a:stretch>
        </p:blipFill>
        <p:spPr/>
      </p:pic>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spc="300" dirty="0"/>
              <a:t>BUSINESS </a:t>
            </a:r>
            <a:br>
              <a:rPr lang="en-US" spc="300" dirty="0"/>
            </a:br>
            <a:r>
              <a:rPr lang="en-US" spc="300" dirty="0"/>
              <a:t>PRIORITIES</a:t>
            </a:r>
          </a:p>
          <a:p>
            <a:pPr marL="228600" indent="-228600">
              <a:lnSpc>
                <a:spcPct val="100000"/>
              </a:lnSpc>
              <a:buFont typeface="Wingdings" panose="05000000000000000000" pitchFamily="2" charset="2"/>
              <a:buChar char="§"/>
              <a:defRPr/>
            </a:pPr>
            <a:r>
              <a:rPr lang="en-US" sz="1400" spc="0" dirty="0"/>
              <a:t>Increase customer satisfaction by 2%</a:t>
            </a:r>
          </a:p>
          <a:p>
            <a:pPr marL="228600" indent="-228600">
              <a:lnSpc>
                <a:spcPct val="100000"/>
              </a:lnSpc>
              <a:buFont typeface="Wingdings" panose="05000000000000000000" pitchFamily="2" charset="2"/>
              <a:buChar char="§"/>
              <a:defRPr/>
            </a:pPr>
            <a:r>
              <a:rPr lang="en-US" sz="1400" spc="0" dirty="0"/>
              <a:t>Maintain growth</a:t>
            </a:r>
          </a:p>
          <a:p>
            <a:pPr marL="0" indent="0">
              <a:lnSpc>
                <a:spcPct val="100000"/>
              </a:lnSpc>
              <a:spcBef>
                <a:spcPts val="0"/>
              </a:spcBef>
              <a:buNone/>
              <a:defRPr/>
            </a:pP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spc="300" dirty="0"/>
              <a:t>ADDED </a:t>
            </a:r>
            <a:br>
              <a:rPr lang="en-US" sz="2400" spc="300" dirty="0"/>
            </a:br>
            <a:r>
              <a:rPr lang="en-US" sz="2400" spc="300" dirty="0"/>
              <a:t>PRIORITIES</a:t>
            </a:r>
          </a:p>
          <a:p>
            <a:pPr>
              <a:lnSpc>
                <a:spcPct val="100000"/>
              </a:lnSpc>
              <a:buFont typeface="Wingdings" panose="05000000000000000000" pitchFamily="2" charset="2"/>
              <a:buChar char="§"/>
              <a:defRPr/>
            </a:pPr>
            <a:r>
              <a:rPr lang="en-US" sz="1400" dirty="0"/>
              <a:t>Improve social media presence</a:t>
            </a:r>
          </a:p>
          <a:p>
            <a:pPr>
              <a:lnSpc>
                <a:spcPct val="100000"/>
              </a:lnSpc>
              <a:buFont typeface="Wingdings" panose="05000000000000000000" pitchFamily="2" charset="2"/>
              <a:buChar char="§"/>
              <a:defRPr/>
            </a:pPr>
            <a:r>
              <a:rPr lang="en-US" sz="1400" dirty="0"/>
              <a:t>Ensure the cost of development stays below budget</a:t>
            </a:r>
          </a:p>
          <a:p>
            <a:endParaRPr lang="en-US" dirty="0"/>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400" spc="300" dirty="0"/>
              <a:t>EMPLOYEE OPPORTUNITIES</a:t>
            </a:r>
          </a:p>
          <a:p>
            <a:pPr>
              <a:lnSpc>
                <a:spcPct val="100000"/>
              </a:lnSpc>
              <a:buFont typeface="Wingdings" panose="05000000000000000000" pitchFamily="2" charset="2"/>
              <a:buChar char="§"/>
              <a:defRPr/>
            </a:pPr>
            <a:r>
              <a:rPr lang="en-US" sz="1400" dirty="0"/>
              <a:t>Interns begin</a:t>
            </a:r>
          </a:p>
          <a:p>
            <a:pPr>
              <a:lnSpc>
                <a:spcPct val="100000"/>
              </a:lnSpc>
              <a:buFont typeface="Wingdings" panose="05000000000000000000" pitchFamily="2" charset="2"/>
              <a:buChar char="§"/>
              <a:defRPr/>
            </a:pPr>
            <a:r>
              <a:rPr lang="en-US" sz="1400" dirty="0"/>
              <a:t>Indoor rec leagues</a:t>
            </a:r>
          </a:p>
          <a:p>
            <a:pPr>
              <a:lnSpc>
                <a:spcPct val="100000"/>
              </a:lnSpc>
              <a:buFont typeface="Wingdings" panose="05000000000000000000" pitchFamily="2" charset="2"/>
              <a:buChar char="§"/>
              <a:defRPr/>
            </a:pPr>
            <a:r>
              <a:rPr lang="en-US" sz="1400" dirty="0"/>
              <a:t>Chess tournaments</a:t>
            </a:r>
          </a:p>
          <a:p>
            <a:pPr>
              <a:lnSpc>
                <a:spcPct val="100000"/>
              </a:lnSpc>
              <a:buFont typeface="Wingdings" panose="05000000000000000000" pitchFamily="2" charset="2"/>
              <a:buChar char="§"/>
              <a:defRPr/>
            </a:pPr>
            <a:r>
              <a:rPr lang="en-US" sz="1400" dirty="0"/>
              <a:t>Big Game watching party</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71496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925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BUSINESS IS GOOD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GETTING OUR WORK DONE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DELIVERING FOR OUR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increased customer retention by 4%</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Blah blah added later</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VICTORIA LINDQVIST</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+1 (589) 555-0199</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92500"/>
          </a:bodyPr>
          <a:lstStyle/>
          <a:p>
            <a:r>
              <a:rPr lang="en-US" dirty="0"/>
              <a:t>victoria@fabrikam.com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WWW.FABRIKAM.COM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2">
                                            <p:bg/>
                                          </p:spTgt>
                                        </p:tgtEl>
                                        <p:attrNameLst>
                                          <p:attrName>r</p:attrName>
                                        </p:attrNameLst>
                                      </p:cBhvr>
                                    </p:animRot>
                                    <p:animRot by="-240000">
                                      <p:cBhvr>
                                        <p:cTn id="25" dur="200" fill="hold">
                                          <p:stCondLst>
                                            <p:cond delay="200"/>
                                          </p:stCondLst>
                                        </p:cTn>
                                        <p:tgtEl>
                                          <p:spTgt spid="2">
                                            <p:bg/>
                                          </p:spTgt>
                                        </p:tgtEl>
                                        <p:attrNameLst>
                                          <p:attrName>r</p:attrName>
                                        </p:attrNameLst>
                                      </p:cBhvr>
                                    </p:animRot>
                                    <p:animRot by="240000">
                                      <p:cBhvr>
                                        <p:cTn id="26" dur="200" fill="hold">
                                          <p:stCondLst>
                                            <p:cond delay="400"/>
                                          </p:stCondLst>
                                        </p:cTn>
                                        <p:tgtEl>
                                          <p:spTgt spid="2">
                                            <p:bg/>
                                          </p:spTgt>
                                        </p:tgtEl>
                                        <p:attrNameLst>
                                          <p:attrName>r</p:attrName>
                                        </p:attrNameLst>
                                      </p:cBhvr>
                                    </p:animRot>
                                    <p:animRot by="-240000">
                                      <p:cBhvr>
                                        <p:cTn id="27" dur="200" fill="hold">
                                          <p:stCondLst>
                                            <p:cond delay="600"/>
                                          </p:stCondLst>
                                        </p:cTn>
                                        <p:tgtEl>
                                          <p:spTgt spid="2">
                                            <p:bg/>
                                          </p:spTgt>
                                        </p:tgtEl>
                                        <p:attrNameLst>
                                          <p:attrName>r</p:attrName>
                                        </p:attrNameLst>
                                      </p:cBhvr>
                                    </p:animRot>
                                    <p:animRot by="120000">
                                      <p:cBhvr>
                                        <p:cTn id="28" dur="200" fill="hold">
                                          <p:stCondLst>
                                            <p:cond delay="800"/>
                                          </p:stCondLst>
                                        </p:cTn>
                                        <p:tgtEl>
                                          <p:spTgt spid="2">
                                            <p:bg/>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2">
                                            <p:txEl>
                                              <p:pRg st="0" end="0"/>
                                            </p:txEl>
                                          </p:spTgt>
                                        </p:tgtEl>
                                        <p:attrNameLst>
                                          <p:attrName>r</p:attrName>
                                        </p:attrNameLst>
                                      </p:cBhvr>
                                    </p:animRot>
                                    <p:animRot by="-240000">
                                      <p:cBhvr>
                                        <p:cTn id="33" dur="200" fill="hold">
                                          <p:stCondLst>
                                            <p:cond delay="200"/>
                                          </p:stCondLst>
                                        </p:cTn>
                                        <p:tgtEl>
                                          <p:spTgt spid="2">
                                            <p:txEl>
                                              <p:pRg st="0" end="0"/>
                                            </p:txEl>
                                          </p:spTgt>
                                        </p:tgtEl>
                                        <p:attrNameLst>
                                          <p:attrName>r</p:attrName>
                                        </p:attrNameLst>
                                      </p:cBhvr>
                                    </p:animRot>
                                    <p:animRot by="240000">
                                      <p:cBhvr>
                                        <p:cTn id="34" dur="200" fill="hold">
                                          <p:stCondLst>
                                            <p:cond delay="400"/>
                                          </p:stCondLst>
                                        </p:cTn>
                                        <p:tgtEl>
                                          <p:spTgt spid="2">
                                            <p:txEl>
                                              <p:pRg st="0" end="0"/>
                                            </p:txEl>
                                          </p:spTgt>
                                        </p:tgtEl>
                                        <p:attrNameLst>
                                          <p:attrName>r</p:attrName>
                                        </p:attrNameLst>
                                      </p:cBhvr>
                                    </p:animRot>
                                    <p:animRot by="-240000">
                                      <p:cBhvr>
                                        <p:cTn id="35" dur="200" fill="hold">
                                          <p:stCondLst>
                                            <p:cond delay="600"/>
                                          </p:stCondLst>
                                        </p:cTn>
                                        <p:tgtEl>
                                          <p:spTgt spid="2">
                                            <p:txEl>
                                              <p:pRg st="0" end="0"/>
                                            </p:txEl>
                                          </p:spTgt>
                                        </p:tgtEl>
                                        <p:attrNameLst>
                                          <p:attrName>r</p:attrName>
                                        </p:attrNameLst>
                                      </p:cBhvr>
                                    </p:animRot>
                                    <p:animRot by="120000">
                                      <p:cBhvr>
                                        <p:cTn id="36" dur="200" fill="hold">
                                          <p:stCondLst>
                                            <p:cond delay="80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584332"/>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 Flutter</a:t>
            </a:r>
          </a:p>
          <a:p>
            <a:pPr marL="285750" indent="-285750">
              <a:lnSpc>
                <a:spcPct val="250000"/>
              </a:lnSpc>
              <a:buFont typeface="Arial" panose="020B0604020202020204" pitchFamily="34" charset="0"/>
              <a:buChar char="•"/>
            </a:pPr>
            <a:r>
              <a:rPr lang="en-US" sz="2000" dirty="0"/>
              <a:t>WEB CLIENT : React.js</a:t>
            </a:r>
          </a:p>
          <a:p>
            <a:pPr marL="285750" indent="-285750">
              <a:lnSpc>
                <a:spcPct val="250000"/>
              </a:lnSpc>
              <a:buFont typeface="Arial" panose="020B0604020202020204" pitchFamily="34" charset="0"/>
              <a:buChar char="•"/>
            </a:pPr>
            <a:r>
              <a:rPr lang="en-US" sz="2000" dirty="0"/>
              <a:t>WEB SERVER : Node.js</a:t>
            </a:r>
          </a:p>
          <a:p>
            <a:pPr marL="285750" indent="-285750">
              <a:lnSpc>
                <a:spcPct val="250000"/>
              </a:lnSpc>
              <a:buFont typeface="Arial" panose="020B0604020202020204" pitchFamily="34" charset="0"/>
              <a:buChar char="•"/>
            </a:pPr>
            <a:r>
              <a:rPr lang="en-US" sz="2000" dirty="0"/>
              <a:t>DATABASE : MongoDB</a:t>
            </a:r>
          </a:p>
          <a:p>
            <a:pPr marL="285750" indent="-285750">
              <a:lnSpc>
                <a:spcPct val="250000"/>
              </a:lnSpc>
              <a:buFont typeface="Arial" panose="020B0604020202020204" pitchFamily="34" charset="0"/>
              <a:buChar char="•"/>
            </a:pPr>
            <a:r>
              <a:rPr lang="en-US" sz="2000" dirty="0"/>
              <a:t>VERSION CONTROL : Git</a:t>
            </a:r>
          </a:p>
          <a:p>
            <a:pPr marL="285750" indent="-285750">
              <a:lnSpc>
                <a:spcPct val="250000"/>
              </a:lnSpc>
              <a:buFont typeface="Arial" panose="020B0604020202020204" pitchFamily="34" charset="0"/>
              <a:buChar char="•"/>
            </a:pPr>
            <a:r>
              <a:rPr lang="en-US" sz="2000" dirty="0"/>
              <a:t>COLLABORATION : </a:t>
            </a:r>
            <a:r>
              <a:rPr lang="en-US" sz="2000" dirty="0" err="1"/>
              <a:t>Github</a:t>
            </a:r>
            <a:endParaRPr lang="en-US" sz="2000" dirty="0"/>
          </a:p>
        </p:txBody>
      </p:sp>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370006506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340</TotalTime>
  <Words>827</Words>
  <Application>Microsoft Office PowerPoint</Application>
  <PresentationFormat>Widescreen</PresentationFormat>
  <Paragraphs>178</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Biome Light</vt:lpstr>
      <vt:lpstr>Calibri</vt:lpstr>
      <vt:lpstr>Calibri Light</vt:lpstr>
      <vt:lpstr>Wingdings</vt:lpstr>
      <vt:lpstr>Office Theme</vt:lpstr>
      <vt:lpstr>SUST_AGILE_TEAM</vt:lpstr>
      <vt:lpstr>Agenda</vt:lpstr>
      <vt:lpstr>INTRODUCTION</vt:lpstr>
      <vt:lpstr>PowerPoint Presentation</vt:lpstr>
      <vt:lpstr>C U T T I C K</vt:lpstr>
      <vt:lpstr>F E A T U R E</vt:lpstr>
      <vt:lpstr>PowerPoint Presentation</vt:lpstr>
      <vt:lpstr>System architecture</vt:lpstr>
      <vt:lpstr>PowerPoint Presentation</vt:lpstr>
      <vt:lpstr>PowerPoint Presentation</vt:lpstr>
      <vt:lpstr>PowerPoint Presentation</vt:lpstr>
      <vt:lpstr>PowerPoint Presentation</vt:lpstr>
      <vt:lpstr>PowerPoint Presentation</vt:lpstr>
      <vt:lpstr>SWOT ANALYSIS</vt:lpstr>
      <vt:lpstr>Growth by sector </vt:lpstr>
      <vt:lpstr>Meet the team</vt:lpstr>
      <vt:lpstr>Goals for q2</vt:lpstr>
      <vt:lpstr>Goals for q2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12</cp:revision>
  <dcterms:created xsi:type="dcterms:W3CDTF">2022-08-17T14:39:22Z</dcterms:created>
  <dcterms:modified xsi:type="dcterms:W3CDTF">2022-08-19T05:04:59Z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