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448" r:id="rId5"/>
    <p:sldId id="2462" r:id="rId6"/>
    <p:sldId id="259" r:id="rId7"/>
    <p:sldId id="2463" r:id="rId8"/>
    <p:sldId id="2451" r:id="rId9"/>
    <p:sldId id="2450" r:id="rId10"/>
    <p:sldId id="2457" r:id="rId11"/>
    <p:sldId id="2432" r:id="rId12"/>
    <p:sldId id="2465" r:id="rId13"/>
    <p:sldId id="2464" r:id="rId14"/>
    <p:sldId id="2433" r:id="rId15"/>
    <p:sldId id="260" r:id="rId16"/>
    <p:sldId id="2453" r:id="rId17"/>
    <p:sldId id="262" r:id="rId18"/>
    <p:sldId id="2454" r:id="rId19"/>
    <p:sldId id="2456" r:id="rId20"/>
    <p:sldId id="243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F52"/>
    <a:srgbClr val="2F3342"/>
    <a:srgbClr val="FF5050"/>
    <a:srgbClr val="01023B"/>
    <a:srgbClr val="898989"/>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p:scale>
          <a:sx n="82" d="100"/>
          <a:sy n="82" d="100"/>
        </p:scale>
        <p:origin x="720" y="7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ser>
          <c:idx val="0"/>
          <c:order val="0"/>
          <c:tx>
            <c:strRef>
              <c:f>Лист1!$B$1</c:f>
              <c:strCache>
                <c:ptCount val="1"/>
                <c:pt idx="0">
                  <c:v>Sector 1</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3A2-4DE0-8664-F0E576FF22D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A3A2-4DE0-8664-F0E576FF22DB}"/>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A3A2-4DE0-8664-F0E576FF22DB}"/>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A3A2-4DE0-8664-F0E576FF22DB}"/>
              </c:ext>
            </c:extLst>
          </c:dPt>
          <c:cat>
            <c:strRef>
              <c:f>Лист1!$A$2:$A$5</c:f>
              <c:strCache>
                <c:ptCount val="4"/>
                <c:pt idx="0">
                  <c:v>Q1</c:v>
                </c:pt>
                <c:pt idx="1">
                  <c:v>Q2</c:v>
                </c:pt>
                <c:pt idx="2">
                  <c:v>Q3</c:v>
                </c:pt>
                <c:pt idx="3">
                  <c:v>Q4</c:v>
                </c:pt>
              </c:strCache>
            </c:strRef>
          </c:cat>
          <c:val>
            <c:numRef>
              <c:f>Лист1!$B$2:$B$5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18-A3A2-4DE0-8664-F0E576FF22DB}"/>
            </c:ext>
          </c:extLst>
        </c:ser>
        <c:ser>
          <c:idx val="1"/>
          <c:order val="1"/>
          <c:tx>
            <c:strRef>
              <c:f>Лист1!$C$1</c:f>
              <c:strCache>
                <c:ptCount val="1"/>
                <c:pt idx="0">
                  <c:v>Sector 2</c:v>
                </c:pt>
              </c:strCache>
            </c:strRef>
          </c:tx>
          <c:spPr>
            <a:solidFill>
              <a:schemeClr val="accent1"/>
            </a:solidFill>
            <a:ln>
              <a:noFill/>
            </a:ln>
            <a:effectLst/>
          </c:spPr>
          <c:invertIfNegative val="0"/>
          <c:cat>
            <c:strRef>
              <c:f>Лист1!$A$2:$A$5</c:f>
              <c:strCache>
                <c:ptCount val="4"/>
                <c:pt idx="0">
                  <c:v>Q1</c:v>
                </c:pt>
                <c:pt idx="1">
                  <c:v>Q2</c:v>
                </c:pt>
                <c:pt idx="2">
                  <c:v>Q3</c:v>
                </c:pt>
                <c:pt idx="3">
                  <c:v>Q4</c:v>
                </c:pt>
              </c:strCache>
            </c:strRef>
          </c:cat>
          <c:val>
            <c:numRef>
              <c:f>Лист1!$C$2:$C$5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9-81E4-4B7A-B54D-B343FC3DBA4F}"/>
            </c:ext>
          </c:extLst>
        </c:ser>
        <c:ser>
          <c:idx val="2"/>
          <c:order val="2"/>
          <c:tx>
            <c:strRef>
              <c:f>Лист1!$D$1</c:f>
              <c:strCache>
                <c:ptCount val="1"/>
                <c:pt idx="0">
                  <c:v>Sector 3</c:v>
                </c:pt>
              </c:strCache>
            </c:strRef>
          </c:tx>
          <c:spPr>
            <a:solidFill>
              <a:schemeClr val="tx2"/>
            </a:solidFill>
            <a:ln>
              <a:noFill/>
            </a:ln>
            <a:effectLst/>
          </c:spPr>
          <c:invertIfNegative val="0"/>
          <c:cat>
            <c:strRef>
              <c:f>Лист1!$A$2:$A$5</c:f>
              <c:strCache>
                <c:ptCount val="4"/>
                <c:pt idx="0">
                  <c:v>Q1</c:v>
                </c:pt>
                <c:pt idx="1">
                  <c:v>Q2</c:v>
                </c:pt>
                <c:pt idx="2">
                  <c:v>Q3</c:v>
                </c:pt>
                <c:pt idx="3">
                  <c:v>Q4</c:v>
                </c:pt>
              </c:strCache>
            </c:strRef>
          </c:cat>
          <c:val>
            <c:numRef>
              <c:f>Лист1!$D$2:$D$5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81E4-4B7A-B54D-B343FC3DBA4F}"/>
            </c:ext>
          </c:extLst>
        </c:ser>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layout>
        <c:manualLayout>
          <c:xMode val="edge"/>
          <c:yMode val="edge"/>
          <c:x val="0"/>
          <c:y val="0.89976744317449631"/>
          <c:w val="1"/>
          <c:h val="3.7969524642752987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0.35376</cdr:x>
      <cdr:y>0.10867</cdr:y>
    </cdr:from>
    <cdr:to>
      <cdr:x>0.35376</cdr:x>
      <cdr:y>0.23497</cdr:y>
    </cdr:to>
    <cdr:cxnSp macro="">
      <cdr:nvCxnSpPr>
        <cdr:cNvPr id="3" name="Straight Arrow Connector 2">
          <a:extLst xmlns:a="http://schemas.openxmlformats.org/drawingml/2006/main">
            <a:ext uri="{FF2B5EF4-FFF2-40B4-BE49-F238E27FC236}">
              <a16:creationId xmlns:a16="http://schemas.microsoft.com/office/drawing/2014/main" id="{8A925A1E-195C-E57B-DFDE-AB18BE8A6A3B}"/>
            </a:ext>
          </a:extLst>
        </cdr:cNvPr>
        <cdr:cNvCxnSpPr/>
      </cdr:nvCxnSpPr>
      <cdr:spPr>
        <a:xfrm xmlns:a="http://schemas.openxmlformats.org/drawingml/2006/main">
          <a:off x="4313075" y="596224"/>
          <a:ext cx="0" cy="69289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0.27369</cdr:x>
      <cdr:y>0.23296</cdr:y>
    </cdr:from>
    <cdr:to>
      <cdr:x>0.43517</cdr:x>
      <cdr:y>0.41651</cdr:y>
    </cdr:to>
    <cdr:sp macro="" textlink="">
      <cdr:nvSpPr>
        <cdr:cNvPr id="4" name="Flowchart: Decision 3">
          <a:extLst xmlns:a="http://schemas.openxmlformats.org/drawingml/2006/main">
            <a:ext uri="{FF2B5EF4-FFF2-40B4-BE49-F238E27FC236}">
              <a16:creationId xmlns:a16="http://schemas.microsoft.com/office/drawing/2014/main" id="{DAEFAB14-3148-F77D-D3C8-608253E6B72C}"/>
            </a:ext>
          </a:extLst>
        </cdr:cNvPr>
        <cdr:cNvSpPr/>
      </cdr:nvSpPr>
      <cdr:spPr>
        <a:xfrm xmlns:a="http://schemas.openxmlformats.org/drawingml/2006/main">
          <a:off x="3336860" y="1278136"/>
          <a:ext cx="1968760" cy="1007030"/>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pPr algn="ctr"/>
          <a:r>
            <a:rPr lang="en-US" sz="1400" dirty="0"/>
            <a:t>Ticket Available?</a:t>
          </a:r>
        </a:p>
      </cdr:txBody>
    </cdr:sp>
  </cdr:relSizeAnchor>
  <cdr:relSizeAnchor xmlns:cdr="http://schemas.openxmlformats.org/drawingml/2006/chartDrawing">
    <cdr:from>
      <cdr:x>0.43517</cdr:x>
      <cdr:y>0.28298</cdr:y>
    </cdr:from>
    <cdr:to>
      <cdr:x>0.57408</cdr:x>
      <cdr:y>0.32474</cdr:y>
    </cdr:to>
    <cdr:cxnSp macro="">
      <cdr:nvCxnSpPr>
        <cdr:cNvPr id="6" name="Connector: Elbow 5">
          <a:extLst xmlns:a="http://schemas.openxmlformats.org/drawingml/2006/main">
            <a:ext uri="{FF2B5EF4-FFF2-40B4-BE49-F238E27FC236}">
              <a16:creationId xmlns:a16="http://schemas.microsoft.com/office/drawing/2014/main" id="{34BE252B-1CF4-05C6-4979-2FA098FFD907}"/>
            </a:ext>
          </a:extLst>
        </cdr:cNvPr>
        <cdr:cNvCxnSpPr>
          <a:stCxn xmlns:a="http://schemas.openxmlformats.org/drawingml/2006/main" id="4" idx="3"/>
        </cdr:cNvCxnSpPr>
      </cdr:nvCxnSpPr>
      <cdr:spPr>
        <a:xfrm xmlns:a="http://schemas.openxmlformats.org/drawingml/2006/main" flipV="1">
          <a:off x="5305620" y="1552555"/>
          <a:ext cx="1693506" cy="229096"/>
        </a:xfrm>
        <a:prstGeom xmlns:a="http://schemas.openxmlformats.org/drawingml/2006/main" prst="bentConnector3">
          <a:avLst/>
        </a:prstGeom>
        <a:ln xmlns:a="http://schemas.openxmlformats.org/drawingml/2006/main">
          <a:solidFill>
            <a:srgbClr val="A53F52"/>
          </a:solidFill>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0.57637</cdr:x>
      <cdr:y>0.20684</cdr:y>
    </cdr:from>
    <cdr:to>
      <cdr:x>0.70776</cdr:x>
      <cdr:y>0.35699</cdr:y>
    </cdr:to>
    <cdr:sp macro="" textlink="">
      <cdr:nvSpPr>
        <cdr:cNvPr id="7" name="Rectangle: Rounded Corners 6">
          <a:extLst xmlns:a="http://schemas.openxmlformats.org/drawingml/2006/main">
            <a:ext uri="{FF2B5EF4-FFF2-40B4-BE49-F238E27FC236}">
              <a16:creationId xmlns:a16="http://schemas.microsoft.com/office/drawing/2014/main" id="{C7A17B05-7B62-38AA-C86A-CF1EAD10BC0C}"/>
            </a:ext>
          </a:extLst>
        </cdr:cNvPr>
        <cdr:cNvSpPr/>
      </cdr:nvSpPr>
      <cdr:spPr>
        <a:xfrm xmlns:a="http://schemas.openxmlformats.org/drawingml/2006/main">
          <a:off x="7027043" y="1134810"/>
          <a:ext cx="1602007" cy="8237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lnSpc>
              <a:spcPct val="150000"/>
            </a:lnSpc>
          </a:pPr>
          <a:r>
            <a:rPr lang="en-US" sz="1400" dirty="0"/>
            <a:t>Requesting for Ticket</a:t>
          </a:r>
        </a:p>
      </cdr:txBody>
    </cdr:sp>
  </cdr:relSizeAnchor>
  <cdr:relSizeAnchor xmlns:cdr="http://schemas.openxmlformats.org/drawingml/2006/chartDrawing">
    <cdr:from>
      <cdr:x>0.18952</cdr:x>
      <cdr:y>0.32508</cdr:y>
    </cdr:from>
    <cdr:to>
      <cdr:x>0.2733</cdr:x>
      <cdr:y>0.32508</cdr:y>
    </cdr:to>
    <cdr:cxnSp macro="">
      <cdr:nvCxnSpPr>
        <cdr:cNvPr id="11" name="Straight Arrow Connector 10">
          <a:extLst xmlns:a="http://schemas.openxmlformats.org/drawingml/2006/main">
            <a:ext uri="{FF2B5EF4-FFF2-40B4-BE49-F238E27FC236}">
              <a16:creationId xmlns:a16="http://schemas.microsoft.com/office/drawing/2014/main" id="{75CD5375-CB4E-3D91-8D1B-0EFEACFECA3F}"/>
            </a:ext>
          </a:extLst>
        </cdr:cNvPr>
        <cdr:cNvCxnSpPr/>
      </cdr:nvCxnSpPr>
      <cdr:spPr>
        <a:xfrm xmlns:a="http://schemas.openxmlformats.org/drawingml/2006/main" flipH="1">
          <a:off x="2310630" y="1783540"/>
          <a:ext cx="1021492"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0.08495</cdr:x>
      <cdr:y>0.2726</cdr:y>
    </cdr:from>
    <cdr:to>
      <cdr:x>0.18968</cdr:x>
      <cdr:y>0.41074</cdr:y>
    </cdr:to>
    <cdr:sp macro="" textlink="">
      <cdr:nvSpPr>
        <cdr:cNvPr id="12" name="Rectangle: Rounded Corners 11">
          <a:extLst xmlns:a="http://schemas.openxmlformats.org/drawingml/2006/main">
            <a:ext uri="{FF2B5EF4-FFF2-40B4-BE49-F238E27FC236}">
              <a16:creationId xmlns:a16="http://schemas.microsoft.com/office/drawing/2014/main" id="{3F8E0892-2B5C-DD93-8E00-AAA183A884FE}"/>
            </a:ext>
          </a:extLst>
        </cdr:cNvPr>
        <cdr:cNvSpPr/>
      </cdr:nvSpPr>
      <cdr:spPr>
        <a:xfrm xmlns:a="http://schemas.openxmlformats.org/drawingml/2006/main">
          <a:off x="1035698" y="1495618"/>
          <a:ext cx="1276864" cy="757882"/>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400" dirty="0"/>
            <a:t>Ticket issued to User</a:t>
          </a:r>
        </a:p>
      </cdr:txBody>
    </cdr:sp>
  </cdr:relSizeAnchor>
  <cdr:relSizeAnchor xmlns:cdr="http://schemas.openxmlformats.org/drawingml/2006/chartDrawing">
    <cdr:from>
      <cdr:x>0.11047</cdr:x>
      <cdr:y>0.0449</cdr:y>
    </cdr:from>
    <cdr:to>
      <cdr:x>0.12736</cdr:x>
      <cdr:y>0.27103</cdr:y>
    </cdr:to>
    <cdr:cxnSp macro="">
      <cdr:nvCxnSpPr>
        <cdr:cNvPr id="14" name="Connector: Elbow 13">
          <a:extLst xmlns:a="http://schemas.openxmlformats.org/drawingml/2006/main">
            <a:ext uri="{FF2B5EF4-FFF2-40B4-BE49-F238E27FC236}">
              <a16:creationId xmlns:a16="http://schemas.microsoft.com/office/drawing/2014/main" id="{01A34AE5-BD68-3582-34EF-D0F89A1C2C89}"/>
            </a:ext>
          </a:extLst>
        </cdr:cNvPr>
        <cdr:cNvCxnSpPr/>
      </cdr:nvCxnSpPr>
      <cdr:spPr>
        <a:xfrm xmlns:a="http://schemas.openxmlformats.org/drawingml/2006/main" rot="16200000" flipV="1">
          <a:off x="1346802" y="246325"/>
          <a:ext cx="205946" cy="1240653"/>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0.47466</cdr:x>
      <cdr:y>0.26803</cdr:y>
    </cdr:from>
    <cdr:to>
      <cdr:x>0.51114</cdr:x>
      <cdr:y>0.31607</cdr:y>
    </cdr:to>
    <cdr:sp macro="" textlink="">
      <cdr:nvSpPr>
        <cdr:cNvPr id="15" name="TextBox 14">
          <a:extLst xmlns:a="http://schemas.openxmlformats.org/drawingml/2006/main">
            <a:ext uri="{FF2B5EF4-FFF2-40B4-BE49-F238E27FC236}">
              <a16:creationId xmlns:a16="http://schemas.microsoft.com/office/drawing/2014/main" id="{001FEB62-F819-B813-6499-2BD814F17E97}"/>
            </a:ext>
          </a:extLst>
        </cdr:cNvPr>
        <cdr:cNvSpPr txBox="1"/>
      </cdr:nvSpPr>
      <cdr:spPr>
        <a:xfrm xmlns:a="http://schemas.openxmlformats.org/drawingml/2006/main">
          <a:off x="5786997" y="1470502"/>
          <a:ext cx="444843" cy="2636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0.21384</cdr:x>
      <cdr:y>0.25752</cdr:y>
    </cdr:from>
    <cdr:to>
      <cdr:x>0.24695</cdr:x>
      <cdr:y>0.31307</cdr:y>
    </cdr:to>
    <cdr:sp macro="" textlink="">
      <cdr:nvSpPr>
        <cdr:cNvPr id="16" name="TextBox 15">
          <a:extLst xmlns:a="http://schemas.openxmlformats.org/drawingml/2006/main">
            <a:ext uri="{FF2B5EF4-FFF2-40B4-BE49-F238E27FC236}">
              <a16:creationId xmlns:a16="http://schemas.microsoft.com/office/drawing/2014/main" id="{67B1AA90-1A93-EA95-0D6B-EEA58B5B89FC}"/>
            </a:ext>
          </a:extLst>
        </cdr:cNvPr>
        <cdr:cNvSpPr txBox="1"/>
      </cdr:nvSpPr>
      <cdr:spPr>
        <a:xfrm xmlns:a="http://schemas.openxmlformats.org/drawingml/2006/main">
          <a:off x="2607191" y="1412837"/>
          <a:ext cx="403654"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dr:relSizeAnchor xmlns:cdr="http://schemas.openxmlformats.org/drawingml/2006/chartDrawing">
    <cdr:from>
      <cdr:x>0.02328</cdr:x>
      <cdr:y>0.00219</cdr:y>
    </cdr:from>
    <cdr:to>
      <cdr:x>0.08632</cdr:x>
      <cdr:y>0.00219</cdr:y>
    </cdr:to>
    <cdr:cxnSp macro="">
      <cdr:nvCxnSpPr>
        <cdr:cNvPr id="20" name="Straight Connector 19">
          <a:extLst xmlns:a="http://schemas.openxmlformats.org/drawingml/2006/main">
            <a:ext uri="{FF2B5EF4-FFF2-40B4-BE49-F238E27FC236}">
              <a16:creationId xmlns:a16="http://schemas.microsoft.com/office/drawing/2014/main" id="{9C10E0DC-BD45-2BAC-04D8-7ED294459C47}"/>
            </a:ext>
          </a:extLst>
        </cdr:cNvPr>
        <cdr:cNvCxnSpPr/>
      </cdr:nvCxnSpPr>
      <cdr:spPr>
        <a:xfrm xmlns:a="http://schemas.openxmlformats.org/drawingml/2006/main" flipH="1">
          <a:off x="296561" y="11989"/>
          <a:ext cx="803148" cy="0"/>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0.02457</cdr:x>
      <cdr:y>0.00133</cdr:y>
    </cdr:from>
    <cdr:to>
      <cdr:x>0.06014</cdr:x>
      <cdr:y>0.45954</cdr:y>
    </cdr:to>
    <cdr:cxnSp macro="">
      <cdr:nvCxnSpPr>
        <cdr:cNvPr id="23" name="Connector: Elbow 22">
          <a:extLst xmlns:a="http://schemas.openxmlformats.org/drawingml/2006/main">
            <a:ext uri="{FF2B5EF4-FFF2-40B4-BE49-F238E27FC236}">
              <a16:creationId xmlns:a16="http://schemas.microsoft.com/office/drawing/2014/main" id="{D2F3D348-72C2-1E98-6B53-95326DCA0DF3}"/>
            </a:ext>
          </a:extLst>
        </cdr:cNvPr>
        <cdr:cNvCxnSpPr/>
      </cdr:nvCxnSpPr>
      <cdr:spPr>
        <a:xfrm xmlns:a="http://schemas.openxmlformats.org/drawingml/2006/main" rot="16200000" flipH="1">
          <a:off x="-717383" y="1037694"/>
          <a:ext cx="2513920" cy="453085"/>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0.01766</cdr:x>
      <cdr:y>0.45954</cdr:y>
    </cdr:from>
    <cdr:to>
      <cdr:x>0.10261</cdr:x>
      <cdr:y>0.68776</cdr:y>
    </cdr:to>
    <cdr:sp macro="" textlink="">
      <cdr:nvSpPr>
        <cdr:cNvPr id="26" name="Flowchart: Decision 25">
          <a:extLst xmlns:a="http://schemas.openxmlformats.org/drawingml/2006/main">
            <a:ext uri="{FF2B5EF4-FFF2-40B4-BE49-F238E27FC236}">
              <a16:creationId xmlns:a16="http://schemas.microsoft.com/office/drawing/2014/main" id="{9E31B666-4EB9-73C5-D621-9709E3901599}"/>
            </a:ext>
          </a:extLst>
        </cdr:cNvPr>
        <cdr:cNvSpPr/>
      </cdr:nvSpPr>
      <cdr:spPr>
        <a:xfrm xmlns:a="http://schemas.openxmlformats.org/drawingml/2006/main">
          <a:off x="224942" y="2521194"/>
          <a:ext cx="1082351" cy="1252152"/>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Able to Travel</a:t>
          </a:r>
        </a:p>
      </cdr:txBody>
    </cdr:sp>
  </cdr:relSizeAnchor>
  <cdr:relSizeAnchor xmlns:cdr="http://schemas.openxmlformats.org/drawingml/2006/chartDrawing">
    <cdr:from>
      <cdr:x>0.10403</cdr:x>
      <cdr:y>0.57815</cdr:y>
    </cdr:from>
    <cdr:to>
      <cdr:x>0.29026</cdr:x>
      <cdr:y>0.57815</cdr:y>
    </cdr:to>
    <cdr:cxnSp macro="">
      <cdr:nvCxnSpPr>
        <cdr:cNvPr id="28" name="Straight Arrow Connector 27">
          <a:extLst xmlns:a="http://schemas.openxmlformats.org/drawingml/2006/main">
            <a:ext uri="{FF2B5EF4-FFF2-40B4-BE49-F238E27FC236}">
              <a16:creationId xmlns:a16="http://schemas.microsoft.com/office/drawing/2014/main" id="{71A41D0D-6E19-6CCF-8168-132F2626FC89}"/>
            </a:ext>
          </a:extLst>
        </cdr:cNvPr>
        <cdr:cNvCxnSpPr/>
      </cdr:nvCxnSpPr>
      <cdr:spPr>
        <a:xfrm xmlns:a="http://schemas.openxmlformats.org/drawingml/2006/main">
          <a:off x="1325325" y="3171983"/>
          <a:ext cx="2372497"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0.28968</cdr:x>
      <cdr:y>0.5211</cdr:y>
    </cdr:from>
    <cdr:to>
      <cdr:x>0.41254</cdr:x>
      <cdr:y>0.6669</cdr:y>
    </cdr:to>
    <cdr:sp macro="" textlink="">
      <cdr:nvSpPr>
        <cdr:cNvPr id="29" name="Rectangle: Rounded Corners 28">
          <a:extLst xmlns:a="http://schemas.openxmlformats.org/drawingml/2006/main">
            <a:ext uri="{FF2B5EF4-FFF2-40B4-BE49-F238E27FC236}">
              <a16:creationId xmlns:a16="http://schemas.microsoft.com/office/drawing/2014/main" id="{398E1867-86AB-3FC1-27BD-868C00B616DE}"/>
            </a:ext>
          </a:extLst>
        </cdr:cNvPr>
        <cdr:cNvSpPr/>
      </cdr:nvSpPr>
      <cdr:spPr>
        <a:xfrm xmlns:a="http://schemas.openxmlformats.org/drawingml/2006/main">
          <a:off x="3690551" y="2858945"/>
          <a:ext cx="1565189" cy="799929"/>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dirty="0"/>
            <a:t>Inform all the requested user</a:t>
          </a:r>
        </a:p>
      </cdr:txBody>
    </cdr:sp>
  </cdr:relSizeAnchor>
  <cdr:relSizeAnchor xmlns:cdr="http://schemas.openxmlformats.org/drawingml/2006/chartDrawing">
    <cdr:from>
      <cdr:x>0.41254</cdr:x>
      <cdr:y>0.56464</cdr:y>
    </cdr:from>
    <cdr:to>
      <cdr:x>0.59489</cdr:x>
      <cdr:y>0.63521</cdr:y>
    </cdr:to>
    <cdr:cxnSp macro="">
      <cdr:nvCxnSpPr>
        <cdr:cNvPr id="31" name="Connector: Elbow 30">
          <a:extLst xmlns:a="http://schemas.openxmlformats.org/drawingml/2006/main">
            <a:ext uri="{FF2B5EF4-FFF2-40B4-BE49-F238E27FC236}">
              <a16:creationId xmlns:a16="http://schemas.microsoft.com/office/drawing/2014/main" id="{CEC155BD-A22C-B3C0-AB4A-E2BB2EA944C5}"/>
            </a:ext>
          </a:extLst>
        </cdr:cNvPr>
        <cdr:cNvCxnSpPr/>
      </cdr:nvCxnSpPr>
      <cdr:spPr>
        <a:xfrm xmlns:a="http://schemas.openxmlformats.org/drawingml/2006/main">
          <a:off x="5255740" y="3097843"/>
          <a:ext cx="2323070" cy="387178"/>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0.59553</cdr:x>
      <cdr:y>0.5271</cdr:y>
    </cdr:from>
    <cdr:to>
      <cdr:x>0.72227</cdr:x>
      <cdr:y>0.74482</cdr:y>
    </cdr:to>
    <cdr:sp macro="" textlink="">
      <cdr:nvSpPr>
        <cdr:cNvPr id="32" name="Flowchart: Decision 31">
          <a:extLst xmlns:a="http://schemas.openxmlformats.org/drawingml/2006/main">
            <a:ext uri="{FF2B5EF4-FFF2-40B4-BE49-F238E27FC236}">
              <a16:creationId xmlns:a16="http://schemas.microsoft.com/office/drawing/2014/main" id="{1A0A4051-A30F-6E63-93D2-83DA71DB1025}"/>
            </a:ext>
          </a:extLst>
        </cdr:cNvPr>
        <cdr:cNvSpPr/>
      </cdr:nvSpPr>
      <cdr:spPr>
        <a:xfrm xmlns:a="http://schemas.openxmlformats.org/drawingml/2006/main">
          <a:off x="7587048" y="2891897"/>
          <a:ext cx="1614616" cy="1194487"/>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Willing to buy the Ticket?</a:t>
          </a:r>
        </a:p>
      </cdr:txBody>
    </cdr:sp>
  </cdr:relSizeAnchor>
  <cdr:relSizeAnchor xmlns:cdr="http://schemas.openxmlformats.org/drawingml/2006/chartDrawing">
    <cdr:from>
      <cdr:x>0.16618</cdr:x>
      <cdr:y>0.53911</cdr:y>
    </cdr:from>
    <cdr:to>
      <cdr:x>0.21532</cdr:x>
      <cdr:y>0.59617</cdr:y>
    </cdr:to>
    <cdr:sp macro="" textlink="">
      <cdr:nvSpPr>
        <cdr:cNvPr id="33" name="TextBox 32">
          <a:extLst xmlns:a="http://schemas.openxmlformats.org/drawingml/2006/main">
            <a:ext uri="{FF2B5EF4-FFF2-40B4-BE49-F238E27FC236}">
              <a16:creationId xmlns:a16="http://schemas.microsoft.com/office/drawing/2014/main" id="{1EDCF644-40E8-79E9-E40C-9C9BBCA9A2BE}"/>
            </a:ext>
          </a:extLst>
        </cdr:cNvPr>
        <cdr:cNvSpPr txBox="1"/>
      </cdr:nvSpPr>
      <cdr:spPr>
        <a:xfrm xmlns:a="http://schemas.openxmlformats.org/drawingml/2006/main">
          <a:off x="2117124" y="2957800"/>
          <a:ext cx="626075" cy="3130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cdr:x>
      <cdr:y>0.8002</cdr:y>
    </cdr:from>
    <cdr:to>
      <cdr:x>0.09505</cdr:x>
      <cdr:y>0.87097</cdr:y>
    </cdr:to>
    <cdr:sp macro="" textlink="">
      <cdr:nvSpPr>
        <cdr:cNvPr id="35" name="Flowchart: Terminator 34">
          <a:extLst xmlns:a="http://schemas.openxmlformats.org/drawingml/2006/main">
            <a:ext uri="{FF2B5EF4-FFF2-40B4-BE49-F238E27FC236}">
              <a16:creationId xmlns:a16="http://schemas.microsoft.com/office/drawing/2014/main" id="{4A73E344-9FF4-FA31-60CF-8C9F369F3896}"/>
            </a:ext>
          </a:extLst>
        </cdr:cNvPr>
        <cdr:cNvSpPr/>
      </cdr:nvSpPr>
      <cdr:spPr>
        <a:xfrm xmlns:a="http://schemas.openxmlformats.org/drawingml/2006/main">
          <a:off x="0" y="4390225"/>
          <a:ext cx="1210962" cy="388258"/>
        </a:xfrm>
        <a:prstGeom xmlns:a="http://schemas.openxmlformats.org/drawingml/2006/main" prst="flowChartTerminator">
          <a:avLst/>
        </a:prstGeom>
      </cdr:spPr>
      <cdr:style>
        <a:lnRef xmlns:a="http://schemas.openxmlformats.org/drawingml/2006/main" idx="1">
          <a:schemeClr val="accent6"/>
        </a:lnRef>
        <a:fillRef xmlns:a="http://schemas.openxmlformats.org/drawingml/2006/main" idx="2">
          <a:schemeClr val="accent6"/>
        </a:fillRef>
        <a:effectRef xmlns:a="http://schemas.openxmlformats.org/drawingml/2006/main" idx="1">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Happy Journey</a:t>
          </a:r>
        </a:p>
      </cdr:txBody>
    </cdr:sp>
  </cdr:relSizeAnchor>
  <cdr:relSizeAnchor xmlns:cdr="http://schemas.openxmlformats.org/drawingml/2006/chartDrawing">
    <cdr:from>
      <cdr:x>0.28944</cdr:x>
      <cdr:y>0.74298</cdr:y>
    </cdr:from>
    <cdr:to>
      <cdr:x>0.38837</cdr:x>
      <cdr:y>0.88746</cdr:y>
    </cdr:to>
    <cdr:sp macro="" textlink="">
      <cdr:nvSpPr>
        <cdr:cNvPr id="36" name="Rectangle: Rounded Corners 35">
          <a:extLst xmlns:a="http://schemas.openxmlformats.org/drawingml/2006/main">
            <a:ext uri="{FF2B5EF4-FFF2-40B4-BE49-F238E27FC236}">
              <a16:creationId xmlns:a16="http://schemas.microsoft.com/office/drawing/2014/main" id="{0DF093C7-46B1-1F3D-D5B3-55FAB5CAC597}"/>
            </a:ext>
          </a:extLst>
        </cdr:cNvPr>
        <cdr:cNvSpPr/>
      </cdr:nvSpPr>
      <cdr:spPr>
        <a:xfrm xmlns:a="http://schemas.openxmlformats.org/drawingml/2006/main">
          <a:off x="3687441" y="4076294"/>
          <a:ext cx="1260389" cy="7926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200" dirty="0"/>
            <a:t>Sending price to the user who has the ticket</a:t>
          </a:r>
        </a:p>
      </cdr:txBody>
    </cdr:sp>
  </cdr:relSizeAnchor>
  <cdr:relSizeAnchor xmlns:cdr="http://schemas.openxmlformats.org/drawingml/2006/chartDrawing">
    <cdr:from>
      <cdr:x>0.09505</cdr:x>
      <cdr:y>0.77936</cdr:y>
    </cdr:from>
    <cdr:to>
      <cdr:x>0.28839</cdr:x>
      <cdr:y>0.83559</cdr:y>
    </cdr:to>
    <cdr:cxnSp macro="">
      <cdr:nvCxnSpPr>
        <cdr:cNvPr id="38" name="Connector: Elbow 37">
          <a:extLst xmlns:a="http://schemas.openxmlformats.org/drawingml/2006/main">
            <a:ext uri="{FF2B5EF4-FFF2-40B4-BE49-F238E27FC236}">
              <a16:creationId xmlns:a16="http://schemas.microsoft.com/office/drawing/2014/main" id="{89460459-86D4-5BA4-C814-530EB8FE4337}"/>
            </a:ext>
          </a:extLst>
        </cdr:cNvPr>
        <cdr:cNvCxnSpPr>
          <a:endCxn xmlns:a="http://schemas.openxmlformats.org/drawingml/2006/main" id="35" idx="3"/>
        </cdr:cNvCxnSpPr>
      </cdr:nvCxnSpPr>
      <cdr:spPr>
        <a:xfrm xmlns:a="http://schemas.openxmlformats.org/drawingml/2006/main" rot="10800000" flipV="1">
          <a:off x="1210963" y="4275854"/>
          <a:ext cx="2463113" cy="308501"/>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0.38837</cdr:x>
      <cdr:y>0.74482</cdr:y>
    </cdr:from>
    <cdr:to>
      <cdr:x>0.6589</cdr:x>
      <cdr:y>0.81522</cdr:y>
    </cdr:to>
    <cdr:cxnSp macro="">
      <cdr:nvCxnSpPr>
        <cdr:cNvPr id="40" name="Connector: Elbow 39">
          <a:extLst xmlns:a="http://schemas.openxmlformats.org/drawingml/2006/main">
            <a:ext uri="{FF2B5EF4-FFF2-40B4-BE49-F238E27FC236}">
              <a16:creationId xmlns:a16="http://schemas.microsoft.com/office/drawing/2014/main" id="{FED78FF6-7AE3-1234-1F4B-3F096369A25F}"/>
            </a:ext>
          </a:extLst>
        </cdr:cNvPr>
        <cdr:cNvCxnSpPr>
          <a:stCxn xmlns:a="http://schemas.openxmlformats.org/drawingml/2006/main" id="32" idx="2"/>
          <a:endCxn xmlns:a="http://schemas.openxmlformats.org/drawingml/2006/main" id="36" idx="3"/>
        </cdr:cNvCxnSpPr>
      </cdr:nvCxnSpPr>
      <cdr:spPr>
        <a:xfrm xmlns:a="http://schemas.openxmlformats.org/drawingml/2006/main" rot="5400000">
          <a:off x="4947830" y="4086384"/>
          <a:ext cx="3446526" cy="386252"/>
        </a:xfrm>
        <a:prstGeom xmlns:a="http://schemas.openxmlformats.org/drawingml/2006/main" prst="bentConnector2">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0.49014</cdr:x>
      <cdr:y>0.75233</cdr:y>
    </cdr:from>
    <cdr:to>
      <cdr:x>0.54962</cdr:x>
      <cdr:y>0.79887</cdr:y>
    </cdr:to>
    <cdr:sp macro="" textlink="">
      <cdr:nvSpPr>
        <cdr:cNvPr id="41" name="TextBox 40">
          <a:extLst xmlns:a="http://schemas.openxmlformats.org/drawingml/2006/main">
            <a:ext uri="{FF2B5EF4-FFF2-40B4-BE49-F238E27FC236}">
              <a16:creationId xmlns:a16="http://schemas.microsoft.com/office/drawing/2014/main" id="{7AA7C70E-6B46-2504-2663-CA1C7AE1ADE4}"/>
            </a:ext>
          </a:extLst>
        </cdr:cNvPr>
        <cdr:cNvSpPr txBox="1"/>
      </cdr:nvSpPr>
      <cdr:spPr>
        <a:xfrm xmlns:a="http://schemas.openxmlformats.org/drawingml/2006/main">
          <a:off x="6244281" y="4127573"/>
          <a:ext cx="757881" cy="25537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8/19/2022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60298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hdphoto" Target="../media/hdphoto10.wdp"/><Relationship Id="rId3" Type="http://schemas.openxmlformats.org/officeDocument/2006/relationships/image" Target="../media/image6.png"/><Relationship Id="rId7" Type="http://schemas.openxmlformats.org/officeDocument/2006/relationships/image" Target="../media/image8.jpe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microsoft.com/office/2007/relationships/hdphoto" Target="../media/hdphoto7.wdp"/><Relationship Id="rId11" Type="http://schemas.microsoft.com/office/2007/relationships/hdphoto" Target="../media/hdphoto9.wdp"/><Relationship Id="rId5" Type="http://schemas.openxmlformats.org/officeDocument/2006/relationships/image" Target="../media/image7.png"/><Relationship Id="rId10" Type="http://schemas.openxmlformats.org/officeDocument/2006/relationships/image" Target="../media/image10.png"/><Relationship Id="rId4" Type="http://schemas.microsoft.com/office/2007/relationships/hdphoto" Target="../media/hdphoto6.wdp"/><Relationship Id="rId9" Type="http://schemas.microsoft.com/office/2007/relationships/hdphoto" Target="../media/hdphoto8.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8.xml"/><Relationship Id="rId5" Type="http://schemas.microsoft.com/office/2007/relationships/hdphoto" Target="../media/hdphoto12.wdp"/><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microsoft.com/office/2007/relationships/hdphoto" Target="../media/hdphoto13.wdp"/><Relationship Id="rId7" Type="http://schemas.microsoft.com/office/2007/relationships/hdphoto" Target="../media/hdphoto15.wdp"/><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6.png"/><Relationship Id="rId5" Type="http://schemas.microsoft.com/office/2007/relationships/hdphoto" Target="../media/hdphoto14.wdp"/><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16.wdp"/></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1.wdp"/><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7200" dirty="0"/>
              <a:t>SUST_AGILE_TEAM</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9.24.XX</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598" y="4077047"/>
            <a:ext cx="4114800" cy="518795"/>
          </a:xfrm>
        </p:spPr>
        <p:txBody>
          <a:bodyPr/>
          <a:lstStyle/>
          <a:p>
            <a:r>
              <a:rPr lang="en-US" dirty="0"/>
              <a:t>Solution Review</a:t>
            </a:r>
          </a:p>
          <a:p>
            <a:endParaRPr lang="en-US" dirty="0"/>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r>
              <a:rPr lang="en-US" dirty="0"/>
              <a:t>Growth by sector</a:t>
            </a:r>
          </a:p>
        </p:txBody>
      </p:sp>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4294967295"/>
          </p:nvPr>
        </p:nvGraphicFramePr>
        <p:xfrm>
          <a:off x="0" y="1371600"/>
          <a:ext cx="121920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135533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594520" y="2418985"/>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Growth by sector </a:t>
            </a:r>
          </a:p>
        </p:txBody>
      </p:sp>
      <p:graphicFrame>
        <p:nvGraphicFramePr>
          <p:cNvPr id="6" name="Table 2" descr="Table Goes Here">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996309014"/>
              </p:ext>
            </p:extLst>
          </p:nvPr>
        </p:nvGraphicFramePr>
        <p:xfrm>
          <a:off x="595313" y="2406285"/>
          <a:ext cx="11001375" cy="2775993"/>
        </p:xfrm>
        <a:graphic>
          <a:graphicData uri="http://schemas.openxmlformats.org/drawingml/2006/table">
            <a:tbl>
              <a:tblPr firstRow="1">
                <a:tableStyleId>{F2DE63D5-997A-4646-A377-4702673A728D}</a:tableStyleId>
              </a:tblPr>
              <a:tblGrid>
                <a:gridCol w="2200275">
                  <a:extLst>
                    <a:ext uri="{9D8B030D-6E8A-4147-A177-3AD203B41FA5}">
                      <a16:colId xmlns:a16="http://schemas.microsoft.com/office/drawing/2014/main" val="2481577866"/>
                    </a:ext>
                  </a:extLst>
                </a:gridCol>
                <a:gridCol w="2200275">
                  <a:extLst>
                    <a:ext uri="{9D8B030D-6E8A-4147-A177-3AD203B41FA5}">
                      <a16:colId xmlns:a16="http://schemas.microsoft.com/office/drawing/2014/main" val="2836427615"/>
                    </a:ext>
                  </a:extLst>
                </a:gridCol>
                <a:gridCol w="2200275">
                  <a:extLst>
                    <a:ext uri="{9D8B030D-6E8A-4147-A177-3AD203B41FA5}">
                      <a16:colId xmlns:a16="http://schemas.microsoft.com/office/drawing/2014/main" val="310093864"/>
                    </a:ext>
                  </a:extLst>
                </a:gridCol>
                <a:gridCol w="2200275">
                  <a:extLst>
                    <a:ext uri="{9D8B030D-6E8A-4147-A177-3AD203B41FA5}">
                      <a16:colId xmlns:a16="http://schemas.microsoft.com/office/drawing/2014/main" val="2023951014"/>
                    </a:ext>
                  </a:extLst>
                </a:gridCol>
                <a:gridCol w="2200275">
                  <a:extLst>
                    <a:ext uri="{9D8B030D-6E8A-4147-A177-3AD203B41FA5}">
                      <a16:colId xmlns:a16="http://schemas.microsoft.com/office/drawing/2014/main" val="2906063091"/>
                    </a:ext>
                  </a:extLst>
                </a:gridCol>
              </a:tblGrid>
              <a:tr h="581433">
                <a:tc>
                  <a:txBody>
                    <a:bodyPr/>
                    <a:lstStyle/>
                    <a:p>
                      <a:endParaRPr lang="en-US" dirty="0">
                        <a:latin typeface="+mn-lt"/>
                        <a:cs typeface="Biome Light" panose="020B0303030204020804" pitchFamily="34" charset="0"/>
                      </a:endParaRPr>
                    </a:p>
                  </a:txBody>
                  <a:tcPr anchor="ctr">
                    <a:lnL w="635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Q1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Q2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Q3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Q4</a:t>
                      </a:r>
                    </a:p>
                  </a:txBody>
                  <a:tcPr anchor="ctr">
                    <a:lnL w="1270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3420419"/>
                  </a:ext>
                </a:extLst>
              </a:tr>
              <a:tr h="731520">
                <a:tc>
                  <a:txBody>
                    <a:bodyPr/>
                    <a:lstStyle/>
                    <a:p>
                      <a:pPr algn="l"/>
                      <a:r>
                        <a:rPr lang="en-US" sz="1600" spc="300" dirty="0">
                          <a:solidFill>
                            <a:schemeClr val="tx1"/>
                          </a:solidFill>
                          <a:latin typeface="+mn-lt"/>
                          <a:cs typeface="Biome Light" panose="020B0303030204020804" pitchFamily="34" charset="0"/>
                        </a:rPr>
                        <a:t>SERIES 1</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4.3</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2.5</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3.5</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4.5</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883246291"/>
                  </a:ext>
                </a:extLst>
              </a:tr>
              <a:tr h="731520">
                <a:tc>
                  <a:txBody>
                    <a:bodyPr/>
                    <a:lstStyle/>
                    <a:p>
                      <a:pPr algn="l"/>
                      <a:r>
                        <a:rPr lang="en-US" sz="1600" spc="300" dirty="0">
                          <a:solidFill>
                            <a:schemeClr val="tx1"/>
                          </a:solidFill>
                          <a:latin typeface="+mn-lt"/>
                          <a:cs typeface="Biome Light" panose="020B0303030204020804" pitchFamily="34" charset="0"/>
                        </a:rPr>
                        <a:t>SERIES 2</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2.4</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4.4</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1.8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2.8</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502607855"/>
                  </a:ext>
                </a:extLst>
              </a:tr>
              <a:tr h="731520">
                <a:tc>
                  <a:txBody>
                    <a:bodyPr/>
                    <a:lstStyle/>
                    <a:p>
                      <a:pPr algn="l"/>
                      <a:r>
                        <a:rPr lang="en-US" sz="1600" spc="300" dirty="0">
                          <a:solidFill>
                            <a:schemeClr val="tx1"/>
                          </a:solidFill>
                          <a:latin typeface="+mn-lt"/>
                          <a:cs typeface="Biome Light" panose="020B0303030204020804" pitchFamily="34" charset="0"/>
                        </a:rPr>
                        <a:t>SERIES 3</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2</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2</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3</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5</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125802"/>
                  </a:ext>
                </a:extLst>
              </a:tr>
            </a:tbl>
          </a:graphicData>
        </a:graphic>
      </p:graphicFrame>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Meet the team</a:t>
            </a:r>
          </a:p>
        </p:txBody>
      </p:sp>
      <p:pic>
        <p:nvPicPr>
          <p:cNvPr id="11" name="Picture Placeholder 10" descr="portrait">
            <a:extLst>
              <a:ext uri="{FF2B5EF4-FFF2-40B4-BE49-F238E27FC236}">
                <a16:creationId xmlns:a16="http://schemas.microsoft.com/office/drawing/2014/main" id="{011BDE68-0A80-4D82-92C3-76544DD8F079}"/>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5389" b="5389"/>
          <a:stretch/>
        </p:blipFill>
        <p:spPr>
          <a:xfrm>
            <a:off x="736600" y="271819"/>
            <a:ext cx="2997200" cy="1781979"/>
          </a:xfrm>
        </p:spPr>
      </p:pic>
      <p:pic>
        <p:nvPicPr>
          <p:cNvPr id="16" name="Picture Placeholder 15" descr="portrait">
            <a:extLst>
              <a:ext uri="{FF2B5EF4-FFF2-40B4-BE49-F238E27FC236}">
                <a16:creationId xmlns:a16="http://schemas.microsoft.com/office/drawing/2014/main" id="{740533F4-86F2-4B1E-96A3-2FA4F436D3A6}"/>
              </a:ext>
            </a:extLst>
          </p:cNvPr>
          <p:cNvPicPr>
            <a:picLocks noGrp="1" noChangeAspect="1"/>
          </p:cNvPicPr>
          <p:nvPr>
            <p:ph type="pic" sz="quarter" idx="15"/>
          </p:nvPr>
        </p:nvPicPr>
        <p:blipFill rotWithShape="1">
          <a:blip r:embed="rId5" cstate="emai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33885" t="18388" r="16167" b="36404"/>
          <a:stretch/>
        </p:blipFill>
        <p:spPr>
          <a:xfrm>
            <a:off x="4051300" y="365125"/>
            <a:ext cx="2997200" cy="1781979"/>
          </a:xfrm>
        </p:spPr>
      </p:pic>
      <p:pic>
        <p:nvPicPr>
          <p:cNvPr id="18" name="Picture Placeholder 17" descr="portrait">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rotWithShape="1">
          <a:blip r:embed="rId7" cstate="email">
            <a:grayscl/>
            <a:extLst>
              <a:ext uri="{28A0092B-C50C-407E-A947-70E740481C1C}">
                <a14:useLocalDpi xmlns:a14="http://schemas.microsoft.com/office/drawing/2010/main"/>
              </a:ext>
            </a:extLst>
          </a:blip>
          <a:srcRect t="5389" b="5389"/>
          <a:stretch/>
        </p:blipFill>
        <p:spPr/>
      </p:pic>
      <p:pic>
        <p:nvPicPr>
          <p:cNvPr id="22" name="Picture Placeholder 21" descr="portrait">
            <a:extLst>
              <a:ext uri="{FF2B5EF4-FFF2-40B4-BE49-F238E27FC236}">
                <a16:creationId xmlns:a16="http://schemas.microsoft.com/office/drawing/2014/main" id="{AF3616EE-41A1-44FC-B25A-038F0C3213D4}"/>
              </a:ext>
            </a:extLst>
          </p:cNvPr>
          <p:cNvPicPr>
            <a:picLocks noGrp="1" noChangeAspect="1"/>
          </p:cNvPicPr>
          <p:nvPr>
            <p:ph type="pic" sz="quarter" idx="17"/>
          </p:nvPr>
        </p:nvPicPr>
        <p:blipFill rotWithShape="1">
          <a:blip r:embed="rId8" cstate="emai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t="5389" b="5389"/>
          <a:stretch/>
        </p:blipFill>
        <p:spPr/>
      </p:pic>
      <p:pic>
        <p:nvPicPr>
          <p:cNvPr id="24" name="Picture Placeholder 23" descr="portrait">
            <a:extLst>
              <a:ext uri="{FF2B5EF4-FFF2-40B4-BE49-F238E27FC236}">
                <a16:creationId xmlns:a16="http://schemas.microsoft.com/office/drawing/2014/main" id="{2708FFA5-E81C-4FD0-970D-C71D36C8D365}"/>
              </a:ext>
            </a:extLst>
          </p:cNvPr>
          <p:cNvPicPr>
            <a:picLocks noGrp="1" noChangeAspect="1"/>
          </p:cNvPicPr>
          <p:nvPr>
            <p:ph type="pic" sz="quarter" idx="18"/>
          </p:nvPr>
        </p:nvPicPr>
        <p:blipFill rotWithShape="1">
          <a:blip r:embed="rId10" cstate="email">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a:ext>
            </a:extLst>
          </a:blip>
          <a:srcRect t="5389" b="5389"/>
          <a:stretch/>
        </p:blipFill>
        <p:spPr/>
      </p:pic>
      <p:pic>
        <p:nvPicPr>
          <p:cNvPr id="20" name="Picture Placeholder 19" descr="portrait">
            <a:extLst>
              <a:ext uri="{FF2B5EF4-FFF2-40B4-BE49-F238E27FC236}">
                <a16:creationId xmlns:a16="http://schemas.microsoft.com/office/drawing/2014/main" id="{5AFBBF42-7056-4477-896E-1E8073CB4729}"/>
              </a:ext>
            </a:extLst>
          </p:cNvPr>
          <p:cNvPicPr>
            <a:picLocks noGrp="1" noChangeAspect="1"/>
          </p:cNvPicPr>
          <p:nvPr>
            <p:ph type="pic" sz="quarter" idx="19"/>
          </p:nvPr>
        </p:nvPicPr>
        <p:blipFill rotWithShape="1">
          <a:blip r:embed="rId12" cstate="email">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a:ext>
            </a:extLst>
          </a:blip>
          <a:srcRect l="8985" t="7844" r="6193" b="16511"/>
          <a:stretch/>
        </p:blipFill>
        <p:spPr>
          <a:xfrm>
            <a:off x="4051300" y="4479925"/>
            <a:ext cx="2997200" cy="1781979"/>
          </a:xfrm>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256114"/>
            <a:ext cx="4018722" cy="4636392"/>
          </a:xfrm>
        </p:spPr>
        <p:txBody>
          <a:bodyPr>
            <a:normAutofit/>
          </a:bodyPr>
          <a:lstStyle/>
          <a:p>
            <a:pPr marL="0" indent="0">
              <a:buNone/>
            </a:pPr>
            <a:r>
              <a:rPr lang="en-US" sz="1800" spc="300" dirty="0"/>
              <a:t>ZHALOK RAHMAN</a:t>
            </a:r>
          </a:p>
          <a:p>
            <a:pPr marL="0" indent="0">
              <a:lnSpc>
                <a:spcPct val="100000"/>
              </a:lnSpc>
              <a:buNone/>
            </a:pPr>
            <a:r>
              <a:rPr lang="en-US" sz="1500" dirty="0"/>
              <a:t>CEO</a:t>
            </a:r>
          </a:p>
          <a:p>
            <a:pPr marL="0" indent="0">
              <a:buNone/>
            </a:pPr>
            <a:r>
              <a:rPr lang="en-US" sz="1800" spc="300" dirty="0"/>
              <a:t>NAHIAN BEENTE FIRUJ</a:t>
            </a:r>
          </a:p>
          <a:p>
            <a:pPr marL="0" indent="0">
              <a:lnSpc>
                <a:spcPct val="100000"/>
              </a:lnSpc>
              <a:buNone/>
            </a:pPr>
            <a:r>
              <a:rPr lang="en-US" sz="1500" dirty="0"/>
              <a:t>CFO</a:t>
            </a:r>
          </a:p>
          <a:p>
            <a:pPr marL="0" indent="0">
              <a:buNone/>
            </a:pPr>
            <a:r>
              <a:rPr lang="en-US" sz="1800" spc="300" dirty="0"/>
              <a:t>RIDDHIMAN SWANAN DEBNATH</a:t>
            </a:r>
          </a:p>
          <a:p>
            <a:pPr marL="0" indent="0">
              <a:lnSpc>
                <a:spcPct val="100000"/>
              </a:lnSpc>
              <a:buNone/>
            </a:pPr>
            <a:r>
              <a:rPr lang="en-US" sz="1500" dirty="0"/>
              <a:t>CTO</a:t>
            </a:r>
          </a:p>
          <a:p>
            <a:pPr marL="0" indent="0">
              <a:buNone/>
            </a:pPr>
            <a:r>
              <a:rPr lang="en-US" sz="1800" spc="300" dirty="0"/>
              <a:t>TITHI SAHA SARA</a:t>
            </a:r>
            <a:endParaRPr lang="en-US" sz="1800" dirty="0"/>
          </a:p>
          <a:p>
            <a:pPr marL="0" indent="0">
              <a:lnSpc>
                <a:spcPct val="100000"/>
              </a:lnSpc>
              <a:buNone/>
            </a:pPr>
            <a:r>
              <a:rPr lang="en-US" sz="1500" dirty="0"/>
              <a:t>CPO</a:t>
            </a:r>
          </a:p>
          <a:p>
            <a:pPr marL="0" indent="0">
              <a:buNone/>
            </a:pPr>
            <a:r>
              <a:rPr lang="en-US" sz="1800" spc="300" dirty="0"/>
              <a:t>FARZANA REEFAT RAHA</a:t>
            </a:r>
          </a:p>
          <a:p>
            <a:pPr marL="0" indent="0">
              <a:lnSpc>
                <a:spcPct val="100000"/>
              </a:lnSpc>
              <a:buNone/>
            </a:pPr>
            <a:r>
              <a:rPr lang="en-US" sz="1500" dirty="0"/>
              <a:t>CMO</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272036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quarterly</a:t>
            </a:r>
            <a:r>
              <a:rPr lang="en-US" sz="4800" dirty="0"/>
              <a:t> timeline</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946177953"/>
              </p:ext>
            </p:extLst>
          </p:nvPr>
        </p:nvGraphicFramePr>
        <p:xfrm>
          <a:off x="681249" y="2400407"/>
          <a:ext cx="10827912" cy="2871216"/>
        </p:xfrm>
        <a:graphic>
          <a:graphicData uri="http://schemas.openxmlformats.org/drawingml/2006/table">
            <a:tbl>
              <a:tblPr firstRow="1" bandRow="1">
                <a:tableStyleId>{5C22544A-7EE6-4342-B048-85BDC9FD1C3A}</a:tableStyleId>
              </a:tblPr>
              <a:tblGrid>
                <a:gridCol w="902326">
                  <a:extLst>
                    <a:ext uri="{9D8B030D-6E8A-4147-A177-3AD203B41FA5}">
                      <a16:colId xmlns:a16="http://schemas.microsoft.com/office/drawing/2014/main" val="711439747"/>
                    </a:ext>
                  </a:extLst>
                </a:gridCol>
                <a:gridCol w="902326">
                  <a:extLst>
                    <a:ext uri="{9D8B030D-6E8A-4147-A177-3AD203B41FA5}">
                      <a16:colId xmlns:a16="http://schemas.microsoft.com/office/drawing/2014/main" val="3789717619"/>
                    </a:ext>
                  </a:extLst>
                </a:gridCol>
                <a:gridCol w="902326">
                  <a:extLst>
                    <a:ext uri="{9D8B030D-6E8A-4147-A177-3AD203B41FA5}">
                      <a16:colId xmlns:a16="http://schemas.microsoft.com/office/drawing/2014/main" val="2607839798"/>
                    </a:ext>
                  </a:extLst>
                </a:gridCol>
                <a:gridCol w="902326">
                  <a:extLst>
                    <a:ext uri="{9D8B030D-6E8A-4147-A177-3AD203B41FA5}">
                      <a16:colId xmlns:a16="http://schemas.microsoft.com/office/drawing/2014/main" val="1769144258"/>
                    </a:ext>
                  </a:extLst>
                </a:gridCol>
                <a:gridCol w="902326">
                  <a:extLst>
                    <a:ext uri="{9D8B030D-6E8A-4147-A177-3AD203B41FA5}">
                      <a16:colId xmlns:a16="http://schemas.microsoft.com/office/drawing/2014/main" val="1537907298"/>
                    </a:ext>
                  </a:extLst>
                </a:gridCol>
                <a:gridCol w="902326">
                  <a:extLst>
                    <a:ext uri="{9D8B030D-6E8A-4147-A177-3AD203B41FA5}">
                      <a16:colId xmlns:a16="http://schemas.microsoft.com/office/drawing/2014/main" val="1920672763"/>
                    </a:ext>
                  </a:extLst>
                </a:gridCol>
                <a:gridCol w="902326">
                  <a:extLst>
                    <a:ext uri="{9D8B030D-6E8A-4147-A177-3AD203B41FA5}">
                      <a16:colId xmlns:a16="http://schemas.microsoft.com/office/drawing/2014/main" val="1217148694"/>
                    </a:ext>
                  </a:extLst>
                </a:gridCol>
                <a:gridCol w="902326">
                  <a:extLst>
                    <a:ext uri="{9D8B030D-6E8A-4147-A177-3AD203B41FA5}">
                      <a16:colId xmlns:a16="http://schemas.microsoft.com/office/drawing/2014/main" val="247395267"/>
                    </a:ext>
                  </a:extLst>
                </a:gridCol>
                <a:gridCol w="902326">
                  <a:extLst>
                    <a:ext uri="{9D8B030D-6E8A-4147-A177-3AD203B41FA5}">
                      <a16:colId xmlns:a16="http://schemas.microsoft.com/office/drawing/2014/main" val="1231269635"/>
                    </a:ext>
                  </a:extLst>
                </a:gridCol>
                <a:gridCol w="902326">
                  <a:extLst>
                    <a:ext uri="{9D8B030D-6E8A-4147-A177-3AD203B41FA5}">
                      <a16:colId xmlns:a16="http://schemas.microsoft.com/office/drawing/2014/main" val="3587985154"/>
                    </a:ext>
                  </a:extLst>
                </a:gridCol>
                <a:gridCol w="902326">
                  <a:extLst>
                    <a:ext uri="{9D8B030D-6E8A-4147-A177-3AD203B41FA5}">
                      <a16:colId xmlns:a16="http://schemas.microsoft.com/office/drawing/2014/main" val="3023193756"/>
                    </a:ext>
                  </a:extLst>
                </a:gridCol>
                <a:gridCol w="902326">
                  <a:extLst>
                    <a:ext uri="{9D8B030D-6E8A-4147-A177-3AD203B41FA5}">
                      <a16:colId xmlns:a16="http://schemas.microsoft.com/office/drawing/2014/main" val="1420336204"/>
                    </a:ext>
                  </a:extLst>
                </a:gridCol>
              </a:tblGrid>
              <a:tr h="585216">
                <a:tc gridSpan="3">
                  <a:txBody>
                    <a:bodyPr/>
                    <a:lstStyle/>
                    <a:p>
                      <a:pPr algn="ctr"/>
                      <a:r>
                        <a:rPr lang="en-US" dirty="0"/>
                        <a:t>Q1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5291448"/>
                  </a:ext>
                </a:extLst>
              </a:tr>
              <a:tr h="640080">
                <a:tc>
                  <a:txBody>
                    <a:bodyPr/>
                    <a:lstStyle/>
                    <a:p>
                      <a:pPr algn="ctr"/>
                      <a:r>
                        <a:rPr lang="en-US" sz="1800" spc="300" dirty="0">
                          <a:solidFill>
                            <a:schemeClr val="tx1"/>
                          </a:solidFill>
                        </a:rPr>
                        <a:t>JUL</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AUG</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SEP</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OCT</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NOV</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DEC</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JAN</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FEB</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MAR</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APR</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MAY</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JUN</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761096"/>
                  </a:ext>
                </a:extLst>
              </a:tr>
              <a:tr h="1645920">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212910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4800" spc="300" dirty="0"/>
              <a:t>Goals for q2</a:t>
            </a:r>
          </a:p>
        </p:txBody>
      </p:sp>
      <p:pic>
        <p:nvPicPr>
          <p:cNvPr id="15" name="Picture Placeholder 14" descr="group professional photo">
            <a:extLst>
              <a:ext uri="{FF2B5EF4-FFF2-40B4-BE49-F238E27FC236}">
                <a16:creationId xmlns:a16="http://schemas.microsoft.com/office/drawing/2014/main" id="{4B696E0D-78B0-41A4-A40D-7A4F6E88FEB7}"/>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22475" b="22475"/>
          <a:stretch>
            <a:fillRect/>
          </a:stretch>
        </p:blipFill>
        <p:spPr/>
      </p:pic>
      <p:pic>
        <p:nvPicPr>
          <p:cNvPr id="10" name="Picture Placeholder 9" descr="close up of computer boards">
            <a:extLst>
              <a:ext uri="{FF2B5EF4-FFF2-40B4-BE49-F238E27FC236}">
                <a16:creationId xmlns:a16="http://schemas.microsoft.com/office/drawing/2014/main" id="{AD4E0449-1F68-4DB7-BBE6-7BC3B0E30699}"/>
              </a:ext>
            </a:extLst>
          </p:cNvPr>
          <p:cNvPicPr>
            <a:picLocks noGrp="1" noChangeAspect="1"/>
          </p:cNvPicPr>
          <p:nvPr>
            <p:ph type="pic" sz="quarter" idx="11"/>
          </p:nvPr>
        </p:nvPicPr>
        <p:blipFill>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15074" b="15074"/>
          <a:stretch>
            <a:fillRect/>
          </a:stretch>
        </p:blipFill>
        <p:spPr/>
      </p:pic>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20000"/>
          </a:bodyPr>
          <a:lstStyle/>
          <a:p>
            <a:r>
              <a:rPr lang="en-US" spc="300" dirty="0">
                <a:solidFill>
                  <a:schemeClr val="tx1"/>
                </a:solidFill>
              </a:rPr>
              <a:t>EMPLOYEE OPPORTUNITIES</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20000"/>
          </a:bodyPr>
          <a:lstStyle/>
          <a:p>
            <a:r>
              <a:rPr lang="en-US" spc="300" dirty="0">
                <a:solidFill>
                  <a:schemeClr val="tx1"/>
                </a:solidFill>
              </a:rPr>
              <a:t>BUSINESS PRIORITIES</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normAutofit/>
          </a:bodyPr>
          <a:lstStyle/>
          <a:p>
            <a:pPr>
              <a:lnSpc>
                <a:spcPct val="100000"/>
              </a:lnSpc>
              <a:buFont typeface="Wingdings" panose="05000000000000000000" pitchFamily="2" charset="2"/>
              <a:buChar char="§"/>
            </a:pPr>
            <a:r>
              <a:rPr lang="en-US" sz="1400" dirty="0">
                <a:solidFill>
                  <a:schemeClr val="tx1"/>
                </a:solidFill>
              </a:rPr>
              <a:t>End of fiscal celebration on July 15th </a:t>
            </a:r>
          </a:p>
          <a:p>
            <a:pPr>
              <a:lnSpc>
                <a:spcPct val="100000"/>
              </a:lnSpc>
              <a:buFont typeface="Wingdings" panose="05000000000000000000" pitchFamily="2" charset="2"/>
              <a:buChar char="§"/>
            </a:pPr>
            <a:r>
              <a:rPr lang="en-US" sz="1400" dirty="0">
                <a:solidFill>
                  <a:schemeClr val="tx1"/>
                </a:solidFill>
              </a:rPr>
              <a:t>Employee day of learning on August 14th </a:t>
            </a:r>
          </a:p>
          <a:p>
            <a:pPr>
              <a:lnSpc>
                <a:spcPct val="100000"/>
              </a:lnSpc>
              <a:buFont typeface="Wingdings" panose="05000000000000000000" pitchFamily="2" charset="2"/>
              <a:buChar char="§"/>
            </a:pPr>
            <a:r>
              <a:rPr lang="en-US" sz="1400" dirty="0">
                <a:solidFill>
                  <a:schemeClr val="tx1"/>
                </a:solidFill>
              </a:rPr>
              <a:t>Employee Yoga on September 3rd </a:t>
            </a:r>
          </a:p>
          <a:p>
            <a:pPr>
              <a:lnSpc>
                <a:spcPct val="100000"/>
              </a:lnSpc>
              <a:buFont typeface="Wingdings" panose="05000000000000000000" pitchFamily="2" charset="2"/>
              <a:buChar char="§"/>
            </a:pPr>
            <a:r>
              <a:rPr lang="en-US" sz="1400" dirty="0">
                <a:solidFill>
                  <a:schemeClr val="tx1"/>
                </a:solidFill>
              </a:rPr>
              <a:t>Seminar series begins September 10th </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normAutofit/>
          </a:bodyPr>
          <a:lstStyle/>
          <a:p>
            <a:pPr>
              <a:lnSpc>
                <a:spcPct val="100000"/>
              </a:lnSpc>
              <a:buFont typeface="Wingdings" panose="05000000000000000000" pitchFamily="2" charset="2"/>
              <a:buChar char="§"/>
            </a:pPr>
            <a:r>
              <a:rPr lang="en-US" sz="1400" dirty="0">
                <a:solidFill>
                  <a:schemeClr val="tx1"/>
                </a:solidFill>
              </a:rPr>
              <a:t>Increase customer satisfaction by 2%</a:t>
            </a:r>
          </a:p>
          <a:p>
            <a:pPr>
              <a:lnSpc>
                <a:spcPct val="100000"/>
              </a:lnSpc>
              <a:buFont typeface="Wingdings" panose="05000000000000000000" pitchFamily="2" charset="2"/>
              <a:buChar char="§"/>
            </a:pPr>
            <a:r>
              <a:rPr lang="en-US" sz="1400" dirty="0">
                <a:solidFill>
                  <a:schemeClr val="tx1"/>
                </a:solidFill>
              </a:rPr>
              <a:t>Maintain growth</a:t>
            </a:r>
          </a:p>
          <a:p>
            <a:pPr>
              <a:lnSpc>
                <a:spcPct val="100000"/>
              </a:lnSpc>
              <a:buFont typeface="Wingdings" panose="05000000000000000000" pitchFamily="2" charset="2"/>
              <a:buChar char="§"/>
            </a:pPr>
            <a:r>
              <a:rPr lang="en-US" sz="1400" dirty="0">
                <a:solidFill>
                  <a:schemeClr val="tx1"/>
                </a:solidFill>
              </a:rPr>
              <a:t>Initiative partnership with 3rd party organizations</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161926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chor="ctr">
            <a:normAutofit/>
          </a:bodyPr>
          <a:lstStyle/>
          <a:p>
            <a:pPr algn="ctr"/>
            <a:r>
              <a:rPr lang="en-US" sz="4800" spc="300" dirty="0"/>
              <a:t>Goals for q2 </a:t>
            </a:r>
          </a:p>
        </p:txBody>
      </p:sp>
      <p:pic>
        <p:nvPicPr>
          <p:cNvPr id="14" name="Picture Placeholder 13" descr="person staring at blueprints on a wall">
            <a:extLst>
              <a:ext uri="{FF2B5EF4-FFF2-40B4-BE49-F238E27FC236}">
                <a16:creationId xmlns:a16="http://schemas.microsoft.com/office/drawing/2014/main" id="{0FFF32E4-AD91-40FC-9DF7-A3354578229E}"/>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4341" b="4341"/>
          <a:stretch>
            <a:fillRect/>
          </a:stretch>
        </p:blipFill>
        <p:spPr/>
      </p:pic>
      <p:pic>
        <p:nvPicPr>
          <p:cNvPr id="16" name="Picture Placeholder 15" descr="sticky notes on a clear dry erase board">
            <a:extLst>
              <a:ext uri="{FF2B5EF4-FFF2-40B4-BE49-F238E27FC236}">
                <a16:creationId xmlns:a16="http://schemas.microsoft.com/office/drawing/2014/main" id="{50D4325D-C08E-44CB-8E25-A519866BD2D3}"/>
              </a:ext>
            </a:extLst>
          </p:cNvPr>
          <p:cNvPicPr>
            <a:picLocks noGrp="1" noChangeAspect="1"/>
          </p:cNvPicPr>
          <p:nvPr>
            <p:ph type="pic" sz="quarter" idx="11"/>
          </p:nvPr>
        </p:nvPicPr>
        <p:blipFill>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4341" b="4341"/>
          <a:stretch>
            <a:fillRect/>
          </a:stretch>
        </p:blipFill>
        <p:spPr/>
      </p:pic>
      <p:pic>
        <p:nvPicPr>
          <p:cNvPr id="19" name="Picture Placeholder 18" descr="group of people at a conference table">
            <a:extLst>
              <a:ext uri="{FF2B5EF4-FFF2-40B4-BE49-F238E27FC236}">
                <a16:creationId xmlns:a16="http://schemas.microsoft.com/office/drawing/2014/main" id="{FB89929D-9F1B-48CA-B694-B0344FFC9F65}"/>
              </a:ext>
            </a:extLst>
          </p:cNvPr>
          <p:cNvPicPr>
            <a:picLocks noGrp="1" noChangeAspect="1"/>
          </p:cNvPicPr>
          <p:nvPr>
            <p:ph type="pic" sz="quarter" idx="12"/>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rcRect t="4341" b="4341"/>
          <a:stretch>
            <a:fillRect/>
          </a:stretch>
        </p:blipFill>
        <p:spPr/>
      </p:pic>
      <p:sp>
        <p:nvSpPr>
          <p:cNvPr id="6" name="Text Placeholder 5">
            <a:extLst>
              <a:ext uri="{FF2B5EF4-FFF2-40B4-BE49-F238E27FC236}">
                <a16:creationId xmlns:a16="http://schemas.microsoft.com/office/drawing/2014/main" id="{E4A248D7-680E-4181-9558-ED00D7CEAD68}"/>
              </a:ext>
            </a:extLst>
          </p:cNvPr>
          <p:cNvSpPr>
            <a:spLocks noGrp="1"/>
          </p:cNvSpPr>
          <p:nvPr>
            <p:ph type="body" sz="quarter" idx="13"/>
          </p:nvPr>
        </p:nvSpPr>
        <p:spPr/>
        <p:txBody>
          <a:bodyPr>
            <a:normAutofit/>
          </a:bodyPr>
          <a:lstStyle/>
          <a:p>
            <a:pPr marL="0" indent="0">
              <a:lnSpc>
                <a:spcPct val="100000"/>
              </a:lnSpc>
              <a:spcBef>
                <a:spcPts val="0"/>
              </a:spcBef>
              <a:buNone/>
              <a:defRPr/>
            </a:pPr>
            <a:r>
              <a:rPr lang="en-US" spc="300" dirty="0"/>
              <a:t>BUSINESS </a:t>
            </a:r>
            <a:br>
              <a:rPr lang="en-US" spc="300" dirty="0"/>
            </a:br>
            <a:r>
              <a:rPr lang="en-US" spc="300" dirty="0"/>
              <a:t>PRIORITIES</a:t>
            </a:r>
          </a:p>
          <a:p>
            <a:pPr marL="228600" indent="-228600">
              <a:lnSpc>
                <a:spcPct val="100000"/>
              </a:lnSpc>
              <a:buFont typeface="Wingdings" panose="05000000000000000000" pitchFamily="2" charset="2"/>
              <a:buChar char="§"/>
              <a:defRPr/>
            </a:pPr>
            <a:r>
              <a:rPr lang="en-US" sz="1400" spc="0" dirty="0"/>
              <a:t>Increase customer satisfaction by 2%</a:t>
            </a:r>
          </a:p>
          <a:p>
            <a:pPr marL="228600" indent="-228600">
              <a:lnSpc>
                <a:spcPct val="100000"/>
              </a:lnSpc>
              <a:buFont typeface="Wingdings" panose="05000000000000000000" pitchFamily="2" charset="2"/>
              <a:buChar char="§"/>
              <a:defRPr/>
            </a:pPr>
            <a:r>
              <a:rPr lang="en-US" sz="1400" spc="0" dirty="0"/>
              <a:t>Maintain growth</a:t>
            </a:r>
          </a:p>
          <a:p>
            <a:pPr marL="0" indent="0">
              <a:lnSpc>
                <a:spcPct val="100000"/>
              </a:lnSpc>
              <a:spcBef>
                <a:spcPts val="0"/>
              </a:spcBef>
              <a:buNone/>
              <a:defRPr/>
            </a:pPr>
            <a:endParaRPr lang="en-US" spc="300" dirty="0"/>
          </a:p>
          <a:p>
            <a:endParaRPr lang="en-US" dirty="0"/>
          </a:p>
        </p:txBody>
      </p:sp>
      <p:sp>
        <p:nvSpPr>
          <p:cNvPr id="12" name="Content Placeholder 24">
            <a:extLst>
              <a:ext uri="{FF2B5EF4-FFF2-40B4-BE49-F238E27FC236}">
                <a16:creationId xmlns:a16="http://schemas.microsoft.com/office/drawing/2014/main" id="{3DD3B9ED-231E-423D-B8D7-6DE1C249CA4E}"/>
              </a:ext>
            </a:extLst>
          </p:cNvPr>
          <p:cNvSpPr txBox="1">
            <a:spLocks/>
          </p:cNvSpPr>
          <p:nvPr/>
        </p:nvSpPr>
        <p:spPr>
          <a:xfrm>
            <a:off x="4541520" y="3670301"/>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spc="300" dirty="0"/>
              <a:t>ADDED </a:t>
            </a:r>
            <a:br>
              <a:rPr lang="en-US" sz="2400" spc="300" dirty="0"/>
            </a:br>
            <a:r>
              <a:rPr lang="en-US" sz="2400" spc="300" dirty="0"/>
              <a:t>PRIORITIES</a:t>
            </a:r>
          </a:p>
          <a:p>
            <a:pPr>
              <a:lnSpc>
                <a:spcPct val="100000"/>
              </a:lnSpc>
              <a:buFont typeface="Wingdings" panose="05000000000000000000" pitchFamily="2" charset="2"/>
              <a:buChar char="§"/>
              <a:defRPr/>
            </a:pPr>
            <a:r>
              <a:rPr lang="en-US" sz="1400" dirty="0"/>
              <a:t>Improve social media presence</a:t>
            </a:r>
          </a:p>
          <a:p>
            <a:pPr>
              <a:lnSpc>
                <a:spcPct val="100000"/>
              </a:lnSpc>
              <a:buFont typeface="Wingdings" panose="05000000000000000000" pitchFamily="2" charset="2"/>
              <a:buChar char="§"/>
              <a:defRPr/>
            </a:pPr>
            <a:r>
              <a:rPr lang="en-US" sz="1400" dirty="0"/>
              <a:t>Ensure the cost of development stays below budget</a:t>
            </a:r>
          </a:p>
          <a:p>
            <a:endParaRPr lang="en-US" dirty="0"/>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8122920" y="3670302"/>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2400" spc="300" dirty="0"/>
              <a:t>EMPLOYEE OPPORTUNITIES</a:t>
            </a:r>
          </a:p>
          <a:p>
            <a:pPr>
              <a:lnSpc>
                <a:spcPct val="100000"/>
              </a:lnSpc>
              <a:buFont typeface="Wingdings" panose="05000000000000000000" pitchFamily="2" charset="2"/>
              <a:buChar char="§"/>
              <a:defRPr/>
            </a:pPr>
            <a:r>
              <a:rPr lang="en-US" sz="1400" dirty="0"/>
              <a:t>Interns begin</a:t>
            </a:r>
          </a:p>
          <a:p>
            <a:pPr>
              <a:lnSpc>
                <a:spcPct val="100000"/>
              </a:lnSpc>
              <a:buFont typeface="Wingdings" panose="05000000000000000000" pitchFamily="2" charset="2"/>
              <a:buChar char="§"/>
              <a:defRPr/>
            </a:pPr>
            <a:r>
              <a:rPr lang="en-US" sz="1400" dirty="0"/>
              <a:t>Indoor rec leagues</a:t>
            </a:r>
          </a:p>
          <a:p>
            <a:pPr>
              <a:lnSpc>
                <a:spcPct val="100000"/>
              </a:lnSpc>
              <a:buFont typeface="Wingdings" panose="05000000000000000000" pitchFamily="2" charset="2"/>
              <a:buChar char="§"/>
              <a:defRPr/>
            </a:pPr>
            <a:r>
              <a:rPr lang="en-US" sz="1400" dirty="0"/>
              <a:t>Chess tournaments</a:t>
            </a:r>
          </a:p>
          <a:p>
            <a:pPr>
              <a:lnSpc>
                <a:spcPct val="100000"/>
              </a:lnSpc>
              <a:buFont typeface="Wingdings" panose="05000000000000000000" pitchFamily="2" charset="2"/>
              <a:buChar char="§"/>
              <a:defRPr/>
            </a:pPr>
            <a:r>
              <a:rPr lang="en-US" sz="1400" dirty="0"/>
              <a:t>Big Game watching party</a:t>
            </a: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71496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fontScale="925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OUR BUSINESS IS GOOD</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GETTING OUR WORK DONE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finished the consolidation project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DELIVERING FOR OUR CUSTOMERS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OUR CUSTOMERS KEEP COMING BACK</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increased customer retention by 4%</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VICTORIA LINDQVIST</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+1 (589) 555-0199</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fontScale="92500"/>
          </a:bodyPr>
          <a:lstStyle/>
          <a:p>
            <a:r>
              <a:rPr lang="en-US" dirty="0"/>
              <a:t>victoria@fabrikam.com</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WWW.FABRIKAM.COM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The Problem</a:t>
            </a:r>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Solution Proposal</a:t>
            </a:r>
          </a:p>
          <a:p>
            <a:pPr marL="285750" indent="-285750">
              <a:buFont typeface="Arial" panose="020B0604020202020204" pitchFamily="34" charset="0"/>
              <a:buChar char="•"/>
            </a:pPr>
            <a:r>
              <a:rPr lang="en-US" dirty="0"/>
              <a:t>Objective</a:t>
            </a:r>
          </a:p>
          <a:p>
            <a:pPr marL="285750" indent="-285750">
              <a:buFont typeface="Arial" panose="020B0604020202020204" pitchFamily="34" charset="0"/>
              <a:buChar char="•"/>
            </a:pPr>
            <a:r>
              <a:rPr lang="en-US" dirty="0"/>
              <a:t>Technology Stack</a:t>
            </a:r>
          </a:p>
          <a:p>
            <a:pPr marL="285750" indent="-285750">
              <a:buFont typeface="Arial" panose="020B0604020202020204" pitchFamily="34" charset="0"/>
              <a:buChar char="•"/>
            </a:pPr>
            <a:r>
              <a:rPr lang="en-US" dirty="0"/>
              <a:t>Blah blah added later</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a:effectLst>
            <a:outerShdw blurRad="50800" dist="38100" dir="2700000" algn="tl" rotWithShape="0">
              <a:prstClr val="black">
                <a:alpha val="40000"/>
              </a:prstClr>
            </a:outerShdw>
            <a:softEdge rad="317500"/>
          </a:effectLst>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Problem</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8" y="2556588"/>
            <a:ext cx="5184712" cy="1091681"/>
          </a:xfrm>
        </p:spPr>
        <p:txBody>
          <a:bodyPr>
            <a:normAutofit fontScale="92500" lnSpcReduction="10000"/>
          </a:bodyPr>
          <a:lstStyle/>
          <a:p>
            <a:pPr marL="0" indent="0">
              <a:buNone/>
            </a:pPr>
            <a:r>
              <a:rPr lang="en-US" dirty="0"/>
              <a:t>If someone purchases a ticket from a train and for some reason is unable to make the journey, the seat remains officially empty for the rest of the whole journey. </a:t>
            </a: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3" name="Text Placeholder 9">
            <a:extLst>
              <a:ext uri="{FF2B5EF4-FFF2-40B4-BE49-F238E27FC236}">
                <a16:creationId xmlns:a16="http://schemas.microsoft.com/office/drawing/2014/main" id="{05719F0D-06AA-8CBA-36CB-F719CB05A1A4}"/>
              </a:ext>
            </a:extLst>
          </p:cNvPr>
          <p:cNvSpPr txBox="1">
            <a:spLocks/>
          </p:cNvSpPr>
          <p:nvPr/>
        </p:nvSpPr>
        <p:spPr>
          <a:xfrm>
            <a:off x="1199515" y="5018203"/>
            <a:ext cx="3017520" cy="81213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rtl="0">
              <a:spcBef>
                <a:spcPts val="1000"/>
              </a:spcBef>
              <a:spcAft>
                <a:spcPts val="0"/>
              </a:spcAft>
            </a:pPr>
            <a:endParaRPr lang="en-US" dirty="0"/>
          </a:p>
          <a:p>
            <a:pPr rtl="0">
              <a:spcBef>
                <a:spcPts val="1000"/>
              </a:spcBef>
              <a:spcAft>
                <a:spcPts val="0"/>
              </a:spcAft>
            </a:pPr>
            <a:endParaRPr lang="en-US" dirty="0"/>
          </a:p>
          <a:p>
            <a:pPr rtl="0">
              <a:spcBef>
                <a:spcPts val="1000"/>
              </a:spcBef>
              <a:spcAft>
                <a:spcPts val="0"/>
              </a:spcAft>
            </a:pPr>
            <a:r>
              <a:rPr lang="en-US" dirty="0"/>
              <a:t>Scope : Transport Efficiency In Bangladesh</a:t>
            </a:r>
          </a:p>
          <a:p>
            <a:pPr rtl="0">
              <a:spcBef>
                <a:spcPts val="1000"/>
              </a:spcBef>
              <a:spcAft>
                <a:spcPts val="0"/>
              </a:spcAft>
            </a:pPr>
            <a:br>
              <a:rPr lang="en-US" dirty="0"/>
            </a:br>
            <a:endParaRPr lang="en-US" dirty="0"/>
          </a:p>
        </p:txBody>
      </p:sp>
      <p:sp>
        <p:nvSpPr>
          <p:cNvPr id="7" name="TextBox 6">
            <a:extLst>
              <a:ext uri="{FF2B5EF4-FFF2-40B4-BE49-F238E27FC236}">
                <a16:creationId xmlns:a16="http://schemas.microsoft.com/office/drawing/2014/main" id="{665684C7-D73E-4F0C-F6C0-876B61B7A93E}"/>
              </a:ext>
            </a:extLst>
          </p:cNvPr>
          <p:cNvSpPr txBox="1"/>
          <p:nvPr/>
        </p:nvSpPr>
        <p:spPr>
          <a:xfrm flipH="1">
            <a:off x="6095996" y="3770717"/>
            <a:ext cx="5072746" cy="705258"/>
          </a:xfrm>
          <a:prstGeom prst="rect">
            <a:avLst/>
          </a:prstGeom>
          <a:noFill/>
        </p:spPr>
        <p:txBody>
          <a:bodyPr wrap="square" rtlCol="0">
            <a:spAutoFit/>
          </a:bodyPr>
          <a:lstStyle/>
          <a:p>
            <a:pPr>
              <a:lnSpc>
                <a:spcPct val="150000"/>
              </a:lnSpc>
            </a:pPr>
            <a:r>
              <a:rPr lang="en-US" sz="1400" dirty="0"/>
              <a:t>It causes a lot of people to suffer and wastage of resource, although they could have </a:t>
            </a:r>
            <a:r>
              <a:rPr lang="en-US" sz="1400" dirty="0">
                <a:solidFill>
                  <a:srgbClr val="2F3342"/>
                </a:solidFill>
              </a:rPr>
              <a:t>travelled</a:t>
            </a:r>
            <a:r>
              <a:rPr lang="en-US" sz="1400" dirty="0"/>
              <a:t> in that seat. </a:t>
            </a:r>
          </a:p>
        </p:txBody>
      </p:sp>
      <p:sp>
        <p:nvSpPr>
          <p:cNvPr id="11" name="TextBox 10">
            <a:extLst>
              <a:ext uri="{FF2B5EF4-FFF2-40B4-BE49-F238E27FC236}">
                <a16:creationId xmlns:a16="http://schemas.microsoft.com/office/drawing/2014/main" id="{6496D5C8-1E43-C81D-3F9F-82805368BC6B}"/>
              </a:ext>
            </a:extLst>
          </p:cNvPr>
          <p:cNvSpPr txBox="1"/>
          <p:nvPr/>
        </p:nvSpPr>
        <p:spPr>
          <a:xfrm>
            <a:off x="6095996" y="4826675"/>
            <a:ext cx="5055171" cy="1567032"/>
          </a:xfrm>
          <a:prstGeom prst="rect">
            <a:avLst/>
          </a:prstGeom>
          <a:noFill/>
        </p:spPr>
        <p:txBody>
          <a:bodyPr wrap="square" rtlCol="0">
            <a:spAutoFit/>
          </a:bodyPr>
          <a:lstStyle/>
          <a:p>
            <a:r>
              <a:rPr lang="en-US" sz="1400" dirty="0"/>
              <a:t>For instance, </a:t>
            </a:r>
          </a:p>
          <a:p>
            <a:pPr>
              <a:lnSpc>
                <a:spcPct val="150000"/>
              </a:lnSpc>
            </a:pPr>
            <a:r>
              <a:rPr lang="en-US" sz="1400" dirty="0"/>
              <a:t>If I issue a ticket from Dhaka to Sylhet and cannot make the journey, then a person who needs to travel from </a:t>
            </a:r>
            <a:r>
              <a:rPr lang="en-US" sz="1400" dirty="0" err="1"/>
              <a:t>Brahmanbaria</a:t>
            </a:r>
            <a:r>
              <a:rPr lang="en-US" sz="1400" dirty="0"/>
              <a:t> to Sylhet can easily go in the seat that I booked. But due to the lack of a proper management system, he is unable to get that ticket.</a:t>
            </a:r>
          </a:p>
        </p:txBody>
      </p:sp>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Solution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388637"/>
            <a:ext cx="5453269" cy="1942731"/>
          </a:xfrm>
        </p:spPr>
        <p:txBody>
          <a:bodyPr>
            <a:normAutofit fontScale="92500" lnSpcReduction="10000"/>
          </a:bodyPr>
          <a:lstStyle/>
          <a:p>
            <a:pPr>
              <a:buFont typeface="Wingdings" panose="05000000000000000000" pitchFamily="2" charset="2"/>
              <a:buChar char="v"/>
            </a:pPr>
            <a:r>
              <a:rPr lang="en-US" sz="1800" dirty="0"/>
              <a:t>Online Ticket Service</a:t>
            </a:r>
          </a:p>
          <a:p>
            <a:pPr>
              <a:buFont typeface="Wingdings" panose="05000000000000000000" pitchFamily="2" charset="2"/>
              <a:buChar char="v"/>
            </a:pPr>
            <a:r>
              <a:rPr lang="en-US" sz="1800" dirty="0"/>
              <a:t>Transactions between :</a:t>
            </a:r>
          </a:p>
          <a:p>
            <a:pPr lvl="1"/>
            <a:r>
              <a:rPr lang="en-US" sz="1800" dirty="0">
                <a:solidFill>
                  <a:schemeClr val="accent1">
                    <a:lumMod val="75000"/>
                  </a:schemeClr>
                </a:solidFill>
              </a:rPr>
              <a:t>Server and user</a:t>
            </a:r>
            <a:r>
              <a:rPr lang="en-US" sz="1800" dirty="0"/>
              <a:t> </a:t>
            </a:r>
          </a:p>
          <a:p>
            <a:pPr lvl="1"/>
            <a:r>
              <a:rPr lang="en-US" sz="2200" dirty="0">
                <a:solidFill>
                  <a:srgbClr val="C00000"/>
                </a:solidFill>
              </a:rPr>
              <a:t>User and user</a:t>
            </a:r>
          </a:p>
          <a:p>
            <a:pPr lvl="1"/>
            <a:endParaRPr lang="en-US" sz="1600" dirty="0">
              <a:solidFill>
                <a:srgbClr val="C00000"/>
              </a:solidFill>
            </a:endParaRPr>
          </a:p>
          <a:p>
            <a:pPr marL="457200" lvl="1"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3" name="TextBox 2">
            <a:extLst>
              <a:ext uri="{FF2B5EF4-FFF2-40B4-BE49-F238E27FC236}">
                <a16:creationId xmlns:a16="http://schemas.microsoft.com/office/drawing/2014/main" id="{35200CBD-A90B-F7A5-D22A-F5E390199F11}"/>
              </a:ext>
            </a:extLst>
          </p:cNvPr>
          <p:cNvSpPr txBox="1"/>
          <p:nvPr/>
        </p:nvSpPr>
        <p:spPr>
          <a:xfrm>
            <a:off x="6096000" y="772549"/>
            <a:ext cx="4038134" cy="584775"/>
          </a:xfrm>
          <a:prstGeom prst="rect">
            <a:avLst/>
          </a:prstGeom>
          <a:noFill/>
        </p:spPr>
        <p:txBody>
          <a:bodyPr wrap="square" rtlCol="0">
            <a:spAutoFit/>
          </a:bodyPr>
          <a:lstStyle/>
          <a:p>
            <a:r>
              <a:rPr lang="en-US" sz="3200" dirty="0">
                <a:latin typeface="+mj-lt"/>
              </a:rPr>
              <a:t>BRIEF DISCUSSION ON</a:t>
            </a:r>
          </a:p>
        </p:txBody>
      </p:sp>
      <p:sp>
        <p:nvSpPr>
          <p:cNvPr id="7" name="TextBox 6">
            <a:extLst>
              <a:ext uri="{FF2B5EF4-FFF2-40B4-BE49-F238E27FC236}">
                <a16:creationId xmlns:a16="http://schemas.microsoft.com/office/drawing/2014/main" id="{2F5709EF-1AB5-5317-E3A0-3B460E13A47A}"/>
              </a:ext>
            </a:extLst>
          </p:cNvPr>
          <p:cNvSpPr txBox="1"/>
          <p:nvPr/>
        </p:nvSpPr>
        <p:spPr>
          <a:xfrm>
            <a:off x="6096000" y="4954555"/>
            <a:ext cx="5453269" cy="646331"/>
          </a:xfrm>
          <a:prstGeom prst="rect">
            <a:avLst/>
          </a:prstGeom>
          <a:noFill/>
        </p:spPr>
        <p:txBody>
          <a:bodyPr wrap="square" rtlCol="0">
            <a:spAutoFit/>
          </a:bodyPr>
          <a:lstStyle/>
          <a:p>
            <a:r>
              <a:rPr lang="en-US" dirty="0"/>
              <a:t>If someone cancels a ticket, this will be informed to the first user of the queue who requested for a ticket. </a:t>
            </a:r>
          </a:p>
        </p:txBody>
      </p:sp>
      <p:sp>
        <p:nvSpPr>
          <p:cNvPr id="11" name="TextBox 10">
            <a:extLst>
              <a:ext uri="{FF2B5EF4-FFF2-40B4-BE49-F238E27FC236}">
                <a16:creationId xmlns:a16="http://schemas.microsoft.com/office/drawing/2014/main" id="{BC8603A3-5D8D-4E09-AFE9-AF30C8D5B206}"/>
              </a:ext>
            </a:extLst>
          </p:cNvPr>
          <p:cNvSpPr txBox="1"/>
          <p:nvPr/>
        </p:nvSpPr>
        <p:spPr>
          <a:xfrm>
            <a:off x="6096000" y="5840963"/>
            <a:ext cx="5453269" cy="646331"/>
          </a:xfrm>
          <a:prstGeom prst="rect">
            <a:avLst/>
          </a:prstGeom>
          <a:noFill/>
        </p:spPr>
        <p:txBody>
          <a:bodyPr wrap="square" rtlCol="0">
            <a:spAutoFit/>
          </a:bodyPr>
          <a:lstStyle/>
          <a:p>
            <a:r>
              <a:rPr lang="en-US" dirty="0"/>
              <a:t>Transaction between the two users and the user can also travel with the ticket from his station.</a:t>
            </a:r>
          </a:p>
        </p:txBody>
      </p:sp>
    </p:spTree>
    <p:extLst>
      <p:ext uri="{BB962C8B-B14F-4D97-AF65-F5344CB8AC3E}">
        <p14:creationId xmlns:p14="http://schemas.microsoft.com/office/powerpoint/2010/main" val="423230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anim calcmode="lin" valueType="num">
                                      <p:cBhvr>
                                        <p:cTn id="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C U T </a:t>
            </a:r>
            <a:r>
              <a:rPr lang="en-US" dirty="0" err="1"/>
              <a:t>T</a:t>
            </a:r>
            <a:r>
              <a:rPr lang="en-US" dirty="0"/>
              <a:t> I C K</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grpId="0" nodeType="clickEffect">
                                  <p:stCondLst>
                                    <p:cond delay="0"/>
                                  </p:stCondLst>
                                  <p:childTnLst>
                                    <p:animRot by="120000">
                                      <p:cBhvr>
                                        <p:cTn id="24" dur="100" fill="hold">
                                          <p:stCondLst>
                                            <p:cond delay="0"/>
                                          </p:stCondLst>
                                        </p:cTn>
                                        <p:tgtEl>
                                          <p:spTgt spid="2">
                                            <p:bg/>
                                          </p:spTgt>
                                        </p:tgtEl>
                                        <p:attrNameLst>
                                          <p:attrName>r</p:attrName>
                                        </p:attrNameLst>
                                      </p:cBhvr>
                                    </p:animRot>
                                    <p:animRot by="-240000">
                                      <p:cBhvr>
                                        <p:cTn id="25" dur="200" fill="hold">
                                          <p:stCondLst>
                                            <p:cond delay="200"/>
                                          </p:stCondLst>
                                        </p:cTn>
                                        <p:tgtEl>
                                          <p:spTgt spid="2">
                                            <p:bg/>
                                          </p:spTgt>
                                        </p:tgtEl>
                                        <p:attrNameLst>
                                          <p:attrName>r</p:attrName>
                                        </p:attrNameLst>
                                      </p:cBhvr>
                                    </p:animRot>
                                    <p:animRot by="240000">
                                      <p:cBhvr>
                                        <p:cTn id="26" dur="200" fill="hold">
                                          <p:stCondLst>
                                            <p:cond delay="400"/>
                                          </p:stCondLst>
                                        </p:cTn>
                                        <p:tgtEl>
                                          <p:spTgt spid="2">
                                            <p:bg/>
                                          </p:spTgt>
                                        </p:tgtEl>
                                        <p:attrNameLst>
                                          <p:attrName>r</p:attrName>
                                        </p:attrNameLst>
                                      </p:cBhvr>
                                    </p:animRot>
                                    <p:animRot by="-240000">
                                      <p:cBhvr>
                                        <p:cTn id="27" dur="200" fill="hold">
                                          <p:stCondLst>
                                            <p:cond delay="600"/>
                                          </p:stCondLst>
                                        </p:cTn>
                                        <p:tgtEl>
                                          <p:spTgt spid="2">
                                            <p:bg/>
                                          </p:spTgt>
                                        </p:tgtEl>
                                        <p:attrNameLst>
                                          <p:attrName>r</p:attrName>
                                        </p:attrNameLst>
                                      </p:cBhvr>
                                    </p:animRot>
                                    <p:animRot by="120000">
                                      <p:cBhvr>
                                        <p:cTn id="28" dur="200" fill="hold">
                                          <p:stCondLst>
                                            <p:cond delay="800"/>
                                          </p:stCondLst>
                                        </p:cTn>
                                        <p:tgtEl>
                                          <p:spTgt spid="2">
                                            <p:bg/>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grpId="0" nodeType="clickEffect">
                                  <p:stCondLst>
                                    <p:cond delay="0"/>
                                  </p:stCondLst>
                                  <p:childTnLst>
                                    <p:animRot by="120000">
                                      <p:cBhvr>
                                        <p:cTn id="32" dur="100" fill="hold">
                                          <p:stCondLst>
                                            <p:cond delay="0"/>
                                          </p:stCondLst>
                                        </p:cTn>
                                        <p:tgtEl>
                                          <p:spTgt spid="2">
                                            <p:txEl>
                                              <p:pRg st="0" end="0"/>
                                            </p:txEl>
                                          </p:spTgt>
                                        </p:tgtEl>
                                        <p:attrNameLst>
                                          <p:attrName>r</p:attrName>
                                        </p:attrNameLst>
                                      </p:cBhvr>
                                    </p:animRot>
                                    <p:animRot by="-240000">
                                      <p:cBhvr>
                                        <p:cTn id="33" dur="200" fill="hold">
                                          <p:stCondLst>
                                            <p:cond delay="200"/>
                                          </p:stCondLst>
                                        </p:cTn>
                                        <p:tgtEl>
                                          <p:spTgt spid="2">
                                            <p:txEl>
                                              <p:pRg st="0" end="0"/>
                                            </p:txEl>
                                          </p:spTgt>
                                        </p:tgtEl>
                                        <p:attrNameLst>
                                          <p:attrName>r</p:attrName>
                                        </p:attrNameLst>
                                      </p:cBhvr>
                                    </p:animRot>
                                    <p:animRot by="240000">
                                      <p:cBhvr>
                                        <p:cTn id="34" dur="200" fill="hold">
                                          <p:stCondLst>
                                            <p:cond delay="400"/>
                                          </p:stCondLst>
                                        </p:cTn>
                                        <p:tgtEl>
                                          <p:spTgt spid="2">
                                            <p:txEl>
                                              <p:pRg st="0" end="0"/>
                                            </p:txEl>
                                          </p:spTgt>
                                        </p:tgtEl>
                                        <p:attrNameLst>
                                          <p:attrName>r</p:attrName>
                                        </p:attrNameLst>
                                      </p:cBhvr>
                                    </p:animRot>
                                    <p:animRot by="-240000">
                                      <p:cBhvr>
                                        <p:cTn id="35" dur="200" fill="hold">
                                          <p:stCondLst>
                                            <p:cond delay="600"/>
                                          </p:stCondLst>
                                        </p:cTn>
                                        <p:tgtEl>
                                          <p:spTgt spid="2">
                                            <p:txEl>
                                              <p:pRg st="0" end="0"/>
                                            </p:txEl>
                                          </p:spTgt>
                                        </p:tgtEl>
                                        <p:attrNameLst>
                                          <p:attrName>r</p:attrName>
                                        </p:attrNameLst>
                                      </p:cBhvr>
                                    </p:animRot>
                                    <p:animRot by="120000">
                                      <p:cBhvr>
                                        <p:cTn id="36" dur="200" fill="hold">
                                          <p:stCondLst>
                                            <p:cond delay="800"/>
                                          </p:stCondLst>
                                        </p:cTn>
                                        <p:tgtEl>
                                          <p:spTgt spid="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21" y="2416628"/>
            <a:ext cx="2388636" cy="1399592"/>
          </a:xfrm>
        </p:spPr>
        <p:txBody>
          <a:bodyPr>
            <a:normAutofit/>
          </a:bodyPr>
          <a:lstStyle/>
          <a:p>
            <a:r>
              <a:rPr lang="en-US" sz="2400" dirty="0"/>
              <a:t>F E A T U R E</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3451344" y="655319"/>
            <a:ext cx="6925015" cy="5151923"/>
          </a:xfrm>
        </p:spPr>
        <p:txBody>
          <a:bodyPr/>
          <a:lstStyle/>
          <a:p>
            <a:pPr marL="457200" indent="-457200" algn="l">
              <a:buFont typeface="Arial" panose="020B0604020202020204" pitchFamily="34" charset="0"/>
              <a:buChar char="•"/>
            </a:pPr>
            <a:r>
              <a:rPr lang="en-US" sz="1800" dirty="0"/>
              <a:t>Purchasing e-Tickets.</a:t>
            </a:r>
          </a:p>
          <a:p>
            <a:pPr marL="457200" indent="-457200" algn="l">
              <a:buFont typeface="Arial" panose="020B0604020202020204" pitchFamily="34" charset="0"/>
              <a:buChar char="•"/>
            </a:pPr>
            <a:r>
              <a:rPr lang="en-US" sz="1800" dirty="0"/>
              <a:t>Directly Selling e-Tickets to another end user if someone is unable to travel with a ticket.</a:t>
            </a:r>
          </a:p>
          <a:p>
            <a:pPr marL="457200" indent="-457200" algn="l">
              <a:buFont typeface="Arial" panose="020B0604020202020204" pitchFamily="34" charset="0"/>
              <a:buChar char="•"/>
            </a:pPr>
            <a:r>
              <a:rPr lang="en-US" sz="1800" dirty="0"/>
              <a:t>If someone is unable to make the journey then, he can cancel the ticket and this will be informed through email or SMS to all the users who had requested for the ticket.</a:t>
            </a:r>
          </a:p>
          <a:p>
            <a:pPr marL="457200" indent="-457200" algn="l">
              <a:buFont typeface="Arial" panose="020B0604020202020204" pitchFamily="34" charset="0"/>
              <a:buChar char="•"/>
            </a:pPr>
            <a:r>
              <a:rPr lang="en-US" sz="1800" dirty="0"/>
              <a:t>If any user buy the ticket, there will be a transaction between these two users. Thus, the user who could not travel will also get a refund. Along with that, user also gets a seat.</a:t>
            </a:r>
          </a:p>
          <a:p>
            <a:pPr marL="457200" indent="-457200" algn="l">
              <a:buFont typeface="Arial" panose="020B0604020202020204" pitchFamily="34" charset="0"/>
              <a:buChar char="•"/>
            </a:pPr>
            <a:r>
              <a:rPr lang="en-US" sz="1800" dirty="0"/>
              <a:t>An user will get an email or SMS to confirm their onboarding and ask him to cancel the ticket if he is unable to travel for some reason at the same time of the train departure.</a:t>
            </a:r>
          </a:p>
        </p:txBody>
      </p: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additive="base">
                                        <p:cTn id="2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additive="base">
                                        <p:cTn id="3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TECHNOLOGY STACK</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06073" y="1586204"/>
            <a:ext cx="4823926" cy="4584332"/>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000" dirty="0"/>
              <a:t>ANDROID CLIENT : Flutter</a:t>
            </a:r>
          </a:p>
          <a:p>
            <a:pPr marL="285750" indent="-285750">
              <a:lnSpc>
                <a:spcPct val="250000"/>
              </a:lnSpc>
              <a:buFont typeface="Arial" panose="020B0604020202020204" pitchFamily="34" charset="0"/>
              <a:buChar char="•"/>
            </a:pPr>
            <a:r>
              <a:rPr lang="en-US" sz="2000" dirty="0"/>
              <a:t>WEB CLIENT : React.js</a:t>
            </a:r>
          </a:p>
          <a:p>
            <a:pPr marL="285750" indent="-285750">
              <a:lnSpc>
                <a:spcPct val="250000"/>
              </a:lnSpc>
              <a:buFont typeface="Arial" panose="020B0604020202020204" pitchFamily="34" charset="0"/>
              <a:buChar char="•"/>
            </a:pPr>
            <a:r>
              <a:rPr lang="en-US" sz="2000" dirty="0"/>
              <a:t>WEB SERVER : Node.js</a:t>
            </a:r>
          </a:p>
          <a:p>
            <a:pPr marL="285750" indent="-285750">
              <a:lnSpc>
                <a:spcPct val="250000"/>
              </a:lnSpc>
              <a:buFont typeface="Arial" panose="020B0604020202020204" pitchFamily="34" charset="0"/>
              <a:buChar char="•"/>
            </a:pPr>
            <a:r>
              <a:rPr lang="en-US" sz="2000" dirty="0"/>
              <a:t>DATABASE : MongoDB</a:t>
            </a:r>
          </a:p>
          <a:p>
            <a:pPr marL="285750" indent="-285750">
              <a:lnSpc>
                <a:spcPct val="250000"/>
              </a:lnSpc>
              <a:buFont typeface="Arial" panose="020B0604020202020204" pitchFamily="34" charset="0"/>
              <a:buChar char="•"/>
            </a:pPr>
            <a:r>
              <a:rPr lang="en-US" sz="2000" dirty="0"/>
              <a:t>VERSION CONTROL : Git</a:t>
            </a:r>
          </a:p>
          <a:p>
            <a:pPr marL="285750" indent="-285750">
              <a:lnSpc>
                <a:spcPct val="250000"/>
              </a:lnSpc>
              <a:buFont typeface="Arial" panose="020B0604020202020204" pitchFamily="34" charset="0"/>
              <a:buChar char="•"/>
            </a:pPr>
            <a:r>
              <a:rPr lang="en-US" sz="2000" dirty="0"/>
              <a:t>COLLABORATION : </a:t>
            </a:r>
            <a:r>
              <a:rPr lang="en-US" sz="2000" dirty="0" err="1"/>
              <a:t>Github</a:t>
            </a:r>
            <a:endParaRPr lang="en-US" sz="2000" dirty="0"/>
          </a:p>
        </p:txBody>
      </p:sp>
    </p:spTree>
    <p:extLst>
      <p:ext uri="{BB962C8B-B14F-4D97-AF65-F5344CB8AC3E}">
        <p14:creationId xmlns:p14="http://schemas.microsoft.com/office/powerpoint/2010/main" val="316440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86609" y="301260"/>
            <a:ext cx="11002962" cy="637109"/>
          </a:xfrm>
        </p:spPr>
        <p:txBody>
          <a:bodyPr/>
          <a:lstStyle/>
          <a:p>
            <a:r>
              <a:rPr lang="en-US" dirty="0"/>
              <a:t>System architecture</a:t>
            </a:r>
          </a:p>
        </p:txBody>
      </p:sp>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693616241"/>
              </p:ext>
            </p:extLst>
          </p:nvPr>
        </p:nvGraphicFramePr>
        <p:xfrm>
          <a:off x="840260" y="1482395"/>
          <a:ext cx="127399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4" name="Flowchart: Terminator 3">
            <a:extLst>
              <a:ext uri="{FF2B5EF4-FFF2-40B4-BE49-F238E27FC236}">
                <a16:creationId xmlns:a16="http://schemas.microsoft.com/office/drawing/2014/main" id="{578C56CE-B83F-D7EB-77A8-9DDFC75667F4}"/>
              </a:ext>
            </a:extLst>
          </p:cNvPr>
          <p:cNvSpPr/>
          <p:nvPr/>
        </p:nvSpPr>
        <p:spPr>
          <a:xfrm>
            <a:off x="1783450" y="1288267"/>
            <a:ext cx="1082351" cy="388257"/>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User</a:t>
            </a:r>
          </a:p>
        </p:txBody>
      </p:sp>
      <p:cxnSp>
        <p:nvCxnSpPr>
          <p:cNvPr id="13" name="Connector: Elbow 12">
            <a:extLst>
              <a:ext uri="{FF2B5EF4-FFF2-40B4-BE49-F238E27FC236}">
                <a16:creationId xmlns:a16="http://schemas.microsoft.com/office/drawing/2014/main" id="{3C20A785-10A4-A94D-8EF3-D8000FC10A0D}"/>
              </a:ext>
            </a:extLst>
          </p:cNvPr>
          <p:cNvCxnSpPr>
            <a:cxnSpLocks/>
          </p:cNvCxnSpPr>
          <p:nvPr/>
        </p:nvCxnSpPr>
        <p:spPr>
          <a:xfrm>
            <a:off x="2865801" y="1475117"/>
            <a:ext cx="2182060" cy="2416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6E21BFB-8F8C-C9B1-285D-E961F4125C1A}"/>
              </a:ext>
            </a:extLst>
          </p:cNvPr>
          <p:cNvSpPr/>
          <p:nvPr/>
        </p:nvSpPr>
        <p:spPr>
          <a:xfrm>
            <a:off x="5047861" y="1366834"/>
            <a:ext cx="1156996" cy="699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21" name="Connector: Elbow 20">
            <a:extLst>
              <a:ext uri="{FF2B5EF4-FFF2-40B4-BE49-F238E27FC236}">
                <a16:creationId xmlns:a16="http://schemas.microsoft.com/office/drawing/2014/main" id="{33BC2C73-B4FF-3890-3E8A-F6F0E32E4FE7}"/>
              </a:ext>
            </a:extLst>
          </p:cNvPr>
          <p:cNvCxnSpPr>
            <a:cxnSpLocks/>
          </p:cNvCxnSpPr>
          <p:nvPr/>
        </p:nvCxnSpPr>
        <p:spPr>
          <a:xfrm rot="5400000">
            <a:off x="1151446" y="5410408"/>
            <a:ext cx="613303" cy="296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a:xfrm>
            <a:off x="0" y="-38100"/>
            <a:ext cx="6096000" cy="6867922"/>
          </a:xfrm>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prototype</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06073" y="1586204"/>
            <a:ext cx="4823926" cy="431393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dirty="0"/>
              <a:t>Database (SQL for transactions and strong consistency)</a:t>
            </a:r>
          </a:p>
          <a:p>
            <a:pPr marL="285750" indent="-285750">
              <a:lnSpc>
                <a:spcPct val="250000"/>
              </a:lnSpc>
              <a:buFont typeface="Arial" panose="020B0604020202020204" pitchFamily="34" charset="0"/>
              <a:buChar char="•"/>
            </a:pPr>
            <a:r>
              <a:rPr lang="en-US" sz="1400" dirty="0"/>
              <a:t>Ticket purchasing(For any kind of monetary transactions we will be using a wallet point in the prototype).</a:t>
            </a:r>
          </a:p>
          <a:p>
            <a:pPr marL="285750" indent="-285750">
              <a:lnSpc>
                <a:spcPct val="250000"/>
              </a:lnSpc>
              <a:buFont typeface="Arial" panose="020B0604020202020204" pitchFamily="34" charset="0"/>
              <a:buChar char="•"/>
            </a:pPr>
            <a:r>
              <a:rPr lang="en-US" sz="1400" dirty="0"/>
              <a:t>Ticket requesting system.</a:t>
            </a:r>
          </a:p>
          <a:p>
            <a:pPr marL="285750" indent="-285750">
              <a:lnSpc>
                <a:spcPct val="250000"/>
              </a:lnSpc>
              <a:buFont typeface="Arial" panose="020B0604020202020204" pitchFamily="34" charset="0"/>
              <a:buChar char="•"/>
            </a:pPr>
            <a:r>
              <a:rPr lang="en-US" sz="1400" dirty="0"/>
              <a:t>Ticket cancellation and sending notifications to the requested users.</a:t>
            </a:r>
          </a:p>
          <a:p>
            <a:pPr marL="285750" indent="-285750">
              <a:lnSpc>
                <a:spcPct val="250000"/>
              </a:lnSpc>
              <a:buFont typeface="Arial" panose="020B0604020202020204" pitchFamily="34" charset="0"/>
              <a:buChar char="•"/>
            </a:pPr>
            <a:r>
              <a:rPr lang="en-US" sz="1400" dirty="0"/>
              <a:t>Lock based protocol for handling concurrency in transactions.</a:t>
            </a:r>
          </a:p>
        </p:txBody>
      </p:sp>
    </p:spTree>
    <p:extLst>
      <p:ext uri="{BB962C8B-B14F-4D97-AF65-F5344CB8AC3E}">
        <p14:creationId xmlns:p14="http://schemas.microsoft.com/office/powerpoint/2010/main" val="6962826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purl.org/dc/dcmitype/"/>
    <ds:schemaRef ds:uri="http://purl.org/dc/terms/"/>
    <ds:schemaRef ds:uri="71af3243-3dd4-4a8d-8c0d-dd76da1f02a5"/>
    <ds:schemaRef ds:uri="16c05727-aa75-4e4a-9b5f-8a80a1165891"/>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presentation</Template>
  <TotalTime>290</TotalTime>
  <Words>797</Words>
  <Application>Microsoft Office PowerPoint</Application>
  <PresentationFormat>Widescreen</PresentationFormat>
  <Paragraphs>178</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Biome Light</vt:lpstr>
      <vt:lpstr>Calibri</vt:lpstr>
      <vt:lpstr>Calibri Light</vt:lpstr>
      <vt:lpstr>Wingdings</vt:lpstr>
      <vt:lpstr>Office Theme</vt:lpstr>
      <vt:lpstr>SUST_AGILE_TEAM</vt:lpstr>
      <vt:lpstr>Agenda</vt:lpstr>
      <vt:lpstr>INTRODUCTION</vt:lpstr>
      <vt:lpstr>PowerPoint Presentation</vt:lpstr>
      <vt:lpstr>C U T T I C K</vt:lpstr>
      <vt:lpstr>F E A T U R E</vt:lpstr>
      <vt:lpstr>PowerPoint Presentation</vt:lpstr>
      <vt:lpstr>System architecture</vt:lpstr>
      <vt:lpstr>PowerPoint Presentation</vt:lpstr>
      <vt:lpstr>Growth by sector</vt:lpstr>
      <vt:lpstr>Growth by sector </vt:lpstr>
      <vt:lpstr>Meet the team</vt:lpstr>
      <vt:lpstr>quarterly timeline</vt:lpstr>
      <vt:lpstr>Goals for q2</vt:lpstr>
      <vt:lpstr>Goals for q2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SUST_AGILE_TEAM</dc:title>
  <dc:creator>Farzana Reefat Raha</dc:creator>
  <cp:lastModifiedBy>Farzana Reefat Raha</cp:lastModifiedBy>
  <cp:revision>8</cp:revision>
  <dcterms:created xsi:type="dcterms:W3CDTF">2022-08-17T14:39:22Z</dcterms:created>
  <dcterms:modified xsi:type="dcterms:W3CDTF">2022-08-19T04:03:09Z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