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448" r:id="rId5"/>
    <p:sldId id="2462" r:id="rId6"/>
    <p:sldId id="259" r:id="rId7"/>
    <p:sldId id="2451" r:id="rId8"/>
    <p:sldId id="2463" r:id="rId9"/>
    <p:sldId id="2450" r:id="rId10"/>
    <p:sldId id="2457" r:id="rId11"/>
    <p:sldId id="2432" r:id="rId12"/>
    <p:sldId id="2465" r:id="rId13"/>
    <p:sldId id="2464" r:id="rId14"/>
    <p:sldId id="2466" r:id="rId15"/>
    <p:sldId id="2468" r:id="rId16"/>
    <p:sldId id="2467" r:id="rId17"/>
    <p:sldId id="2453" r:id="rId18"/>
    <p:sldId id="2470" r:id="rId19"/>
    <p:sldId id="2471" r:id="rId20"/>
    <p:sldId id="2456" r:id="rId21"/>
    <p:sldId id="260" r:id="rId22"/>
    <p:sldId id="2469" r:id="rId23"/>
    <p:sldId id="243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3F52"/>
    <a:srgbClr val="2F3342"/>
    <a:srgbClr val="FF5050"/>
    <a:srgbClr val="01023B"/>
    <a:srgbClr val="898989"/>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7"/>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86294291338582"/>
          <c:y val="9.5207404635570744E-2"/>
          <c:w val="0.78510057634217656"/>
          <c:h val="0.68571017685364222"/>
        </c:manualLayout>
      </c:layout>
      <c:barChart>
        <c:barDir val="bar"/>
        <c:grouping val="clustered"/>
        <c:varyColors val="1"/>
        <c:dLbls>
          <c:showLegendKey val="0"/>
          <c:showVal val="0"/>
          <c:showCatName val="0"/>
          <c:showSerName val="0"/>
          <c:showPercent val="0"/>
          <c:showBubbleSize val="0"/>
        </c:dLbls>
        <c:gapWidth val="75"/>
        <c:axId val="1443196480"/>
        <c:axId val="1443187744"/>
      </c:barChart>
      <c:catAx>
        <c:axId val="14431964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87744"/>
        <c:crosses val="autoZero"/>
        <c:auto val="1"/>
        <c:lblAlgn val="ctr"/>
        <c:lblOffset val="100"/>
        <c:noMultiLvlLbl val="0"/>
      </c:catAx>
      <c:valAx>
        <c:axId val="14431877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9648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j-lt"/>
              <a:ea typeface="Roboto" panose="02000000000000000000" pitchFamily="2" charset="0"/>
              <a:cs typeface="+mn-cs"/>
            </a:defRPr>
          </a:pPr>
          <a:endParaRPr lang="en-US"/>
        </a:p>
      </c:txPr>
    </c:legend>
    <c:plotVisOnly val="1"/>
    <c:dispBlanksAs val="gap"/>
    <c:showDLblsOverMax val="0"/>
  </c:chart>
  <c:spPr>
    <a:noFill/>
    <a:ln>
      <a:noFill/>
    </a:ln>
    <a:effectLst/>
  </c:spPr>
  <c:txPr>
    <a:bodyPr/>
    <a:lstStyle/>
    <a:p>
      <a:pPr>
        <a:defRPr sz="1500">
          <a:latin typeface="Roboto" panose="02000000000000000000" pitchFamily="2" charset="0"/>
          <a:ea typeface="Roboto" panose="02000000000000000000" pitchFamily="2" charset="0"/>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0.35376</cdr:x>
      <cdr:y>0.10867</cdr:y>
    </cdr:from>
    <cdr:to>
      <cdr:x>0.35376</cdr:x>
      <cdr:y>0.23497</cdr:y>
    </cdr:to>
    <cdr:cxnSp macro="">
      <cdr:nvCxnSpPr>
        <cdr:cNvPr id="3" name="Straight Arrow Connector 2">
          <a:extLst xmlns:a="http://schemas.openxmlformats.org/drawingml/2006/main">
            <a:ext uri="{FF2B5EF4-FFF2-40B4-BE49-F238E27FC236}">
              <a16:creationId xmlns:a16="http://schemas.microsoft.com/office/drawing/2014/main" id="{8A925A1E-195C-E57B-DFDE-AB18BE8A6A3B}"/>
            </a:ext>
          </a:extLst>
        </cdr:cNvPr>
        <cdr:cNvCxnSpPr/>
      </cdr:nvCxnSpPr>
      <cdr:spPr>
        <a:xfrm xmlns:a="http://schemas.openxmlformats.org/drawingml/2006/main">
          <a:off x="4313075" y="596224"/>
          <a:ext cx="0" cy="692899"/>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0.27369</cdr:x>
      <cdr:y>0.23296</cdr:y>
    </cdr:from>
    <cdr:to>
      <cdr:x>0.43517</cdr:x>
      <cdr:y>0.44749</cdr:y>
    </cdr:to>
    <cdr:sp macro="" textlink="">
      <cdr:nvSpPr>
        <cdr:cNvPr id="4" name="Flowchart: Decision 3">
          <a:extLst xmlns:a="http://schemas.openxmlformats.org/drawingml/2006/main">
            <a:ext uri="{FF2B5EF4-FFF2-40B4-BE49-F238E27FC236}">
              <a16:creationId xmlns:a16="http://schemas.microsoft.com/office/drawing/2014/main" id="{DAEFAB14-3148-F77D-D3C8-608253E6B72C}"/>
            </a:ext>
          </a:extLst>
        </cdr:cNvPr>
        <cdr:cNvSpPr/>
      </cdr:nvSpPr>
      <cdr:spPr>
        <a:xfrm xmlns:a="http://schemas.openxmlformats.org/drawingml/2006/main">
          <a:off x="3486783" y="1278111"/>
          <a:ext cx="2057239" cy="1177011"/>
        </a:xfrm>
        <a:prstGeom xmlns:a="http://schemas.openxmlformats.org/drawingml/2006/main" prst="flowChartDecision">
          <a:avLst/>
        </a:prstGeom>
      </cdr:spPr>
      <cdr:style>
        <a:lnRef xmlns:a="http://schemas.openxmlformats.org/drawingml/2006/main" idx="2">
          <a:schemeClr val="accent1"/>
        </a:lnRef>
        <a:fillRef xmlns:a="http://schemas.openxmlformats.org/drawingml/2006/main" idx="1">
          <a:schemeClr val="lt1"/>
        </a:fillRef>
        <a:effectRef xmlns:a="http://schemas.openxmlformats.org/drawingml/2006/main" idx="0">
          <a:schemeClr val="accent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pPr algn="ctr"/>
          <a:r>
            <a:rPr lang="en-US" sz="1400" dirty="0"/>
            <a:t>Ticket Available?</a:t>
          </a:r>
        </a:p>
      </cdr:txBody>
    </cdr:sp>
  </cdr:relSizeAnchor>
  <cdr:relSizeAnchor xmlns:cdr="http://schemas.openxmlformats.org/drawingml/2006/chartDrawing">
    <cdr:from>
      <cdr:x>0.43517</cdr:x>
      <cdr:y>0.28298</cdr:y>
    </cdr:from>
    <cdr:to>
      <cdr:x>0.57408</cdr:x>
      <cdr:y>0.34023</cdr:y>
    </cdr:to>
    <cdr:cxnSp macro="">
      <cdr:nvCxnSpPr>
        <cdr:cNvPr id="6" name="Connector: Elbow 5">
          <a:extLst xmlns:a="http://schemas.openxmlformats.org/drawingml/2006/main">
            <a:ext uri="{FF2B5EF4-FFF2-40B4-BE49-F238E27FC236}">
              <a16:creationId xmlns:a16="http://schemas.microsoft.com/office/drawing/2014/main" id="{34BE252B-1CF4-05C6-4979-2FA098FFD907}"/>
            </a:ext>
          </a:extLst>
        </cdr:cNvPr>
        <cdr:cNvCxnSpPr>
          <a:stCxn xmlns:a="http://schemas.openxmlformats.org/drawingml/2006/main" id="4" idx="3"/>
        </cdr:cNvCxnSpPr>
      </cdr:nvCxnSpPr>
      <cdr:spPr>
        <a:xfrm xmlns:a="http://schemas.openxmlformats.org/drawingml/2006/main" flipV="1">
          <a:off x="5544022" y="1552541"/>
          <a:ext cx="1769700" cy="314076"/>
        </a:xfrm>
        <a:prstGeom xmlns:a="http://schemas.openxmlformats.org/drawingml/2006/main" prst="bentConnector3">
          <a:avLst/>
        </a:prstGeom>
        <a:ln xmlns:a="http://schemas.openxmlformats.org/drawingml/2006/main">
          <a:solidFill>
            <a:srgbClr val="A53F52"/>
          </a:solidFill>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0.57637</cdr:x>
      <cdr:y>0.20684</cdr:y>
    </cdr:from>
    <cdr:to>
      <cdr:x>0.70776</cdr:x>
      <cdr:y>0.35699</cdr:y>
    </cdr:to>
    <cdr:sp macro="" textlink="">
      <cdr:nvSpPr>
        <cdr:cNvPr id="7" name="Rectangle: Rounded Corners 6">
          <a:extLst xmlns:a="http://schemas.openxmlformats.org/drawingml/2006/main">
            <a:ext uri="{FF2B5EF4-FFF2-40B4-BE49-F238E27FC236}">
              <a16:creationId xmlns:a16="http://schemas.microsoft.com/office/drawing/2014/main" id="{C7A17B05-7B62-38AA-C86A-CF1EAD10BC0C}"/>
            </a:ext>
          </a:extLst>
        </cdr:cNvPr>
        <cdr:cNvSpPr/>
      </cdr:nvSpPr>
      <cdr:spPr>
        <a:xfrm xmlns:a="http://schemas.openxmlformats.org/drawingml/2006/main">
          <a:off x="7027043" y="1134810"/>
          <a:ext cx="1602007" cy="823784"/>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lnSpc>
              <a:spcPct val="150000"/>
            </a:lnSpc>
          </a:pPr>
          <a:r>
            <a:rPr lang="en-US" sz="1400" dirty="0"/>
            <a:t>Requesting for Ticket</a:t>
          </a:r>
        </a:p>
      </cdr:txBody>
    </cdr:sp>
  </cdr:relSizeAnchor>
  <cdr:relSizeAnchor xmlns:cdr="http://schemas.openxmlformats.org/drawingml/2006/chartDrawing">
    <cdr:from>
      <cdr:x>0.18952</cdr:x>
      <cdr:y>0.33869</cdr:y>
    </cdr:from>
    <cdr:to>
      <cdr:x>0.2733</cdr:x>
      <cdr:y>0.33869</cdr:y>
    </cdr:to>
    <cdr:cxnSp macro="">
      <cdr:nvCxnSpPr>
        <cdr:cNvPr id="11" name="Straight Arrow Connector 10">
          <a:extLst xmlns:a="http://schemas.openxmlformats.org/drawingml/2006/main">
            <a:ext uri="{FF2B5EF4-FFF2-40B4-BE49-F238E27FC236}">
              <a16:creationId xmlns:a16="http://schemas.microsoft.com/office/drawing/2014/main" id="{75CD5375-CB4E-3D91-8D1B-0EFEACFECA3F}"/>
            </a:ext>
          </a:extLst>
        </cdr:cNvPr>
        <cdr:cNvCxnSpPr/>
      </cdr:nvCxnSpPr>
      <cdr:spPr>
        <a:xfrm xmlns:a="http://schemas.openxmlformats.org/drawingml/2006/main" flipH="1">
          <a:off x="2414466" y="1858164"/>
          <a:ext cx="1067349" cy="0"/>
        </a:xfrm>
        <a:prstGeom xmlns:a="http://schemas.openxmlformats.org/drawingml/2006/main" prst="straightConnector1">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0.08495</cdr:x>
      <cdr:y>0.2726</cdr:y>
    </cdr:from>
    <cdr:to>
      <cdr:x>0.18968</cdr:x>
      <cdr:y>0.41074</cdr:y>
    </cdr:to>
    <cdr:sp macro="" textlink="">
      <cdr:nvSpPr>
        <cdr:cNvPr id="12" name="Rectangle: Rounded Corners 11">
          <a:extLst xmlns:a="http://schemas.openxmlformats.org/drawingml/2006/main">
            <a:ext uri="{FF2B5EF4-FFF2-40B4-BE49-F238E27FC236}">
              <a16:creationId xmlns:a16="http://schemas.microsoft.com/office/drawing/2014/main" id="{3F8E0892-2B5C-DD93-8E00-AAA183A884FE}"/>
            </a:ext>
          </a:extLst>
        </cdr:cNvPr>
        <cdr:cNvSpPr/>
      </cdr:nvSpPr>
      <cdr:spPr>
        <a:xfrm xmlns:a="http://schemas.openxmlformats.org/drawingml/2006/main">
          <a:off x="1035698" y="1495618"/>
          <a:ext cx="1276864" cy="757882"/>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1400" dirty="0"/>
            <a:t>Ticket issued to User</a:t>
          </a:r>
        </a:p>
      </cdr:txBody>
    </cdr:sp>
  </cdr:relSizeAnchor>
  <cdr:relSizeAnchor xmlns:cdr="http://schemas.openxmlformats.org/drawingml/2006/chartDrawing">
    <cdr:from>
      <cdr:x>0.11047</cdr:x>
      <cdr:y>0.0449</cdr:y>
    </cdr:from>
    <cdr:to>
      <cdr:x>0.12736</cdr:x>
      <cdr:y>0.27103</cdr:y>
    </cdr:to>
    <cdr:cxnSp macro="">
      <cdr:nvCxnSpPr>
        <cdr:cNvPr id="14" name="Connector: Elbow 13">
          <a:extLst xmlns:a="http://schemas.openxmlformats.org/drawingml/2006/main">
            <a:ext uri="{FF2B5EF4-FFF2-40B4-BE49-F238E27FC236}">
              <a16:creationId xmlns:a16="http://schemas.microsoft.com/office/drawing/2014/main" id="{01A34AE5-BD68-3582-34EF-D0F89A1C2C89}"/>
            </a:ext>
          </a:extLst>
        </cdr:cNvPr>
        <cdr:cNvCxnSpPr/>
      </cdr:nvCxnSpPr>
      <cdr:spPr>
        <a:xfrm xmlns:a="http://schemas.openxmlformats.org/drawingml/2006/main" rot="16200000" flipV="1">
          <a:off x="1346802" y="246325"/>
          <a:ext cx="205946" cy="1240653"/>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0.47466</cdr:x>
      <cdr:y>0.26803</cdr:y>
    </cdr:from>
    <cdr:to>
      <cdr:x>0.51114</cdr:x>
      <cdr:y>0.31607</cdr:y>
    </cdr:to>
    <cdr:sp macro="" textlink="">
      <cdr:nvSpPr>
        <cdr:cNvPr id="15" name="TextBox 14">
          <a:extLst xmlns:a="http://schemas.openxmlformats.org/drawingml/2006/main">
            <a:ext uri="{FF2B5EF4-FFF2-40B4-BE49-F238E27FC236}">
              <a16:creationId xmlns:a16="http://schemas.microsoft.com/office/drawing/2014/main" id="{001FEB62-F819-B813-6499-2BD814F17E97}"/>
            </a:ext>
          </a:extLst>
        </cdr:cNvPr>
        <cdr:cNvSpPr txBox="1"/>
      </cdr:nvSpPr>
      <cdr:spPr>
        <a:xfrm xmlns:a="http://schemas.openxmlformats.org/drawingml/2006/main">
          <a:off x="5786997" y="1470502"/>
          <a:ext cx="444843" cy="26361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NO</a:t>
          </a:r>
        </a:p>
      </cdr:txBody>
    </cdr:sp>
  </cdr:relSizeAnchor>
  <cdr:relSizeAnchor xmlns:cdr="http://schemas.openxmlformats.org/drawingml/2006/chartDrawing">
    <cdr:from>
      <cdr:x>0.21384</cdr:x>
      <cdr:y>0.25752</cdr:y>
    </cdr:from>
    <cdr:to>
      <cdr:x>0.24695</cdr:x>
      <cdr:y>0.31307</cdr:y>
    </cdr:to>
    <cdr:sp macro="" textlink="">
      <cdr:nvSpPr>
        <cdr:cNvPr id="16" name="TextBox 15">
          <a:extLst xmlns:a="http://schemas.openxmlformats.org/drawingml/2006/main">
            <a:ext uri="{FF2B5EF4-FFF2-40B4-BE49-F238E27FC236}">
              <a16:creationId xmlns:a16="http://schemas.microsoft.com/office/drawing/2014/main" id="{67B1AA90-1A93-EA95-0D6B-EEA58B5B89FC}"/>
            </a:ext>
          </a:extLst>
        </cdr:cNvPr>
        <cdr:cNvSpPr txBox="1"/>
      </cdr:nvSpPr>
      <cdr:spPr>
        <a:xfrm xmlns:a="http://schemas.openxmlformats.org/drawingml/2006/main">
          <a:off x="2607191" y="1412837"/>
          <a:ext cx="403654"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YES</a:t>
          </a:r>
        </a:p>
      </cdr:txBody>
    </cdr:sp>
  </cdr:relSizeAnchor>
  <cdr:relSizeAnchor xmlns:cdr="http://schemas.openxmlformats.org/drawingml/2006/chartDrawing">
    <cdr:from>
      <cdr:x>0.02328</cdr:x>
      <cdr:y>0.00219</cdr:y>
    </cdr:from>
    <cdr:to>
      <cdr:x>0.08632</cdr:x>
      <cdr:y>0.00219</cdr:y>
    </cdr:to>
    <cdr:cxnSp macro="">
      <cdr:nvCxnSpPr>
        <cdr:cNvPr id="20" name="Straight Connector 19">
          <a:extLst xmlns:a="http://schemas.openxmlformats.org/drawingml/2006/main">
            <a:ext uri="{FF2B5EF4-FFF2-40B4-BE49-F238E27FC236}">
              <a16:creationId xmlns:a16="http://schemas.microsoft.com/office/drawing/2014/main" id="{9C10E0DC-BD45-2BAC-04D8-7ED294459C47}"/>
            </a:ext>
          </a:extLst>
        </cdr:cNvPr>
        <cdr:cNvCxnSpPr/>
      </cdr:nvCxnSpPr>
      <cdr:spPr>
        <a:xfrm xmlns:a="http://schemas.openxmlformats.org/drawingml/2006/main" flipH="1">
          <a:off x="296561" y="11989"/>
          <a:ext cx="803148" cy="0"/>
        </a:xfrm>
        <a:prstGeom xmlns:a="http://schemas.openxmlformats.org/drawingml/2006/main" prst="line">
          <a:avLst/>
        </a:prstGeom>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0.02457</cdr:x>
      <cdr:y>0.00133</cdr:y>
    </cdr:from>
    <cdr:to>
      <cdr:x>0.06014</cdr:x>
      <cdr:y>0.45954</cdr:y>
    </cdr:to>
    <cdr:cxnSp macro="">
      <cdr:nvCxnSpPr>
        <cdr:cNvPr id="23" name="Connector: Elbow 22">
          <a:extLst xmlns:a="http://schemas.openxmlformats.org/drawingml/2006/main">
            <a:ext uri="{FF2B5EF4-FFF2-40B4-BE49-F238E27FC236}">
              <a16:creationId xmlns:a16="http://schemas.microsoft.com/office/drawing/2014/main" id="{D2F3D348-72C2-1E98-6B53-95326DCA0DF3}"/>
            </a:ext>
          </a:extLst>
        </cdr:cNvPr>
        <cdr:cNvCxnSpPr/>
      </cdr:nvCxnSpPr>
      <cdr:spPr>
        <a:xfrm xmlns:a="http://schemas.openxmlformats.org/drawingml/2006/main" rot="16200000" flipH="1">
          <a:off x="-717383" y="1037694"/>
          <a:ext cx="2513920" cy="453085"/>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0.01766</cdr:x>
      <cdr:y>0.45954</cdr:y>
    </cdr:from>
    <cdr:to>
      <cdr:x>0.10261</cdr:x>
      <cdr:y>0.68776</cdr:y>
    </cdr:to>
    <cdr:sp macro="" textlink="">
      <cdr:nvSpPr>
        <cdr:cNvPr id="26" name="Flowchart: Decision 25">
          <a:extLst xmlns:a="http://schemas.openxmlformats.org/drawingml/2006/main">
            <a:ext uri="{FF2B5EF4-FFF2-40B4-BE49-F238E27FC236}">
              <a16:creationId xmlns:a16="http://schemas.microsoft.com/office/drawing/2014/main" id="{9E31B666-4EB9-73C5-D621-9709E3901599}"/>
            </a:ext>
          </a:extLst>
        </cdr:cNvPr>
        <cdr:cNvSpPr/>
      </cdr:nvSpPr>
      <cdr:spPr>
        <a:xfrm xmlns:a="http://schemas.openxmlformats.org/drawingml/2006/main">
          <a:off x="224942" y="2521194"/>
          <a:ext cx="1082351" cy="1252152"/>
        </a:xfrm>
        <a:prstGeom xmlns:a="http://schemas.openxmlformats.org/drawingml/2006/main" prst="flowChartDecision">
          <a:avLst/>
        </a:prstGeom>
      </cdr:spPr>
      <cdr:style>
        <a:lnRef xmlns:a="http://schemas.openxmlformats.org/drawingml/2006/main" idx="2">
          <a:schemeClr val="accent1"/>
        </a:lnRef>
        <a:fillRef xmlns:a="http://schemas.openxmlformats.org/drawingml/2006/main" idx="1">
          <a:schemeClr val="lt1"/>
        </a:fillRef>
        <a:effectRef xmlns:a="http://schemas.openxmlformats.org/drawingml/2006/main" idx="0">
          <a:schemeClr val="accent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dirty="0"/>
            <a:t>Able to Travel</a:t>
          </a:r>
        </a:p>
      </cdr:txBody>
    </cdr:sp>
  </cdr:relSizeAnchor>
  <cdr:relSizeAnchor xmlns:cdr="http://schemas.openxmlformats.org/drawingml/2006/chartDrawing">
    <cdr:from>
      <cdr:x>0.10403</cdr:x>
      <cdr:y>0.57815</cdr:y>
    </cdr:from>
    <cdr:to>
      <cdr:x>0.29026</cdr:x>
      <cdr:y>0.57815</cdr:y>
    </cdr:to>
    <cdr:cxnSp macro="">
      <cdr:nvCxnSpPr>
        <cdr:cNvPr id="28" name="Straight Arrow Connector 27">
          <a:extLst xmlns:a="http://schemas.openxmlformats.org/drawingml/2006/main">
            <a:ext uri="{FF2B5EF4-FFF2-40B4-BE49-F238E27FC236}">
              <a16:creationId xmlns:a16="http://schemas.microsoft.com/office/drawing/2014/main" id="{71A41D0D-6E19-6CCF-8168-132F2626FC89}"/>
            </a:ext>
          </a:extLst>
        </cdr:cNvPr>
        <cdr:cNvCxnSpPr/>
      </cdr:nvCxnSpPr>
      <cdr:spPr>
        <a:xfrm xmlns:a="http://schemas.openxmlformats.org/drawingml/2006/main">
          <a:off x="1325325" y="3171983"/>
          <a:ext cx="2372497" cy="0"/>
        </a:xfrm>
        <a:prstGeom xmlns:a="http://schemas.openxmlformats.org/drawingml/2006/main" prst="straightConnector1">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0.28968</cdr:x>
      <cdr:y>0.5211</cdr:y>
    </cdr:from>
    <cdr:to>
      <cdr:x>0.41254</cdr:x>
      <cdr:y>0.6669</cdr:y>
    </cdr:to>
    <cdr:sp macro="" textlink="">
      <cdr:nvSpPr>
        <cdr:cNvPr id="29" name="Rectangle: Rounded Corners 28">
          <a:extLst xmlns:a="http://schemas.openxmlformats.org/drawingml/2006/main">
            <a:ext uri="{FF2B5EF4-FFF2-40B4-BE49-F238E27FC236}">
              <a16:creationId xmlns:a16="http://schemas.microsoft.com/office/drawing/2014/main" id="{398E1867-86AB-3FC1-27BD-868C00B616DE}"/>
            </a:ext>
          </a:extLst>
        </cdr:cNvPr>
        <cdr:cNvSpPr/>
      </cdr:nvSpPr>
      <cdr:spPr>
        <a:xfrm xmlns:a="http://schemas.openxmlformats.org/drawingml/2006/main">
          <a:off x="3690551" y="2858945"/>
          <a:ext cx="1565189" cy="799929"/>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600" dirty="0"/>
            <a:t>Inform all the requested user</a:t>
          </a:r>
        </a:p>
      </cdr:txBody>
    </cdr:sp>
  </cdr:relSizeAnchor>
  <cdr:relSizeAnchor xmlns:cdr="http://schemas.openxmlformats.org/drawingml/2006/chartDrawing">
    <cdr:from>
      <cdr:x>0.41254</cdr:x>
      <cdr:y>0.56464</cdr:y>
    </cdr:from>
    <cdr:to>
      <cdr:x>0.59489</cdr:x>
      <cdr:y>0.63521</cdr:y>
    </cdr:to>
    <cdr:cxnSp macro="">
      <cdr:nvCxnSpPr>
        <cdr:cNvPr id="31" name="Connector: Elbow 30">
          <a:extLst xmlns:a="http://schemas.openxmlformats.org/drawingml/2006/main">
            <a:ext uri="{FF2B5EF4-FFF2-40B4-BE49-F238E27FC236}">
              <a16:creationId xmlns:a16="http://schemas.microsoft.com/office/drawing/2014/main" id="{CEC155BD-A22C-B3C0-AB4A-E2BB2EA944C5}"/>
            </a:ext>
          </a:extLst>
        </cdr:cNvPr>
        <cdr:cNvCxnSpPr/>
      </cdr:nvCxnSpPr>
      <cdr:spPr>
        <a:xfrm xmlns:a="http://schemas.openxmlformats.org/drawingml/2006/main">
          <a:off x="5255740" y="3097843"/>
          <a:ext cx="2323070" cy="387178"/>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0.59553</cdr:x>
      <cdr:y>0.5271</cdr:y>
    </cdr:from>
    <cdr:to>
      <cdr:x>0.72227</cdr:x>
      <cdr:y>0.74482</cdr:y>
    </cdr:to>
    <cdr:sp macro="" textlink="">
      <cdr:nvSpPr>
        <cdr:cNvPr id="32" name="Flowchart: Decision 31">
          <a:extLst xmlns:a="http://schemas.openxmlformats.org/drawingml/2006/main">
            <a:ext uri="{FF2B5EF4-FFF2-40B4-BE49-F238E27FC236}">
              <a16:creationId xmlns:a16="http://schemas.microsoft.com/office/drawing/2014/main" id="{1A0A4051-A30F-6E63-93D2-83DA71DB1025}"/>
            </a:ext>
          </a:extLst>
        </cdr:cNvPr>
        <cdr:cNvSpPr/>
      </cdr:nvSpPr>
      <cdr:spPr>
        <a:xfrm xmlns:a="http://schemas.openxmlformats.org/drawingml/2006/main">
          <a:off x="7587048" y="2891897"/>
          <a:ext cx="1614616" cy="1194487"/>
        </a:xfrm>
        <a:prstGeom xmlns:a="http://schemas.openxmlformats.org/drawingml/2006/main" prst="flowChartDecision">
          <a:avLst/>
        </a:prstGeom>
      </cdr:spPr>
      <cdr:style>
        <a:lnRef xmlns:a="http://schemas.openxmlformats.org/drawingml/2006/main" idx="2">
          <a:schemeClr val="accent1"/>
        </a:lnRef>
        <a:fillRef xmlns:a="http://schemas.openxmlformats.org/drawingml/2006/main" idx="1">
          <a:schemeClr val="lt1"/>
        </a:fillRef>
        <a:effectRef xmlns:a="http://schemas.openxmlformats.org/drawingml/2006/main" idx="0">
          <a:schemeClr val="accent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dirty="0"/>
            <a:t>Willing to buy the Ticket?</a:t>
          </a:r>
        </a:p>
      </cdr:txBody>
    </cdr:sp>
  </cdr:relSizeAnchor>
  <cdr:relSizeAnchor xmlns:cdr="http://schemas.openxmlformats.org/drawingml/2006/chartDrawing">
    <cdr:from>
      <cdr:x>0.16618</cdr:x>
      <cdr:y>0.53911</cdr:y>
    </cdr:from>
    <cdr:to>
      <cdr:x>0.21532</cdr:x>
      <cdr:y>0.59617</cdr:y>
    </cdr:to>
    <cdr:sp macro="" textlink="">
      <cdr:nvSpPr>
        <cdr:cNvPr id="33" name="TextBox 32">
          <a:extLst xmlns:a="http://schemas.openxmlformats.org/drawingml/2006/main">
            <a:ext uri="{FF2B5EF4-FFF2-40B4-BE49-F238E27FC236}">
              <a16:creationId xmlns:a16="http://schemas.microsoft.com/office/drawing/2014/main" id="{1EDCF644-40E8-79E9-E40C-9C9BBCA9A2BE}"/>
            </a:ext>
          </a:extLst>
        </cdr:cNvPr>
        <cdr:cNvSpPr txBox="1"/>
      </cdr:nvSpPr>
      <cdr:spPr>
        <a:xfrm xmlns:a="http://schemas.openxmlformats.org/drawingml/2006/main">
          <a:off x="2117124" y="2957800"/>
          <a:ext cx="626075" cy="31303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No</a:t>
          </a:r>
        </a:p>
      </cdr:txBody>
    </cdr:sp>
  </cdr:relSizeAnchor>
  <cdr:relSizeAnchor xmlns:cdr="http://schemas.openxmlformats.org/drawingml/2006/chartDrawing">
    <cdr:from>
      <cdr:x>0</cdr:x>
      <cdr:y>0.8002</cdr:y>
    </cdr:from>
    <cdr:to>
      <cdr:x>0.09505</cdr:x>
      <cdr:y>0.87097</cdr:y>
    </cdr:to>
    <cdr:sp macro="" textlink="">
      <cdr:nvSpPr>
        <cdr:cNvPr id="35" name="Flowchart: Terminator 34">
          <a:extLst xmlns:a="http://schemas.openxmlformats.org/drawingml/2006/main">
            <a:ext uri="{FF2B5EF4-FFF2-40B4-BE49-F238E27FC236}">
              <a16:creationId xmlns:a16="http://schemas.microsoft.com/office/drawing/2014/main" id="{4A73E344-9FF4-FA31-60CF-8C9F369F3896}"/>
            </a:ext>
          </a:extLst>
        </cdr:cNvPr>
        <cdr:cNvSpPr/>
      </cdr:nvSpPr>
      <cdr:spPr>
        <a:xfrm xmlns:a="http://schemas.openxmlformats.org/drawingml/2006/main">
          <a:off x="0" y="4390225"/>
          <a:ext cx="1210962" cy="388258"/>
        </a:xfrm>
        <a:prstGeom xmlns:a="http://schemas.openxmlformats.org/drawingml/2006/main" prst="flowChartTerminator">
          <a:avLst/>
        </a:prstGeom>
      </cdr:spPr>
      <cdr:style>
        <a:lnRef xmlns:a="http://schemas.openxmlformats.org/drawingml/2006/main" idx="1">
          <a:schemeClr val="accent6"/>
        </a:lnRef>
        <a:fillRef xmlns:a="http://schemas.openxmlformats.org/drawingml/2006/main" idx="2">
          <a:schemeClr val="accent6"/>
        </a:fillRef>
        <a:effectRef xmlns:a="http://schemas.openxmlformats.org/drawingml/2006/main" idx="1">
          <a:schemeClr val="accent6"/>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dirty="0"/>
            <a:t>Happy Journey</a:t>
          </a:r>
        </a:p>
      </cdr:txBody>
    </cdr:sp>
  </cdr:relSizeAnchor>
  <cdr:relSizeAnchor xmlns:cdr="http://schemas.openxmlformats.org/drawingml/2006/chartDrawing">
    <cdr:from>
      <cdr:x>0.28944</cdr:x>
      <cdr:y>0.74298</cdr:y>
    </cdr:from>
    <cdr:to>
      <cdr:x>0.38837</cdr:x>
      <cdr:y>0.88746</cdr:y>
    </cdr:to>
    <cdr:sp macro="" textlink="">
      <cdr:nvSpPr>
        <cdr:cNvPr id="36" name="Rectangle: Rounded Corners 35">
          <a:extLst xmlns:a="http://schemas.openxmlformats.org/drawingml/2006/main">
            <a:ext uri="{FF2B5EF4-FFF2-40B4-BE49-F238E27FC236}">
              <a16:creationId xmlns:a16="http://schemas.microsoft.com/office/drawing/2014/main" id="{0DF093C7-46B1-1F3D-D5B3-55FAB5CAC597}"/>
            </a:ext>
          </a:extLst>
        </cdr:cNvPr>
        <cdr:cNvSpPr/>
      </cdr:nvSpPr>
      <cdr:spPr>
        <a:xfrm xmlns:a="http://schemas.openxmlformats.org/drawingml/2006/main">
          <a:off x="3687441" y="4076294"/>
          <a:ext cx="1260389" cy="792684"/>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1200" dirty="0"/>
            <a:t>Sending price to the user who has the ticket</a:t>
          </a:r>
        </a:p>
      </cdr:txBody>
    </cdr:sp>
  </cdr:relSizeAnchor>
  <cdr:relSizeAnchor xmlns:cdr="http://schemas.openxmlformats.org/drawingml/2006/chartDrawing">
    <cdr:from>
      <cdr:x>0.09505</cdr:x>
      <cdr:y>0.77936</cdr:y>
    </cdr:from>
    <cdr:to>
      <cdr:x>0.28839</cdr:x>
      <cdr:y>0.83559</cdr:y>
    </cdr:to>
    <cdr:cxnSp macro="">
      <cdr:nvCxnSpPr>
        <cdr:cNvPr id="38" name="Connector: Elbow 37">
          <a:extLst xmlns:a="http://schemas.openxmlformats.org/drawingml/2006/main">
            <a:ext uri="{FF2B5EF4-FFF2-40B4-BE49-F238E27FC236}">
              <a16:creationId xmlns:a16="http://schemas.microsoft.com/office/drawing/2014/main" id="{89460459-86D4-5BA4-C814-530EB8FE4337}"/>
            </a:ext>
          </a:extLst>
        </cdr:cNvPr>
        <cdr:cNvCxnSpPr>
          <a:endCxn xmlns:a="http://schemas.openxmlformats.org/drawingml/2006/main" id="35" idx="3"/>
        </cdr:cNvCxnSpPr>
      </cdr:nvCxnSpPr>
      <cdr:spPr>
        <a:xfrm xmlns:a="http://schemas.openxmlformats.org/drawingml/2006/main" rot="10800000" flipV="1">
          <a:off x="1210963" y="4275854"/>
          <a:ext cx="2463113" cy="308501"/>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0.38837</cdr:x>
      <cdr:y>0.74482</cdr:y>
    </cdr:from>
    <cdr:to>
      <cdr:x>0.6589</cdr:x>
      <cdr:y>0.81522</cdr:y>
    </cdr:to>
    <cdr:cxnSp macro="">
      <cdr:nvCxnSpPr>
        <cdr:cNvPr id="40" name="Connector: Elbow 39">
          <a:extLst xmlns:a="http://schemas.openxmlformats.org/drawingml/2006/main">
            <a:ext uri="{FF2B5EF4-FFF2-40B4-BE49-F238E27FC236}">
              <a16:creationId xmlns:a16="http://schemas.microsoft.com/office/drawing/2014/main" id="{FED78FF6-7AE3-1234-1F4B-3F096369A25F}"/>
            </a:ext>
          </a:extLst>
        </cdr:cNvPr>
        <cdr:cNvCxnSpPr>
          <a:stCxn xmlns:a="http://schemas.openxmlformats.org/drawingml/2006/main" id="32" idx="2"/>
          <a:endCxn xmlns:a="http://schemas.openxmlformats.org/drawingml/2006/main" id="36" idx="3"/>
        </cdr:cNvCxnSpPr>
      </cdr:nvCxnSpPr>
      <cdr:spPr>
        <a:xfrm xmlns:a="http://schemas.openxmlformats.org/drawingml/2006/main" rot="5400000">
          <a:off x="4947830" y="4086384"/>
          <a:ext cx="3446526" cy="386252"/>
        </a:xfrm>
        <a:prstGeom xmlns:a="http://schemas.openxmlformats.org/drawingml/2006/main" prst="bentConnector2">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0.49014</cdr:x>
      <cdr:y>0.75233</cdr:y>
    </cdr:from>
    <cdr:to>
      <cdr:x>0.54962</cdr:x>
      <cdr:y>0.79887</cdr:y>
    </cdr:to>
    <cdr:sp macro="" textlink="">
      <cdr:nvSpPr>
        <cdr:cNvPr id="41" name="TextBox 40">
          <a:extLst xmlns:a="http://schemas.openxmlformats.org/drawingml/2006/main">
            <a:ext uri="{FF2B5EF4-FFF2-40B4-BE49-F238E27FC236}">
              <a16:creationId xmlns:a16="http://schemas.microsoft.com/office/drawing/2014/main" id="{7AA7C70E-6B46-2504-2663-CA1C7AE1ADE4}"/>
            </a:ext>
          </a:extLst>
        </cdr:cNvPr>
        <cdr:cNvSpPr txBox="1"/>
      </cdr:nvSpPr>
      <cdr:spPr>
        <a:xfrm xmlns:a="http://schemas.openxmlformats.org/drawingml/2006/main">
          <a:off x="6244281" y="4127573"/>
          <a:ext cx="757881" cy="25537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Yes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8/19/2022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8/19/2022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602984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18</a:t>
            </a:fld>
            <a:endParaRPr lang="en-US" dirty="0"/>
          </a:p>
        </p:txBody>
      </p:sp>
    </p:spTree>
    <p:extLst>
      <p:ext uri="{BB962C8B-B14F-4D97-AF65-F5344CB8AC3E}">
        <p14:creationId xmlns:p14="http://schemas.microsoft.com/office/powerpoint/2010/main" val="136001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6.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jpeg"/><Relationship Id="rId1" Type="http://schemas.openxmlformats.org/officeDocument/2006/relationships/slideLayout" Target="../slideLayouts/slideLayout6.xml"/><Relationship Id="rId4" Type="http://schemas.microsoft.com/office/2007/relationships/hdphoto" Target="../media/hdphoto7.wdp"/></Relationships>
</file>

<file path=ppt/slides/_rels/slide1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7.wdp"/></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7" Type="http://schemas.openxmlformats.org/officeDocument/2006/relationships/image" Target="../media/image30.jp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5.wdp"/><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8.jp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sz="7200" dirty="0"/>
              <a:t>SUST_AGILE_TEAM</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endParaRPr lang="en-US" dirty="0"/>
          </a:p>
          <a:p>
            <a:endParaRPr lang="en-US" dirty="0"/>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598" y="4077047"/>
            <a:ext cx="4114800" cy="518795"/>
          </a:xfrm>
        </p:spPr>
        <p:txBody>
          <a:bodyPr/>
          <a:lstStyle/>
          <a:p>
            <a:r>
              <a:rPr lang="en-US" dirty="0"/>
              <a:t>Solution Review</a:t>
            </a:r>
          </a:p>
          <a:p>
            <a:endParaRPr lang="en-US" dirty="0"/>
          </a:p>
        </p:txBody>
      </p:sp>
    </p:spTree>
    <p:extLst>
      <p:ext uri="{BB962C8B-B14F-4D97-AF65-F5344CB8AC3E}">
        <p14:creationId xmlns:p14="http://schemas.microsoft.com/office/powerpoint/2010/main" val="39278323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A6F4FC-2F94-4CDD-94B2-2AC509D95C96}"/>
              </a:ext>
            </a:extLst>
          </p:cNvPr>
          <p:cNvPicPr>
            <a:picLocks noChangeAspect="1"/>
          </p:cNvPicPr>
          <p:nvPr/>
        </p:nvPicPr>
        <p:blipFill rotWithShape="1">
          <a:blip r:embed="rId2"/>
          <a:srcRect l="12984" r="12983" b="-2"/>
          <a:stretch/>
        </p:blipFill>
        <p:spPr>
          <a:xfrm>
            <a:off x="5421085" y="10"/>
            <a:ext cx="6770913" cy="6857990"/>
          </a:xfrm>
          <a:prstGeom prst="rect">
            <a:avLst/>
          </a:prstGeom>
          <a:ln>
            <a:noFill/>
          </a:ln>
          <a:effectLst>
            <a:softEdge rad="112500"/>
          </a:effectLst>
        </p:spPr>
      </p:pic>
      <p:grpSp>
        <p:nvGrpSpPr>
          <p:cNvPr id="18" name="Group 17">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9" name="Freeform: Shape 18">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1" name="Group 20">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5" name="Freeform: Shape 24">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2" name="Group 21">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3" name="Freeform: Shape 22">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408006" y="-2"/>
            <a:ext cx="4552172" cy="1557810"/>
          </a:xfrm>
        </p:spPr>
        <p:txBody>
          <a:bodyPr vert="horz" lIns="91440" tIns="45720" rIns="91440" bIns="45720" rtlCol="0" anchor="ctr">
            <a:normAutofit/>
          </a:bodyPr>
          <a:lstStyle/>
          <a:p>
            <a:pPr algn="ctr">
              <a:lnSpc>
                <a:spcPct val="90000"/>
              </a:lnSpc>
              <a:spcAft>
                <a:spcPts val="600"/>
              </a:spcAft>
            </a:pPr>
            <a:r>
              <a:rPr lang="en-US" sz="3600" dirty="0">
                <a:solidFill>
                  <a:schemeClr val="bg2">
                    <a:lumMod val="90000"/>
                  </a:schemeClr>
                </a:solidFill>
              </a:rPr>
              <a:t>So what are our strengths??</a:t>
            </a:r>
          </a:p>
        </p:txBody>
      </p:sp>
      <p:sp>
        <p:nvSpPr>
          <p:cNvPr id="9" name="TextBox 8">
            <a:extLst>
              <a:ext uri="{FF2B5EF4-FFF2-40B4-BE49-F238E27FC236}">
                <a16:creationId xmlns:a16="http://schemas.microsoft.com/office/drawing/2014/main" id="{9A66E365-06D5-D914-5B4C-7C960BCF99B3}"/>
              </a:ext>
            </a:extLst>
          </p:cNvPr>
          <p:cNvSpPr txBox="1"/>
          <p:nvPr/>
        </p:nvSpPr>
        <p:spPr>
          <a:xfrm>
            <a:off x="373225" y="1445786"/>
            <a:ext cx="3452327" cy="4862870"/>
          </a:xfrm>
          <a:prstGeom prst="rect">
            <a:avLst/>
          </a:prstGeom>
          <a:noFill/>
        </p:spPr>
        <p:txBody>
          <a:bodyPr wrap="square" rtlCol="0">
            <a:spAutoFit/>
          </a:bodyPr>
          <a:lstStyle/>
          <a:p>
            <a:pPr marL="285750" indent="-285750">
              <a:lnSpc>
                <a:spcPct val="300000"/>
              </a:lnSpc>
              <a:buFont typeface="Wingdings" panose="05000000000000000000" pitchFamily="2" charset="2"/>
              <a:buChar char="q"/>
            </a:pPr>
            <a:r>
              <a:rPr lang="en-US" sz="2200" dirty="0">
                <a:solidFill>
                  <a:schemeClr val="bg1"/>
                </a:solidFill>
              </a:rPr>
              <a:t>No unused tickets</a:t>
            </a:r>
          </a:p>
          <a:p>
            <a:pPr marL="285750" indent="-285750">
              <a:buFont typeface="Wingdings" panose="05000000000000000000" pitchFamily="2" charset="2"/>
              <a:buChar char="q"/>
            </a:pPr>
            <a:r>
              <a:rPr lang="en-US" sz="2200" dirty="0">
                <a:solidFill>
                  <a:schemeClr val="bg1"/>
                </a:solidFill>
              </a:rPr>
              <a:t>Beneficial for both the kind of users :</a:t>
            </a:r>
          </a:p>
          <a:p>
            <a:pPr marL="742950" lvl="1" indent="-285750">
              <a:buFont typeface="Arial" panose="020B0604020202020204" pitchFamily="34" charset="0"/>
              <a:buChar char="•"/>
            </a:pPr>
            <a:r>
              <a:rPr lang="en-US" dirty="0">
                <a:solidFill>
                  <a:schemeClr val="bg1"/>
                </a:solidFill>
              </a:rPr>
              <a:t> </a:t>
            </a:r>
            <a:r>
              <a:rPr lang="en-US" dirty="0">
                <a:solidFill>
                  <a:schemeClr val="bg1">
                    <a:lumMod val="75000"/>
                  </a:schemeClr>
                </a:solidFill>
              </a:rPr>
              <a:t>User who is getting a refund when unable to travel</a:t>
            </a:r>
            <a:r>
              <a:rPr lang="en-US" dirty="0">
                <a:solidFill>
                  <a:schemeClr val="bg1"/>
                </a:solidFill>
              </a:rPr>
              <a:t>.</a:t>
            </a:r>
          </a:p>
          <a:p>
            <a:pPr marL="742950" lvl="1" indent="-285750">
              <a:buFont typeface="Arial" panose="020B0604020202020204" pitchFamily="34" charset="0"/>
              <a:buChar char="•"/>
            </a:pPr>
            <a:r>
              <a:rPr lang="en-US" dirty="0">
                <a:solidFill>
                  <a:schemeClr val="bg1">
                    <a:lumMod val="75000"/>
                  </a:schemeClr>
                </a:solidFill>
              </a:rPr>
              <a:t>User who is getting the ticket can travel legally.</a:t>
            </a:r>
          </a:p>
          <a:p>
            <a:pPr marL="342900" indent="-342900">
              <a:buFont typeface="Wingdings" panose="05000000000000000000" pitchFamily="2" charset="2"/>
              <a:buChar char="q"/>
            </a:pPr>
            <a:r>
              <a:rPr lang="en-US" sz="2200" dirty="0">
                <a:solidFill>
                  <a:schemeClr val="bg1"/>
                </a:solidFill>
              </a:rPr>
              <a:t>Beneficial for government </a:t>
            </a:r>
          </a:p>
          <a:p>
            <a:pPr marL="285750" indent="-285750">
              <a:buFont typeface="Wingdings" panose="05000000000000000000" pitchFamily="2" charset="2"/>
              <a:buChar char="q"/>
            </a:pPr>
            <a:r>
              <a:rPr lang="en-US" sz="2200" dirty="0">
                <a:solidFill>
                  <a:schemeClr val="bg1"/>
                </a:solidFill>
              </a:rPr>
              <a:t>Minimizes wastage of railway resources and elimination of corruption</a:t>
            </a:r>
          </a:p>
        </p:txBody>
      </p:sp>
    </p:spTree>
    <p:extLst>
      <p:ext uri="{BB962C8B-B14F-4D97-AF65-F5344CB8AC3E}">
        <p14:creationId xmlns:p14="http://schemas.microsoft.com/office/powerpoint/2010/main" val="135533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barn(inVertical)">
                                      <p:cBhvr>
                                        <p:cTn id="21" dur="500"/>
                                        <p:tgtEl>
                                          <p:spTgt spid="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barn(inVertical)">
                                      <p:cBhvr>
                                        <p:cTn id="26" dur="500"/>
                                        <p:tgtEl>
                                          <p:spTgt spid="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barn(inVertical)">
                                      <p:cBhvr>
                                        <p:cTn id="31" dur="500"/>
                                        <p:tgtEl>
                                          <p:spTgt spid="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
                                            <p:txEl>
                                              <p:pRg st="5" end="5"/>
                                            </p:txEl>
                                          </p:spTgt>
                                        </p:tgtEl>
                                        <p:attrNameLst>
                                          <p:attrName>style.visibility</p:attrName>
                                        </p:attrNameLst>
                                      </p:cBhvr>
                                      <p:to>
                                        <p:strVal val="visible"/>
                                      </p:to>
                                    </p:set>
                                    <p:animEffect transition="in" filter="fade">
                                      <p:cBhvr>
                                        <p:cTn id="36" dur="1000"/>
                                        <p:tgtEl>
                                          <p:spTgt spid="9">
                                            <p:txEl>
                                              <p:pRg st="5" end="5"/>
                                            </p:txEl>
                                          </p:spTgt>
                                        </p:tgtEl>
                                      </p:cBhvr>
                                    </p:animEffect>
                                    <p:anim calcmode="lin" valueType="num">
                                      <p:cBhvr>
                                        <p:cTn id="37"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9" name="Freeform: Shape 18">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1" name="Group 20">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5" name="Freeform: Shape 24">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2" name="Group 21">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3" name="Freeform: Shape 22">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 y="-2"/>
            <a:ext cx="3706808" cy="1569660"/>
          </a:xfrm>
        </p:spPr>
        <p:txBody>
          <a:bodyPr vert="horz" lIns="91440" tIns="45720" rIns="91440" bIns="45720" rtlCol="0" anchor="ctr">
            <a:normAutofit/>
          </a:bodyPr>
          <a:lstStyle/>
          <a:p>
            <a:pPr algn="ctr">
              <a:lnSpc>
                <a:spcPct val="90000"/>
              </a:lnSpc>
              <a:spcAft>
                <a:spcPts val="600"/>
              </a:spcAft>
            </a:pPr>
            <a:r>
              <a:rPr lang="en-US" sz="2800" dirty="0">
                <a:solidFill>
                  <a:schemeClr val="bg2">
                    <a:lumMod val="90000"/>
                  </a:schemeClr>
                </a:solidFill>
              </a:rPr>
              <a:t>So what are our weakness and where to improve??</a:t>
            </a:r>
          </a:p>
        </p:txBody>
      </p:sp>
      <p:sp>
        <p:nvSpPr>
          <p:cNvPr id="9" name="TextBox 8">
            <a:extLst>
              <a:ext uri="{FF2B5EF4-FFF2-40B4-BE49-F238E27FC236}">
                <a16:creationId xmlns:a16="http://schemas.microsoft.com/office/drawing/2014/main" id="{9A66E365-06D5-D914-5B4C-7C960BCF99B3}"/>
              </a:ext>
            </a:extLst>
          </p:cNvPr>
          <p:cNvSpPr txBox="1"/>
          <p:nvPr/>
        </p:nvSpPr>
        <p:spPr>
          <a:xfrm>
            <a:off x="401216" y="1828800"/>
            <a:ext cx="3452327" cy="1569660"/>
          </a:xfrm>
          <a:prstGeom prst="rect">
            <a:avLst/>
          </a:prstGeom>
          <a:noFill/>
        </p:spPr>
        <p:txBody>
          <a:bodyPr wrap="square" rtlCol="0">
            <a:spAutoFit/>
          </a:bodyPr>
          <a:lstStyle/>
          <a:p>
            <a:pPr marL="342900" indent="-342900">
              <a:lnSpc>
                <a:spcPct val="300000"/>
              </a:lnSpc>
              <a:buFont typeface="Wingdings" panose="05000000000000000000" pitchFamily="2" charset="2"/>
              <a:buChar char="§"/>
            </a:pPr>
            <a:r>
              <a:rPr lang="en-US" sz="2400" dirty="0">
                <a:solidFill>
                  <a:schemeClr val="bg2">
                    <a:lumMod val="50000"/>
                  </a:schemeClr>
                </a:solidFill>
              </a:rPr>
              <a:t>Not fully refundable</a:t>
            </a:r>
          </a:p>
          <a:p>
            <a:endParaRPr lang="en-US" sz="2400" dirty="0">
              <a:solidFill>
                <a:schemeClr val="bg1"/>
              </a:solidFill>
            </a:endParaRPr>
          </a:p>
        </p:txBody>
      </p:sp>
      <p:pic>
        <p:nvPicPr>
          <p:cNvPr id="2" name="Picture Placeholder 15" descr="sticky notes on a clear dry erase board">
            <a:extLst>
              <a:ext uri="{FF2B5EF4-FFF2-40B4-BE49-F238E27FC236}">
                <a16:creationId xmlns:a16="http://schemas.microsoft.com/office/drawing/2014/main" id="{AD2C3D5F-7CEF-F21A-351C-271C57C2DC5A}"/>
              </a:ext>
            </a:extLst>
          </p:cNvPr>
          <p:cNvPicPr>
            <a:picLocks noChangeAspect="1"/>
          </p:cNvPicPr>
          <p:nvPr/>
        </p:nvPicPr>
        <p:blipFill>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t="4341" b="4341"/>
          <a:stretch>
            <a:fillRect/>
          </a:stretch>
        </p:blipFill>
        <p:spPr>
          <a:xfrm>
            <a:off x="5449077" y="0"/>
            <a:ext cx="6862487"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CA2E00B8-7580-1C88-43BE-FC42F00DC6F1}"/>
              </a:ext>
            </a:extLst>
          </p:cNvPr>
          <p:cNvSpPr txBox="1"/>
          <p:nvPr/>
        </p:nvSpPr>
        <p:spPr>
          <a:xfrm>
            <a:off x="401216" y="3816220"/>
            <a:ext cx="3004457" cy="2123658"/>
          </a:xfrm>
          <a:prstGeom prst="rect">
            <a:avLst/>
          </a:prstGeom>
          <a:noFill/>
        </p:spPr>
        <p:txBody>
          <a:bodyPr wrap="square" rtlCol="0">
            <a:spAutoFit/>
          </a:bodyPr>
          <a:lstStyle/>
          <a:p>
            <a:r>
              <a:rPr lang="en-US" sz="4400" dirty="0">
                <a:solidFill>
                  <a:schemeClr val="bg2"/>
                </a:solidFill>
              </a:rPr>
              <a:t>BUT </a:t>
            </a:r>
          </a:p>
          <a:p>
            <a:r>
              <a:rPr lang="en-US" sz="4400" dirty="0">
                <a:solidFill>
                  <a:schemeClr val="bg2"/>
                </a:solidFill>
              </a:rPr>
              <a:t>WE HAVE A SOLUTION!!</a:t>
            </a:r>
          </a:p>
        </p:txBody>
      </p:sp>
    </p:spTree>
    <p:extLst>
      <p:ext uri="{BB962C8B-B14F-4D97-AF65-F5344CB8AC3E}">
        <p14:creationId xmlns:p14="http://schemas.microsoft.com/office/powerpoint/2010/main" val="37428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down)">
                                      <p:cBhvr>
                                        <p:cTn id="13" dur="580">
                                          <p:stCondLst>
                                            <p:cond delay="0"/>
                                          </p:stCondLst>
                                        </p:cTn>
                                        <p:tgtEl>
                                          <p:spTgt spid="4">
                                            <p:txEl>
                                              <p:pRg st="0" end="0"/>
                                            </p:txEl>
                                          </p:spTgt>
                                        </p:tgtEl>
                                      </p:cBhvr>
                                    </p:animEffect>
                                    <p:anim calcmode="lin" valueType="num">
                                      <p:cBhvr>
                                        <p:cTn id="14"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4">
                                            <p:txEl>
                                              <p:pRg st="0" end="0"/>
                                            </p:txEl>
                                          </p:spTgt>
                                        </p:tgtEl>
                                      </p:cBhvr>
                                      <p:to x="100000" y="60000"/>
                                    </p:animScale>
                                    <p:animScale>
                                      <p:cBhvr>
                                        <p:cTn id="20" dur="166" decel="50000">
                                          <p:stCondLst>
                                            <p:cond delay="676"/>
                                          </p:stCondLst>
                                        </p:cTn>
                                        <p:tgtEl>
                                          <p:spTgt spid="4">
                                            <p:txEl>
                                              <p:pRg st="0" end="0"/>
                                            </p:txEl>
                                          </p:spTgt>
                                        </p:tgtEl>
                                      </p:cBhvr>
                                      <p:to x="100000" y="100000"/>
                                    </p:animScale>
                                    <p:animScale>
                                      <p:cBhvr>
                                        <p:cTn id="21" dur="26">
                                          <p:stCondLst>
                                            <p:cond delay="1312"/>
                                          </p:stCondLst>
                                        </p:cTn>
                                        <p:tgtEl>
                                          <p:spTgt spid="4">
                                            <p:txEl>
                                              <p:pRg st="0" end="0"/>
                                            </p:txEl>
                                          </p:spTgt>
                                        </p:tgtEl>
                                      </p:cBhvr>
                                      <p:to x="100000" y="80000"/>
                                    </p:animScale>
                                    <p:animScale>
                                      <p:cBhvr>
                                        <p:cTn id="22" dur="166" decel="50000">
                                          <p:stCondLst>
                                            <p:cond delay="1338"/>
                                          </p:stCondLst>
                                        </p:cTn>
                                        <p:tgtEl>
                                          <p:spTgt spid="4">
                                            <p:txEl>
                                              <p:pRg st="0" end="0"/>
                                            </p:txEl>
                                          </p:spTgt>
                                        </p:tgtEl>
                                      </p:cBhvr>
                                      <p:to x="100000" y="100000"/>
                                    </p:animScale>
                                    <p:animScale>
                                      <p:cBhvr>
                                        <p:cTn id="23" dur="26">
                                          <p:stCondLst>
                                            <p:cond delay="1642"/>
                                          </p:stCondLst>
                                        </p:cTn>
                                        <p:tgtEl>
                                          <p:spTgt spid="4">
                                            <p:txEl>
                                              <p:pRg st="0" end="0"/>
                                            </p:txEl>
                                          </p:spTgt>
                                        </p:tgtEl>
                                      </p:cBhvr>
                                      <p:to x="100000" y="90000"/>
                                    </p:animScale>
                                    <p:animScale>
                                      <p:cBhvr>
                                        <p:cTn id="24" dur="166" decel="50000">
                                          <p:stCondLst>
                                            <p:cond delay="1668"/>
                                          </p:stCondLst>
                                        </p:cTn>
                                        <p:tgtEl>
                                          <p:spTgt spid="4">
                                            <p:txEl>
                                              <p:pRg st="0" end="0"/>
                                            </p:txEl>
                                          </p:spTgt>
                                        </p:tgtEl>
                                      </p:cBhvr>
                                      <p:to x="100000" y="100000"/>
                                    </p:animScale>
                                    <p:animScale>
                                      <p:cBhvr>
                                        <p:cTn id="25" dur="26">
                                          <p:stCondLst>
                                            <p:cond delay="1808"/>
                                          </p:stCondLst>
                                        </p:cTn>
                                        <p:tgtEl>
                                          <p:spTgt spid="4">
                                            <p:txEl>
                                              <p:pRg st="0" end="0"/>
                                            </p:txEl>
                                          </p:spTgt>
                                        </p:tgtEl>
                                      </p:cBhvr>
                                      <p:to x="100000" y="95000"/>
                                    </p:animScale>
                                    <p:animScale>
                                      <p:cBhvr>
                                        <p:cTn id="26" dur="166" decel="50000">
                                          <p:stCondLst>
                                            <p:cond delay="1834"/>
                                          </p:stCondLst>
                                        </p:cTn>
                                        <p:tgtEl>
                                          <p:spTgt spid="4">
                                            <p:txEl>
                                              <p:pRg st="0" end="0"/>
                                            </p:txEl>
                                          </p:spTgt>
                                        </p:tgtEl>
                                      </p:cBhvr>
                                      <p:to x="100000" y="100000"/>
                                    </p:animScale>
                                  </p:childTnLst>
                                </p:cTn>
                              </p:par>
                              <p:par>
                                <p:cTn id="27" presetID="26" presetClass="entr" presetSubtype="0" fill="hold"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wipe(down)">
                                      <p:cBhvr>
                                        <p:cTn id="29" dur="580">
                                          <p:stCondLst>
                                            <p:cond delay="0"/>
                                          </p:stCondLst>
                                        </p:cTn>
                                        <p:tgtEl>
                                          <p:spTgt spid="4">
                                            <p:txEl>
                                              <p:pRg st="1" end="1"/>
                                            </p:txEl>
                                          </p:spTgt>
                                        </p:tgtEl>
                                      </p:cBhvr>
                                    </p:animEffect>
                                    <p:anim calcmode="lin" valueType="num">
                                      <p:cBhvr>
                                        <p:cTn id="30"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4">
                                            <p:txEl>
                                              <p:pRg st="1" end="1"/>
                                            </p:txEl>
                                          </p:spTgt>
                                        </p:tgtEl>
                                      </p:cBhvr>
                                      <p:to x="100000" y="60000"/>
                                    </p:animScale>
                                    <p:animScale>
                                      <p:cBhvr>
                                        <p:cTn id="36" dur="166" decel="50000">
                                          <p:stCondLst>
                                            <p:cond delay="676"/>
                                          </p:stCondLst>
                                        </p:cTn>
                                        <p:tgtEl>
                                          <p:spTgt spid="4">
                                            <p:txEl>
                                              <p:pRg st="1" end="1"/>
                                            </p:txEl>
                                          </p:spTgt>
                                        </p:tgtEl>
                                      </p:cBhvr>
                                      <p:to x="100000" y="100000"/>
                                    </p:animScale>
                                    <p:animScale>
                                      <p:cBhvr>
                                        <p:cTn id="37" dur="26">
                                          <p:stCondLst>
                                            <p:cond delay="1312"/>
                                          </p:stCondLst>
                                        </p:cTn>
                                        <p:tgtEl>
                                          <p:spTgt spid="4">
                                            <p:txEl>
                                              <p:pRg st="1" end="1"/>
                                            </p:txEl>
                                          </p:spTgt>
                                        </p:tgtEl>
                                      </p:cBhvr>
                                      <p:to x="100000" y="80000"/>
                                    </p:animScale>
                                    <p:animScale>
                                      <p:cBhvr>
                                        <p:cTn id="38" dur="166" decel="50000">
                                          <p:stCondLst>
                                            <p:cond delay="1338"/>
                                          </p:stCondLst>
                                        </p:cTn>
                                        <p:tgtEl>
                                          <p:spTgt spid="4">
                                            <p:txEl>
                                              <p:pRg st="1" end="1"/>
                                            </p:txEl>
                                          </p:spTgt>
                                        </p:tgtEl>
                                      </p:cBhvr>
                                      <p:to x="100000" y="100000"/>
                                    </p:animScale>
                                    <p:animScale>
                                      <p:cBhvr>
                                        <p:cTn id="39" dur="26">
                                          <p:stCondLst>
                                            <p:cond delay="1642"/>
                                          </p:stCondLst>
                                        </p:cTn>
                                        <p:tgtEl>
                                          <p:spTgt spid="4">
                                            <p:txEl>
                                              <p:pRg st="1" end="1"/>
                                            </p:txEl>
                                          </p:spTgt>
                                        </p:tgtEl>
                                      </p:cBhvr>
                                      <p:to x="100000" y="90000"/>
                                    </p:animScale>
                                    <p:animScale>
                                      <p:cBhvr>
                                        <p:cTn id="40" dur="166" decel="50000">
                                          <p:stCondLst>
                                            <p:cond delay="1668"/>
                                          </p:stCondLst>
                                        </p:cTn>
                                        <p:tgtEl>
                                          <p:spTgt spid="4">
                                            <p:txEl>
                                              <p:pRg st="1" end="1"/>
                                            </p:txEl>
                                          </p:spTgt>
                                        </p:tgtEl>
                                      </p:cBhvr>
                                      <p:to x="100000" y="100000"/>
                                    </p:animScale>
                                    <p:animScale>
                                      <p:cBhvr>
                                        <p:cTn id="41" dur="26">
                                          <p:stCondLst>
                                            <p:cond delay="1808"/>
                                          </p:stCondLst>
                                        </p:cTn>
                                        <p:tgtEl>
                                          <p:spTgt spid="4">
                                            <p:txEl>
                                              <p:pRg st="1" end="1"/>
                                            </p:txEl>
                                          </p:spTgt>
                                        </p:tgtEl>
                                      </p:cBhvr>
                                      <p:to x="100000" y="95000"/>
                                    </p:animScale>
                                    <p:animScale>
                                      <p:cBhvr>
                                        <p:cTn id="42" dur="166" decel="50000">
                                          <p:stCondLst>
                                            <p:cond delay="1834"/>
                                          </p:stCondLst>
                                        </p:cTn>
                                        <p:tgtEl>
                                          <p:spTgt spid="4">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9" name="Freeform: Shape 18">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1" name="Group 20">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5" name="Freeform: Shape 24">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2" name="Group 21">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3" name="Freeform: Shape 22">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 y="-2"/>
            <a:ext cx="3706808" cy="1569660"/>
          </a:xfrm>
        </p:spPr>
        <p:txBody>
          <a:bodyPr vert="horz" lIns="91440" tIns="45720" rIns="91440" bIns="45720" rtlCol="0" anchor="ctr">
            <a:normAutofit/>
          </a:bodyPr>
          <a:lstStyle/>
          <a:p>
            <a:pPr algn="ctr">
              <a:lnSpc>
                <a:spcPct val="90000"/>
              </a:lnSpc>
              <a:spcAft>
                <a:spcPts val="600"/>
              </a:spcAft>
            </a:pPr>
            <a:r>
              <a:rPr lang="en-US" sz="2800" dirty="0">
                <a:solidFill>
                  <a:schemeClr val="bg2">
                    <a:lumMod val="90000"/>
                  </a:schemeClr>
                </a:solidFill>
              </a:rPr>
              <a:t>So what are our opportunities??</a:t>
            </a:r>
          </a:p>
        </p:txBody>
      </p:sp>
      <p:sp>
        <p:nvSpPr>
          <p:cNvPr id="9" name="TextBox 8">
            <a:extLst>
              <a:ext uri="{FF2B5EF4-FFF2-40B4-BE49-F238E27FC236}">
                <a16:creationId xmlns:a16="http://schemas.microsoft.com/office/drawing/2014/main" id="{9A66E365-06D5-D914-5B4C-7C960BCF99B3}"/>
              </a:ext>
            </a:extLst>
          </p:cNvPr>
          <p:cNvSpPr txBox="1"/>
          <p:nvPr/>
        </p:nvSpPr>
        <p:spPr>
          <a:xfrm>
            <a:off x="401216" y="1828800"/>
            <a:ext cx="3452327" cy="4817344"/>
          </a:xfrm>
          <a:prstGeom prst="rect">
            <a:avLst/>
          </a:prstGeom>
          <a:noFill/>
        </p:spPr>
        <p:txBody>
          <a:bodyPr wrap="square" rtlCol="0">
            <a:spAutoFit/>
          </a:bodyPr>
          <a:lstStyle/>
          <a:p>
            <a:pPr marL="342900" indent="-342900">
              <a:lnSpc>
                <a:spcPct val="250000"/>
              </a:lnSpc>
              <a:buFont typeface="Wingdings" panose="05000000000000000000" pitchFamily="2" charset="2"/>
              <a:buChar char="§"/>
            </a:pPr>
            <a:r>
              <a:rPr lang="en-US" sz="2400" dirty="0">
                <a:solidFill>
                  <a:schemeClr val="bg1"/>
                </a:solidFill>
              </a:rPr>
              <a:t> </a:t>
            </a:r>
            <a:r>
              <a:rPr lang="en-US" sz="3200" dirty="0">
                <a:solidFill>
                  <a:schemeClr val="bg1"/>
                </a:solidFill>
              </a:rPr>
              <a:t>Application of Blockchain Technology</a:t>
            </a:r>
          </a:p>
          <a:p>
            <a:pPr marL="342900" indent="-342900">
              <a:lnSpc>
                <a:spcPct val="250000"/>
              </a:lnSpc>
              <a:buFont typeface="Wingdings" panose="05000000000000000000" pitchFamily="2" charset="2"/>
              <a:buChar char="§"/>
            </a:pPr>
            <a:r>
              <a:rPr lang="en-US" sz="3200">
                <a:solidFill>
                  <a:schemeClr val="bg1"/>
                </a:solidFill>
              </a:rPr>
              <a:t>Scalable</a:t>
            </a:r>
            <a:endParaRPr lang="en-US" sz="3200" dirty="0">
              <a:solidFill>
                <a:schemeClr val="bg1"/>
              </a:solidFill>
            </a:endParaRPr>
          </a:p>
        </p:txBody>
      </p:sp>
      <p:pic>
        <p:nvPicPr>
          <p:cNvPr id="6" name="Picture Placeholder 5" descr="person staring at blueprints on a brick wall">
            <a:extLst>
              <a:ext uri="{FF2B5EF4-FFF2-40B4-BE49-F238E27FC236}">
                <a16:creationId xmlns:a16="http://schemas.microsoft.com/office/drawing/2014/main" id="{79AC0A46-4437-7183-602C-B282CEF7B5E8}"/>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6415225" y="0"/>
            <a:ext cx="5792134" cy="6858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1752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8" name="Rectangle 47">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9" descr="close up of computer boards">
            <a:extLst>
              <a:ext uri="{FF2B5EF4-FFF2-40B4-BE49-F238E27FC236}">
                <a16:creationId xmlns:a16="http://schemas.microsoft.com/office/drawing/2014/main" id="{4482DE6E-FB12-05DC-3EE3-C4C5FEB12DD2}"/>
              </a:ext>
            </a:extLst>
          </p:cNvPr>
          <p:cNvPicPr>
            <a:picLocks noChangeAspect="1"/>
          </p:cNvPicPr>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r="10482" b="-1"/>
          <a:stretch/>
        </p:blipFill>
        <p:spPr>
          <a:xfrm rot="5400000">
            <a:off x="2620540" y="1418076"/>
            <a:ext cx="6875812" cy="4039673"/>
          </a:xfrm>
          <a:prstGeom prst="rect">
            <a:avLst/>
          </a:prstGeom>
        </p:spPr>
      </p:pic>
      <p:sp>
        <p:nvSpPr>
          <p:cNvPr id="52" name="Freeform: Shape 51">
            <a:extLst>
              <a:ext uri="{FF2B5EF4-FFF2-40B4-BE49-F238E27FC236}">
                <a16:creationId xmlns:a16="http://schemas.microsoft.com/office/drawing/2014/main" id="{32FD26B0-16CE-4AD4-9CE4-A63EBF330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extBox 8">
            <a:extLst>
              <a:ext uri="{FF2B5EF4-FFF2-40B4-BE49-F238E27FC236}">
                <a16:creationId xmlns:a16="http://schemas.microsoft.com/office/drawing/2014/main" id="{9A66E365-06D5-D914-5B4C-7C960BCF99B3}"/>
              </a:ext>
            </a:extLst>
          </p:cNvPr>
          <p:cNvSpPr txBox="1"/>
          <p:nvPr/>
        </p:nvSpPr>
        <p:spPr>
          <a:xfrm>
            <a:off x="553792" y="2945176"/>
            <a:ext cx="2984937" cy="2757975"/>
          </a:xfrm>
          <a:prstGeom prst="rect">
            <a:avLst/>
          </a:prstGeom>
        </p:spPr>
        <p:txBody>
          <a:bodyPr vert="horz" lIns="91440" tIns="45720" rIns="91440" bIns="45720" rtlCol="0" anchor="t">
            <a:normAutofit/>
          </a:bodyPr>
          <a:lstStyle/>
          <a:p>
            <a:pPr algn="r">
              <a:lnSpc>
                <a:spcPct val="90000"/>
              </a:lnSpc>
              <a:spcBef>
                <a:spcPct val="0"/>
              </a:spcBef>
              <a:spcAft>
                <a:spcPts val="600"/>
              </a:spcAft>
            </a:pPr>
            <a:endParaRPr lang="en-US" sz="3700" kern="1200" dirty="0">
              <a:solidFill>
                <a:srgbClr val="FFFFFF"/>
              </a:solidFill>
              <a:latin typeface="+mj-lt"/>
              <a:ea typeface="+mj-ea"/>
              <a:cs typeface="+mj-cs"/>
            </a:endParaRPr>
          </a:p>
        </p:txBody>
      </p:sp>
      <p:pic>
        <p:nvPicPr>
          <p:cNvPr id="4" name="Picture 3" descr="Icon&#10;&#10;Description automatically generated">
            <a:extLst>
              <a:ext uri="{FF2B5EF4-FFF2-40B4-BE49-F238E27FC236}">
                <a16:creationId xmlns:a16="http://schemas.microsoft.com/office/drawing/2014/main" id="{BF9ECA75-44A0-B34E-164D-8E674D56C36D}"/>
              </a:ext>
            </a:extLst>
          </p:cNvPr>
          <p:cNvPicPr>
            <a:picLocks noChangeAspect="1"/>
          </p:cNvPicPr>
          <p:nvPr/>
        </p:nvPicPr>
        <p:blipFill rotWithShape="1">
          <a:blip r:embed="rId4"/>
          <a:srcRect l="20252" r="19773" b="1"/>
          <a:stretch/>
        </p:blipFill>
        <p:spPr>
          <a:xfrm>
            <a:off x="8068007" y="-7"/>
            <a:ext cx="4123986" cy="6876146"/>
          </a:xfrm>
          <a:prstGeom prst="rect">
            <a:avLst/>
          </a:prstGeom>
        </p:spPr>
      </p:pic>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1704320" y="6454671"/>
            <a:ext cx="448056" cy="365125"/>
          </a:xfrm>
        </p:spPr>
        <p:txBody>
          <a:bodyPr vert="horz" lIns="91440" tIns="45720" rIns="91440" bIns="45720" rtlCol="0" anchor="ctr">
            <a:normAutofit/>
          </a:bodyPr>
          <a:lstStyle/>
          <a:p>
            <a:pPr>
              <a:lnSpc>
                <a:spcPct val="90000"/>
              </a:lnSpc>
              <a:spcAft>
                <a:spcPts val="600"/>
              </a:spcAft>
            </a:pPr>
            <a:r>
              <a:rPr lang="en-US" sz="300">
                <a:solidFill>
                  <a:srgbClr val="FFFFFF"/>
                </a:solidFill>
              </a:rPr>
              <a:t>So what are our threats and how can we tackle it??</a:t>
            </a:r>
          </a:p>
        </p:txBody>
      </p:sp>
      <p:sp>
        <p:nvSpPr>
          <p:cNvPr id="6" name="TextBox 5">
            <a:extLst>
              <a:ext uri="{FF2B5EF4-FFF2-40B4-BE49-F238E27FC236}">
                <a16:creationId xmlns:a16="http://schemas.microsoft.com/office/drawing/2014/main" id="{58742DE8-40C5-85D8-AF41-4FAD1F49EB6B}"/>
              </a:ext>
            </a:extLst>
          </p:cNvPr>
          <p:cNvSpPr txBox="1"/>
          <p:nvPr/>
        </p:nvSpPr>
        <p:spPr>
          <a:xfrm>
            <a:off x="438539" y="345233"/>
            <a:ext cx="3100190" cy="2062103"/>
          </a:xfrm>
          <a:prstGeom prst="rect">
            <a:avLst/>
          </a:prstGeom>
          <a:noFill/>
        </p:spPr>
        <p:txBody>
          <a:bodyPr wrap="square" rtlCol="0">
            <a:spAutoFit/>
          </a:bodyPr>
          <a:lstStyle/>
          <a:p>
            <a:r>
              <a:rPr lang="en-US" sz="3200" dirty="0">
                <a:solidFill>
                  <a:schemeClr val="bg1"/>
                </a:solidFill>
                <a:latin typeface="+mj-lt"/>
              </a:rPr>
              <a:t>So what are our threats and how do we tackle them?</a:t>
            </a:r>
          </a:p>
        </p:txBody>
      </p:sp>
      <p:sp>
        <p:nvSpPr>
          <p:cNvPr id="8" name="TextBox 7">
            <a:extLst>
              <a:ext uri="{FF2B5EF4-FFF2-40B4-BE49-F238E27FC236}">
                <a16:creationId xmlns:a16="http://schemas.microsoft.com/office/drawing/2014/main" id="{95B90122-9120-500F-DDDF-33038F9B40EE}"/>
              </a:ext>
            </a:extLst>
          </p:cNvPr>
          <p:cNvSpPr txBox="1"/>
          <p:nvPr/>
        </p:nvSpPr>
        <p:spPr>
          <a:xfrm>
            <a:off x="233265" y="2945176"/>
            <a:ext cx="3209731" cy="707886"/>
          </a:xfrm>
          <a:prstGeom prst="rect">
            <a:avLst/>
          </a:prstGeom>
          <a:noFill/>
        </p:spPr>
        <p:txBody>
          <a:bodyPr wrap="square" rtlCol="0">
            <a:spAutoFit/>
          </a:bodyPr>
          <a:lstStyle/>
          <a:p>
            <a:pPr algn="ctr"/>
            <a:r>
              <a:rPr lang="en-US" sz="4000" dirty="0">
                <a:solidFill>
                  <a:schemeClr val="bg2">
                    <a:lumMod val="75000"/>
                  </a:schemeClr>
                </a:solidFill>
              </a:rPr>
              <a:t>HACKING !!</a:t>
            </a:r>
          </a:p>
        </p:txBody>
      </p:sp>
      <p:sp>
        <p:nvSpPr>
          <p:cNvPr id="10" name="TextBox 9">
            <a:extLst>
              <a:ext uri="{FF2B5EF4-FFF2-40B4-BE49-F238E27FC236}">
                <a16:creationId xmlns:a16="http://schemas.microsoft.com/office/drawing/2014/main" id="{5F1327B2-60DF-A1CA-7E1A-A17F7B4552EC}"/>
              </a:ext>
            </a:extLst>
          </p:cNvPr>
          <p:cNvSpPr txBox="1"/>
          <p:nvPr/>
        </p:nvSpPr>
        <p:spPr>
          <a:xfrm>
            <a:off x="438539" y="4049486"/>
            <a:ext cx="2799183" cy="1938992"/>
          </a:xfrm>
          <a:prstGeom prst="rect">
            <a:avLst/>
          </a:prstGeom>
          <a:noFill/>
        </p:spPr>
        <p:txBody>
          <a:bodyPr wrap="square" rtlCol="0">
            <a:spAutoFit/>
          </a:bodyPr>
          <a:lstStyle/>
          <a:p>
            <a:r>
              <a:rPr lang="en-US" sz="4000" dirty="0">
                <a:solidFill>
                  <a:schemeClr val="bg1">
                    <a:lumMod val="95000"/>
                  </a:schemeClr>
                </a:solidFill>
              </a:rPr>
              <a:t>BUT WE CAN TACKLE IT TOO </a:t>
            </a:r>
          </a:p>
        </p:txBody>
      </p:sp>
    </p:spTree>
    <p:extLst>
      <p:ext uri="{BB962C8B-B14F-4D97-AF65-F5344CB8AC3E}">
        <p14:creationId xmlns:p14="http://schemas.microsoft.com/office/powerpoint/2010/main" val="42176051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nodePh="1">
                                  <p:stCondLst>
                                    <p:cond delay="0"/>
                                  </p:stCondLst>
                                  <p:endCondLst>
                                    <p:cond evt="begin" delay="0">
                                      <p:tn val="5"/>
                                    </p:cond>
                                  </p:end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80">
                                          <p:stCondLst>
                                            <p:cond delay="0"/>
                                          </p:stCondLst>
                                        </p:cTn>
                                        <p:tgtEl>
                                          <p:spTgt spid="8">
                                            <p:txEl>
                                              <p:pRg st="0" end="0"/>
                                            </p:txEl>
                                          </p:spTgt>
                                        </p:tgtEl>
                                      </p:cBhvr>
                                    </p:animEffect>
                                    <p:anim calcmode="lin" valueType="num">
                                      <p:cBhvr>
                                        <p:cTn id="13"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8">
                                            <p:txEl>
                                              <p:pRg st="0" end="0"/>
                                            </p:txEl>
                                          </p:spTgt>
                                        </p:tgtEl>
                                      </p:cBhvr>
                                      <p:to x="100000" y="60000"/>
                                    </p:animScale>
                                    <p:animScale>
                                      <p:cBhvr>
                                        <p:cTn id="19" dur="166" decel="50000">
                                          <p:stCondLst>
                                            <p:cond delay="676"/>
                                          </p:stCondLst>
                                        </p:cTn>
                                        <p:tgtEl>
                                          <p:spTgt spid="8">
                                            <p:txEl>
                                              <p:pRg st="0" end="0"/>
                                            </p:txEl>
                                          </p:spTgt>
                                        </p:tgtEl>
                                      </p:cBhvr>
                                      <p:to x="100000" y="100000"/>
                                    </p:animScale>
                                    <p:animScale>
                                      <p:cBhvr>
                                        <p:cTn id="20" dur="26">
                                          <p:stCondLst>
                                            <p:cond delay="1312"/>
                                          </p:stCondLst>
                                        </p:cTn>
                                        <p:tgtEl>
                                          <p:spTgt spid="8">
                                            <p:txEl>
                                              <p:pRg st="0" end="0"/>
                                            </p:txEl>
                                          </p:spTgt>
                                        </p:tgtEl>
                                      </p:cBhvr>
                                      <p:to x="100000" y="80000"/>
                                    </p:animScale>
                                    <p:animScale>
                                      <p:cBhvr>
                                        <p:cTn id="21" dur="166" decel="50000">
                                          <p:stCondLst>
                                            <p:cond delay="1338"/>
                                          </p:stCondLst>
                                        </p:cTn>
                                        <p:tgtEl>
                                          <p:spTgt spid="8">
                                            <p:txEl>
                                              <p:pRg st="0" end="0"/>
                                            </p:txEl>
                                          </p:spTgt>
                                        </p:tgtEl>
                                      </p:cBhvr>
                                      <p:to x="100000" y="100000"/>
                                    </p:animScale>
                                    <p:animScale>
                                      <p:cBhvr>
                                        <p:cTn id="22" dur="26">
                                          <p:stCondLst>
                                            <p:cond delay="1642"/>
                                          </p:stCondLst>
                                        </p:cTn>
                                        <p:tgtEl>
                                          <p:spTgt spid="8">
                                            <p:txEl>
                                              <p:pRg st="0" end="0"/>
                                            </p:txEl>
                                          </p:spTgt>
                                        </p:tgtEl>
                                      </p:cBhvr>
                                      <p:to x="100000" y="90000"/>
                                    </p:animScale>
                                    <p:animScale>
                                      <p:cBhvr>
                                        <p:cTn id="23" dur="166" decel="50000">
                                          <p:stCondLst>
                                            <p:cond delay="1668"/>
                                          </p:stCondLst>
                                        </p:cTn>
                                        <p:tgtEl>
                                          <p:spTgt spid="8">
                                            <p:txEl>
                                              <p:pRg st="0" end="0"/>
                                            </p:txEl>
                                          </p:spTgt>
                                        </p:tgtEl>
                                      </p:cBhvr>
                                      <p:to x="100000" y="100000"/>
                                    </p:animScale>
                                    <p:animScale>
                                      <p:cBhvr>
                                        <p:cTn id="24" dur="26">
                                          <p:stCondLst>
                                            <p:cond delay="1808"/>
                                          </p:stCondLst>
                                        </p:cTn>
                                        <p:tgtEl>
                                          <p:spTgt spid="8">
                                            <p:txEl>
                                              <p:pRg st="0" end="0"/>
                                            </p:txEl>
                                          </p:spTgt>
                                        </p:tgtEl>
                                      </p:cBhvr>
                                      <p:to x="100000" y="95000"/>
                                    </p:animScale>
                                    <p:animScale>
                                      <p:cBhvr>
                                        <p:cTn id="25" dur="166" decel="50000">
                                          <p:stCondLst>
                                            <p:cond delay="1834"/>
                                          </p:stCondLst>
                                        </p:cTn>
                                        <p:tgtEl>
                                          <p:spTgt spid="8">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down)">
                                      <p:cBhvr>
                                        <p:cTn id="30" dur="580">
                                          <p:stCondLst>
                                            <p:cond delay="0"/>
                                          </p:stCondLst>
                                        </p:cTn>
                                        <p:tgtEl>
                                          <p:spTgt spid="10">
                                            <p:txEl>
                                              <p:pRg st="0" end="0"/>
                                            </p:txEl>
                                          </p:spTgt>
                                        </p:tgtEl>
                                      </p:cBhvr>
                                    </p:animEffect>
                                    <p:anim calcmode="lin" valueType="num">
                                      <p:cBhvr>
                                        <p:cTn id="31"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10">
                                            <p:txEl>
                                              <p:pRg st="0" end="0"/>
                                            </p:txEl>
                                          </p:spTgt>
                                        </p:tgtEl>
                                      </p:cBhvr>
                                      <p:to x="100000" y="60000"/>
                                    </p:animScale>
                                    <p:animScale>
                                      <p:cBhvr>
                                        <p:cTn id="37" dur="166" decel="50000">
                                          <p:stCondLst>
                                            <p:cond delay="676"/>
                                          </p:stCondLst>
                                        </p:cTn>
                                        <p:tgtEl>
                                          <p:spTgt spid="10">
                                            <p:txEl>
                                              <p:pRg st="0" end="0"/>
                                            </p:txEl>
                                          </p:spTgt>
                                        </p:tgtEl>
                                      </p:cBhvr>
                                      <p:to x="100000" y="100000"/>
                                    </p:animScale>
                                    <p:animScale>
                                      <p:cBhvr>
                                        <p:cTn id="38" dur="26">
                                          <p:stCondLst>
                                            <p:cond delay="1312"/>
                                          </p:stCondLst>
                                        </p:cTn>
                                        <p:tgtEl>
                                          <p:spTgt spid="10">
                                            <p:txEl>
                                              <p:pRg st="0" end="0"/>
                                            </p:txEl>
                                          </p:spTgt>
                                        </p:tgtEl>
                                      </p:cBhvr>
                                      <p:to x="100000" y="80000"/>
                                    </p:animScale>
                                    <p:animScale>
                                      <p:cBhvr>
                                        <p:cTn id="39" dur="166" decel="50000">
                                          <p:stCondLst>
                                            <p:cond delay="1338"/>
                                          </p:stCondLst>
                                        </p:cTn>
                                        <p:tgtEl>
                                          <p:spTgt spid="10">
                                            <p:txEl>
                                              <p:pRg st="0" end="0"/>
                                            </p:txEl>
                                          </p:spTgt>
                                        </p:tgtEl>
                                      </p:cBhvr>
                                      <p:to x="100000" y="100000"/>
                                    </p:animScale>
                                    <p:animScale>
                                      <p:cBhvr>
                                        <p:cTn id="40" dur="26">
                                          <p:stCondLst>
                                            <p:cond delay="1642"/>
                                          </p:stCondLst>
                                        </p:cTn>
                                        <p:tgtEl>
                                          <p:spTgt spid="10">
                                            <p:txEl>
                                              <p:pRg st="0" end="0"/>
                                            </p:txEl>
                                          </p:spTgt>
                                        </p:tgtEl>
                                      </p:cBhvr>
                                      <p:to x="100000" y="90000"/>
                                    </p:animScale>
                                    <p:animScale>
                                      <p:cBhvr>
                                        <p:cTn id="41" dur="166" decel="50000">
                                          <p:stCondLst>
                                            <p:cond delay="1668"/>
                                          </p:stCondLst>
                                        </p:cTn>
                                        <p:tgtEl>
                                          <p:spTgt spid="10">
                                            <p:txEl>
                                              <p:pRg st="0" end="0"/>
                                            </p:txEl>
                                          </p:spTgt>
                                        </p:tgtEl>
                                      </p:cBhvr>
                                      <p:to x="100000" y="100000"/>
                                    </p:animScale>
                                    <p:animScale>
                                      <p:cBhvr>
                                        <p:cTn id="42" dur="26">
                                          <p:stCondLst>
                                            <p:cond delay="1808"/>
                                          </p:stCondLst>
                                        </p:cTn>
                                        <p:tgtEl>
                                          <p:spTgt spid="10">
                                            <p:txEl>
                                              <p:pRg st="0" end="0"/>
                                            </p:txEl>
                                          </p:spTgt>
                                        </p:tgtEl>
                                      </p:cBhvr>
                                      <p:to x="100000" y="95000"/>
                                    </p:animScale>
                                    <p:animScale>
                                      <p:cBhvr>
                                        <p:cTn id="43" dur="166" decel="50000">
                                          <p:stCondLst>
                                            <p:cond delay="1834"/>
                                          </p:stCondLst>
                                        </p:cTn>
                                        <p:tgtEl>
                                          <p:spTgt spid="10">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593725" y="2417615"/>
            <a:ext cx="11002961" cy="55778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p:txBody>
          <a:bodyPr>
            <a:normAutofit/>
          </a:bodyPr>
          <a:lstStyle/>
          <a:p>
            <a:r>
              <a:rPr lang="en-US" sz="4800" dirty="0"/>
              <a:t>SWOT ANALYSIS</a:t>
            </a:r>
          </a:p>
        </p:txBody>
      </p:sp>
      <p:graphicFrame>
        <p:nvGraphicFramePr>
          <p:cNvPr id="7" name="Table 7">
            <a:extLst>
              <a:ext uri="{FF2B5EF4-FFF2-40B4-BE49-F238E27FC236}">
                <a16:creationId xmlns:a16="http://schemas.microsoft.com/office/drawing/2014/main" id="{B1897641-C811-4117-B9B9-5EE41B5A3203}"/>
              </a:ext>
            </a:extLst>
          </p:cNvPr>
          <p:cNvGraphicFramePr>
            <a:graphicFrameLocks noGrp="1"/>
          </p:cNvGraphicFramePr>
          <p:nvPr>
            <p:extLst>
              <p:ext uri="{D42A27DB-BD31-4B8C-83A1-F6EECF244321}">
                <p14:modId xmlns:p14="http://schemas.microsoft.com/office/powerpoint/2010/main" val="373994985"/>
              </p:ext>
            </p:extLst>
          </p:nvPr>
        </p:nvGraphicFramePr>
        <p:xfrm>
          <a:off x="593725" y="2211355"/>
          <a:ext cx="10915436" cy="3354930"/>
        </p:xfrm>
        <a:graphic>
          <a:graphicData uri="http://schemas.openxmlformats.org/drawingml/2006/table">
            <a:tbl>
              <a:tblPr firstRow="1" bandRow="1">
                <a:tableStyleId>{5C22544A-7EE6-4342-B048-85BDC9FD1C3A}</a:tableStyleId>
              </a:tblPr>
              <a:tblGrid>
                <a:gridCol w="2728859">
                  <a:extLst>
                    <a:ext uri="{9D8B030D-6E8A-4147-A177-3AD203B41FA5}">
                      <a16:colId xmlns:a16="http://schemas.microsoft.com/office/drawing/2014/main" val="711439747"/>
                    </a:ext>
                  </a:extLst>
                </a:gridCol>
                <a:gridCol w="2728859">
                  <a:extLst>
                    <a:ext uri="{9D8B030D-6E8A-4147-A177-3AD203B41FA5}">
                      <a16:colId xmlns:a16="http://schemas.microsoft.com/office/drawing/2014/main" val="1769144258"/>
                    </a:ext>
                  </a:extLst>
                </a:gridCol>
                <a:gridCol w="2728859">
                  <a:extLst>
                    <a:ext uri="{9D8B030D-6E8A-4147-A177-3AD203B41FA5}">
                      <a16:colId xmlns:a16="http://schemas.microsoft.com/office/drawing/2014/main" val="1217148694"/>
                    </a:ext>
                  </a:extLst>
                </a:gridCol>
                <a:gridCol w="2728859">
                  <a:extLst>
                    <a:ext uri="{9D8B030D-6E8A-4147-A177-3AD203B41FA5}">
                      <a16:colId xmlns:a16="http://schemas.microsoft.com/office/drawing/2014/main" val="3587985154"/>
                    </a:ext>
                  </a:extLst>
                </a:gridCol>
              </a:tblGrid>
              <a:tr h="837155">
                <a:tc>
                  <a:txBody>
                    <a:bodyPr/>
                    <a:lstStyle/>
                    <a:p>
                      <a:pPr algn="ctr"/>
                      <a:r>
                        <a:rPr lang="en-US" dirty="0"/>
                        <a:t>Strength</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Weakness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Opportunity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Threat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5291448"/>
                  </a:ext>
                </a:extLst>
              </a:tr>
              <a:tr h="2372576">
                <a:tc>
                  <a:txBody>
                    <a:bodyPr/>
                    <a:lstStyle/>
                    <a:p>
                      <a:pPr marL="285750" indent="-285750" algn="l">
                        <a:lnSpc>
                          <a:spcPct val="150000"/>
                        </a:lnSpc>
                        <a:buFont typeface="Arial" panose="020B0604020202020204" pitchFamily="34" charset="0"/>
                        <a:buChar char="•"/>
                      </a:pPr>
                      <a:r>
                        <a:rPr lang="en-US" sz="1800" dirty="0">
                          <a:solidFill>
                            <a:schemeClr val="tx1"/>
                          </a:solidFill>
                          <a:cs typeface="Biome Light" panose="020B0303030204020804" pitchFamily="34" charset="0"/>
                        </a:rPr>
                        <a:t>No unused ticket in the train</a:t>
                      </a:r>
                    </a:p>
                    <a:p>
                      <a:pPr marL="285750" indent="-285750" algn="l">
                        <a:lnSpc>
                          <a:spcPct val="150000"/>
                        </a:lnSpc>
                        <a:buFont typeface="Arial" panose="020B0604020202020204" pitchFamily="34" charset="0"/>
                        <a:buChar char="•"/>
                      </a:pPr>
                      <a:r>
                        <a:rPr lang="en-US" sz="1800" dirty="0">
                          <a:solidFill>
                            <a:schemeClr val="tx1"/>
                          </a:solidFill>
                          <a:cs typeface="Biome Light" panose="020B0303030204020804" pitchFamily="34" charset="0"/>
                        </a:rPr>
                        <a:t>Beneficial for both the kind of users </a:t>
                      </a:r>
                    </a:p>
                    <a:p>
                      <a:pPr marL="285750" indent="-285750" algn="l">
                        <a:lnSpc>
                          <a:spcPct val="150000"/>
                        </a:lnSpc>
                        <a:buFont typeface="Arial" panose="020B0604020202020204" pitchFamily="34" charset="0"/>
                        <a:buChar char="•"/>
                      </a:pPr>
                      <a:r>
                        <a:rPr lang="en-US" sz="1800" dirty="0">
                          <a:solidFill>
                            <a:schemeClr val="tx1"/>
                          </a:solidFill>
                          <a:cs typeface="Biome Light" panose="020B0303030204020804" pitchFamily="34" charset="0"/>
                        </a:rPr>
                        <a:t>Minimizes wastage of railway resources.</a:t>
                      </a:r>
                    </a:p>
                  </a:txBody>
                  <a:tcPr anchor="ctr">
                    <a:lnL w="12700" cmpd="sng">
                      <a:noFill/>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indent="-285750" algn="l">
                        <a:lnSpc>
                          <a:spcPct val="150000"/>
                        </a:lnSpc>
                        <a:buFont typeface="Arial" panose="020B0604020202020204" pitchFamily="34" charset="0"/>
                        <a:buChar char="•"/>
                      </a:pPr>
                      <a:r>
                        <a:rPr lang="en-US" sz="2000" dirty="0">
                          <a:solidFill>
                            <a:schemeClr val="tx1"/>
                          </a:solidFill>
                          <a:cs typeface="Biome Light" panose="020B0303030204020804" pitchFamily="34" charset="0"/>
                        </a:rPr>
                        <a:t>Not fully refundable at times </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indent="-285750" algn="l">
                        <a:lnSpc>
                          <a:spcPct val="150000"/>
                        </a:lnSpc>
                        <a:buFont typeface="Arial" panose="020B0604020202020204" pitchFamily="34" charset="0"/>
                        <a:buChar char="•"/>
                      </a:pPr>
                      <a:r>
                        <a:rPr lang="en-US" sz="2000" dirty="0">
                          <a:solidFill>
                            <a:schemeClr val="tx1"/>
                          </a:solidFill>
                          <a:cs typeface="Biome Light" panose="020B0303030204020804" pitchFamily="34" charset="0"/>
                        </a:rPr>
                        <a:t>Application of Blockchain Technology</a:t>
                      </a:r>
                    </a:p>
                    <a:p>
                      <a:pPr marL="285750" indent="-285750" algn="l">
                        <a:lnSpc>
                          <a:spcPct val="150000"/>
                        </a:lnSpc>
                        <a:buFont typeface="Arial" panose="020B0604020202020204" pitchFamily="34" charset="0"/>
                        <a:buChar char="•"/>
                      </a:pPr>
                      <a:r>
                        <a:rPr lang="en-US" sz="2000" dirty="0">
                          <a:solidFill>
                            <a:schemeClr val="tx1"/>
                          </a:solidFill>
                          <a:cs typeface="Biome Light" panose="020B0303030204020804" pitchFamily="34" charset="0"/>
                        </a:rPr>
                        <a:t>Expandable </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000" dirty="0">
                          <a:solidFill>
                            <a:schemeClr val="tx1"/>
                          </a:solidFill>
                          <a:cs typeface="Biome Light" panose="020B0303030204020804" pitchFamily="34" charset="0"/>
                        </a:rPr>
                        <a:t>Hacking Threat in database usage</a:t>
                      </a:r>
                    </a:p>
                    <a:p>
                      <a:pPr algn="ctr">
                        <a:lnSpc>
                          <a:spcPct val="150000"/>
                        </a:lnSpc>
                      </a:pPr>
                      <a:endParaRPr lang="en-US" sz="1400" dirty="0">
                        <a:solidFill>
                          <a:schemeClr val="tx1"/>
                        </a:solidFill>
                        <a:cs typeface="Biome Light" panose="020B0303030204020804" pitchFamily="34" charset="0"/>
                      </a:endParaRPr>
                    </a:p>
                  </a:txBody>
                  <a:tcPr anchor="ctr">
                    <a:lnL w="3175" cap="flat" cmpd="sng" algn="ctr">
                      <a:solidFill>
                        <a:schemeClr val="bg2">
                          <a:lumMod val="50000"/>
                        </a:schemeClr>
                      </a:solidFill>
                      <a:prstDash val="solid"/>
                      <a:round/>
                      <a:headEnd type="none" w="med" len="med"/>
                      <a:tailEnd type="none" w="med" len="med"/>
                    </a:lnL>
                    <a:lnR w="12700" cmpd="sng">
                      <a:noFill/>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0372063"/>
                  </a:ext>
                </a:extLst>
              </a:tr>
            </a:tbl>
          </a:graphicData>
        </a:graphic>
      </p:graphicFrame>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14</a:t>
            </a:fld>
            <a:endParaRPr lang="en-US" dirty="0"/>
          </a:p>
        </p:txBody>
      </p:sp>
    </p:spTree>
    <p:extLst>
      <p:ext uri="{BB962C8B-B14F-4D97-AF65-F5344CB8AC3E}">
        <p14:creationId xmlns:p14="http://schemas.microsoft.com/office/powerpoint/2010/main" val="212910835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Graphical user interface, application&#10;&#10;Description automatically generated">
            <a:extLst>
              <a:ext uri="{FF2B5EF4-FFF2-40B4-BE49-F238E27FC236}">
                <a16:creationId xmlns:a16="http://schemas.microsoft.com/office/drawing/2014/main" id="{22C57E1C-EF5E-04BF-7DDF-9164EB85EB8D}"/>
              </a:ext>
            </a:extLst>
          </p:cNvPr>
          <p:cNvPicPr>
            <a:picLocks noChangeAspect="1"/>
          </p:cNvPicPr>
          <p:nvPr/>
        </p:nvPicPr>
        <p:blipFill rotWithShape="1">
          <a:blip r:embed="rId2"/>
          <a:srcRect r="25927" b="1"/>
          <a:stretch/>
        </p:blipFill>
        <p:spPr>
          <a:xfrm>
            <a:off x="5240286" y="3314577"/>
            <a:ext cx="6951693" cy="3585411"/>
          </a:xfrm>
          <a:prstGeom prst="rect">
            <a:avLst/>
          </a:prstGeom>
        </p:spPr>
      </p:pic>
      <p:pic>
        <p:nvPicPr>
          <p:cNvPr id="25" name="Picture Placeholder 24" descr="A screenshot of a computer&#10;&#10;Description automatically generated">
            <a:extLst>
              <a:ext uri="{FF2B5EF4-FFF2-40B4-BE49-F238E27FC236}">
                <a16:creationId xmlns:a16="http://schemas.microsoft.com/office/drawing/2014/main" id="{2649ADD4-336E-4829-7986-C56D62ABC57E}"/>
              </a:ext>
            </a:extLst>
          </p:cNvPr>
          <p:cNvPicPr>
            <a:picLocks noGrp="1" noChangeAspect="1"/>
          </p:cNvPicPr>
          <p:nvPr>
            <p:ph type="pic" sz="quarter" idx="10"/>
          </p:nvPr>
        </p:nvPicPr>
        <p:blipFill rotWithShape="1">
          <a:blip r:embed="rId3"/>
          <a:srcRect t="4874" r="1" b="1"/>
          <a:stretch/>
        </p:blipFill>
        <p:spPr>
          <a:xfrm>
            <a:off x="20" y="9"/>
            <a:ext cx="7279893" cy="3895335"/>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p:spPr>
      </p:pic>
      <p:pic>
        <p:nvPicPr>
          <p:cNvPr id="14" name="Picture 13" descr="Graphical user interface, text&#10;&#10;Description automatically generated">
            <a:extLst>
              <a:ext uri="{FF2B5EF4-FFF2-40B4-BE49-F238E27FC236}">
                <a16:creationId xmlns:a16="http://schemas.microsoft.com/office/drawing/2014/main" id="{8A6F62D5-DCF4-EBDA-6176-C35A70F18D17}"/>
              </a:ext>
            </a:extLst>
          </p:cNvPr>
          <p:cNvPicPr>
            <a:picLocks noChangeAspect="1"/>
          </p:cNvPicPr>
          <p:nvPr/>
        </p:nvPicPr>
        <p:blipFill rotWithShape="1">
          <a:blip r:embed="rId4"/>
          <a:srcRect l="15320" r="16430" b="-3"/>
          <a:stretch/>
        </p:blipFill>
        <p:spPr>
          <a:xfrm>
            <a:off x="7458302" y="-69200"/>
            <a:ext cx="4733698" cy="3139531"/>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2149A840-DAC2-7FAC-E498-EB9CE6895C20}"/>
              </a:ext>
            </a:extLst>
          </p:cNvPr>
          <p:cNvPicPr>
            <a:picLocks noChangeAspect="1"/>
          </p:cNvPicPr>
          <p:nvPr/>
        </p:nvPicPr>
        <p:blipFill rotWithShape="1">
          <a:blip r:embed="rId5"/>
          <a:srcRect b="745"/>
          <a:stretch/>
        </p:blipFill>
        <p:spPr>
          <a:xfrm>
            <a:off x="1" y="4065775"/>
            <a:ext cx="5001186" cy="2792224"/>
          </a:xfrm>
          <a:prstGeom prst="rect">
            <a:avLst/>
          </a:prstGeom>
        </p:spPr>
      </p:pic>
      <p:sp>
        <p:nvSpPr>
          <p:cNvPr id="30" name="Rectangle 29">
            <a:extLst>
              <a:ext uri="{FF2B5EF4-FFF2-40B4-BE49-F238E27FC236}">
                <a16:creationId xmlns:a16="http://schemas.microsoft.com/office/drawing/2014/main" id="{25414FA1-2D4C-41DB-83DE-4F3E38C10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23904" y="0"/>
            <a:ext cx="768096"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4">
            <a:extLst>
              <a:ext uri="{FF2B5EF4-FFF2-40B4-BE49-F238E27FC236}">
                <a16:creationId xmlns:a16="http://schemas.microsoft.com/office/drawing/2014/main" id="{DECDC256-5A0E-020B-2BED-D6FC5B729D78}"/>
              </a:ext>
            </a:extLst>
          </p:cNvPr>
          <p:cNvSpPr>
            <a:spLocks noGrp="1"/>
          </p:cNvSpPr>
          <p:nvPr>
            <p:ph type="title"/>
          </p:nvPr>
        </p:nvSpPr>
        <p:spPr>
          <a:xfrm>
            <a:off x="-19787" y="3685592"/>
            <a:ext cx="5020974" cy="940020"/>
          </a:xfrm>
        </p:spPr>
        <p:txBody>
          <a:bodyPr>
            <a:normAutofit/>
          </a:bodyPr>
          <a:lstStyle/>
          <a:p>
            <a:r>
              <a:rPr lang="en-US" sz="2400" dirty="0"/>
              <a:t>Functionalities of our web application </a:t>
            </a:r>
          </a:p>
        </p:txBody>
      </p:sp>
    </p:spTree>
    <p:extLst>
      <p:ext uri="{BB962C8B-B14F-4D97-AF65-F5344CB8AC3E}">
        <p14:creationId xmlns:p14="http://schemas.microsoft.com/office/powerpoint/2010/main" val="39101501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9"/>
                                        </p:tgtEl>
                                      </p:cBhvr>
                                    </p:animEffect>
                                    <p:animScale>
                                      <p:cBhvr>
                                        <p:cTn id="7" dur="25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rot="16200000">
            <a:off x="-930727" y="3161523"/>
            <a:ext cx="3428999" cy="863469"/>
          </a:xfrm>
        </p:spPr>
        <p:txBody>
          <a:bodyPr>
            <a:normAutofit/>
          </a:bodyPr>
          <a:lstStyle/>
          <a:p>
            <a:r>
              <a:rPr lang="en-US" sz="1600" dirty="0"/>
              <a:t>Layout of our android app</a:t>
            </a:r>
          </a:p>
        </p:txBody>
      </p:sp>
      <p:pic>
        <p:nvPicPr>
          <p:cNvPr id="17" name="Picture 16" descr="Graphical user interface">
            <a:extLst>
              <a:ext uri="{FF2B5EF4-FFF2-40B4-BE49-F238E27FC236}">
                <a16:creationId xmlns:a16="http://schemas.microsoft.com/office/drawing/2014/main" id="{25F88E58-5E68-1E76-4872-337BA320C02F}"/>
              </a:ext>
            </a:extLst>
          </p:cNvPr>
          <p:cNvPicPr>
            <a:picLocks noChangeAspect="1"/>
          </p:cNvPicPr>
          <p:nvPr/>
        </p:nvPicPr>
        <p:blipFill>
          <a:blip r:embed="rId4"/>
          <a:stretch>
            <a:fillRect/>
          </a:stretch>
        </p:blipFill>
        <p:spPr>
          <a:xfrm>
            <a:off x="2109498" y="161255"/>
            <a:ext cx="3224502" cy="6535489"/>
          </a:xfrm>
          <a:prstGeom prst="rect">
            <a:avLst/>
          </a:prstGeom>
        </p:spPr>
      </p:pic>
      <p:pic>
        <p:nvPicPr>
          <p:cNvPr id="20" name="Picture 19" descr="Graphical user interface, application">
            <a:extLst>
              <a:ext uri="{FF2B5EF4-FFF2-40B4-BE49-F238E27FC236}">
                <a16:creationId xmlns:a16="http://schemas.microsoft.com/office/drawing/2014/main" id="{686BBB32-6E31-9C16-070D-5CEE9751DCB9}"/>
              </a:ext>
            </a:extLst>
          </p:cNvPr>
          <p:cNvPicPr>
            <a:picLocks noChangeAspect="1"/>
          </p:cNvPicPr>
          <p:nvPr/>
        </p:nvPicPr>
        <p:blipFill>
          <a:blip r:embed="rId5"/>
          <a:stretch>
            <a:fillRect/>
          </a:stretch>
        </p:blipFill>
        <p:spPr>
          <a:xfrm>
            <a:off x="5464824" y="161255"/>
            <a:ext cx="3145776" cy="6434583"/>
          </a:xfrm>
          <a:prstGeom prst="rect">
            <a:avLst/>
          </a:prstGeom>
        </p:spPr>
      </p:pic>
      <p:pic>
        <p:nvPicPr>
          <p:cNvPr id="23" name="Picture 22" descr="Graphical user interface&#10;&#10;Description automatically generated with medium confidence">
            <a:extLst>
              <a:ext uri="{FF2B5EF4-FFF2-40B4-BE49-F238E27FC236}">
                <a16:creationId xmlns:a16="http://schemas.microsoft.com/office/drawing/2014/main" id="{D4CC90BA-E55D-31E7-AE54-01CCD3624C3D}"/>
              </a:ext>
            </a:extLst>
          </p:cNvPr>
          <p:cNvPicPr>
            <a:picLocks noChangeAspect="1"/>
          </p:cNvPicPr>
          <p:nvPr/>
        </p:nvPicPr>
        <p:blipFill>
          <a:blip r:embed="rId6"/>
          <a:stretch>
            <a:fillRect/>
          </a:stretch>
        </p:blipFill>
        <p:spPr>
          <a:xfrm>
            <a:off x="8741424" y="139960"/>
            <a:ext cx="3429000" cy="6455878"/>
          </a:xfrm>
          <a:prstGeom prst="rect">
            <a:avLst/>
          </a:prstGeom>
        </p:spPr>
      </p:pic>
    </p:spTree>
    <p:extLst>
      <p:ext uri="{BB962C8B-B14F-4D97-AF65-F5344CB8AC3E}">
        <p14:creationId xmlns:p14="http://schemas.microsoft.com/office/powerpoint/2010/main" val="20110742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p:txBody>
          <a:bodyPr/>
          <a:lstStyle/>
          <a:p>
            <a:r>
              <a:rPr lang="en-US" b="1" u="sng" dirty="0"/>
              <a:t>SUMMARY</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1496275"/>
            <a:ext cx="5669280" cy="4410003"/>
          </a:xfrm>
        </p:spPr>
        <p:txBody>
          <a:bodyPr>
            <a:normAutofit fontScale="70000" lnSpcReduction="2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spc="300" dirty="0">
                <a:cs typeface="Biome Light" panose="020B0303030204020804" pitchFamily="34" charset="0"/>
              </a:rPr>
              <a:t>MAKE TRAIN JOURNEY EASIER</a:t>
            </a: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tx1">
                    <a:lumMod val="75000"/>
                    <a:lumOff val="25000"/>
                  </a:schemeClr>
                </a:solidFill>
                <a:cs typeface="Biome Light" panose="020B0303030204020804" pitchFamily="34" charset="0"/>
              </a:rPr>
              <a:t>As there will be NO unused tickets.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spc="300" dirty="0">
                <a:cs typeface="Biome Light" panose="020B0303030204020804" pitchFamily="34" charset="0"/>
              </a:rPr>
              <a:t>ATTRACT MORE CUSTOMERS</a:t>
            </a: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tx1">
                    <a:lumMod val="75000"/>
                    <a:lumOff val="25000"/>
                  </a:schemeClr>
                </a:solidFill>
                <a:cs typeface="Biome Light" panose="020B0303030204020804" pitchFamily="34" charset="0"/>
              </a:rPr>
              <a:t>As it will minimize resource wastage and customer can easily refund.</a:t>
            </a: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BENEFICIAL FOR CUSTOMERS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As </a:t>
            </a:r>
            <a:r>
              <a:rPr lang="en-US" dirty="0">
                <a:cs typeface="Biome Light" panose="020B0303030204020804" pitchFamily="34" charset="0"/>
              </a:rPr>
              <a:t>user who cannot travel can get refund and the other user who gets the ticket can travel legally.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dirty="0">
                <a:cs typeface="Biome Light" panose="020B0303030204020804" pitchFamily="34" charset="0"/>
              </a:rPr>
              <a:t>INCREASES GOVERNMENT TRANSPARENCY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pc="300" dirty="0">
                <a:solidFill>
                  <a:schemeClr val="tx1">
                    <a:lumMod val="75000"/>
                    <a:lumOff val="25000"/>
                  </a:schemeClr>
                </a:solidFill>
                <a:cs typeface="Biome Light" panose="020B0303030204020804" pitchFamily="34" charset="0"/>
              </a:rPr>
              <a:t>As this technology will reduce black-market of tickets at a larger scale, it will help government to ensure transparency.</a:t>
            </a:r>
            <a:endParaRPr kumimoji="0" lang="en-US" b="0" i="0" u="none" strike="noStrike" kern="1200" cap="none" spc="300" normalizeH="0" baseline="0" noProof="0" dirty="0">
              <a:ln>
                <a:noFill/>
              </a:ln>
              <a:solidFill>
                <a:schemeClr val="tx1">
                  <a:lumMod val="75000"/>
                  <a:lumOff val="25000"/>
                </a:schemeClr>
              </a:solidFill>
              <a:effectLst/>
              <a:uLnTx/>
              <a:uFillTx/>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INCREASES EMPLOYMENT AND RESEARCH SCOPE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As Blockchain Technology can be applied to this technology, hence hiring of blockchain engineers will increase employment and elevate research scope.</a:t>
            </a:r>
          </a:p>
          <a:p>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17</a:t>
            </a:fld>
            <a:endParaRPr lang="en-US" dirty="0"/>
          </a:p>
        </p:txBody>
      </p:sp>
    </p:spTree>
    <p:extLst>
      <p:ext uri="{BB962C8B-B14F-4D97-AF65-F5344CB8AC3E}">
        <p14:creationId xmlns:p14="http://schemas.microsoft.com/office/powerpoint/2010/main" val="351689179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p:txBody>
          <a:bodyPr/>
          <a:lstStyle/>
          <a:p>
            <a:r>
              <a:rPr lang="en-US" b="1" u="sng" dirty="0"/>
              <a:t>Meet the team</a:t>
            </a:r>
          </a:p>
        </p:txBody>
      </p:sp>
      <p:pic>
        <p:nvPicPr>
          <p:cNvPr id="16" name="Picture Placeholder 15">
            <a:extLst>
              <a:ext uri="{FF2B5EF4-FFF2-40B4-BE49-F238E27FC236}">
                <a16:creationId xmlns:a16="http://schemas.microsoft.com/office/drawing/2014/main" id="{740533F4-86F2-4B1E-96A3-2FA4F436D3A6}"/>
              </a:ext>
            </a:extLst>
          </p:cNvPr>
          <p:cNvPicPr>
            <a:picLocks noGrp="1" noChangeAspect="1"/>
          </p:cNvPicPr>
          <p:nvPr>
            <p:ph type="pic" sz="quarter" idx="15"/>
          </p:nvPr>
        </p:nvPicPr>
        <p:blipFill>
          <a:blip r:embed="rId3"/>
          <a:srcRect t="10315" b="10315"/>
          <a:stretch/>
        </p:blipFill>
        <p:spPr>
          <a:xfrm>
            <a:off x="4051300" y="225167"/>
            <a:ext cx="2997200" cy="1921938"/>
          </a:xfrm>
        </p:spPr>
      </p:pic>
      <p:pic>
        <p:nvPicPr>
          <p:cNvPr id="18" name="Picture Placeholder 17">
            <a:extLst>
              <a:ext uri="{FF2B5EF4-FFF2-40B4-BE49-F238E27FC236}">
                <a16:creationId xmlns:a16="http://schemas.microsoft.com/office/drawing/2014/main" id="{18BC2A5A-7F05-4444-8281-26D531194187}"/>
              </a:ext>
            </a:extLst>
          </p:cNvPr>
          <p:cNvPicPr>
            <a:picLocks noGrp="1" noChangeAspect="1"/>
          </p:cNvPicPr>
          <p:nvPr>
            <p:ph type="pic" sz="quarter" idx="16"/>
          </p:nvPr>
        </p:nvPicPr>
        <p:blipFill>
          <a:blip r:embed="rId4"/>
          <a:srcRect t="10315" b="10315"/>
          <a:stretch/>
        </p:blipFill>
        <p:spPr>
          <a:xfrm>
            <a:off x="736600" y="2469178"/>
            <a:ext cx="2997200" cy="1781979"/>
          </a:xfrm>
        </p:spPr>
      </p:pic>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a:xfrm>
            <a:off x="7792279" y="1256114"/>
            <a:ext cx="4018722" cy="4636392"/>
          </a:xfrm>
        </p:spPr>
        <p:txBody>
          <a:bodyPr>
            <a:normAutofit/>
          </a:bodyPr>
          <a:lstStyle/>
          <a:p>
            <a:pPr marL="0" indent="0">
              <a:buNone/>
            </a:pPr>
            <a:r>
              <a:rPr lang="en-US" sz="1800" spc="300" dirty="0"/>
              <a:t>ZHALOK RAHMAN</a:t>
            </a:r>
          </a:p>
          <a:p>
            <a:pPr marL="0" indent="0">
              <a:buNone/>
            </a:pPr>
            <a:r>
              <a:rPr lang="en-US" sz="1000" spc="300" dirty="0">
                <a:solidFill>
                  <a:schemeClr val="tx1">
                    <a:lumMod val="75000"/>
                    <a:lumOff val="25000"/>
                  </a:schemeClr>
                </a:solidFill>
              </a:rPr>
              <a:t>Back-end developer</a:t>
            </a:r>
          </a:p>
          <a:p>
            <a:pPr marL="0" indent="0">
              <a:buNone/>
            </a:pPr>
            <a:r>
              <a:rPr lang="en-US" sz="1800" spc="300" dirty="0"/>
              <a:t>NAHIAN BEENTE FIRUJ</a:t>
            </a:r>
          </a:p>
          <a:p>
            <a:pPr marL="0" indent="0">
              <a:lnSpc>
                <a:spcPct val="100000"/>
              </a:lnSpc>
              <a:buNone/>
            </a:pPr>
            <a:r>
              <a:rPr lang="en-US" sz="1100" dirty="0"/>
              <a:t>Android developer</a:t>
            </a:r>
          </a:p>
          <a:p>
            <a:pPr marL="0" indent="0">
              <a:buNone/>
            </a:pPr>
            <a:r>
              <a:rPr lang="en-US" sz="1800" spc="300" dirty="0"/>
              <a:t>RIDDHIMAN SWANAN DEBNATH</a:t>
            </a:r>
          </a:p>
          <a:p>
            <a:pPr marL="0" indent="0">
              <a:lnSpc>
                <a:spcPct val="100000"/>
              </a:lnSpc>
              <a:buNone/>
            </a:pPr>
            <a:r>
              <a:rPr lang="en-US" sz="1100" dirty="0"/>
              <a:t>Case Study and researcher</a:t>
            </a:r>
          </a:p>
          <a:p>
            <a:pPr marL="0" indent="0">
              <a:buNone/>
            </a:pPr>
            <a:r>
              <a:rPr lang="en-US" sz="1800" spc="300" dirty="0"/>
              <a:t>TITHI SAHA</a:t>
            </a:r>
            <a:endParaRPr lang="en-US" sz="1800" dirty="0"/>
          </a:p>
          <a:p>
            <a:pPr marL="0" indent="0">
              <a:lnSpc>
                <a:spcPct val="100000"/>
              </a:lnSpc>
              <a:buNone/>
            </a:pPr>
            <a:r>
              <a:rPr lang="en-US" sz="1100" dirty="0"/>
              <a:t>Front-end developer</a:t>
            </a:r>
          </a:p>
          <a:p>
            <a:pPr marL="0" indent="0">
              <a:buNone/>
            </a:pPr>
            <a:r>
              <a:rPr lang="en-US" sz="1800" spc="300" dirty="0"/>
              <a:t>FARZANA REEFAT RAHA</a:t>
            </a:r>
          </a:p>
          <a:p>
            <a:pPr marL="0" indent="0">
              <a:lnSpc>
                <a:spcPct val="100000"/>
              </a:lnSpc>
              <a:buNone/>
            </a:pPr>
            <a:r>
              <a:rPr lang="en-US" sz="1100" dirty="0"/>
              <a:t>Case Study and researcher</a:t>
            </a:r>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18</a:t>
            </a:fld>
            <a:endParaRPr lang="en-US" dirty="0"/>
          </a:p>
        </p:txBody>
      </p:sp>
      <p:pic>
        <p:nvPicPr>
          <p:cNvPr id="5" name="Picture Placeholder 4" descr="A picture containing person, sky, person, outdoor&#10;&#10;Description automatically generated">
            <a:extLst>
              <a:ext uri="{FF2B5EF4-FFF2-40B4-BE49-F238E27FC236}">
                <a16:creationId xmlns:a16="http://schemas.microsoft.com/office/drawing/2014/main" id="{9C8901BB-9D3A-96CF-0B80-B8D46EE915C2}"/>
              </a:ext>
            </a:extLst>
          </p:cNvPr>
          <p:cNvPicPr>
            <a:picLocks noGrp="1" noChangeAspect="1"/>
          </p:cNvPicPr>
          <p:nvPr>
            <p:ph type="pic" sz="quarter" idx="14"/>
          </p:nvPr>
        </p:nvPicPr>
        <p:blipFill>
          <a:blip r:embed="rId5"/>
          <a:srcRect t="3006" b="3006"/>
          <a:stretch>
            <a:fillRect/>
          </a:stretch>
        </p:blipFill>
        <p:spPr>
          <a:xfrm>
            <a:off x="736600" y="319088"/>
            <a:ext cx="2997200" cy="1781175"/>
          </a:xfrm>
        </p:spPr>
      </p:pic>
      <p:pic>
        <p:nvPicPr>
          <p:cNvPr id="3" name="Picture Placeholder 2" descr="A person posing for a picture&#10;&#10;Description automatically generated with medium confidence">
            <a:extLst>
              <a:ext uri="{FF2B5EF4-FFF2-40B4-BE49-F238E27FC236}">
                <a16:creationId xmlns:a16="http://schemas.microsoft.com/office/drawing/2014/main" id="{35845FC9-1C03-177C-E3A7-377991478730}"/>
              </a:ext>
            </a:extLst>
          </p:cNvPr>
          <p:cNvPicPr>
            <a:picLocks noGrp="1" noChangeAspect="1"/>
          </p:cNvPicPr>
          <p:nvPr>
            <p:ph type="pic" sz="quarter" idx="17"/>
          </p:nvPr>
        </p:nvPicPr>
        <p:blipFill>
          <a:blip r:embed="rId6"/>
          <a:srcRect t="7457" b="7457"/>
          <a:stretch>
            <a:fillRect/>
          </a:stretch>
        </p:blipFill>
        <p:spPr/>
      </p:pic>
      <p:pic>
        <p:nvPicPr>
          <p:cNvPr id="17" name="Picture Placeholder 16" descr="A person sitting on a bench&#10;&#10;Description automatically generated">
            <a:extLst>
              <a:ext uri="{FF2B5EF4-FFF2-40B4-BE49-F238E27FC236}">
                <a16:creationId xmlns:a16="http://schemas.microsoft.com/office/drawing/2014/main" id="{EFC00A8C-C48B-E538-6AFB-54751532B3F4}"/>
              </a:ext>
            </a:extLst>
          </p:cNvPr>
          <p:cNvPicPr>
            <a:picLocks noGrp="1" noChangeAspect="1"/>
          </p:cNvPicPr>
          <p:nvPr>
            <p:ph type="pic" sz="quarter" idx="18"/>
          </p:nvPr>
        </p:nvPicPr>
        <p:blipFill>
          <a:blip r:embed="rId7"/>
          <a:srcRect t="3065" b="3065"/>
          <a:stretch>
            <a:fillRect/>
          </a:stretch>
        </p:blipFill>
        <p:spPr/>
      </p:pic>
    </p:spTree>
    <p:extLst>
      <p:ext uri="{BB962C8B-B14F-4D97-AF65-F5344CB8AC3E}">
        <p14:creationId xmlns:p14="http://schemas.microsoft.com/office/powerpoint/2010/main" val="27203617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76331"/>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543745" y="3106130"/>
            <a:ext cx="10787270" cy="830649"/>
          </a:xfrm>
        </p:spPr>
        <p:txBody>
          <a:bodyPr>
            <a:normAutofit/>
          </a:bodyPr>
          <a:lstStyle/>
          <a:p>
            <a:r>
              <a:rPr lang="en-US" sz="4000" spc="300" dirty="0"/>
              <a:t>QUESTIONS?</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a:lstStyle/>
          <a:p>
            <a:r>
              <a:rPr lang="en-US" dirty="0"/>
              <a:t>.</a:t>
            </a:r>
          </a:p>
          <a:p>
            <a:endParaRPr lang="en-US" dirty="0"/>
          </a:p>
        </p:txBody>
      </p:sp>
    </p:spTree>
    <p:extLst>
      <p:ext uri="{BB962C8B-B14F-4D97-AF65-F5344CB8AC3E}">
        <p14:creationId xmlns:p14="http://schemas.microsoft.com/office/powerpoint/2010/main" val="2240231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The Problem</a:t>
            </a:r>
          </a:p>
          <a:p>
            <a:pPr marL="285750" indent="-285750">
              <a:buFont typeface="Arial" panose="020B0604020202020204" pitchFamily="34" charset="0"/>
              <a:buChar char="•"/>
            </a:pPr>
            <a:r>
              <a:rPr lang="en-US" dirty="0"/>
              <a:t>Solution Proposal</a:t>
            </a:r>
          </a:p>
          <a:p>
            <a:pPr marL="285750" indent="-285750">
              <a:buFont typeface="Arial" panose="020B0604020202020204" pitchFamily="34" charset="0"/>
              <a:buChar char="•"/>
            </a:pPr>
            <a:r>
              <a:rPr lang="en-US" dirty="0"/>
              <a:t>Feature</a:t>
            </a:r>
          </a:p>
          <a:p>
            <a:pPr marL="285750" indent="-285750">
              <a:buFont typeface="Arial" panose="020B0604020202020204" pitchFamily="34" charset="0"/>
              <a:buChar char="•"/>
            </a:pPr>
            <a:r>
              <a:rPr lang="en-US" dirty="0"/>
              <a:t>Technology Stack</a:t>
            </a:r>
          </a:p>
          <a:p>
            <a:pPr marL="285750" indent="-285750">
              <a:buFont typeface="Arial" panose="020B0604020202020204" pitchFamily="34" charset="0"/>
              <a:buChar char="•"/>
            </a:pPr>
            <a:r>
              <a:rPr lang="en-US" dirty="0"/>
              <a:t>System Architecture</a:t>
            </a:r>
          </a:p>
          <a:p>
            <a:pPr marL="285750" indent="-285750">
              <a:buFont typeface="Arial" panose="020B0604020202020204" pitchFamily="34" charset="0"/>
              <a:buChar char="•"/>
            </a:pPr>
            <a:r>
              <a:rPr lang="en-US" dirty="0"/>
              <a:t>Prototype</a:t>
            </a:r>
          </a:p>
          <a:p>
            <a:pPr marL="285750" indent="-285750">
              <a:buFont typeface="Arial" panose="020B0604020202020204" pitchFamily="34" charset="0"/>
              <a:buChar char="•"/>
            </a:pPr>
            <a:r>
              <a:rPr lang="en-US" dirty="0"/>
              <a:t>SWOT Analysis</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543745" y="310613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a:lstStyle/>
          <a:p>
            <a:r>
              <a:rPr lang="en-US" dirty="0"/>
              <a:t>.</a:t>
            </a:r>
          </a:p>
          <a:p>
            <a:endParaRPr lang="en-US" dirty="0"/>
          </a:p>
        </p:txBody>
      </p:sp>
    </p:spTree>
    <p:extLst>
      <p:ext uri="{BB962C8B-B14F-4D97-AF65-F5344CB8AC3E}">
        <p14:creationId xmlns:p14="http://schemas.microsoft.com/office/powerpoint/2010/main" val="9277275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a:effectLst>
            <a:outerShdw blurRad="50800" dist="38100" dir="2700000" algn="tl" rotWithShape="0">
              <a:prstClr val="black">
                <a:alpha val="40000"/>
              </a:prstClr>
            </a:outerShdw>
            <a:softEdge rad="317500"/>
          </a:effectLst>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The Problem</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8" y="2556588"/>
            <a:ext cx="5184712" cy="1091681"/>
          </a:xfrm>
        </p:spPr>
        <p:txBody>
          <a:bodyPr>
            <a:normAutofit fontScale="92500" lnSpcReduction="10000"/>
          </a:bodyPr>
          <a:lstStyle/>
          <a:p>
            <a:pPr marL="0" indent="0">
              <a:buNone/>
            </a:pPr>
            <a:r>
              <a:rPr lang="en-US" dirty="0"/>
              <a:t>If someone purchases a ticket from a train and for some reason is unable to make the journey, the seat remains officially empty for the rest of the whole journey. </a:t>
            </a:r>
          </a:p>
          <a:p>
            <a:pPr marL="0"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
        <p:nvSpPr>
          <p:cNvPr id="3" name="Text Placeholder 9">
            <a:extLst>
              <a:ext uri="{FF2B5EF4-FFF2-40B4-BE49-F238E27FC236}">
                <a16:creationId xmlns:a16="http://schemas.microsoft.com/office/drawing/2014/main" id="{05719F0D-06AA-8CBA-36CB-F719CB05A1A4}"/>
              </a:ext>
            </a:extLst>
          </p:cNvPr>
          <p:cNvSpPr txBox="1">
            <a:spLocks/>
          </p:cNvSpPr>
          <p:nvPr/>
        </p:nvSpPr>
        <p:spPr>
          <a:xfrm>
            <a:off x="1199515" y="5018203"/>
            <a:ext cx="3017520" cy="81213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rtl="0">
              <a:spcBef>
                <a:spcPts val="1000"/>
              </a:spcBef>
              <a:spcAft>
                <a:spcPts val="0"/>
              </a:spcAft>
            </a:pPr>
            <a:endParaRPr lang="en-US" dirty="0"/>
          </a:p>
          <a:p>
            <a:pPr rtl="0">
              <a:spcBef>
                <a:spcPts val="1000"/>
              </a:spcBef>
              <a:spcAft>
                <a:spcPts val="0"/>
              </a:spcAft>
            </a:pPr>
            <a:endParaRPr lang="en-US" dirty="0"/>
          </a:p>
          <a:p>
            <a:pPr rtl="0">
              <a:spcBef>
                <a:spcPts val="1000"/>
              </a:spcBef>
              <a:spcAft>
                <a:spcPts val="0"/>
              </a:spcAft>
            </a:pPr>
            <a:r>
              <a:rPr lang="en-US" dirty="0"/>
              <a:t>Scope : Transport Efficiency In Bangladesh</a:t>
            </a:r>
          </a:p>
          <a:p>
            <a:pPr rtl="0">
              <a:spcBef>
                <a:spcPts val="1000"/>
              </a:spcBef>
              <a:spcAft>
                <a:spcPts val="0"/>
              </a:spcAft>
            </a:pPr>
            <a:br>
              <a:rPr lang="en-US" dirty="0"/>
            </a:br>
            <a:endParaRPr lang="en-US" dirty="0"/>
          </a:p>
        </p:txBody>
      </p:sp>
      <p:sp>
        <p:nvSpPr>
          <p:cNvPr id="7" name="TextBox 6">
            <a:extLst>
              <a:ext uri="{FF2B5EF4-FFF2-40B4-BE49-F238E27FC236}">
                <a16:creationId xmlns:a16="http://schemas.microsoft.com/office/drawing/2014/main" id="{665684C7-D73E-4F0C-F6C0-876B61B7A93E}"/>
              </a:ext>
            </a:extLst>
          </p:cNvPr>
          <p:cNvSpPr txBox="1"/>
          <p:nvPr/>
        </p:nvSpPr>
        <p:spPr>
          <a:xfrm flipH="1">
            <a:off x="6095996" y="3770717"/>
            <a:ext cx="5072746" cy="705258"/>
          </a:xfrm>
          <a:prstGeom prst="rect">
            <a:avLst/>
          </a:prstGeom>
          <a:noFill/>
        </p:spPr>
        <p:txBody>
          <a:bodyPr wrap="square" rtlCol="0">
            <a:spAutoFit/>
          </a:bodyPr>
          <a:lstStyle/>
          <a:p>
            <a:pPr>
              <a:lnSpc>
                <a:spcPct val="150000"/>
              </a:lnSpc>
            </a:pPr>
            <a:r>
              <a:rPr lang="en-US" sz="1400" dirty="0"/>
              <a:t>It causes a lot of people to suffer and wastage of resource, although they could have </a:t>
            </a:r>
            <a:r>
              <a:rPr lang="en-US" sz="1400" dirty="0">
                <a:solidFill>
                  <a:srgbClr val="2F3342"/>
                </a:solidFill>
              </a:rPr>
              <a:t>travelled</a:t>
            </a:r>
            <a:r>
              <a:rPr lang="en-US" sz="1400" dirty="0"/>
              <a:t> in that seat. </a:t>
            </a:r>
          </a:p>
        </p:txBody>
      </p:sp>
      <p:sp>
        <p:nvSpPr>
          <p:cNvPr id="11" name="TextBox 10">
            <a:extLst>
              <a:ext uri="{FF2B5EF4-FFF2-40B4-BE49-F238E27FC236}">
                <a16:creationId xmlns:a16="http://schemas.microsoft.com/office/drawing/2014/main" id="{6496D5C8-1E43-C81D-3F9F-82805368BC6B}"/>
              </a:ext>
            </a:extLst>
          </p:cNvPr>
          <p:cNvSpPr txBox="1"/>
          <p:nvPr/>
        </p:nvSpPr>
        <p:spPr>
          <a:xfrm>
            <a:off x="6095996" y="4826675"/>
            <a:ext cx="5055171" cy="1567032"/>
          </a:xfrm>
          <a:prstGeom prst="rect">
            <a:avLst/>
          </a:prstGeom>
          <a:noFill/>
        </p:spPr>
        <p:txBody>
          <a:bodyPr wrap="square" rtlCol="0">
            <a:spAutoFit/>
          </a:bodyPr>
          <a:lstStyle/>
          <a:p>
            <a:r>
              <a:rPr lang="en-US" sz="1400" dirty="0"/>
              <a:t>For instance, </a:t>
            </a:r>
          </a:p>
          <a:p>
            <a:pPr>
              <a:lnSpc>
                <a:spcPct val="150000"/>
              </a:lnSpc>
            </a:pPr>
            <a:r>
              <a:rPr lang="en-US" sz="1400" dirty="0"/>
              <a:t>If I issue a ticket from Dhaka to Sylhet and cannot make the journey, then a person who needs to travel from </a:t>
            </a:r>
            <a:r>
              <a:rPr lang="en-US" sz="1400" dirty="0" err="1"/>
              <a:t>Brahmanbaria</a:t>
            </a:r>
            <a:r>
              <a:rPr lang="en-US" sz="1400" dirty="0"/>
              <a:t> to Sylhet can easily go in the seat that I booked. But due to the lack of a proper management system, he is unable to get that ticket.</a:t>
            </a:r>
          </a:p>
        </p:txBody>
      </p:sp>
    </p:spTree>
    <p:extLst>
      <p:ext uri="{BB962C8B-B14F-4D97-AF65-F5344CB8AC3E}">
        <p14:creationId xmlns:p14="http://schemas.microsoft.com/office/powerpoint/2010/main" val="1325373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7"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C U T </a:t>
            </a:r>
            <a:r>
              <a:rPr lang="en-US" dirty="0" err="1"/>
              <a:t>T</a:t>
            </a:r>
            <a:r>
              <a:rPr lang="en-US" dirty="0"/>
              <a:t> I C K</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193349"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944765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The Solution</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2388637"/>
            <a:ext cx="5453269" cy="1942731"/>
          </a:xfrm>
        </p:spPr>
        <p:txBody>
          <a:bodyPr>
            <a:normAutofit fontScale="92500" lnSpcReduction="10000"/>
          </a:bodyPr>
          <a:lstStyle/>
          <a:p>
            <a:pPr>
              <a:buFont typeface="Wingdings" panose="05000000000000000000" pitchFamily="2" charset="2"/>
              <a:buChar char="v"/>
            </a:pPr>
            <a:r>
              <a:rPr lang="en-US" sz="1800" dirty="0"/>
              <a:t>Online Ticket Service</a:t>
            </a:r>
          </a:p>
          <a:p>
            <a:pPr>
              <a:buFont typeface="Wingdings" panose="05000000000000000000" pitchFamily="2" charset="2"/>
              <a:buChar char="v"/>
            </a:pPr>
            <a:r>
              <a:rPr lang="en-US" sz="1800" dirty="0"/>
              <a:t>Transactions between :</a:t>
            </a:r>
          </a:p>
          <a:p>
            <a:pPr lvl="1"/>
            <a:r>
              <a:rPr lang="en-US" sz="1800" dirty="0">
                <a:solidFill>
                  <a:schemeClr val="accent1">
                    <a:lumMod val="75000"/>
                  </a:schemeClr>
                </a:solidFill>
              </a:rPr>
              <a:t>Server and user</a:t>
            </a:r>
            <a:r>
              <a:rPr lang="en-US" sz="1800" dirty="0"/>
              <a:t> </a:t>
            </a:r>
          </a:p>
          <a:p>
            <a:pPr lvl="1"/>
            <a:r>
              <a:rPr lang="en-US" sz="2200" dirty="0">
                <a:solidFill>
                  <a:srgbClr val="C00000"/>
                </a:solidFill>
              </a:rPr>
              <a:t>User and user</a:t>
            </a:r>
          </a:p>
          <a:p>
            <a:pPr lvl="1"/>
            <a:endParaRPr lang="en-US" sz="1600" dirty="0">
              <a:solidFill>
                <a:srgbClr val="C00000"/>
              </a:solidFill>
            </a:endParaRPr>
          </a:p>
          <a:p>
            <a:pPr marL="457200" lvl="1"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a:t>
            </a:fld>
            <a:endParaRPr lang="en-US" dirty="0"/>
          </a:p>
        </p:txBody>
      </p:sp>
      <p:sp>
        <p:nvSpPr>
          <p:cNvPr id="3" name="TextBox 2">
            <a:extLst>
              <a:ext uri="{FF2B5EF4-FFF2-40B4-BE49-F238E27FC236}">
                <a16:creationId xmlns:a16="http://schemas.microsoft.com/office/drawing/2014/main" id="{35200CBD-A90B-F7A5-D22A-F5E390199F11}"/>
              </a:ext>
            </a:extLst>
          </p:cNvPr>
          <p:cNvSpPr txBox="1"/>
          <p:nvPr/>
        </p:nvSpPr>
        <p:spPr>
          <a:xfrm>
            <a:off x="6096000" y="772549"/>
            <a:ext cx="4038134" cy="584775"/>
          </a:xfrm>
          <a:prstGeom prst="rect">
            <a:avLst/>
          </a:prstGeom>
          <a:noFill/>
        </p:spPr>
        <p:txBody>
          <a:bodyPr wrap="square" rtlCol="0">
            <a:spAutoFit/>
          </a:bodyPr>
          <a:lstStyle/>
          <a:p>
            <a:r>
              <a:rPr lang="en-US" sz="3200" dirty="0">
                <a:latin typeface="+mj-lt"/>
              </a:rPr>
              <a:t>BRIEF DISCUSSION ON</a:t>
            </a:r>
          </a:p>
        </p:txBody>
      </p:sp>
      <p:sp>
        <p:nvSpPr>
          <p:cNvPr id="7" name="TextBox 6">
            <a:extLst>
              <a:ext uri="{FF2B5EF4-FFF2-40B4-BE49-F238E27FC236}">
                <a16:creationId xmlns:a16="http://schemas.microsoft.com/office/drawing/2014/main" id="{2F5709EF-1AB5-5317-E3A0-3B460E13A47A}"/>
              </a:ext>
            </a:extLst>
          </p:cNvPr>
          <p:cNvSpPr txBox="1"/>
          <p:nvPr/>
        </p:nvSpPr>
        <p:spPr>
          <a:xfrm>
            <a:off x="6096000" y="4954555"/>
            <a:ext cx="5453269" cy="646331"/>
          </a:xfrm>
          <a:prstGeom prst="rect">
            <a:avLst/>
          </a:prstGeom>
          <a:noFill/>
        </p:spPr>
        <p:txBody>
          <a:bodyPr wrap="square" rtlCol="0">
            <a:spAutoFit/>
          </a:bodyPr>
          <a:lstStyle/>
          <a:p>
            <a:r>
              <a:rPr lang="en-US" dirty="0"/>
              <a:t>If someone cancels a ticket, this will be informed to the first user of the queue who requested for a ticket. </a:t>
            </a:r>
          </a:p>
        </p:txBody>
      </p:sp>
      <p:sp>
        <p:nvSpPr>
          <p:cNvPr id="11" name="TextBox 10">
            <a:extLst>
              <a:ext uri="{FF2B5EF4-FFF2-40B4-BE49-F238E27FC236}">
                <a16:creationId xmlns:a16="http://schemas.microsoft.com/office/drawing/2014/main" id="{BC8603A3-5D8D-4E09-AFE9-AF30C8D5B206}"/>
              </a:ext>
            </a:extLst>
          </p:cNvPr>
          <p:cNvSpPr txBox="1"/>
          <p:nvPr/>
        </p:nvSpPr>
        <p:spPr>
          <a:xfrm>
            <a:off x="6096000" y="5840963"/>
            <a:ext cx="5453269" cy="646331"/>
          </a:xfrm>
          <a:prstGeom prst="rect">
            <a:avLst/>
          </a:prstGeom>
          <a:noFill/>
        </p:spPr>
        <p:txBody>
          <a:bodyPr wrap="square" rtlCol="0">
            <a:spAutoFit/>
          </a:bodyPr>
          <a:lstStyle/>
          <a:p>
            <a:r>
              <a:rPr lang="en-US" dirty="0"/>
              <a:t>Transaction between the two users and the user can also travel with the ticket from his station.</a:t>
            </a:r>
          </a:p>
        </p:txBody>
      </p:sp>
    </p:spTree>
    <p:extLst>
      <p:ext uri="{BB962C8B-B14F-4D97-AF65-F5344CB8AC3E}">
        <p14:creationId xmlns:p14="http://schemas.microsoft.com/office/powerpoint/2010/main" val="4232306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1000"/>
                                        <p:tgtEl>
                                          <p:spTgt spid="9">
                                            <p:txEl>
                                              <p:pRg st="3" end="3"/>
                                            </p:txEl>
                                          </p:spTgt>
                                        </p:tgtEl>
                                      </p:cBhvr>
                                    </p:animEffect>
                                    <p:anim calcmode="lin" valueType="num">
                                      <p:cBhvr>
                                        <p:cTn id="8"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21" y="2416628"/>
            <a:ext cx="2388636" cy="1399592"/>
          </a:xfrm>
        </p:spPr>
        <p:txBody>
          <a:bodyPr>
            <a:normAutofit/>
          </a:bodyPr>
          <a:lstStyle/>
          <a:p>
            <a:r>
              <a:rPr lang="en-US" sz="2400" dirty="0"/>
              <a:t>F E A T U R E</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3451344" y="655319"/>
            <a:ext cx="6925015" cy="5151923"/>
          </a:xfrm>
        </p:spPr>
        <p:txBody>
          <a:bodyPr/>
          <a:lstStyle/>
          <a:p>
            <a:pPr marL="457200" indent="-457200" algn="l">
              <a:buFont typeface="Arial" panose="020B0604020202020204" pitchFamily="34" charset="0"/>
              <a:buChar char="•"/>
            </a:pPr>
            <a:r>
              <a:rPr lang="en-US" sz="1800" dirty="0"/>
              <a:t>Purchasing e-Tickets.</a:t>
            </a:r>
          </a:p>
          <a:p>
            <a:pPr marL="457200" indent="-457200" algn="l">
              <a:buFont typeface="Arial" panose="020B0604020202020204" pitchFamily="34" charset="0"/>
              <a:buChar char="•"/>
            </a:pPr>
            <a:r>
              <a:rPr lang="en-US" sz="1800" dirty="0"/>
              <a:t>Directly Selling e-Tickets to another end user if someone is unable to travel with a ticket.</a:t>
            </a:r>
          </a:p>
          <a:p>
            <a:pPr marL="457200" indent="-457200" algn="l">
              <a:buFont typeface="Arial" panose="020B0604020202020204" pitchFamily="34" charset="0"/>
              <a:buChar char="•"/>
            </a:pPr>
            <a:r>
              <a:rPr lang="en-US" sz="1800" dirty="0"/>
              <a:t>If someone is unable to make the journey then, he can cancel the ticket and this will be informed through email or SMS to all the users who had requested for the ticket.</a:t>
            </a:r>
          </a:p>
          <a:p>
            <a:pPr marL="457200" indent="-457200" algn="l">
              <a:buFont typeface="Arial" panose="020B0604020202020204" pitchFamily="34" charset="0"/>
              <a:buChar char="•"/>
            </a:pPr>
            <a:r>
              <a:rPr lang="en-US" sz="1800" dirty="0"/>
              <a:t>If any user buy the ticket, there will be a transaction between these two users. Thus, the user who could not travel will also get a refund. Along with that, user also gets a seat.</a:t>
            </a:r>
          </a:p>
          <a:p>
            <a:pPr marL="457200" indent="-457200" algn="l">
              <a:buFont typeface="Arial" panose="020B0604020202020204" pitchFamily="34" charset="0"/>
              <a:buChar char="•"/>
            </a:pPr>
            <a:r>
              <a:rPr lang="en-US" sz="1800" dirty="0"/>
              <a:t>An user will get an email or SMS to confirm their onboarding and ask him to cancel the ticket if he is unable to travel for some reason at the same time of the train departure.</a:t>
            </a:r>
          </a:p>
        </p:txBody>
      </p:sp>
    </p:spTree>
    <p:extLst>
      <p:ext uri="{BB962C8B-B14F-4D97-AF65-F5344CB8AC3E}">
        <p14:creationId xmlns:p14="http://schemas.microsoft.com/office/powerpoint/2010/main" val="839779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 calcmode="lin" valueType="num">
                                      <p:cBhvr additive="base">
                                        <p:cTn id="16"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 calcmode="lin" valueType="num">
                                      <p:cBhvr additive="base">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additive="base">
                                        <p:cTn id="28"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 calcmode="lin" valueType="num">
                                      <p:cBhvr additive="base">
                                        <p:cTn id="3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7533005" y="583748"/>
            <a:ext cx="2377440" cy="365125"/>
          </a:xfrm>
        </p:spPr>
        <p:txBody>
          <a:bodyPr/>
          <a:lstStyle/>
          <a:p>
            <a:r>
              <a:rPr lang="en-US" spc="300" dirty="0"/>
              <a:t>TECHNOLOGY STACK</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7</a:t>
            </a:fld>
            <a:endParaRPr lang="en-US" dirty="0"/>
          </a:p>
        </p:txBody>
      </p:sp>
      <p:sp>
        <p:nvSpPr>
          <p:cNvPr id="7" name="TextBox 6">
            <a:extLst>
              <a:ext uri="{FF2B5EF4-FFF2-40B4-BE49-F238E27FC236}">
                <a16:creationId xmlns:a16="http://schemas.microsoft.com/office/drawing/2014/main" id="{4AC6C618-5613-C943-969D-AC698A2CB109}"/>
              </a:ext>
            </a:extLst>
          </p:cNvPr>
          <p:cNvSpPr txBox="1"/>
          <p:nvPr/>
        </p:nvSpPr>
        <p:spPr>
          <a:xfrm>
            <a:off x="6624735" y="1297092"/>
            <a:ext cx="4823926" cy="5353773"/>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2000" dirty="0"/>
              <a:t>ANDROID CLIENT :</a:t>
            </a:r>
          </a:p>
          <a:p>
            <a:pPr marL="285750" indent="-285750">
              <a:lnSpc>
                <a:spcPct val="250000"/>
              </a:lnSpc>
              <a:buFont typeface="Arial" panose="020B0604020202020204" pitchFamily="34" charset="0"/>
              <a:buChar char="•"/>
            </a:pPr>
            <a:r>
              <a:rPr lang="en-US" sz="2000" dirty="0"/>
              <a:t>WEB CLIENT :</a:t>
            </a:r>
          </a:p>
          <a:p>
            <a:pPr marL="285750" indent="-285750">
              <a:lnSpc>
                <a:spcPct val="250000"/>
              </a:lnSpc>
              <a:buFont typeface="Arial" panose="020B0604020202020204" pitchFamily="34" charset="0"/>
              <a:buChar char="•"/>
            </a:pPr>
            <a:r>
              <a:rPr lang="en-US" sz="2000" dirty="0"/>
              <a:t>WEB SERVER : </a:t>
            </a:r>
          </a:p>
          <a:p>
            <a:pPr marL="285750" indent="-285750">
              <a:lnSpc>
                <a:spcPct val="250000"/>
              </a:lnSpc>
              <a:buFont typeface="Arial" panose="020B0604020202020204" pitchFamily="34" charset="0"/>
              <a:buChar char="•"/>
            </a:pPr>
            <a:r>
              <a:rPr lang="en-US" sz="2000" dirty="0"/>
              <a:t>DATABASE : </a:t>
            </a:r>
          </a:p>
          <a:p>
            <a:pPr marL="285750" indent="-285750">
              <a:lnSpc>
                <a:spcPct val="250000"/>
              </a:lnSpc>
              <a:buFont typeface="Arial" panose="020B0604020202020204" pitchFamily="34" charset="0"/>
              <a:buChar char="•"/>
            </a:pPr>
            <a:r>
              <a:rPr lang="en-US" sz="2000" dirty="0"/>
              <a:t>Payment Gateway :</a:t>
            </a:r>
          </a:p>
          <a:p>
            <a:pPr marL="285750" indent="-285750">
              <a:lnSpc>
                <a:spcPct val="250000"/>
              </a:lnSpc>
              <a:buFont typeface="Arial" panose="020B0604020202020204" pitchFamily="34" charset="0"/>
              <a:buChar char="•"/>
            </a:pPr>
            <a:r>
              <a:rPr lang="en-US" sz="2000" dirty="0"/>
              <a:t>VERSION CONTROL : </a:t>
            </a:r>
          </a:p>
          <a:p>
            <a:pPr marL="285750" indent="-285750">
              <a:lnSpc>
                <a:spcPct val="250000"/>
              </a:lnSpc>
              <a:buFont typeface="Arial" panose="020B0604020202020204" pitchFamily="34" charset="0"/>
              <a:buChar char="•"/>
            </a:pPr>
            <a:r>
              <a:rPr lang="en-US" sz="2000" dirty="0"/>
              <a:t>COLLABORATION :</a:t>
            </a:r>
          </a:p>
        </p:txBody>
      </p:sp>
      <p:pic>
        <p:nvPicPr>
          <p:cNvPr id="4" name="Picture 3" descr="Logo, company name&#10;&#10;Description automatically generated">
            <a:extLst>
              <a:ext uri="{FF2B5EF4-FFF2-40B4-BE49-F238E27FC236}">
                <a16:creationId xmlns:a16="http://schemas.microsoft.com/office/drawing/2014/main" id="{9E513917-4D2C-46F8-8476-AB9FF25DD60F}"/>
              </a:ext>
            </a:extLst>
          </p:cNvPr>
          <p:cNvPicPr>
            <a:picLocks noChangeAspect="1"/>
          </p:cNvPicPr>
          <p:nvPr/>
        </p:nvPicPr>
        <p:blipFill>
          <a:blip r:embed="rId4"/>
          <a:stretch>
            <a:fillRect/>
          </a:stretch>
        </p:blipFill>
        <p:spPr>
          <a:xfrm>
            <a:off x="8988386" y="1632995"/>
            <a:ext cx="922059" cy="438402"/>
          </a:xfrm>
          <a:prstGeom prst="rect">
            <a:avLst/>
          </a:prstGeom>
        </p:spPr>
      </p:pic>
      <p:pic>
        <p:nvPicPr>
          <p:cNvPr id="8" name="Picture 7" descr="Logo, company name&#10;&#10;Description automatically generated">
            <a:extLst>
              <a:ext uri="{FF2B5EF4-FFF2-40B4-BE49-F238E27FC236}">
                <a16:creationId xmlns:a16="http://schemas.microsoft.com/office/drawing/2014/main" id="{9B388AE7-7A76-436E-E71E-DFAB1159C695}"/>
              </a:ext>
            </a:extLst>
          </p:cNvPr>
          <p:cNvPicPr>
            <a:picLocks noChangeAspect="1"/>
          </p:cNvPicPr>
          <p:nvPr/>
        </p:nvPicPr>
        <p:blipFill>
          <a:blip r:embed="rId5"/>
          <a:stretch>
            <a:fillRect/>
          </a:stretch>
        </p:blipFill>
        <p:spPr>
          <a:xfrm>
            <a:off x="8423155" y="2299267"/>
            <a:ext cx="1130462" cy="565231"/>
          </a:xfrm>
          <a:prstGeom prst="rect">
            <a:avLst/>
          </a:prstGeom>
        </p:spPr>
      </p:pic>
      <p:pic>
        <p:nvPicPr>
          <p:cNvPr id="10" name="Picture 9" descr="Icon&#10;&#10;Description automatically generated">
            <a:extLst>
              <a:ext uri="{FF2B5EF4-FFF2-40B4-BE49-F238E27FC236}">
                <a16:creationId xmlns:a16="http://schemas.microsoft.com/office/drawing/2014/main" id="{34051810-3B4C-96F4-E53C-5BB50D92ADCD}"/>
              </a:ext>
            </a:extLst>
          </p:cNvPr>
          <p:cNvPicPr>
            <a:picLocks noChangeAspect="1"/>
          </p:cNvPicPr>
          <p:nvPr/>
        </p:nvPicPr>
        <p:blipFill>
          <a:blip r:embed="rId6"/>
          <a:stretch>
            <a:fillRect/>
          </a:stretch>
        </p:blipFill>
        <p:spPr>
          <a:xfrm>
            <a:off x="8565502" y="2962759"/>
            <a:ext cx="675558" cy="800176"/>
          </a:xfrm>
          <a:prstGeom prst="rect">
            <a:avLst/>
          </a:prstGeom>
        </p:spPr>
      </p:pic>
      <p:pic>
        <p:nvPicPr>
          <p:cNvPr id="12" name="Picture 11" descr="A picture containing icon&#10;&#10;Description automatically generated">
            <a:extLst>
              <a:ext uri="{FF2B5EF4-FFF2-40B4-BE49-F238E27FC236}">
                <a16:creationId xmlns:a16="http://schemas.microsoft.com/office/drawing/2014/main" id="{885CD361-0AF4-C272-8BE9-3DA47E2FB510}"/>
              </a:ext>
            </a:extLst>
          </p:cNvPr>
          <p:cNvPicPr>
            <a:picLocks noChangeAspect="1"/>
          </p:cNvPicPr>
          <p:nvPr/>
        </p:nvPicPr>
        <p:blipFill>
          <a:blip r:embed="rId7"/>
          <a:stretch>
            <a:fillRect/>
          </a:stretch>
        </p:blipFill>
        <p:spPr>
          <a:xfrm>
            <a:off x="8261437" y="3719287"/>
            <a:ext cx="1283688" cy="641844"/>
          </a:xfrm>
          <a:prstGeom prst="rect">
            <a:avLst/>
          </a:prstGeom>
        </p:spPr>
      </p:pic>
      <p:pic>
        <p:nvPicPr>
          <p:cNvPr id="15" name="Picture 14" descr="Text&#10;&#10;Description automatically generated with medium confidence">
            <a:extLst>
              <a:ext uri="{FF2B5EF4-FFF2-40B4-BE49-F238E27FC236}">
                <a16:creationId xmlns:a16="http://schemas.microsoft.com/office/drawing/2014/main" id="{D8A1C65E-29AF-11B2-7726-17FF69CB224C}"/>
              </a:ext>
            </a:extLst>
          </p:cNvPr>
          <p:cNvPicPr>
            <a:picLocks noChangeAspect="1"/>
          </p:cNvPicPr>
          <p:nvPr/>
        </p:nvPicPr>
        <p:blipFill>
          <a:blip r:embed="rId8"/>
          <a:stretch>
            <a:fillRect/>
          </a:stretch>
        </p:blipFill>
        <p:spPr>
          <a:xfrm>
            <a:off x="9449415" y="4306222"/>
            <a:ext cx="1355151" cy="1199776"/>
          </a:xfrm>
          <a:prstGeom prst="rect">
            <a:avLst/>
          </a:prstGeom>
        </p:spPr>
      </p:pic>
      <p:pic>
        <p:nvPicPr>
          <p:cNvPr id="17" name="Picture 16" descr="A picture containing text, clipart&#10;&#10;Description automatically generated">
            <a:extLst>
              <a:ext uri="{FF2B5EF4-FFF2-40B4-BE49-F238E27FC236}">
                <a16:creationId xmlns:a16="http://schemas.microsoft.com/office/drawing/2014/main" id="{5052B314-6B6C-BDA4-CC0C-561166F9AC04}"/>
              </a:ext>
            </a:extLst>
          </p:cNvPr>
          <p:cNvPicPr>
            <a:picLocks noChangeAspect="1"/>
          </p:cNvPicPr>
          <p:nvPr/>
        </p:nvPicPr>
        <p:blipFill>
          <a:blip r:embed="rId9"/>
          <a:stretch>
            <a:fillRect/>
          </a:stretch>
        </p:blipFill>
        <p:spPr>
          <a:xfrm>
            <a:off x="9241060" y="5434030"/>
            <a:ext cx="1254897" cy="420187"/>
          </a:xfrm>
          <a:prstGeom prst="rect">
            <a:avLst/>
          </a:prstGeom>
        </p:spPr>
      </p:pic>
      <p:pic>
        <p:nvPicPr>
          <p:cNvPr id="19" name="Picture 18" descr="Icon&#10;&#10;Description automatically generated">
            <a:extLst>
              <a:ext uri="{FF2B5EF4-FFF2-40B4-BE49-F238E27FC236}">
                <a16:creationId xmlns:a16="http://schemas.microsoft.com/office/drawing/2014/main" id="{13DAA6F1-8053-D8E0-4104-4040A309080B}"/>
              </a:ext>
            </a:extLst>
          </p:cNvPr>
          <p:cNvPicPr>
            <a:picLocks noChangeAspect="1"/>
          </p:cNvPicPr>
          <p:nvPr/>
        </p:nvPicPr>
        <p:blipFill>
          <a:blip r:embed="rId10"/>
          <a:stretch>
            <a:fillRect/>
          </a:stretch>
        </p:blipFill>
        <p:spPr>
          <a:xfrm>
            <a:off x="9134406" y="5999344"/>
            <a:ext cx="992584" cy="555847"/>
          </a:xfrm>
          <a:prstGeom prst="rect">
            <a:avLst/>
          </a:prstGeom>
        </p:spPr>
      </p:pic>
    </p:spTree>
    <p:extLst>
      <p:ext uri="{BB962C8B-B14F-4D97-AF65-F5344CB8AC3E}">
        <p14:creationId xmlns:p14="http://schemas.microsoft.com/office/powerpoint/2010/main" val="316440553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286609" y="301260"/>
            <a:ext cx="11002962" cy="637109"/>
          </a:xfrm>
        </p:spPr>
        <p:txBody>
          <a:bodyPr/>
          <a:lstStyle/>
          <a:p>
            <a:r>
              <a:rPr lang="en-US" dirty="0"/>
              <a:t>System architecture</a:t>
            </a:r>
          </a:p>
        </p:txBody>
      </p:sp>
      <p:graphicFrame>
        <p:nvGraphicFramePr>
          <p:cNvPr id="6" name="Chart" descr="Chart goes here">
            <a:extLst>
              <a:ext uri="{FF2B5EF4-FFF2-40B4-BE49-F238E27FC236}">
                <a16:creationId xmlns:a16="http://schemas.microsoft.com/office/drawing/2014/main" id="{6573B952-4CEE-4757-91AB-02A6F22E1CF3}"/>
              </a:ext>
            </a:extLst>
          </p:cNvPr>
          <p:cNvGraphicFramePr>
            <a:graphicFrameLocks noGrp="1"/>
          </p:cNvGraphicFramePr>
          <p:nvPr>
            <p:ph sz="quarter" idx="4294967295"/>
            <p:extLst>
              <p:ext uri="{D42A27DB-BD31-4B8C-83A1-F6EECF244321}">
                <p14:modId xmlns:p14="http://schemas.microsoft.com/office/powerpoint/2010/main" val="3700065061"/>
              </p:ext>
            </p:extLst>
          </p:nvPr>
        </p:nvGraphicFramePr>
        <p:xfrm>
          <a:off x="840260" y="1482395"/>
          <a:ext cx="12739900" cy="54864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8</a:t>
            </a:fld>
            <a:endParaRPr lang="en-US" dirty="0"/>
          </a:p>
        </p:txBody>
      </p:sp>
      <p:sp>
        <p:nvSpPr>
          <p:cNvPr id="4" name="Flowchart: Terminator 3">
            <a:extLst>
              <a:ext uri="{FF2B5EF4-FFF2-40B4-BE49-F238E27FC236}">
                <a16:creationId xmlns:a16="http://schemas.microsoft.com/office/drawing/2014/main" id="{578C56CE-B83F-D7EB-77A8-9DDFC75667F4}"/>
              </a:ext>
            </a:extLst>
          </p:cNvPr>
          <p:cNvSpPr/>
          <p:nvPr/>
        </p:nvSpPr>
        <p:spPr>
          <a:xfrm>
            <a:off x="1783450" y="1288267"/>
            <a:ext cx="1082351" cy="388257"/>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User</a:t>
            </a:r>
          </a:p>
        </p:txBody>
      </p:sp>
      <p:cxnSp>
        <p:nvCxnSpPr>
          <p:cNvPr id="13" name="Connector: Elbow 12">
            <a:extLst>
              <a:ext uri="{FF2B5EF4-FFF2-40B4-BE49-F238E27FC236}">
                <a16:creationId xmlns:a16="http://schemas.microsoft.com/office/drawing/2014/main" id="{3C20A785-10A4-A94D-8EF3-D8000FC10A0D}"/>
              </a:ext>
            </a:extLst>
          </p:cNvPr>
          <p:cNvCxnSpPr>
            <a:cxnSpLocks/>
          </p:cNvCxnSpPr>
          <p:nvPr/>
        </p:nvCxnSpPr>
        <p:spPr>
          <a:xfrm>
            <a:off x="2865801" y="1475117"/>
            <a:ext cx="2182060" cy="2416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06E21BFB-8F8C-C9B1-285D-E961F4125C1A}"/>
              </a:ext>
            </a:extLst>
          </p:cNvPr>
          <p:cNvSpPr/>
          <p:nvPr/>
        </p:nvSpPr>
        <p:spPr>
          <a:xfrm>
            <a:off x="5047861" y="1366834"/>
            <a:ext cx="1156996" cy="699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cxnSp>
        <p:nvCxnSpPr>
          <p:cNvPr id="21" name="Connector: Elbow 20">
            <a:extLst>
              <a:ext uri="{FF2B5EF4-FFF2-40B4-BE49-F238E27FC236}">
                <a16:creationId xmlns:a16="http://schemas.microsoft.com/office/drawing/2014/main" id="{33BC2C73-B4FF-3890-3E8A-F6F0E32E4FE7}"/>
              </a:ext>
            </a:extLst>
          </p:cNvPr>
          <p:cNvCxnSpPr>
            <a:cxnSpLocks/>
          </p:cNvCxnSpPr>
          <p:nvPr/>
        </p:nvCxnSpPr>
        <p:spPr>
          <a:xfrm rot="5400000">
            <a:off x="1151446" y="5410408"/>
            <a:ext cx="613303" cy="2965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47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a:xfrm>
            <a:off x="0" y="-38100"/>
            <a:ext cx="6096000" cy="6867922"/>
          </a:xfrm>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7533005" y="583748"/>
            <a:ext cx="2377440" cy="365125"/>
          </a:xfrm>
        </p:spPr>
        <p:txBody>
          <a:bodyPr/>
          <a:lstStyle/>
          <a:p>
            <a:r>
              <a:rPr lang="en-US" spc="300" dirty="0"/>
              <a:t>prototype</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9</a:t>
            </a:fld>
            <a:endParaRPr lang="en-US" dirty="0"/>
          </a:p>
        </p:txBody>
      </p:sp>
      <p:sp>
        <p:nvSpPr>
          <p:cNvPr id="7" name="TextBox 6">
            <a:extLst>
              <a:ext uri="{FF2B5EF4-FFF2-40B4-BE49-F238E27FC236}">
                <a16:creationId xmlns:a16="http://schemas.microsoft.com/office/drawing/2014/main" id="{4AC6C618-5613-C943-969D-AC698A2CB109}"/>
              </a:ext>
            </a:extLst>
          </p:cNvPr>
          <p:cNvSpPr txBox="1"/>
          <p:nvPr/>
        </p:nvSpPr>
        <p:spPr>
          <a:xfrm>
            <a:off x="6606073" y="1586204"/>
            <a:ext cx="4823926" cy="4313938"/>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1400" dirty="0"/>
              <a:t>Database (SQL for transactions and strong consistency)</a:t>
            </a:r>
          </a:p>
          <a:p>
            <a:pPr marL="285750" indent="-285750">
              <a:lnSpc>
                <a:spcPct val="250000"/>
              </a:lnSpc>
              <a:buFont typeface="Arial" panose="020B0604020202020204" pitchFamily="34" charset="0"/>
              <a:buChar char="•"/>
            </a:pPr>
            <a:r>
              <a:rPr lang="en-US" sz="1400" dirty="0"/>
              <a:t>Ticket purchasing(For any kind of monetary transactions we will be using a wallet point in the prototype).</a:t>
            </a:r>
          </a:p>
          <a:p>
            <a:pPr marL="285750" indent="-285750">
              <a:lnSpc>
                <a:spcPct val="250000"/>
              </a:lnSpc>
              <a:buFont typeface="Arial" panose="020B0604020202020204" pitchFamily="34" charset="0"/>
              <a:buChar char="•"/>
            </a:pPr>
            <a:r>
              <a:rPr lang="en-US" sz="1400" dirty="0"/>
              <a:t>Ticket requesting system.</a:t>
            </a:r>
          </a:p>
          <a:p>
            <a:pPr marL="285750" indent="-285750">
              <a:lnSpc>
                <a:spcPct val="250000"/>
              </a:lnSpc>
              <a:buFont typeface="Arial" panose="020B0604020202020204" pitchFamily="34" charset="0"/>
              <a:buChar char="•"/>
            </a:pPr>
            <a:r>
              <a:rPr lang="en-US" sz="1400" dirty="0"/>
              <a:t>Ticket cancellation and sending notifications to the requested users.</a:t>
            </a:r>
          </a:p>
          <a:p>
            <a:pPr marL="285750" indent="-285750">
              <a:lnSpc>
                <a:spcPct val="250000"/>
              </a:lnSpc>
              <a:buFont typeface="Arial" panose="020B0604020202020204" pitchFamily="34" charset="0"/>
              <a:buChar char="•"/>
            </a:pPr>
            <a:r>
              <a:rPr lang="en-US" sz="1400" dirty="0"/>
              <a:t>Lock based protocol for handling concurrency in transactions.</a:t>
            </a:r>
          </a:p>
        </p:txBody>
      </p:sp>
    </p:spTree>
    <p:extLst>
      <p:ext uri="{BB962C8B-B14F-4D97-AF65-F5344CB8AC3E}">
        <p14:creationId xmlns:p14="http://schemas.microsoft.com/office/powerpoint/2010/main" val="6962826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 calcmode="lin" valueType="num">
                                      <p:cBhvr additive="base">
                                        <p:cTn id="30"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additive="base">
                                        <p:cTn id="3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purl.org/dc/dcmitype/"/>
    <ds:schemaRef ds:uri="http://purl.org/dc/terms/"/>
    <ds:schemaRef ds:uri="71af3243-3dd4-4a8d-8c0d-dd76da1f02a5"/>
    <ds:schemaRef ds:uri="16c05727-aa75-4e4a-9b5f-8a80a1165891"/>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Tech presentation</Template>
  <TotalTime>639</TotalTime>
  <Words>784</Words>
  <Application>Microsoft Office PowerPoint</Application>
  <PresentationFormat>Widescreen</PresentationFormat>
  <Paragraphs>141</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Biome Light</vt:lpstr>
      <vt:lpstr>Calibri</vt:lpstr>
      <vt:lpstr>Calibri Light</vt:lpstr>
      <vt:lpstr>Wingdings</vt:lpstr>
      <vt:lpstr>Office Theme</vt:lpstr>
      <vt:lpstr>SUST_AGILE_TEAM</vt:lpstr>
      <vt:lpstr>Agenda</vt:lpstr>
      <vt:lpstr>INTRODUCTION</vt:lpstr>
      <vt:lpstr>C U T T I C K</vt:lpstr>
      <vt:lpstr>PowerPoint Presentation</vt:lpstr>
      <vt:lpstr>F E A T U R E</vt:lpstr>
      <vt:lpstr>PowerPoint Presentation</vt:lpstr>
      <vt:lpstr>System architecture</vt:lpstr>
      <vt:lpstr>PowerPoint Presentation</vt:lpstr>
      <vt:lpstr>PowerPoint Presentation</vt:lpstr>
      <vt:lpstr>PowerPoint Presentation</vt:lpstr>
      <vt:lpstr>PowerPoint Presentation</vt:lpstr>
      <vt:lpstr>PowerPoint Presentation</vt:lpstr>
      <vt:lpstr>SWOT ANALYSIS</vt:lpstr>
      <vt:lpstr>Functionalities of our web application </vt:lpstr>
      <vt:lpstr>Layout of our android app</vt:lpstr>
      <vt:lpstr>SUMMARY</vt:lpstr>
      <vt:lpstr>Meet the team</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SUST_AGILE_TEAM</dc:title>
  <dc:creator>Farzana Reefat Raha</dc:creator>
  <cp:lastModifiedBy>Farzana Reefat Raha</cp:lastModifiedBy>
  <cp:revision>40</cp:revision>
  <dcterms:created xsi:type="dcterms:W3CDTF">2022-08-17T14:39:22Z</dcterms:created>
  <dcterms:modified xsi:type="dcterms:W3CDTF">2022-08-19T10:20:16Z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