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8" r:id="rId5"/>
    <p:sldId id="303" r:id="rId6"/>
    <p:sldId id="300" r:id="rId7"/>
    <p:sldId id="301" r:id="rId8"/>
    <p:sldId id="283" r:id="rId9"/>
    <p:sldId id="302" r:id="rId10"/>
    <p:sldId id="297" r:id="rId11"/>
    <p:sldId id="292" r:id="rId12"/>
    <p:sldId id="284" r:id="rId13"/>
    <p:sldId id="293" r:id="rId14"/>
    <p:sldId id="294" r:id="rId15"/>
    <p:sldId id="295" r:id="rId16"/>
    <p:sldId id="28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1/15/2021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1CDC-F957-41FC-A129-47AF1DF96A85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50912" y="6439820"/>
            <a:ext cx="14382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141816"/>
            <a:ext cx="9780588" cy="652039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/>
              <a:t>How to Build a Team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1261295"/>
          </a:xfrm>
        </p:spPr>
        <p:txBody>
          <a:bodyPr/>
          <a:lstStyle/>
          <a:p>
            <a:r>
              <a:rPr lang="en-US" dirty="0"/>
              <a:t>Interview Presentation – SecurityScorecard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Yaser Shadmehr</a:t>
            </a:r>
            <a:br>
              <a:rPr lang="en-US" dirty="0"/>
            </a:br>
            <a:r>
              <a:rPr lang="en-US" dirty="0"/>
              <a:t>Jan 14, 2021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F901-D28D-4620-9DDD-F5DD39FB0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463" y="4236199"/>
            <a:ext cx="952633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68FE1-8C4E-4F78-B206-60767477D406}"/>
              </a:ext>
            </a:extLst>
          </p:cNvPr>
          <p:cNvSpPr txBox="1"/>
          <p:nvPr/>
        </p:nvSpPr>
        <p:spPr>
          <a:xfrm>
            <a:off x="6901717" y="3747793"/>
            <a:ext cx="523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 deliver a  highly  distributed  port    scanning  collector  solution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9256984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Yaser Shadmehr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1400" dirty="0"/>
              <a:t>y.Shadmehr@gmail.com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5" name="Graphic 14" descr="Envelope" title="Icon Presenter Email">
            <a:extLst>
              <a:ext uri="{FF2B5EF4-FFF2-40B4-BE49-F238E27FC236}">
                <a16:creationId xmlns:a16="http://schemas.microsoft.com/office/drawing/2014/main" id="{DEDD26CF-32BC-4B44-8F02-EA834076E06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6893" y="4369389"/>
            <a:ext cx="218900" cy="2189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F15CAA7-E2CB-4CFD-8380-B08565C909A5}"/>
              </a:ext>
            </a:extLst>
          </p:cNvPr>
          <p:cNvSpPr txBox="1">
            <a:spLocks/>
          </p:cNvSpPr>
          <p:nvPr/>
        </p:nvSpPr>
        <p:spPr>
          <a:xfrm>
            <a:off x="1285479" y="5788240"/>
            <a:ext cx="6686025" cy="5831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The content of this presentation is inspired by my interview with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SecurityScorecard</a:t>
            </a:r>
            <a:r>
              <a:rPr lang="en-US" sz="1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and it may contain false assumption or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CF0BCE2-BCD0-4DB1-A194-FCA7A155DD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00E73A-E08A-4354-9803-781D2DD86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A01DC-E2A0-4512-97EB-86343F1AB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C5A7-7B0E-47DE-B410-2F874AE1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448-C1D5-4891-B66D-9AE038FC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557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97" b="10897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-4491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EB070-A4AE-4874-9AD9-2699CC61F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4608" y="74047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BEDDB538-2BDB-4146-BE83-965CDED74148}"/>
              </a:ext>
            </a:extLst>
          </p:cNvPr>
          <p:cNvSpPr txBox="1">
            <a:spLocks/>
          </p:cNvSpPr>
          <p:nvPr/>
        </p:nvSpPr>
        <p:spPr>
          <a:xfrm>
            <a:off x="4628144" y="223935"/>
            <a:ext cx="456813" cy="606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1</a:t>
            </a:r>
          </a:p>
        </p:txBody>
      </p: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26813" y="233778"/>
            <a:ext cx="4455699" cy="485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TEAM  Building</a:t>
            </a:r>
          </a:p>
        </p:txBody>
      </p:sp>
      <p:sp>
        <p:nvSpPr>
          <p:cNvPr id="16" name="Google Shape;160;p19">
            <a:extLst>
              <a:ext uri="{FF2B5EF4-FFF2-40B4-BE49-F238E27FC236}">
                <a16:creationId xmlns:a16="http://schemas.microsoft.com/office/drawing/2014/main" id="{1F918B4B-95F3-4F31-BA77-58B810603AE3}"/>
              </a:ext>
            </a:extLst>
          </p:cNvPr>
          <p:cNvSpPr txBox="1">
            <a:spLocks/>
          </p:cNvSpPr>
          <p:nvPr/>
        </p:nvSpPr>
        <p:spPr>
          <a:xfrm>
            <a:off x="5313906" y="966518"/>
            <a:ext cx="450350" cy="5820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Google Shape;160;p19">
            <a:extLst>
              <a:ext uri="{FF2B5EF4-FFF2-40B4-BE49-F238E27FC236}">
                <a16:creationId xmlns:a16="http://schemas.microsoft.com/office/drawing/2014/main" id="{3F65B0F2-A340-4389-ADE9-493D1471A937}"/>
              </a:ext>
            </a:extLst>
          </p:cNvPr>
          <p:cNvSpPr txBox="1">
            <a:spLocks/>
          </p:cNvSpPr>
          <p:nvPr/>
        </p:nvSpPr>
        <p:spPr>
          <a:xfrm>
            <a:off x="6008181" y="1624295"/>
            <a:ext cx="431839" cy="601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160;p19">
            <a:extLst>
              <a:ext uri="{FF2B5EF4-FFF2-40B4-BE49-F238E27FC236}">
                <a16:creationId xmlns:a16="http://schemas.microsoft.com/office/drawing/2014/main" id="{56350983-9591-4690-8787-F6F9CD764D8B}"/>
              </a:ext>
            </a:extLst>
          </p:cNvPr>
          <p:cNvSpPr txBox="1">
            <a:spLocks/>
          </p:cNvSpPr>
          <p:nvPr/>
        </p:nvSpPr>
        <p:spPr>
          <a:xfrm>
            <a:off x="6742270" y="2434543"/>
            <a:ext cx="456490" cy="5496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591936" y="1619031"/>
            <a:ext cx="4179503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cs typeface="Arial" panose="020B0604020202020204" pitchFamily="34" charset="0"/>
              </a:rPr>
              <a:t>People &amp; Hiring</a:t>
            </a:r>
          </a:p>
        </p:txBody>
      </p:sp>
      <p:sp>
        <p:nvSpPr>
          <p:cNvPr id="20" name="Google Shape;157;p19">
            <a:extLst>
              <a:ext uri="{FF2B5EF4-FFF2-40B4-BE49-F238E27FC236}">
                <a16:creationId xmlns:a16="http://schemas.microsoft.com/office/drawing/2014/main" id="{5DDC7385-32D6-49D0-947C-7DF7EF4FC34D}"/>
              </a:ext>
            </a:extLst>
          </p:cNvPr>
          <p:cNvSpPr txBox="1">
            <a:spLocks/>
          </p:cNvSpPr>
          <p:nvPr/>
        </p:nvSpPr>
        <p:spPr>
          <a:xfrm flipH="1">
            <a:off x="7386753" y="2425343"/>
            <a:ext cx="2841230" cy="372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cs typeface="Arial" panose="020B0604020202020204" pitchFamily="34" charset="0"/>
              </a:rPr>
              <a:t>success criteria</a:t>
            </a:r>
            <a:endParaRPr lang="en-CA" sz="2000" dirty="0">
              <a:cs typeface="Arial" panose="020B0604020202020204" pitchFamily="34" charset="0"/>
            </a:endParaRPr>
          </a:p>
        </p:txBody>
      </p:sp>
      <p:sp>
        <p:nvSpPr>
          <p:cNvPr id="21" name="Google Shape;160;p19">
            <a:extLst>
              <a:ext uri="{FF2B5EF4-FFF2-40B4-BE49-F238E27FC236}">
                <a16:creationId xmlns:a16="http://schemas.microsoft.com/office/drawing/2014/main" id="{1E035458-2668-48FE-9098-F15312773852}"/>
              </a:ext>
            </a:extLst>
          </p:cNvPr>
          <p:cNvSpPr txBox="1">
            <a:spLocks/>
          </p:cNvSpPr>
          <p:nvPr/>
        </p:nvSpPr>
        <p:spPr>
          <a:xfrm>
            <a:off x="7268954" y="3268231"/>
            <a:ext cx="439966" cy="572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Google Shape;157;p19">
            <a:extLst>
              <a:ext uri="{FF2B5EF4-FFF2-40B4-BE49-F238E27FC236}">
                <a16:creationId xmlns:a16="http://schemas.microsoft.com/office/drawing/2014/main" id="{6FC2E0EE-4026-4712-9EE9-8AC7F948FD33}"/>
              </a:ext>
            </a:extLst>
          </p:cNvPr>
          <p:cNvSpPr txBox="1">
            <a:spLocks/>
          </p:cNvSpPr>
          <p:nvPr/>
        </p:nvSpPr>
        <p:spPr>
          <a:xfrm flipH="1">
            <a:off x="7871867" y="3231655"/>
            <a:ext cx="3768244" cy="4912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CLUSTERING &amp; SCALABILITY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E3746-9D5E-47F1-9BE9-6C064E51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855" y="1415390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4" name="Google Shape;157;p19">
            <a:extLst>
              <a:ext uri="{FF2B5EF4-FFF2-40B4-BE49-F238E27FC236}">
                <a16:creationId xmlns:a16="http://schemas.microsoft.com/office/drawing/2014/main" id="{E8292A04-CFCB-47FC-B9F1-152A06E737B0}"/>
              </a:ext>
            </a:extLst>
          </p:cNvPr>
          <p:cNvSpPr txBox="1">
            <a:spLocks/>
          </p:cNvSpPr>
          <p:nvPr/>
        </p:nvSpPr>
        <p:spPr>
          <a:xfrm flipH="1">
            <a:off x="5904598" y="927255"/>
            <a:ext cx="3609474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ARCHITECTURAL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AC22B-FCAE-4E47-9524-500A489B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2426" y="209322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22C6EA-2C0D-4B91-8C81-F408A8CA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6210" y="2834398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C945B-B75E-462F-9C78-A46A83EF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7343" y="3687532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806" b="10806"/>
          <a:stretch/>
        </p:blipFill>
        <p:spPr>
          <a:xfrm>
            <a:off x="0" y="1"/>
            <a:ext cx="12192000" cy="63713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865DFB2-5455-46FD-BF1F-AA978030C363}"/>
              </a:ext>
            </a:extLst>
          </p:cNvPr>
          <p:cNvSpPr/>
          <p:nvPr/>
        </p:nvSpPr>
        <p:spPr>
          <a:xfrm>
            <a:off x="3251741" y="-4491"/>
            <a:ext cx="9240253" cy="6535919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BEB070-A4AE-4874-9AD9-2699CC61F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4608" y="74047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BEDDB538-2BDB-4146-BE83-965CDED74148}"/>
              </a:ext>
            </a:extLst>
          </p:cNvPr>
          <p:cNvSpPr txBox="1">
            <a:spLocks/>
          </p:cNvSpPr>
          <p:nvPr/>
        </p:nvSpPr>
        <p:spPr>
          <a:xfrm>
            <a:off x="4628144" y="223935"/>
            <a:ext cx="456813" cy="6069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dirty="0"/>
              <a:t>1</a:t>
            </a:r>
          </a:p>
        </p:txBody>
      </p:sp>
      <p:sp>
        <p:nvSpPr>
          <p:cNvPr id="15" name="Google Shape;157;p19">
            <a:extLst>
              <a:ext uri="{FF2B5EF4-FFF2-40B4-BE49-F238E27FC236}">
                <a16:creationId xmlns:a16="http://schemas.microsoft.com/office/drawing/2014/main" id="{AC03434D-D207-4B3F-BE0B-5A22B1A77236}"/>
              </a:ext>
            </a:extLst>
          </p:cNvPr>
          <p:cNvSpPr txBox="1">
            <a:spLocks/>
          </p:cNvSpPr>
          <p:nvPr/>
        </p:nvSpPr>
        <p:spPr>
          <a:xfrm flipH="1">
            <a:off x="5226813" y="233778"/>
            <a:ext cx="4455699" cy="48553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TEAM  Building</a:t>
            </a:r>
          </a:p>
        </p:txBody>
      </p:sp>
      <p:sp>
        <p:nvSpPr>
          <p:cNvPr id="16" name="Google Shape;160;p19">
            <a:extLst>
              <a:ext uri="{FF2B5EF4-FFF2-40B4-BE49-F238E27FC236}">
                <a16:creationId xmlns:a16="http://schemas.microsoft.com/office/drawing/2014/main" id="{1F918B4B-95F3-4F31-BA77-58B810603AE3}"/>
              </a:ext>
            </a:extLst>
          </p:cNvPr>
          <p:cNvSpPr txBox="1">
            <a:spLocks/>
          </p:cNvSpPr>
          <p:nvPr/>
        </p:nvSpPr>
        <p:spPr>
          <a:xfrm>
            <a:off x="5313906" y="966518"/>
            <a:ext cx="450350" cy="5820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Google Shape;160;p19">
            <a:extLst>
              <a:ext uri="{FF2B5EF4-FFF2-40B4-BE49-F238E27FC236}">
                <a16:creationId xmlns:a16="http://schemas.microsoft.com/office/drawing/2014/main" id="{3F65B0F2-A340-4389-ADE9-493D1471A937}"/>
              </a:ext>
            </a:extLst>
          </p:cNvPr>
          <p:cNvSpPr txBox="1">
            <a:spLocks/>
          </p:cNvSpPr>
          <p:nvPr/>
        </p:nvSpPr>
        <p:spPr>
          <a:xfrm>
            <a:off x="6008181" y="1624295"/>
            <a:ext cx="431839" cy="6011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160;p19">
            <a:extLst>
              <a:ext uri="{FF2B5EF4-FFF2-40B4-BE49-F238E27FC236}">
                <a16:creationId xmlns:a16="http://schemas.microsoft.com/office/drawing/2014/main" id="{56350983-9591-4690-8787-F6F9CD764D8B}"/>
              </a:ext>
            </a:extLst>
          </p:cNvPr>
          <p:cNvSpPr txBox="1">
            <a:spLocks/>
          </p:cNvSpPr>
          <p:nvPr/>
        </p:nvSpPr>
        <p:spPr>
          <a:xfrm>
            <a:off x="6742270" y="2434543"/>
            <a:ext cx="456490" cy="5496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Google Shape;157;p19">
            <a:extLst>
              <a:ext uri="{FF2B5EF4-FFF2-40B4-BE49-F238E27FC236}">
                <a16:creationId xmlns:a16="http://schemas.microsoft.com/office/drawing/2014/main" id="{9BCB12AB-00B9-44FC-805B-4C89C114D2D2}"/>
              </a:ext>
            </a:extLst>
          </p:cNvPr>
          <p:cNvSpPr txBox="1">
            <a:spLocks/>
          </p:cNvSpPr>
          <p:nvPr/>
        </p:nvSpPr>
        <p:spPr>
          <a:xfrm flipH="1">
            <a:off x="6591936" y="1619031"/>
            <a:ext cx="4179503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CA" sz="2000" dirty="0">
                <a:cs typeface="Arial" panose="020B0604020202020204" pitchFamily="34" charset="0"/>
              </a:rPr>
              <a:t>People &amp; Hiring</a:t>
            </a:r>
          </a:p>
        </p:txBody>
      </p:sp>
      <p:sp>
        <p:nvSpPr>
          <p:cNvPr id="20" name="Google Shape;157;p19">
            <a:extLst>
              <a:ext uri="{FF2B5EF4-FFF2-40B4-BE49-F238E27FC236}">
                <a16:creationId xmlns:a16="http://schemas.microsoft.com/office/drawing/2014/main" id="{5DDC7385-32D6-49D0-947C-7DF7EF4FC34D}"/>
              </a:ext>
            </a:extLst>
          </p:cNvPr>
          <p:cNvSpPr txBox="1">
            <a:spLocks/>
          </p:cNvSpPr>
          <p:nvPr/>
        </p:nvSpPr>
        <p:spPr>
          <a:xfrm flipH="1">
            <a:off x="7386753" y="2425343"/>
            <a:ext cx="2841230" cy="37287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cs typeface="Arial" panose="020B0604020202020204" pitchFamily="34" charset="0"/>
              </a:rPr>
              <a:t>success criteria</a:t>
            </a:r>
            <a:endParaRPr lang="en-CA" sz="2000" dirty="0">
              <a:cs typeface="Arial" panose="020B0604020202020204" pitchFamily="34" charset="0"/>
            </a:endParaRPr>
          </a:p>
        </p:txBody>
      </p:sp>
      <p:sp>
        <p:nvSpPr>
          <p:cNvPr id="21" name="Google Shape;160;p19">
            <a:extLst>
              <a:ext uri="{FF2B5EF4-FFF2-40B4-BE49-F238E27FC236}">
                <a16:creationId xmlns:a16="http://schemas.microsoft.com/office/drawing/2014/main" id="{1E035458-2668-48FE-9098-F15312773852}"/>
              </a:ext>
            </a:extLst>
          </p:cNvPr>
          <p:cNvSpPr txBox="1">
            <a:spLocks/>
          </p:cNvSpPr>
          <p:nvPr/>
        </p:nvSpPr>
        <p:spPr>
          <a:xfrm>
            <a:off x="7268954" y="3268231"/>
            <a:ext cx="439966" cy="5721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Google Shape;157;p19">
            <a:extLst>
              <a:ext uri="{FF2B5EF4-FFF2-40B4-BE49-F238E27FC236}">
                <a16:creationId xmlns:a16="http://schemas.microsoft.com/office/drawing/2014/main" id="{6FC2E0EE-4026-4712-9EE9-8AC7F948FD33}"/>
              </a:ext>
            </a:extLst>
          </p:cNvPr>
          <p:cNvSpPr txBox="1">
            <a:spLocks/>
          </p:cNvSpPr>
          <p:nvPr/>
        </p:nvSpPr>
        <p:spPr>
          <a:xfrm flipH="1">
            <a:off x="7871867" y="3231655"/>
            <a:ext cx="3768244" cy="49125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CLUSTERING &amp; SCALABILITY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E3746-9D5E-47F1-9BE9-6C064E51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855" y="1415390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4" name="Google Shape;157;p19">
            <a:extLst>
              <a:ext uri="{FF2B5EF4-FFF2-40B4-BE49-F238E27FC236}">
                <a16:creationId xmlns:a16="http://schemas.microsoft.com/office/drawing/2014/main" id="{E8292A04-CFCB-47FC-B9F1-152A06E737B0}"/>
              </a:ext>
            </a:extLst>
          </p:cNvPr>
          <p:cNvSpPr txBox="1">
            <a:spLocks/>
          </p:cNvSpPr>
          <p:nvPr/>
        </p:nvSpPr>
        <p:spPr>
          <a:xfrm flipH="1">
            <a:off x="5904598" y="927255"/>
            <a:ext cx="3609474" cy="4489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sz="2000" dirty="0">
                <a:cs typeface="Arial" panose="020B0604020202020204" pitchFamily="34" charset="0"/>
              </a:rPr>
              <a:t>ARCHITECTURAL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AC22B-FCAE-4E47-9524-500A489B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12426" y="2093224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22C6EA-2C0D-4B91-8C81-F408A8CA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6210" y="2834398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5C945B-B75E-462F-9C78-A46A83EFE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7343" y="3687532"/>
            <a:ext cx="450350" cy="36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7020216" y="-1"/>
            <a:ext cx="5171784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583" y="3802899"/>
            <a:ext cx="4889417" cy="985000"/>
          </a:xfrm>
        </p:spPr>
        <p:txBody>
          <a:bodyPr/>
          <a:lstStyle/>
          <a:p>
            <a:r>
              <a:rPr lang="en-US" dirty="0"/>
              <a:t>Team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9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0643" y="-1"/>
            <a:ext cx="3843239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382" y="1869795"/>
            <a:ext cx="7783618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76663" y="2994141"/>
            <a:ext cx="7783297" cy="590155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6382" y="3763648"/>
            <a:ext cx="7783618" cy="242835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curityScoreCardTheme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52989E"/>
      </a:accent1>
      <a:accent2>
        <a:srgbClr val="E80554"/>
      </a:accent2>
      <a:accent3>
        <a:srgbClr val="E5BD2D"/>
      </a:accent3>
      <a:accent4>
        <a:srgbClr val="41A303"/>
      </a:accent4>
      <a:accent5>
        <a:srgbClr val="404D56"/>
      </a:accent5>
      <a:accent6>
        <a:srgbClr val="D43B1A"/>
      </a:accent6>
      <a:hlink>
        <a:srgbClr val="52989E"/>
      </a:hlink>
      <a:folHlink>
        <a:srgbClr val="52989E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1120</TotalTime>
  <Words>541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How to Build a Team</vt:lpstr>
      <vt:lpstr>PowerPoint Presentation</vt:lpstr>
      <vt:lpstr>Large image</vt:lpstr>
      <vt:lpstr>Large image</vt:lpstr>
      <vt:lpstr>Team Building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Yaser Shadmehr</dc:creator>
  <cp:lastModifiedBy>Yaser Shadmehr</cp:lastModifiedBy>
  <cp:revision>27</cp:revision>
  <dcterms:created xsi:type="dcterms:W3CDTF">2021-01-15T02:24:51Z</dcterms:created>
  <dcterms:modified xsi:type="dcterms:W3CDTF">2021-01-15T22:13:54Z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