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anrope Light"/>
      <p:regular r:id="rId40"/>
      <p:bold r:id="rId41"/>
    </p:embeddedFont>
    <p:embeddedFont>
      <p:font typeface="Manrope SemiBold"/>
      <p:regular r:id="rId42"/>
      <p:bold r:id="rId43"/>
    </p:embeddedFont>
    <p:embeddedFont>
      <p:font typeface="Manrope"/>
      <p:regular r:id="rId44"/>
      <p:bold r:id="rId45"/>
    </p:embeddedFont>
    <p:embeddedFont>
      <p:font typeface="Manrope Medium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nropeLight-regular.fntdata"/><Relationship Id="rId20" Type="http://schemas.openxmlformats.org/officeDocument/2006/relationships/slide" Target="slides/slide15.xml"/><Relationship Id="rId42" Type="http://schemas.openxmlformats.org/officeDocument/2006/relationships/font" Target="fonts/ManropeSemiBold-regular.fntdata"/><Relationship Id="rId41" Type="http://schemas.openxmlformats.org/officeDocument/2006/relationships/font" Target="fonts/ManropeLight-bold.fntdata"/><Relationship Id="rId22" Type="http://schemas.openxmlformats.org/officeDocument/2006/relationships/slide" Target="slides/slide17.xml"/><Relationship Id="rId44" Type="http://schemas.openxmlformats.org/officeDocument/2006/relationships/font" Target="fonts/Manrope-regular.fntdata"/><Relationship Id="rId21" Type="http://schemas.openxmlformats.org/officeDocument/2006/relationships/slide" Target="slides/slide16.xml"/><Relationship Id="rId43" Type="http://schemas.openxmlformats.org/officeDocument/2006/relationships/font" Target="fonts/ManropeSemiBold-bold.fntdata"/><Relationship Id="rId24" Type="http://schemas.openxmlformats.org/officeDocument/2006/relationships/slide" Target="slides/slide19.xml"/><Relationship Id="rId46" Type="http://schemas.openxmlformats.org/officeDocument/2006/relationships/font" Target="fonts/ManropeMedium-regular.fntdata"/><Relationship Id="rId23" Type="http://schemas.openxmlformats.org/officeDocument/2006/relationships/slide" Target="slides/slide18.xml"/><Relationship Id="rId45" Type="http://schemas.openxmlformats.org/officeDocument/2006/relationships/font" Target="fonts/Manrop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ManropeMedium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93f8eb99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93f8eb99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97376c2e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97376c2e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97376c2e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97376c2e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97376c2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97376c2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97376c2e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97376c2e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97376c2e7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97376c2e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97376c2e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97376c2e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97376c2e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97376c2e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97376c2e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97376c2e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how to ensure this will be concentric to the encoder disk.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97376c2e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97376c2e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how to ensure this will be concentric to the encoder disk.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73fc508f5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73fc508f5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97376c2e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97376c2e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how to ensure this will be concentric to the encoder disk.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97376c2e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97376c2e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how to ensure this will be concentric to the encoder disk.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97376c2e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97376c2e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97376c2e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697376c2e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how to ensure this will be concentric to the encoder disk.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97376c2e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697376c2e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how to ensure this will be concentric to the encoder disk.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97376c2e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97376c2e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97376c2e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697376c2e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how to ensure this will be concentric to the encoder disk.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97376c2e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697376c2e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how to ensure this will be concentric to the encoder disk.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97376c2e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697376c2e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how to ensure this will be concentric to the encoder disk.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697376c2e7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697376c2e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how to ensure this will be concentric to the encoder disk.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73fc508f5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73fc508f5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97376c2e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697376c2e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697376c2e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697376c2e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697376c2e7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697376c2e7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697376c2e7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697376c2e7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697376c2e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697376c2e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73fc508f5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73fc508f5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73fc508f5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73fc508f5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73fc508f5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73fc508f5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93f8eb99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93f8eb99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93f8eb9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93f8eb9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93f8eb99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93f8eb99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skf.com/group/products/thin-section-bearings/reali-slim-thin-section-bearings/productid-KDN.SAA15CL0" TargetMode="External"/><Relationship Id="rId4" Type="http://schemas.openxmlformats.org/officeDocument/2006/relationships/hyperlink" Target="https://www.ikont.com/download/crossed-roller-bearings/?wpdmdl=4042&amp;refresh=5ffca031790ab1610391601" TargetMode="External"/><Relationship Id="rId5" Type="http://schemas.openxmlformats.org/officeDocument/2006/relationships/hyperlink" Target="https://bearingsdirect.com/16003zzcm-ball-bearing-17x35x8-shielded-16003-zzc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11150"/>
            <a:ext cx="8520600" cy="11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Manrope Medium"/>
                <a:ea typeface="Manrope Medium"/>
                <a:cs typeface="Manrope Medium"/>
                <a:sym typeface="Manrope Medium"/>
              </a:rPr>
              <a:t>Harmonic Drive Actuator</a:t>
            </a:r>
            <a:endParaRPr sz="4800"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688" y="3451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9DAF8"/>
                </a:solidFill>
                <a:latin typeface="Manrope Light"/>
                <a:ea typeface="Manrope Light"/>
                <a:cs typeface="Manrope Light"/>
                <a:sym typeface="Manrope Light"/>
              </a:rPr>
              <a:t>Shad Gitiforooz</a:t>
            </a:r>
            <a:endParaRPr sz="3000">
              <a:solidFill>
                <a:srgbClr val="C9DAF8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9DAF8"/>
                </a:solidFill>
                <a:latin typeface="Manrope Light"/>
                <a:ea typeface="Manrope Light"/>
                <a:cs typeface="Manrope Light"/>
                <a:sym typeface="Manrope Light"/>
              </a:rPr>
              <a:t>March 2024</a:t>
            </a:r>
            <a:endParaRPr sz="3000">
              <a:solidFill>
                <a:srgbClr val="C9DAF8"/>
              </a:solidFill>
              <a:latin typeface="Manrope Light"/>
              <a:ea typeface="Manrope Light"/>
              <a:cs typeface="Manrope Light"/>
              <a:sym typeface="Manrop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 SemiBold"/>
                <a:ea typeface="Manrope SemiBold"/>
                <a:cs typeface="Manrope SemiBold"/>
                <a:sym typeface="Manrope SemiBold"/>
              </a:rPr>
              <a:t>Hollow Shaft Ball Bearing: 16003ZZCM</a:t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Accommodates radial loads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Axial load supports will not be </a:t>
            </a: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necessary</a:t>
            </a: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 at this end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Thus decided on Radial contact ball bearing (type C)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Inexpensive</a:t>
            </a: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 part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Very thin - ideal for the limited space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Chrome steel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E</a:t>
            </a: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nhanced corrosion resistance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High strength and hardness - will have to endure high impulse during launch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Lower temperature range than stainless, but still good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4CCCC"/>
                </a:solidFill>
                <a:latin typeface="Manrope Light"/>
                <a:ea typeface="Manrope Light"/>
                <a:cs typeface="Manrope Light"/>
                <a:sym typeface="Manrope Light"/>
              </a:rPr>
              <a:t>Not sealed</a:t>
            </a: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 - should be sealed in space. May need a different bearing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4CCCC"/>
                </a:solidFill>
                <a:latin typeface="Manrope Light"/>
                <a:ea typeface="Manrope Light"/>
                <a:cs typeface="Manrope Light"/>
                <a:sym typeface="Manrope Light"/>
              </a:rPr>
              <a:t>Pre-lubricated</a:t>
            </a: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 - might outgas in space. May need different bearing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Slim profile ideal for recreating actuator assigned 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 SemiBold"/>
                <a:ea typeface="Manrope SemiBold"/>
                <a:cs typeface="Manrope SemiBold"/>
                <a:sym typeface="Manrope SemiBold"/>
              </a:rPr>
              <a:t>Middle</a:t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 SemiBold"/>
                <a:ea typeface="Manrope SemiBold"/>
                <a:cs typeface="Manrope SemiBold"/>
                <a:sym typeface="Manrope SemiBold"/>
              </a:rPr>
              <a:t>Housing - Middle</a:t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5585700" cy="3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Mating:</a:t>
            </a:r>
            <a:endParaRPr b="1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To Housing lower: .100” Flange w/ 6x #4 holes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To stator: Shelf for stator to sit on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■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.002” distance between housing ID and stator OD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■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Loctite RC-640 to bond stator in place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Shelf for bearings to sit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■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Interference fit + Loctite RC-640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To Housing upper: </a:t>
            </a: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.200” Flange w/ 6x #4 holes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To controller: 4x #2 tapped holes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Thickness: .040”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Material:</a:t>
            </a: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 Aluminum 6061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Ways to </a:t>
            </a: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improve: </a:t>
            </a:r>
            <a:endParaRPr b="1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Add material </a:t>
            </a:r>
            <a:r>
              <a:rPr b="1" lang="en">
                <a:solidFill>
                  <a:srgbClr val="FF00FF"/>
                </a:solidFill>
                <a:latin typeface="Manrope"/>
                <a:ea typeface="Manrope"/>
                <a:cs typeface="Manrope"/>
                <a:sym typeface="Manrope"/>
              </a:rPr>
              <a:t>here</a:t>
            </a:r>
            <a:endParaRPr b="1">
              <a:solidFill>
                <a:srgbClr val="FF00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"/>
              <a:buChar char="○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Increase thickness of lower flange</a:t>
            </a:r>
            <a:endParaRPr b="1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8613" y="2933650"/>
            <a:ext cx="1754100" cy="217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4577" y="173327"/>
            <a:ext cx="2062198" cy="2760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24"/>
          <p:cNvCxnSpPr/>
          <p:nvPr/>
        </p:nvCxnSpPr>
        <p:spPr>
          <a:xfrm rot="10800000">
            <a:off x="6908800" y="759300"/>
            <a:ext cx="7800" cy="2517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 SemiBold"/>
                <a:ea typeface="Manrope SemiBold"/>
                <a:cs typeface="Manrope SemiBold"/>
                <a:sym typeface="Manrope SemiBold"/>
              </a:rPr>
              <a:t>Input Shaft</a:t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5585700" cy="3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Mating:</a:t>
            </a:r>
            <a:endParaRPr b="1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To bearings and stator: Flanges for positioning </a:t>
            </a:r>
            <a:r>
              <a:rPr lang="en">
                <a:solidFill>
                  <a:srgbClr val="00FF00"/>
                </a:solidFill>
                <a:latin typeface="Manrope Light"/>
                <a:ea typeface="Manrope Light"/>
                <a:cs typeface="Manrope Light"/>
                <a:sym typeface="Manrope Light"/>
              </a:rPr>
              <a:t>(green)</a:t>
            </a:r>
            <a:endParaRPr>
              <a:solidFill>
                <a:srgbClr val="00FF00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■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Loctite RC-640 to bond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To reduction gear: 4x #6 tapped holes &amp; 4 align holes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■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Added flange to position gear during assembly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To encoder disk: 4x M2.5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Hollowed interior to reduce weight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Material:</a:t>
            </a: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 303 Stainless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Shaft must be strong and stiff to resist deformation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■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Deformation can cause downstream runnout issues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Strength of SS is not necessary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Manufacturing:</a:t>
            </a: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 CNC Lathe w/ recessed tool to hollow interior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6792" y="2933656"/>
            <a:ext cx="2757724" cy="1834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8663" y="1058200"/>
            <a:ext cx="2193998" cy="1834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5"/>
          <p:cNvCxnSpPr/>
          <p:nvPr/>
        </p:nvCxnSpPr>
        <p:spPr>
          <a:xfrm rot="10800000">
            <a:off x="6695800" y="1312150"/>
            <a:ext cx="105300" cy="180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5"/>
          <p:cNvCxnSpPr/>
          <p:nvPr/>
        </p:nvCxnSpPr>
        <p:spPr>
          <a:xfrm rot="10800000">
            <a:off x="6770900" y="1251675"/>
            <a:ext cx="128100" cy="120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5"/>
          <p:cNvCxnSpPr/>
          <p:nvPr/>
        </p:nvCxnSpPr>
        <p:spPr>
          <a:xfrm flipH="1" rot="10800000">
            <a:off x="7968375" y="1372150"/>
            <a:ext cx="75300" cy="120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 SemiBold"/>
                <a:ea typeface="Manrope SemiBold"/>
                <a:cs typeface="Manrope SemiBold"/>
                <a:sym typeface="Manrope SemiBold"/>
              </a:rPr>
              <a:t>Controller</a:t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5585700" cy="3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Placeholder, can be modified per requirements given by EE team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○"/>
            </a:pPr>
            <a:r>
              <a:rPr b="1" lang="en" sz="1800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OD: </a:t>
            </a:r>
            <a:r>
              <a:rPr lang="en" sz="1800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3.000”</a:t>
            </a:r>
            <a:endParaRPr sz="1800"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"/>
              <a:buChar char="○"/>
            </a:pPr>
            <a:r>
              <a:rPr b="1" lang="en" sz="1800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ID: </a:t>
            </a:r>
            <a:r>
              <a:rPr lang="en" sz="1800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2.200” (Can be decreased) 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Mating:</a:t>
            </a:r>
            <a:endParaRPr b="1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To housing: </a:t>
            </a: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4x #2 tapped holes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Blue Loctite 444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Assumed the controller and encoder PCBs could be combined on 1 bigger PCB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This allows a reducing diameter on the upper end of the actuator 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Ways to improve: </a:t>
            </a:r>
            <a:endParaRPr b="1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Can we combine 2 motor driver connectors into 1?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400" y="2468427"/>
            <a:ext cx="2350049" cy="26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8400" y="855650"/>
            <a:ext cx="914750" cy="293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 SemiBold"/>
                <a:ea typeface="Manrope SemiBold"/>
                <a:cs typeface="Manrope SemiBold"/>
                <a:sym typeface="Manrope SemiBold"/>
              </a:rPr>
              <a:t>Housing - Upper 1</a:t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5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 SemiBold"/>
                <a:ea typeface="Manrope SemiBold"/>
                <a:cs typeface="Manrope SemiBold"/>
                <a:sym typeface="Manrope SemiBold"/>
              </a:rPr>
              <a:t>Housing - Upper 1</a:t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5585700" cy="3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Mating:</a:t>
            </a:r>
            <a:endParaRPr b="1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To Bearing: shelf - bond with Loctite RC-640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To Housing-Middle: 6x #4 screws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■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Cut-out inside diameter for mounting to minimize weight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To Housing </a:t>
            </a: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Upper 2 - tapped holes 6x #4 holes on the exterior of the housing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Design Features:</a:t>
            </a:r>
            <a:endParaRPr b="1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Space between encoder disk and housing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Holes to route cables from encoder boards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.8mm between disk and readhead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Material:</a:t>
            </a: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 Aluminum 6061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Ways to improve: </a:t>
            </a:r>
            <a:endParaRPr b="1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Fix shell feature defect </a:t>
            </a: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 </a:t>
            </a:r>
            <a:r>
              <a:rPr b="1" lang="en">
                <a:solidFill>
                  <a:srgbClr val="FF00FF"/>
                </a:solidFill>
                <a:latin typeface="Manrope"/>
                <a:ea typeface="Manrope"/>
                <a:cs typeface="Manrope"/>
                <a:sym typeface="Manrope"/>
              </a:rPr>
              <a:t>here</a:t>
            </a:r>
            <a:endParaRPr b="1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 rotWithShape="1">
          <a:blip r:embed="rId3">
            <a:alphaModFix/>
          </a:blip>
          <a:srcRect b="0" l="19589" r="7396" t="0"/>
          <a:stretch/>
        </p:blipFill>
        <p:spPr>
          <a:xfrm>
            <a:off x="6460975" y="607688"/>
            <a:ext cx="1410775" cy="3928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1742" y="607687"/>
            <a:ext cx="1272259" cy="3928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8"/>
          <p:cNvCxnSpPr/>
          <p:nvPr/>
        </p:nvCxnSpPr>
        <p:spPr>
          <a:xfrm>
            <a:off x="6614575" y="1125225"/>
            <a:ext cx="287700" cy="1167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 SemiBold"/>
                <a:ea typeface="Manrope SemiBold"/>
                <a:cs typeface="Manrope SemiBold"/>
                <a:sym typeface="Manrope SemiBold"/>
              </a:rPr>
              <a:t>Housing - Upper 2</a:t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5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 SemiBold"/>
                <a:ea typeface="Manrope SemiBold"/>
                <a:cs typeface="Manrope SemiBold"/>
                <a:sym typeface="Manrope SemiBold"/>
              </a:rPr>
              <a:t>Encoder Readhead Assembly</a:t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5416200" cy="3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Mating:</a:t>
            </a:r>
            <a:endParaRPr b="1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To Encoder Readhead: boss with 5x #2 tapped holes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To Housing-Upper: 6x holes that will sit on the housing - upper 1 bosses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■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External to inside diameter to minimize weight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In order to minimize diameter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Readheads</a:t>
            </a: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 define limits of housing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Design Features:</a:t>
            </a:r>
            <a:endParaRPr b="1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Space between encoder disk and housing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Holes to route cables from encoder boards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Material:</a:t>
            </a: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 Aluminum 6061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Ways to improve: </a:t>
            </a:r>
            <a:endParaRPr b="1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Way to center the readheads - alignment pin holes</a:t>
            </a:r>
            <a:endParaRPr b="1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2372" y="1579997"/>
            <a:ext cx="2231625" cy="35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7950" y="0"/>
            <a:ext cx="1595850" cy="320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5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 SemiBold"/>
                <a:ea typeface="Manrope SemiBold"/>
                <a:cs typeface="Manrope SemiBold"/>
                <a:sym typeface="Manrope SemiBold"/>
              </a:rPr>
              <a:t>Hollow Shaft</a:t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4674600" cy="373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Purpose:</a:t>
            </a:r>
            <a:endParaRPr b="1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Provide hollow shaft to route cables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Mate to Output Shaft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Mate to encoder disk 2 (measure output)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Mating:</a:t>
            </a:r>
            <a:endParaRPr b="1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To encoder disk: 4x M2.5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To output shaft: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■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Interference Fit: Loctite RC-640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■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3x #4 holes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To Bottom Cap: 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■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Interference Fit: 3x #4 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■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3x teeth to support torsional loads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To Upper Cap: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■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Press fit (-0.004” if aluminum)</a:t>
            </a:r>
            <a:endParaRPr>
              <a:solidFill>
                <a:schemeClr val="accent4"/>
              </a:solidFill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425" y="2812950"/>
            <a:ext cx="4157576" cy="17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425" y="1027986"/>
            <a:ext cx="4157575" cy="178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6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03125" y="1930200"/>
            <a:ext cx="4045200" cy="9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Assumptions</a:t>
            </a:r>
            <a:endParaRPr sz="4800">
              <a:solidFill>
                <a:schemeClr val="lt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nrope Light"/>
              <a:buChar char="●"/>
            </a:pPr>
            <a:r>
              <a:rPr lang="en">
                <a:latin typeface="Manrope Light"/>
                <a:ea typeface="Manrope Light"/>
                <a:cs typeface="Manrope Light"/>
                <a:sym typeface="Manrope Light"/>
              </a:rPr>
              <a:t>Minimize weight and size whenever possible.</a:t>
            </a:r>
            <a:endParaRPr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nrope Light"/>
              <a:buChar char="●"/>
            </a:pPr>
            <a:r>
              <a:rPr lang="en">
                <a:latin typeface="Manrope Light"/>
                <a:ea typeface="Manrope Light"/>
                <a:cs typeface="Manrope Light"/>
                <a:sym typeface="Manrope Light"/>
              </a:rPr>
              <a:t>The output shaft must support radial and axial forces.</a:t>
            </a:r>
            <a:endParaRPr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nrope Light"/>
              <a:buChar char="●"/>
            </a:pPr>
            <a:r>
              <a:rPr lang="en">
                <a:latin typeface="Manrope Light"/>
                <a:ea typeface="Manrope Light"/>
                <a:cs typeface="Manrope Light"/>
                <a:sym typeface="Manrope Light"/>
              </a:rPr>
              <a:t>No cooling or brake system required.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Optimize for heavy loading/ low speeds.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nrope Light"/>
              <a:buChar char="●"/>
            </a:pPr>
            <a:r>
              <a:rPr lang="en">
                <a:latin typeface="Manrope Light"/>
                <a:ea typeface="Manrope Light"/>
                <a:cs typeface="Manrope Light"/>
                <a:sym typeface="Manrope Light"/>
              </a:rPr>
              <a:t>Controller and encoder output electronics can be combined into 1 PCB.</a:t>
            </a:r>
            <a:endParaRPr>
              <a:latin typeface="Manrope Light"/>
              <a:ea typeface="Manrope Light"/>
              <a:cs typeface="Manrope Light"/>
              <a:sym typeface="Manrope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5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 SemiBold"/>
                <a:ea typeface="Manrope SemiBold"/>
                <a:cs typeface="Manrope SemiBold"/>
                <a:sym typeface="Manrope SemiBold"/>
              </a:rPr>
              <a:t>Hollow </a:t>
            </a:r>
            <a:r>
              <a:rPr lang="en">
                <a:latin typeface="Manrope SemiBold"/>
                <a:ea typeface="Manrope SemiBold"/>
                <a:cs typeface="Manrope SemiBold"/>
                <a:sym typeface="Manrope SemiBold"/>
              </a:rPr>
              <a:t>Shaft</a:t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4674600" cy="373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Design Features:</a:t>
            </a:r>
            <a:endParaRPr b="1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Do not contact Input Shaft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3x teeth at bottom end to support torsional loads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Shelf for upper bearing to contact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Flange to secure encoder disk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Material:</a:t>
            </a: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 Aluminum 6061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Want good torsional strength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Notes:</a:t>
            </a:r>
            <a:endParaRPr b="1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Manufacture with CNC Lathe</a:t>
            </a:r>
            <a:endParaRPr>
              <a:solidFill>
                <a:schemeClr val="accent4"/>
              </a:solidFill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425" y="2812950"/>
            <a:ext cx="4157576" cy="17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425" y="1027986"/>
            <a:ext cx="4157575" cy="178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5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 SemiBold"/>
                <a:ea typeface="Manrope SemiBold"/>
                <a:cs typeface="Manrope SemiBold"/>
                <a:sym typeface="Manrope SemiBold"/>
              </a:rPr>
              <a:t>Housing Upper 2</a:t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311700" y="1152475"/>
            <a:ext cx="5416200" cy="373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Mating:</a:t>
            </a:r>
            <a:endParaRPr b="1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6x #4 holes on exterior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■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Space left for encoder readhead assembly to mount </a:t>
            </a:r>
            <a:r>
              <a:rPr lang="en">
                <a:solidFill>
                  <a:srgbClr val="FF00FF"/>
                </a:solidFill>
                <a:latin typeface="Manrope Light"/>
                <a:ea typeface="Manrope Light"/>
                <a:cs typeface="Manrope Light"/>
                <a:sym typeface="Manrope Light"/>
              </a:rPr>
              <a:t>(pink)</a:t>
            </a:r>
            <a:endParaRPr>
              <a:solidFill>
                <a:srgbClr val="FF00FF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Flange to position bearing </a:t>
            </a:r>
            <a:r>
              <a:rPr lang="en">
                <a:solidFill>
                  <a:srgbClr val="00FF00"/>
                </a:solidFill>
                <a:latin typeface="Manrope Light"/>
                <a:ea typeface="Manrope Light"/>
                <a:cs typeface="Manrope Light"/>
                <a:sym typeface="Manrope Light"/>
              </a:rPr>
              <a:t>(Green)</a:t>
            </a: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 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■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Interference Fit / Loctite RC-640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Top Bearing Retainer: 6x #4 tapped holes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Material:</a:t>
            </a: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 Aluminum 6061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Ways to improve: </a:t>
            </a:r>
            <a:endParaRPr b="1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Reduce Material for mounting interface </a:t>
            </a:r>
            <a:r>
              <a:rPr lang="en">
                <a:solidFill>
                  <a:schemeClr val="accent4"/>
                </a:solidFill>
                <a:latin typeface="Manrope Light"/>
                <a:ea typeface="Manrope Light"/>
                <a:cs typeface="Manrope Light"/>
                <a:sym typeface="Manrope Light"/>
              </a:rPr>
              <a:t>(orange)</a:t>
            </a:r>
            <a:endParaRPr>
              <a:solidFill>
                <a:schemeClr val="accent4"/>
              </a:solidFill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900" y="613412"/>
            <a:ext cx="1936725" cy="3916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1625" y="861287"/>
            <a:ext cx="1392375" cy="342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33"/>
          <p:cNvCxnSpPr/>
          <p:nvPr/>
        </p:nvCxnSpPr>
        <p:spPr>
          <a:xfrm>
            <a:off x="6129350" y="2778625"/>
            <a:ext cx="377400" cy="27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33"/>
          <p:cNvCxnSpPr/>
          <p:nvPr/>
        </p:nvCxnSpPr>
        <p:spPr>
          <a:xfrm>
            <a:off x="6461450" y="3488175"/>
            <a:ext cx="377400" cy="270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33"/>
          <p:cNvCxnSpPr/>
          <p:nvPr/>
        </p:nvCxnSpPr>
        <p:spPr>
          <a:xfrm rot="10800000">
            <a:off x="6221700" y="908975"/>
            <a:ext cx="262800" cy="9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 SemiBold"/>
                <a:ea typeface="Manrope SemiBold"/>
                <a:cs typeface="Manrope SemiBold"/>
                <a:sym typeface="Manrope SemiBold"/>
              </a:rPr>
              <a:t>Bearing Cap</a:t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5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 SemiBold"/>
                <a:ea typeface="Manrope SemiBold"/>
                <a:cs typeface="Manrope SemiBold"/>
                <a:sym typeface="Manrope SemiBold"/>
              </a:rPr>
              <a:t>Top Bearing Retainer</a:t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1152475"/>
            <a:ext cx="5416200" cy="373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Mating:</a:t>
            </a:r>
            <a:endParaRPr b="1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Flange to position onto bearing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To Upper Housing 2: 5x #4 holes 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Purpose</a:t>
            </a: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:</a:t>
            </a:r>
            <a:endParaRPr b="1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Hold upper bearing in place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Material:</a:t>
            </a: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 Aluminum 6061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475" y="909550"/>
            <a:ext cx="1718925" cy="362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2400" y="833675"/>
            <a:ext cx="13716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445025"/>
            <a:ext cx="5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 SemiBold"/>
                <a:ea typeface="Manrope SemiBold"/>
                <a:cs typeface="Manrope SemiBold"/>
                <a:sym typeface="Manrope SemiBold"/>
              </a:rPr>
              <a:t>Inner Shaft Cap - Upper</a:t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311700" y="1152475"/>
            <a:ext cx="5416200" cy="373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Purpose: </a:t>
            </a:r>
            <a:endParaRPr b="1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Additional support for top bearing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Nice Finish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Mating:</a:t>
            </a:r>
            <a:endParaRPr b="1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Press fit (-0.004” if aluminum)</a:t>
            </a:r>
            <a:endParaRPr b="1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Material:</a:t>
            </a: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 Aluminum 6061/ Polymer</a:t>
            </a:r>
            <a:endParaRPr>
              <a:solidFill>
                <a:schemeClr val="accent4"/>
              </a:solidFill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00" y="833675"/>
            <a:ext cx="1371600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6"/>
          <p:cNvPicPr preferRelativeResize="0"/>
          <p:nvPr/>
        </p:nvPicPr>
        <p:blipFill rotWithShape="1">
          <a:blip r:embed="rId4">
            <a:alphaModFix/>
          </a:blip>
          <a:srcRect b="0" l="17699" r="11020" t="0"/>
          <a:stretch/>
        </p:blipFill>
        <p:spPr>
          <a:xfrm>
            <a:off x="6224200" y="1020188"/>
            <a:ext cx="1505412" cy="3398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 SemiBold"/>
                <a:ea typeface="Manrope SemiBold"/>
                <a:cs typeface="Manrope SemiBold"/>
                <a:sym typeface="Manrope SemiBold"/>
              </a:rPr>
              <a:t>Lower 1</a:t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445025"/>
            <a:ext cx="5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 SemiBold"/>
                <a:ea typeface="Manrope SemiBold"/>
                <a:cs typeface="Manrope SemiBold"/>
                <a:sym typeface="Manrope SemiBold"/>
              </a:rPr>
              <a:t>Output Shaft</a:t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1152475"/>
            <a:ext cx="5416200" cy="373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Purpose: </a:t>
            </a:r>
            <a:endParaRPr b="1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Interface to mount to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Mount to hollow shaft - to link to encoder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Mount to cross roller bearing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Mount to Reduction Gear - FlexSpline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Mating:</a:t>
            </a:r>
            <a:endParaRPr b="1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To Hollow Shaft Cap: 3 screws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To Inner Shaft: Interference Fit w/ Loctite RC-640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Holes for Bearing Retainer Upper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Bearing: Interference fit with Bearing + Loctite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Flexspline: tapped holes #6</a:t>
            </a:r>
            <a:endParaRPr>
              <a:solidFill>
                <a:schemeClr val="accent4"/>
              </a:solidFill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250" y="616350"/>
            <a:ext cx="1248375" cy="39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8636" y="544813"/>
            <a:ext cx="1955362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445025"/>
            <a:ext cx="5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 SemiBold"/>
                <a:ea typeface="Manrope SemiBold"/>
                <a:cs typeface="Manrope SemiBold"/>
                <a:sym typeface="Manrope SemiBold"/>
              </a:rPr>
              <a:t>Output Shaft</a:t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311700" y="1152475"/>
            <a:ext cx="5416200" cy="373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"/>
              <a:buChar char="●"/>
            </a:pPr>
            <a:r>
              <a:rPr b="1" lang="en" sz="1800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Design Features:</a:t>
            </a:r>
            <a:endParaRPr b="1" sz="1800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Flanges or shelves to position/ center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■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For press fit: hole is +0.001” +- .0005”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b="1" lang="en" sz="1800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Material:</a:t>
            </a:r>
            <a:r>
              <a:rPr lang="en" sz="1800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 Aluminum 6061</a:t>
            </a:r>
            <a:endParaRPr b="1" sz="1800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40" name="Google Shape;240;p39"/>
          <p:cNvPicPr preferRelativeResize="0"/>
          <p:nvPr/>
        </p:nvPicPr>
        <p:blipFill rotWithShape="1">
          <a:blip r:embed="rId3">
            <a:alphaModFix/>
          </a:blip>
          <a:srcRect b="0" l="0" r="26578" t="0"/>
          <a:stretch/>
        </p:blipFill>
        <p:spPr>
          <a:xfrm>
            <a:off x="5537700" y="633975"/>
            <a:ext cx="3606293" cy="37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445025"/>
            <a:ext cx="5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 SemiBold"/>
                <a:ea typeface="Manrope SemiBold"/>
                <a:cs typeface="Manrope SemiBold"/>
                <a:sym typeface="Manrope SemiBold"/>
              </a:rPr>
              <a:t>Bearing Retainers</a:t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311700" y="1152475"/>
            <a:ext cx="5416200" cy="373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Purpose: </a:t>
            </a: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Secure Bearings to Output shaft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Mating:</a:t>
            </a:r>
            <a:endParaRPr b="1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6x #4 holes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Design Features:</a:t>
            </a:r>
            <a:endParaRPr b="1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Flange on outside brim to position on Housing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Material:</a:t>
            </a: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 Aluminum 6061</a:t>
            </a:r>
            <a:endParaRPr>
              <a:solidFill>
                <a:schemeClr val="accent4"/>
              </a:solidFill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pic>
        <p:nvPicPr>
          <p:cNvPr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636" y="544813"/>
            <a:ext cx="1955362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0150" y="516751"/>
            <a:ext cx="1128475" cy="418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311700" y="445025"/>
            <a:ext cx="5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 SemiBold"/>
                <a:ea typeface="Manrope SemiBold"/>
                <a:cs typeface="Manrope SemiBold"/>
                <a:sym typeface="Manrope SemiBold"/>
              </a:rPr>
              <a:t>Housing - Bottom</a:t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311700" y="1152475"/>
            <a:ext cx="5416200" cy="373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Purpose:</a:t>
            </a:r>
            <a:endParaRPr b="1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Enclose gear and bottom of assembly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Position Bearing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External mounting points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Mating:</a:t>
            </a:r>
            <a:endParaRPr b="1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To RG - Circular Spline: Dowel Pin slip fit holes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To Housing-Mid: #4 tapped holes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Design Features:</a:t>
            </a:r>
            <a:endParaRPr b="1">
              <a:solidFill>
                <a:srgbClr val="F5F5F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External Mounting holes: #8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Material:</a:t>
            </a: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 Aluminum 606</a:t>
            </a: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1</a:t>
            </a:r>
            <a:endParaRPr>
              <a:solidFill>
                <a:schemeClr val="accent4"/>
              </a:solidFill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pic>
        <p:nvPicPr>
          <p:cNvPr id="255" name="Google Shape;2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636" y="544813"/>
            <a:ext cx="1955362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1000" y="516875"/>
            <a:ext cx="1557625" cy="418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4250"/>
            <a:ext cx="9550949" cy="530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 SemiBold"/>
                <a:ea typeface="Manrope SemiBold"/>
                <a:cs typeface="Manrope SemiBold"/>
                <a:sym typeface="Manrope SemiBold"/>
              </a:rPr>
              <a:t>Assembly Procedure</a:t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type="title"/>
          </p:nvPr>
        </p:nvSpPr>
        <p:spPr>
          <a:xfrm>
            <a:off x="265500" y="451300"/>
            <a:ext cx="4045200" cy="8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arenR"/>
            </a:pPr>
            <a:r>
              <a:rPr lang="en"/>
              <a:t>Middle</a:t>
            </a:r>
            <a:endParaRPr/>
          </a:p>
        </p:txBody>
      </p:sp>
      <p:sp>
        <p:nvSpPr>
          <p:cNvPr id="267" name="Google Shape;267;p43"/>
          <p:cNvSpPr txBox="1"/>
          <p:nvPr>
            <p:ph idx="1" type="subTitle"/>
          </p:nvPr>
        </p:nvSpPr>
        <p:spPr>
          <a:xfrm>
            <a:off x="265500" y="1430750"/>
            <a:ext cx="40452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lphaLcParenR"/>
            </a:pPr>
            <a:r>
              <a:rPr lang="en"/>
              <a:t>Housing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AutoNum type="romanLcParenR"/>
            </a:pPr>
            <a:r>
              <a:rPr lang="en"/>
              <a:t>Loctite RC-640/ Slip Fit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lphaLcParenR"/>
            </a:pPr>
            <a:r>
              <a:rPr lang="en"/>
              <a:t>Bearing 1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lphaLcParenR"/>
            </a:pPr>
            <a:r>
              <a:rPr lang="en"/>
              <a:t>Motor + Input Shaft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AutoNum type="romanLcParenR"/>
            </a:pPr>
            <a:r>
              <a:rPr lang="en"/>
              <a:t>+.00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lphaLcParenR"/>
            </a:pPr>
            <a:r>
              <a:rPr lang="en"/>
              <a:t>Bearing 2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lphaLcParenR"/>
            </a:pPr>
            <a:r>
              <a:rPr lang="en"/>
              <a:t>Controller</a:t>
            </a:r>
            <a:endParaRPr/>
          </a:p>
        </p:txBody>
      </p:sp>
      <p:sp>
        <p:nvSpPr>
          <p:cNvPr id="268" name="Google Shape;268;p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265500" y="451300"/>
            <a:ext cx="4045200" cy="8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Upper 1</a:t>
            </a:r>
            <a:endParaRPr/>
          </a:p>
        </p:txBody>
      </p:sp>
      <p:sp>
        <p:nvSpPr>
          <p:cNvPr id="274" name="Google Shape;274;p44"/>
          <p:cNvSpPr txBox="1"/>
          <p:nvPr>
            <p:ph idx="1" type="subTitle"/>
          </p:nvPr>
        </p:nvSpPr>
        <p:spPr>
          <a:xfrm>
            <a:off x="265500" y="1430750"/>
            <a:ext cx="43542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lphaLcParenR"/>
            </a:pPr>
            <a:r>
              <a:rPr lang="en"/>
              <a:t>Housing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lphaLcParenR"/>
            </a:pPr>
            <a:r>
              <a:rPr lang="en"/>
              <a:t>Encoder Disk 1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lphaLcParenR"/>
            </a:pPr>
            <a:r>
              <a:rPr lang="en"/>
              <a:t>Encoder Readhead Assembly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lphaLcParenR"/>
            </a:pPr>
            <a:r>
              <a:rPr lang="en"/>
              <a:t>Inner Shaft + Encoder Disk 2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265500" y="451300"/>
            <a:ext cx="4045200" cy="8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) Upper 2</a:t>
            </a:r>
            <a:endParaRPr/>
          </a:p>
        </p:txBody>
      </p:sp>
      <p:sp>
        <p:nvSpPr>
          <p:cNvPr id="281" name="Google Shape;281;p45"/>
          <p:cNvSpPr txBox="1"/>
          <p:nvPr>
            <p:ph idx="1" type="subTitle"/>
          </p:nvPr>
        </p:nvSpPr>
        <p:spPr>
          <a:xfrm>
            <a:off x="265500" y="1430750"/>
            <a:ext cx="43542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lphaLcParenR"/>
            </a:pPr>
            <a:r>
              <a:rPr lang="en"/>
              <a:t>Housing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lphaLcParenR"/>
            </a:pPr>
            <a:r>
              <a:rPr lang="en"/>
              <a:t>Bearing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lphaLcParenR"/>
            </a:pPr>
            <a:r>
              <a:rPr lang="en"/>
              <a:t>Bearing Retainer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lphaLcParenR"/>
            </a:pPr>
            <a:r>
              <a:rPr lang="en"/>
              <a:t>Inner Shaft Cap Ring</a:t>
            </a:r>
            <a:endParaRPr/>
          </a:p>
        </p:txBody>
      </p:sp>
      <p:sp>
        <p:nvSpPr>
          <p:cNvPr id="282" name="Google Shape;282;p4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265500" y="451300"/>
            <a:ext cx="4045200" cy="8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 Bottom</a:t>
            </a:r>
            <a:endParaRPr/>
          </a:p>
        </p:txBody>
      </p:sp>
      <p:sp>
        <p:nvSpPr>
          <p:cNvPr id="288" name="Google Shape;288;p46"/>
          <p:cNvSpPr txBox="1"/>
          <p:nvPr>
            <p:ph idx="1" type="subTitle"/>
          </p:nvPr>
        </p:nvSpPr>
        <p:spPr>
          <a:xfrm>
            <a:off x="265500" y="1430750"/>
            <a:ext cx="52554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en"/>
              <a:t>RG - Wave Generator to Input Shaft (dowel pin)</a:t>
            </a:r>
            <a:endParaRPr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en"/>
              <a:t>----------------</a:t>
            </a:r>
            <a:endParaRPr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en"/>
              <a:t>Output Shaft</a:t>
            </a:r>
            <a:endParaRPr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en"/>
              <a:t>Cross Bearing</a:t>
            </a:r>
            <a:endParaRPr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en"/>
              <a:t>Bearing Retainer Ring Upper</a:t>
            </a:r>
            <a:endParaRPr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en"/>
              <a:t>Bearing Retainer Ring Bottom</a:t>
            </a:r>
            <a:endParaRPr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en"/>
              <a:t>Housing Bottom (dowel pin)</a:t>
            </a:r>
            <a:endParaRPr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en"/>
              <a:t>RG - Flexspline to Output Shaft</a:t>
            </a:r>
            <a:endParaRPr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en"/>
              <a:t>RG - Circular Spline to Housing</a:t>
            </a:r>
            <a:endParaRPr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en"/>
              <a:t>-------</a:t>
            </a:r>
            <a:endParaRPr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en"/>
              <a:t>Assemble Reduction Gear</a:t>
            </a:r>
            <a:endParaRPr/>
          </a:p>
        </p:txBody>
      </p:sp>
      <p:sp>
        <p:nvSpPr>
          <p:cNvPr id="289" name="Google Shape;289;p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2787" y="-684626"/>
            <a:ext cx="10477975" cy="58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7064437" y="1039825"/>
            <a:ext cx="1767900" cy="822600"/>
          </a:xfrm>
          <a:prstGeom prst="rect">
            <a:avLst/>
          </a:prstGeom>
          <a:solidFill>
            <a:srgbClr val="F0F6FF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6993925" y="1152475"/>
            <a:ext cx="1838400" cy="5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5325B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Motor Driver</a:t>
            </a:r>
            <a:endParaRPr>
              <a:solidFill>
                <a:srgbClr val="15325B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00" y="291525"/>
            <a:ext cx="5914426" cy="451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7"/>
          <p:cNvCxnSpPr/>
          <p:nvPr/>
        </p:nvCxnSpPr>
        <p:spPr>
          <a:xfrm rot="10800000">
            <a:off x="4387725" y="1260250"/>
            <a:ext cx="2586600" cy="1923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7"/>
          <p:cNvCxnSpPr>
            <a:stCxn id="79" idx="1"/>
          </p:cNvCxnSpPr>
          <p:nvPr/>
        </p:nvCxnSpPr>
        <p:spPr>
          <a:xfrm flipH="1">
            <a:off x="4352725" y="1451125"/>
            <a:ext cx="2641200" cy="2378400"/>
          </a:xfrm>
          <a:prstGeom prst="curvedConnector3">
            <a:avLst>
              <a:gd fmla="val 9344" name="adj1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 SemiBold"/>
                <a:ea typeface="Manrope SemiBold"/>
                <a:cs typeface="Manrope SemiBold"/>
                <a:sym typeface="Manrope SemiBold"/>
              </a:rPr>
              <a:t>Parts Sourced (excluding hardware)</a:t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11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Input Shaft</a:t>
            </a: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 Ball Bearings (2x): </a:t>
            </a:r>
            <a:r>
              <a:rPr lang="en" u="sng">
                <a:solidFill>
                  <a:schemeClr val="hlink"/>
                </a:solidFill>
                <a:latin typeface="Manrope Light"/>
                <a:ea typeface="Manrope Light"/>
                <a:cs typeface="Manrope Light"/>
                <a:sym typeface="Manrope Light"/>
                <a:hlinkClick r:id="rId3"/>
              </a:rPr>
              <a:t>KDN.SAA15CL0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Output Shaft Bearings: </a:t>
            </a:r>
            <a:r>
              <a:rPr lang="en" u="sng">
                <a:solidFill>
                  <a:schemeClr val="hlink"/>
                </a:solidFill>
                <a:latin typeface="Manrope Light"/>
                <a:ea typeface="Manrope Light"/>
                <a:cs typeface="Manrope Light"/>
                <a:sym typeface="Manrope Light"/>
                <a:hlinkClick r:id="rId4"/>
              </a:rPr>
              <a:t>CRBS708VUU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Hollow Shaft Ball Bearing: </a:t>
            </a:r>
            <a:r>
              <a:rPr lang="en" u="sng">
                <a:solidFill>
                  <a:schemeClr val="hlink"/>
                </a:solidFill>
                <a:latin typeface="Manrope Light"/>
                <a:ea typeface="Manrope Light"/>
                <a:cs typeface="Manrope Light"/>
                <a:sym typeface="Manrope Light"/>
                <a:hlinkClick r:id="rId5"/>
              </a:rPr>
              <a:t>16003ZZCM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Notes</a:t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Add slotted Disk Spring to preload bearings 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Accommodate</a:t>
            </a: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 for tolerance stackup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Reduce Vibration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Avoid Shaft deflection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Reduce Noise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Pick new end bearing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Sealed, not pre-lubricated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Add some material on housing parts to provide more support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Remove material on housing parts to reduce weight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 SemiBold"/>
                <a:ea typeface="Manrope SemiBold"/>
                <a:cs typeface="Manrope SemiBold"/>
                <a:sym typeface="Manrope SemiBold"/>
              </a:rPr>
              <a:t>Input Shaft Ball Bearings (2x): KDN.SAA15CL0</a:t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Accommodates radial loads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Did not deem axial loads as necessary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Wanted to keep things cheap for this part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Thus decided on Radial contact ball bearing (type C)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Stainless Steel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Corrosion resistant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High strength and hardness - will have to endure high impulse during launch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Higher temperature range - optimal for space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No sealing - not needed on interior of actuator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No lubricant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Space is a vacuum and cold. This can affect lubricant physical properties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Loads should not strain the bearings too much - should be fine without lubricant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Slim profile ideal for recreating actuator assigned 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 SemiBold"/>
                <a:ea typeface="Manrope SemiBold"/>
                <a:cs typeface="Manrope SemiBold"/>
                <a:sym typeface="Manrope SemiBold"/>
              </a:rPr>
              <a:t>Output Shaft Bearings: CRBS708VUU</a:t>
            </a:r>
            <a:endParaRPr>
              <a:latin typeface="Manrope SemiBold"/>
              <a:ea typeface="Manrope SemiBold"/>
              <a:cs typeface="Manrope SemiBold"/>
              <a:sym typeface="Manrope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Accommodates radial </a:t>
            </a:r>
            <a:r>
              <a:rPr b="1" lang="en">
                <a:solidFill>
                  <a:srgbClr val="F5F5F5"/>
                </a:solidFill>
                <a:latin typeface="Manrope"/>
                <a:ea typeface="Manrope"/>
                <a:cs typeface="Manrope"/>
                <a:sym typeface="Manrope"/>
              </a:rPr>
              <a:t>and axial</a:t>
            </a: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 loads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Actuator will need to support axial loads at this interface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Crossed Roller bearings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Cage and Separator - ideal for low speeds/ high loads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Stainless Steel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Corrosion resistant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High strength and hardness - will have to endure high impulse during launch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Higher temperature range - optimal for space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Lubricant will be needed - 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Low vapor pressure required to withstand </a:t>
            </a: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vacuum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400"/>
              <a:buFont typeface="Manrope Light"/>
              <a:buChar char="○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Perfluoropolyethers, cyclopentanes and polyalphaolefins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Manrope Light"/>
              <a:buChar char="●"/>
            </a:pPr>
            <a:r>
              <a:rPr lang="en">
                <a:solidFill>
                  <a:srgbClr val="F5F5F5"/>
                </a:solidFill>
                <a:latin typeface="Manrope Light"/>
                <a:ea typeface="Manrope Light"/>
                <a:cs typeface="Manrope Light"/>
                <a:sym typeface="Manrope Light"/>
              </a:rPr>
              <a:t>Slim profile ideal for recreating actuator assigned and minimize weight</a:t>
            </a:r>
            <a:endParaRPr>
              <a:solidFill>
                <a:srgbClr val="F5F5F5"/>
              </a:solidFill>
              <a:latin typeface="Manrope Light"/>
              <a:ea typeface="Manrope Light"/>
              <a:cs typeface="Manrope Light"/>
              <a:sym typeface="Manrop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